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361" r:id="rId2"/>
    <p:sldId id="256" r:id="rId3"/>
    <p:sldId id="619" r:id="rId4"/>
    <p:sldId id="634" r:id="rId5"/>
    <p:sldId id="672" r:id="rId6"/>
    <p:sldId id="676" r:id="rId7"/>
    <p:sldId id="678" r:id="rId8"/>
    <p:sldId id="677" r:id="rId9"/>
    <p:sldId id="649" r:id="rId10"/>
    <p:sldId id="675" r:id="rId11"/>
    <p:sldId id="381" r:id="rId12"/>
    <p:sldId id="292" r:id="rId13"/>
    <p:sldId id="366" r:id="rId14"/>
    <p:sldId id="670" r:id="rId15"/>
    <p:sldId id="671" r:id="rId16"/>
    <p:sldId id="628" r:id="rId17"/>
    <p:sldId id="293" r:id="rId18"/>
    <p:sldId id="294" r:id="rId19"/>
    <p:sldId id="650" r:id="rId20"/>
    <p:sldId id="310" r:id="rId21"/>
    <p:sldId id="641" r:id="rId22"/>
    <p:sldId id="673" r:id="rId23"/>
    <p:sldId id="679" r:id="rId24"/>
    <p:sldId id="663" r:id="rId25"/>
    <p:sldId id="661" r:id="rId26"/>
    <p:sldId id="668" r:id="rId27"/>
    <p:sldId id="607" r:id="rId28"/>
    <p:sldId id="359" r:id="rId29"/>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3025"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6245" autoAdjust="0"/>
    <p:restoredTop sz="95437" autoAdjust="0"/>
  </p:normalViewPr>
  <p:slideViewPr>
    <p:cSldViewPr>
      <p:cViewPr varScale="1">
        <p:scale>
          <a:sx n="88" d="100"/>
          <a:sy n="88" d="100"/>
        </p:scale>
        <p:origin x="846" y="78"/>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3025"/>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4144183" y="6"/>
            <a:ext cx="3171022" cy="478094"/>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lvl1pPr algn="r" defTabSz="9566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257300" y="723900"/>
            <a:ext cx="4802188"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74816" y="4561558"/>
            <a:ext cx="5365582" cy="4315956"/>
          </a:xfrm>
          <a:prstGeom prst="rect">
            <a:avLst/>
          </a:prstGeom>
          <a:noFill/>
          <a:ln w="9525">
            <a:noFill/>
            <a:miter lim="800000"/>
            <a:headEnd/>
            <a:tailEnd/>
          </a:ln>
          <a:effectLst/>
        </p:spPr>
        <p:txBody>
          <a:bodyPr vert="horz" wrap="square" lIns="95638" tIns="47818" rIns="95638" bIns="4781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defTabSz="9566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4144183" y="9123111"/>
            <a:ext cx="3171022" cy="478094"/>
          </a:xfrm>
          <a:prstGeom prst="rect">
            <a:avLst/>
          </a:prstGeom>
          <a:noFill/>
          <a:ln w="9525">
            <a:noFill/>
            <a:miter lim="800000"/>
            <a:headEnd/>
            <a:tailEnd/>
          </a:ln>
          <a:effectLst/>
        </p:spPr>
        <p:txBody>
          <a:bodyPr vert="horz" wrap="square" lIns="95638" tIns="47818" rIns="95638" bIns="47818" numCol="1" anchor="b" anchorCtr="0" compatLnSpc="1">
            <a:prstTxWarp prst="textNoShape">
              <a:avLst/>
            </a:prstTxWarp>
          </a:bodyPr>
          <a:lstStyle>
            <a:lvl1pPr algn="r" defTabSz="9566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10">
            <a:extLst>
              <a:ext uri="{FF2B5EF4-FFF2-40B4-BE49-F238E27FC236}">
                <a16:creationId xmlns:a16="http://schemas.microsoft.com/office/drawing/2014/main" id="{EA296BD7-6EE5-43EE-A099-5F017838EF77}"/>
              </a:ext>
            </a:extLst>
          </p:cNvPr>
          <p:cNvSpPr>
            <a:spLocks noGrp="1" noChangeArrowheads="1"/>
          </p:cNvSpPr>
          <p:nvPr>
            <p:ph type="sldNum"/>
          </p:nvPr>
        </p:nvSpPr>
        <p:spPr>
          <a:ln/>
        </p:spPr>
        <p:txBody>
          <a:bodyPr/>
          <a:lstStyle/>
          <a:p>
            <a:fld id="{3942C625-B77E-47BF-AD97-29330B9E5BBB}" type="slidenum">
              <a:rPr lang="en-US" altLang="en-US"/>
              <a:pPr/>
              <a:t>2</a:t>
            </a:fld>
            <a:endParaRPr lang="en-US" altLang="en-US"/>
          </a:p>
        </p:txBody>
      </p:sp>
      <p:sp>
        <p:nvSpPr>
          <p:cNvPr id="5121" name="Text Box 1">
            <a:extLst>
              <a:ext uri="{FF2B5EF4-FFF2-40B4-BE49-F238E27FC236}">
                <a16:creationId xmlns:a16="http://schemas.microsoft.com/office/drawing/2014/main" id="{DC499BC0-9C46-4077-B8FD-8D5E2904F1F4}"/>
              </a:ext>
            </a:extLst>
          </p:cNvPr>
          <p:cNvSpPr txBox="1">
            <a:spLocks noChangeArrowheads="1"/>
          </p:cNvSpPr>
          <p:nvPr/>
        </p:nvSpPr>
        <p:spPr bwMode="auto">
          <a:xfrm>
            <a:off x="4590223" y="9868448"/>
            <a:ext cx="3515139" cy="514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lnSpc>
                <a:spcPct val="93000"/>
              </a:lnSpc>
              <a:buClrTx/>
              <a:buFontTx/>
              <a:buNone/>
            </a:pPr>
            <a:fld id="{F5627BD5-3A0A-4B35-BA03-A4E140939D8A}" type="slidenum">
              <a:rPr lang="en-US" altLang="en-US" sz="1500">
                <a:solidFill>
                  <a:srgbClr val="000000"/>
                </a:solidFill>
                <a:cs typeface="DejaVu Sans" charset="0"/>
              </a:rPr>
              <a:pPr algn="r">
                <a:lnSpc>
                  <a:spcPct val="93000"/>
                </a:lnSpc>
                <a:buClrTx/>
                <a:buFontTx/>
                <a:buNone/>
              </a:pPr>
              <a:t>2</a:t>
            </a:fld>
            <a:endParaRPr lang="en-US" altLang="en-US" sz="1500">
              <a:solidFill>
                <a:srgbClr val="000000"/>
              </a:solidFill>
              <a:cs typeface="DejaVu Sans" charset="0"/>
            </a:endParaRPr>
          </a:p>
        </p:txBody>
      </p:sp>
      <p:sp>
        <p:nvSpPr>
          <p:cNvPr id="5122" name="Text Box 2">
            <a:extLst>
              <a:ext uri="{FF2B5EF4-FFF2-40B4-BE49-F238E27FC236}">
                <a16:creationId xmlns:a16="http://schemas.microsoft.com/office/drawing/2014/main" id="{AFDB94C0-60EA-4B26-9321-3C474D627D62}"/>
              </a:ext>
            </a:extLst>
          </p:cNvPr>
          <p:cNvSpPr txBox="1">
            <a:spLocks noChangeArrowheads="1"/>
          </p:cNvSpPr>
          <p:nvPr/>
        </p:nvSpPr>
        <p:spPr bwMode="auto">
          <a:xfrm>
            <a:off x="5885622" y="100013"/>
            <a:ext cx="667578" cy="218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sz="1500" b="1">
                <a:solidFill>
                  <a:srgbClr val="000000"/>
                </a:solidFill>
                <a:ea typeface="MS Gothic" panose="020B0609070205080204" pitchFamily="49" charset="-128"/>
              </a:rPr>
              <a:t>doc.: ec-16-0149-00-00EC</a:t>
            </a:r>
          </a:p>
        </p:txBody>
      </p:sp>
      <p:sp>
        <p:nvSpPr>
          <p:cNvPr id="5123" name="Text Box 3">
            <a:extLst>
              <a:ext uri="{FF2B5EF4-FFF2-40B4-BE49-F238E27FC236}">
                <a16:creationId xmlns:a16="http://schemas.microsoft.com/office/drawing/2014/main" id="{C17560F9-17E8-48E5-B2BE-8A12AACCF7F8}"/>
              </a:ext>
            </a:extLst>
          </p:cNvPr>
          <p:cNvSpPr txBox="1">
            <a:spLocks noChangeArrowheads="1"/>
          </p:cNvSpPr>
          <p:nvPr/>
        </p:nvSpPr>
        <p:spPr bwMode="auto">
          <a:xfrm>
            <a:off x="682487" y="100013"/>
            <a:ext cx="861391" cy="218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buClrTx/>
              <a:buFontTx/>
              <a:buNone/>
            </a:pPr>
            <a:r>
              <a:rPr lang="en-US" altLang="en-US" sz="1500" b="1">
                <a:solidFill>
                  <a:srgbClr val="000000"/>
                </a:solidFill>
                <a:ea typeface="MS Gothic" panose="020B0609070205080204" pitchFamily="49" charset="-128"/>
              </a:rPr>
              <a:t>November 2016</a:t>
            </a:r>
          </a:p>
        </p:txBody>
      </p:sp>
      <p:sp>
        <p:nvSpPr>
          <p:cNvPr id="5124" name="Text Box 4">
            <a:extLst>
              <a:ext uri="{FF2B5EF4-FFF2-40B4-BE49-F238E27FC236}">
                <a16:creationId xmlns:a16="http://schemas.microsoft.com/office/drawing/2014/main" id="{B349A5F5-C856-45FD-8858-EA0E35FC874B}"/>
              </a:ext>
            </a:extLst>
          </p:cNvPr>
          <p:cNvSpPr txBox="1">
            <a:spLocks noChangeArrowheads="1"/>
          </p:cNvSpPr>
          <p:nvPr/>
        </p:nvSpPr>
        <p:spPr bwMode="auto">
          <a:xfrm>
            <a:off x="5590762" y="9279849"/>
            <a:ext cx="962439" cy="1869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a:solidFill>
                  <a:srgbClr val="000000"/>
                </a:solidFill>
                <a:ea typeface="MS Gothic" panose="020B0609070205080204" pitchFamily="49" charset="-128"/>
              </a:rPr>
              <a:t>Dorothy Stanley, HP Enterprise</a:t>
            </a:r>
          </a:p>
        </p:txBody>
      </p:sp>
      <p:sp>
        <p:nvSpPr>
          <p:cNvPr id="5125" name="Text Box 5">
            <a:extLst>
              <a:ext uri="{FF2B5EF4-FFF2-40B4-BE49-F238E27FC236}">
                <a16:creationId xmlns:a16="http://schemas.microsoft.com/office/drawing/2014/main" id="{EE5B6D00-31C0-4E2B-9119-A395CBF53814}"/>
              </a:ext>
            </a:extLst>
          </p:cNvPr>
          <p:cNvSpPr txBox="1">
            <a:spLocks noChangeArrowheads="1"/>
          </p:cNvSpPr>
          <p:nvPr/>
        </p:nvSpPr>
        <p:spPr bwMode="auto">
          <a:xfrm>
            <a:off x="3362740" y="9279849"/>
            <a:ext cx="533400" cy="3754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a:solidFill>
                  <a:srgbClr val="000000"/>
                </a:solidFill>
                <a:ea typeface="MS Gothic" panose="020B0609070205080204" pitchFamily="49" charset="-128"/>
              </a:rPr>
              <a:t>Page </a:t>
            </a:r>
            <a:fld id="{6681778C-C7BD-4A51-9D14-3AE72DB5068C}" type="slidenum">
              <a:rPr lang="en-US" altLang="en-US">
                <a:solidFill>
                  <a:srgbClr val="000000"/>
                </a:solidFill>
                <a:ea typeface="MS Gothic" panose="020B0609070205080204" pitchFamily="49" charset="-128"/>
              </a:rPr>
              <a:pPr algn="r">
                <a:buClrTx/>
                <a:buFontTx/>
                <a:buNone/>
              </a:pPr>
              <a:t>2</a:t>
            </a:fld>
            <a:endParaRPr lang="en-US" altLang="en-US">
              <a:solidFill>
                <a:srgbClr val="000000"/>
              </a:solidFill>
              <a:ea typeface="MS Gothic" panose="020B0609070205080204" pitchFamily="49" charset="-128"/>
            </a:endParaRPr>
          </a:p>
        </p:txBody>
      </p:sp>
      <p:sp>
        <p:nvSpPr>
          <p:cNvPr id="5126" name="Rectangle 6">
            <a:extLst>
              <a:ext uri="{FF2B5EF4-FFF2-40B4-BE49-F238E27FC236}">
                <a16:creationId xmlns:a16="http://schemas.microsoft.com/office/drawing/2014/main" id="{5644A22C-C525-477B-8128-6CC80870C826}"/>
              </a:ext>
            </a:extLst>
          </p:cNvPr>
          <p:cNvSpPr txBox="1">
            <a:spLocks noGrp="1" noRot="1" noChangeAspect="1" noChangeArrowheads="1"/>
          </p:cNvSpPr>
          <p:nvPr>
            <p:ph type="sldImg"/>
          </p:nvPr>
        </p:nvSpPr>
        <p:spPr bwMode="auto">
          <a:xfrm>
            <a:off x="1228725" y="723900"/>
            <a:ext cx="4778375" cy="35829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7" name="Text Box 7">
            <a:extLst>
              <a:ext uri="{FF2B5EF4-FFF2-40B4-BE49-F238E27FC236}">
                <a16:creationId xmlns:a16="http://schemas.microsoft.com/office/drawing/2014/main" id="{2C1EB19B-E2FF-469A-8C28-49EB4B7DE5D1}"/>
              </a:ext>
            </a:extLst>
          </p:cNvPr>
          <p:cNvSpPr txBox="1">
            <a:spLocks noChangeArrowheads="1"/>
          </p:cNvSpPr>
          <p:nvPr/>
        </p:nvSpPr>
        <p:spPr bwMode="auto">
          <a:xfrm>
            <a:off x="964095" y="4553029"/>
            <a:ext cx="5307496" cy="4410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4851" tIns="47425" rIns="94851" bIns="47425" anchor="ctr"/>
          <a:lstStyle/>
          <a:p>
            <a:endParaRPr lang="en-US"/>
          </a:p>
        </p:txBody>
      </p:sp>
    </p:spTree>
    <p:extLst>
      <p:ext uri="{BB962C8B-B14F-4D97-AF65-F5344CB8AC3E}">
        <p14:creationId xmlns:p14="http://schemas.microsoft.com/office/powerpoint/2010/main" val="54796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F4789A0-AAA0-4A8A-9A40-13BCD6237604}" type="slidenum">
              <a:rPr lang="en-US" smtClean="0"/>
              <a:pPr>
                <a:defRPr/>
              </a:pPr>
              <a:t>7</a:t>
            </a:fld>
            <a:endParaRPr lang="en-US"/>
          </a:p>
        </p:txBody>
      </p:sp>
    </p:spTree>
    <p:extLst>
      <p:ext uri="{BB962C8B-B14F-4D97-AF65-F5344CB8AC3E}">
        <p14:creationId xmlns:p14="http://schemas.microsoft.com/office/powerpoint/2010/main" val="1179849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16</a:t>
            </a:fld>
            <a:endParaRPr lang="en-US"/>
          </a:p>
        </p:txBody>
      </p:sp>
    </p:spTree>
    <p:extLst>
      <p:ext uri="{BB962C8B-B14F-4D97-AF65-F5344CB8AC3E}">
        <p14:creationId xmlns:p14="http://schemas.microsoft.com/office/powerpoint/2010/main" val="416784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F4789A0-AAA0-4A8A-9A40-13BCD6237604}" type="slidenum">
              <a:rPr lang="en-US" smtClean="0"/>
              <a:pPr>
                <a:defRPr/>
              </a:pPr>
              <a:t>22</a:t>
            </a:fld>
            <a:endParaRPr lang="en-US"/>
          </a:p>
        </p:txBody>
      </p:sp>
    </p:spTree>
    <p:extLst>
      <p:ext uri="{BB962C8B-B14F-4D97-AF65-F5344CB8AC3E}">
        <p14:creationId xmlns:p14="http://schemas.microsoft.com/office/powerpoint/2010/main" val="2073986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304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4191000" y="838200"/>
            <a:ext cx="4953000" cy="3962400"/>
          </a:xfrm>
        </p:spPr>
        <p:txBody>
          <a:bodyPr/>
          <a:lstStyle/>
          <a:p>
            <a:pPr eaLnBrk="1" hangingPunct="1"/>
            <a:r>
              <a:rPr lang="en-US" sz="4000" dirty="0"/>
              <a:t>November 2019</a:t>
            </a:r>
            <a:br>
              <a:rPr lang="en-US" sz="4000" dirty="0"/>
            </a:br>
            <a:r>
              <a:rPr lang="en-US" sz="4000" dirty="0"/>
              <a:t>IEEE 802 LMSC</a:t>
            </a:r>
            <a:br>
              <a:rPr lang="en-US" sz="4000" dirty="0"/>
            </a:br>
            <a:br>
              <a:rPr lang="en-US" sz="4000" dirty="0"/>
            </a:br>
            <a:r>
              <a:rPr lang="en-US" sz="4000" dirty="0"/>
              <a:t>123</a:t>
            </a:r>
            <a:r>
              <a:rPr lang="en-US" sz="4000" baseline="30000" dirty="0"/>
              <a:t>rd</a:t>
            </a:r>
            <a:r>
              <a:rPr lang="en-US" sz="4000" dirty="0"/>
              <a:t> Plenary Session</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DCN ec-19-0178-03-EC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AA5CF-5776-4C11-AE3D-84B2DE8FA8EA}"/>
              </a:ext>
            </a:extLst>
          </p:cNvPr>
          <p:cNvSpPr>
            <a:spLocks noGrp="1"/>
          </p:cNvSpPr>
          <p:nvPr>
            <p:ph type="title"/>
          </p:nvPr>
        </p:nvSpPr>
        <p:spPr/>
        <p:txBody>
          <a:bodyPr/>
          <a:lstStyle/>
          <a:p>
            <a:r>
              <a:rPr lang="en-US" sz="4000" dirty="0"/>
              <a:t>5.02 IEEE Boards Updates</a:t>
            </a:r>
          </a:p>
        </p:txBody>
      </p:sp>
      <p:sp>
        <p:nvSpPr>
          <p:cNvPr id="3" name="Content Placeholder 2">
            <a:extLst>
              <a:ext uri="{FF2B5EF4-FFF2-40B4-BE49-F238E27FC236}">
                <a16:creationId xmlns:a16="http://schemas.microsoft.com/office/drawing/2014/main" id="{4C8AA58F-5101-4806-8E0B-CFC9DA535FA1}"/>
              </a:ext>
            </a:extLst>
          </p:cNvPr>
          <p:cNvSpPr>
            <a:spLocks noGrp="1"/>
          </p:cNvSpPr>
          <p:nvPr>
            <p:ph idx="1"/>
          </p:nvPr>
        </p:nvSpPr>
        <p:spPr>
          <a:xfrm>
            <a:off x="684007" y="1524000"/>
            <a:ext cx="7772400" cy="4114800"/>
          </a:xfrm>
        </p:spPr>
        <p:txBody>
          <a:bodyPr/>
          <a:lstStyle/>
          <a:p>
            <a:r>
              <a:rPr lang="en-US" sz="1600" dirty="0"/>
              <a:t>Current 802 members on various IEEE boards and subcommittees</a:t>
            </a:r>
          </a:p>
          <a:p>
            <a:pPr lvl="1"/>
            <a:r>
              <a:rPr lang="en-US" sz="1600" dirty="0"/>
              <a:t>IEEE </a:t>
            </a:r>
            <a:r>
              <a:rPr lang="en-US" sz="1600" dirty="0" err="1"/>
              <a:t>BoD</a:t>
            </a:r>
            <a:r>
              <a:rPr lang="en-US" sz="1600" dirty="0"/>
              <a:t>: none</a:t>
            </a:r>
          </a:p>
          <a:p>
            <a:pPr lvl="1"/>
            <a:r>
              <a:rPr lang="en-US" sz="1600" dirty="0"/>
              <a:t>Standards Association </a:t>
            </a:r>
          </a:p>
          <a:p>
            <a:pPr lvl="2"/>
            <a:r>
              <a:rPr lang="en-US" sz="1600" dirty="0" err="1"/>
              <a:t>BoG</a:t>
            </a:r>
            <a:r>
              <a:rPr lang="en-US" sz="1600" dirty="0"/>
              <a:t>: none; </a:t>
            </a:r>
          </a:p>
          <a:p>
            <a:pPr lvl="2"/>
            <a:r>
              <a:rPr lang="en-US" sz="1600" dirty="0" err="1"/>
              <a:t>BoG</a:t>
            </a:r>
            <a:r>
              <a:rPr lang="en-US" sz="1600" dirty="0"/>
              <a:t> RAC: Grow, Thompson, Marks, </a:t>
            </a:r>
            <a:r>
              <a:rPr lang="en-US" sz="1600" dirty="0" err="1"/>
              <a:t>Montemurro</a:t>
            </a:r>
            <a:r>
              <a:rPr lang="en-US" sz="1600" dirty="0"/>
              <a:t>, Garner, Parsons</a:t>
            </a:r>
          </a:p>
          <a:p>
            <a:pPr lvl="2"/>
            <a:r>
              <a:rPr lang="en-US" sz="1600" dirty="0" err="1"/>
              <a:t>Stds</a:t>
            </a:r>
            <a:r>
              <a:rPr lang="en-US" sz="1600" dirty="0"/>
              <a:t> Board: Law, Levy, Stanley, Myles, </a:t>
            </a:r>
            <a:r>
              <a:rPr lang="en-US" sz="1600" dirty="0" err="1"/>
              <a:t>Hiertz</a:t>
            </a:r>
            <a:r>
              <a:rPr lang="en-US" sz="1600" dirty="0"/>
              <a:t>, Liu, Zhou</a:t>
            </a:r>
          </a:p>
          <a:p>
            <a:pPr lvl="2"/>
            <a:r>
              <a:rPr lang="en-US" sz="1600" dirty="0"/>
              <a:t>SASB Sub committees: </a:t>
            </a:r>
            <a:r>
              <a:rPr lang="en-US" sz="1600" dirty="0" err="1"/>
              <a:t>Hiertz</a:t>
            </a:r>
            <a:r>
              <a:rPr lang="en-US" sz="1600" dirty="0"/>
              <a:t>, Myles, </a:t>
            </a:r>
            <a:r>
              <a:rPr lang="en-US" sz="1600" dirty="0" err="1"/>
              <a:t>Berkema</a:t>
            </a:r>
            <a:r>
              <a:rPr lang="en-US" sz="1600" dirty="0"/>
              <a:t>, Law, Liu, Zhou, Stanley, Levy, </a:t>
            </a:r>
            <a:r>
              <a:rPr lang="en-US" sz="1600" dirty="0" err="1"/>
              <a:t>Rosdahl</a:t>
            </a:r>
            <a:endParaRPr lang="en-US" sz="1600" dirty="0"/>
          </a:p>
          <a:p>
            <a:pPr lvl="1"/>
            <a:r>
              <a:rPr lang="en-US" sz="1600" dirty="0"/>
              <a:t>Technical Activities </a:t>
            </a:r>
          </a:p>
          <a:p>
            <a:pPr lvl="2"/>
            <a:r>
              <a:rPr lang="en-US" sz="1600" dirty="0"/>
              <a:t>TAB rep to SASB: Stephen Dukes</a:t>
            </a:r>
          </a:p>
          <a:p>
            <a:pPr lvl="2"/>
            <a:r>
              <a:rPr lang="en-US" sz="1600" dirty="0"/>
              <a:t>TAB Committee on Standards chair: Nikolich</a:t>
            </a:r>
          </a:p>
          <a:p>
            <a:pPr lvl="2"/>
            <a:r>
              <a:rPr lang="en-US" sz="1600" dirty="0"/>
              <a:t>TAB/SASB rep to Publications: </a:t>
            </a:r>
            <a:r>
              <a:rPr lang="en-US" sz="1600" dirty="0" err="1"/>
              <a:t>Rosdahl</a:t>
            </a:r>
            <a:endParaRPr lang="en-US" sz="1600" dirty="0"/>
          </a:p>
          <a:p>
            <a:pPr lvl="2"/>
            <a:r>
              <a:rPr lang="en-US" sz="1600" dirty="0"/>
              <a:t>Computer Society VP Standards: </a:t>
            </a:r>
            <a:r>
              <a:rPr lang="en-US" sz="1600" dirty="0" err="1"/>
              <a:t>Mariani</a:t>
            </a:r>
            <a:endParaRPr lang="en-US" sz="1600" dirty="0"/>
          </a:p>
          <a:p>
            <a:pPr lvl="1"/>
            <a:r>
              <a:rPr lang="en-US" sz="1600" dirty="0"/>
              <a:t>Educational Activities</a:t>
            </a:r>
          </a:p>
          <a:p>
            <a:pPr lvl="2"/>
            <a:r>
              <a:rPr lang="en-US" sz="1600" dirty="0"/>
              <a:t>Standards Education Committee.: Edward Au</a:t>
            </a:r>
          </a:p>
          <a:p>
            <a:pPr lvl="1"/>
            <a:r>
              <a:rPr lang="en-US" sz="1600" dirty="0"/>
              <a:t>Member/Geographic Activities</a:t>
            </a:r>
          </a:p>
          <a:p>
            <a:pPr lvl="2"/>
            <a:r>
              <a:rPr lang="en-US" sz="1600" dirty="0"/>
              <a:t>IEEE Region 8 Standards Coordinator: David Law</a:t>
            </a:r>
          </a:p>
        </p:txBody>
      </p:sp>
      <p:sp>
        <p:nvSpPr>
          <p:cNvPr id="4" name="Slide Number Placeholder 3">
            <a:extLst>
              <a:ext uri="{FF2B5EF4-FFF2-40B4-BE49-F238E27FC236}">
                <a16:creationId xmlns:a16="http://schemas.microsoft.com/office/drawing/2014/main" id="{B17A0DD9-FB7C-4EC7-A1E6-47F31C477360}"/>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2739501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11</a:t>
            </a:fld>
            <a:endParaRPr lang="en-US"/>
          </a:p>
        </p:txBody>
      </p:sp>
      <p:sp>
        <p:nvSpPr>
          <p:cNvPr id="6147" name="Text Box 2"/>
          <p:cNvSpPr txBox="1">
            <a:spLocks noChangeArrowheads="1"/>
          </p:cNvSpPr>
          <p:nvPr/>
        </p:nvSpPr>
        <p:spPr bwMode="auto">
          <a:xfrm>
            <a:off x="304800" y="1295400"/>
            <a:ext cx="8610600" cy="4278094"/>
          </a:xfrm>
          <a:prstGeom prst="rect">
            <a:avLst/>
          </a:prstGeom>
          <a:noFill/>
          <a:ln w="9525">
            <a:noFill/>
            <a:miter lim="800000"/>
            <a:headEnd/>
            <a:tailEnd/>
          </a:ln>
        </p:spPr>
        <p:txBody>
          <a:bodyPr>
            <a:spAutoFit/>
          </a:bodyPr>
          <a:lstStyle/>
          <a:p>
            <a:r>
              <a:rPr lang="en-US" sz="2400" b="1" u="sng" dirty="0"/>
              <a:t>Project Authorization Approvals AUG/SEP/NOV 2019</a:t>
            </a:r>
            <a:endParaRPr lang="en-US" sz="2400" b="1" dirty="0"/>
          </a:p>
          <a:p>
            <a:pPr>
              <a:lnSpc>
                <a:spcPct val="80000"/>
              </a:lnSpc>
              <a:spcBef>
                <a:spcPct val="20000"/>
              </a:spcBef>
            </a:pPr>
            <a:endParaRPr lang="en-US" b="1" dirty="0"/>
          </a:p>
          <a:p>
            <a:pPr lvl="0"/>
            <a:r>
              <a:rPr lang="en-US" b="1" dirty="0"/>
              <a:t>New Projects: 	</a:t>
            </a:r>
            <a:r>
              <a:rPr lang="en-US" dirty="0"/>
              <a:t>P802.1ABdh, P802.1Qdj, P802.3cv,</a:t>
            </a:r>
          </a:p>
          <a:p>
            <a:pPr lvl="0"/>
            <a:endParaRPr lang="en-US" b="1" dirty="0"/>
          </a:p>
          <a:p>
            <a:pPr lvl="0"/>
            <a:r>
              <a:rPr lang="en-US" b="1" dirty="0"/>
              <a:t>Modified PAR: 	</a:t>
            </a:r>
            <a:r>
              <a:rPr lang="en-US" dirty="0"/>
              <a:t>none,</a:t>
            </a:r>
          </a:p>
          <a:p>
            <a:pPr lvl="0"/>
            <a:endParaRPr lang="en-US" b="1" dirty="0"/>
          </a:p>
          <a:p>
            <a:r>
              <a:rPr lang="en-US" b="1" dirty="0"/>
              <a:t>Revisions:</a:t>
            </a:r>
            <a:r>
              <a:rPr lang="en-US" dirty="0"/>
              <a:t>	P802.15.9,</a:t>
            </a:r>
          </a:p>
          <a:p>
            <a:pPr>
              <a:lnSpc>
                <a:spcPct val="80000"/>
              </a:lnSpc>
              <a:spcBef>
                <a:spcPct val="20000"/>
              </a:spcBef>
            </a:pPr>
            <a:endParaRPr lang="en-US"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pPr>
              <a:lnSpc>
                <a:spcPct val="80000"/>
              </a:lnSpc>
              <a:spcBef>
                <a:spcPct val="20000"/>
              </a:spcBef>
            </a:pPr>
            <a:r>
              <a:rPr lang="en-US" b="1" dirty="0"/>
              <a:t>Withdrawals: 	</a:t>
            </a:r>
            <a:r>
              <a:rPr lang="en-US" dirty="0"/>
              <a:t>none,</a:t>
            </a:r>
          </a:p>
          <a:p>
            <a:pPr>
              <a:lnSpc>
                <a:spcPct val="80000"/>
              </a:lnSpc>
              <a:spcBef>
                <a:spcPct val="20000"/>
              </a:spcBef>
            </a:pPr>
            <a:endParaRPr lang="en-US" dirty="0"/>
          </a:p>
          <a:p>
            <a:pPr lvl="0"/>
            <a:r>
              <a:rPr lang="en-US" b="1" dirty="0"/>
              <a:t>Extensions:</a:t>
            </a:r>
            <a:r>
              <a:rPr lang="en-US" dirty="0"/>
              <a:t>	P802.1AS, P802.1Qcj, P802.15.22.3, P802E, P802.11ay, P802.11az,</a:t>
            </a:r>
            <a:br>
              <a:rPr lang="en-US" dirty="0"/>
            </a:br>
            <a:endParaRPr lang="en-US" sz="1400" dirty="0"/>
          </a:p>
          <a:p>
            <a:pPr lvl="0"/>
            <a:r>
              <a:rPr lang="en-US" b="1" dirty="0">
                <a:solidFill>
                  <a:srgbClr val="000000"/>
                </a:solidFill>
              </a:rPr>
              <a:t>Other:		</a:t>
            </a:r>
            <a:r>
              <a:rPr lang="en-US" dirty="0"/>
              <a:t> none,</a:t>
            </a:r>
            <a:endParaRPr lang="en-US" sz="1400" dirty="0"/>
          </a:p>
        </p:txBody>
      </p:sp>
      <p:sp>
        <p:nvSpPr>
          <p:cNvPr id="6148" name="Rectangle 3"/>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p:txBody>
          <a:bodyPr/>
          <a:lstStyle/>
          <a:p>
            <a:pPr>
              <a:defRPr/>
            </a:pPr>
            <a:fld id="{889393E2-A56B-4D40-AFAF-67E446266CCF}" type="slidenum">
              <a:rPr lang="en-US" smtClean="0"/>
              <a:pPr>
                <a:defRPr/>
              </a:pPr>
              <a:t>12</a:t>
            </a:fld>
            <a:endParaRPr lang="en-US"/>
          </a:p>
        </p:txBody>
      </p:sp>
      <p:sp>
        <p:nvSpPr>
          <p:cNvPr id="5123" name="Text Box 5"/>
          <p:cNvSpPr txBox="1">
            <a:spLocks noChangeArrowheads="1"/>
          </p:cNvSpPr>
          <p:nvPr/>
        </p:nvSpPr>
        <p:spPr bwMode="auto">
          <a:xfrm>
            <a:off x="381000" y="1122363"/>
            <a:ext cx="8610600" cy="3508653"/>
          </a:xfrm>
          <a:prstGeom prst="rect">
            <a:avLst/>
          </a:prstGeom>
          <a:noFill/>
          <a:ln w="9525">
            <a:noFill/>
            <a:miter lim="800000"/>
            <a:headEnd/>
            <a:tailEnd/>
          </a:ln>
        </p:spPr>
        <p:txBody>
          <a:bodyPr>
            <a:spAutoFit/>
          </a:bodyPr>
          <a:lstStyle/>
          <a:p>
            <a:r>
              <a:rPr lang="en-US" sz="2400" b="1" u="sng" dirty="0"/>
              <a:t>Standards Ratification Actions AUG/SEP/NOV 2019</a:t>
            </a:r>
          </a:p>
          <a:p>
            <a:endParaRPr lang="en-US" b="1" dirty="0"/>
          </a:p>
          <a:p>
            <a:pPr lvl="0"/>
            <a:r>
              <a:rPr lang="en-US" b="1" dirty="0"/>
              <a:t>New Standards: 	</a:t>
            </a:r>
            <a:r>
              <a:rPr lang="en-US" dirty="0"/>
              <a:t> P802.3cg, P802.3cn, </a:t>
            </a:r>
          </a:p>
          <a:p>
            <a:pPr lvl="0"/>
            <a:endParaRPr lang="en-US" dirty="0"/>
          </a:p>
          <a:p>
            <a:pPr>
              <a:lnSpc>
                <a:spcPct val="80000"/>
              </a:lnSpc>
              <a:spcBef>
                <a:spcPct val="20000"/>
              </a:spcBef>
            </a:pPr>
            <a:r>
              <a:rPr lang="en-US" b="1" dirty="0"/>
              <a:t>Revised Standards:</a:t>
            </a:r>
            <a:r>
              <a:rPr lang="en-US" dirty="0"/>
              <a:t> 802.22-2019,</a:t>
            </a:r>
          </a:p>
          <a:p>
            <a:pPr>
              <a:lnSpc>
                <a:spcPct val="80000"/>
              </a:lnSpc>
              <a:spcBef>
                <a:spcPct val="20000"/>
              </a:spcBef>
            </a:pPr>
            <a:endParaRPr lang="en-US" b="1" dirty="0"/>
          </a:p>
          <a:p>
            <a:pPr>
              <a:lnSpc>
                <a:spcPct val="80000"/>
              </a:lnSpc>
              <a:spcBef>
                <a:spcPct val="20000"/>
              </a:spcBef>
            </a:pPr>
            <a:r>
              <a:rPr lang="en-US" b="1" dirty="0"/>
              <a:t>Corrigendum: 	</a:t>
            </a:r>
            <a:r>
              <a:rPr lang="en-US" dirty="0"/>
              <a:t>none,</a:t>
            </a:r>
          </a:p>
          <a:p>
            <a:pPr>
              <a:lnSpc>
                <a:spcPct val="80000"/>
              </a:lnSpc>
              <a:spcBef>
                <a:spcPct val="20000"/>
              </a:spcBef>
            </a:pPr>
            <a:endParaRPr lang="en-US" dirty="0"/>
          </a:p>
          <a:p>
            <a:pPr>
              <a:lnSpc>
                <a:spcPct val="80000"/>
              </a:lnSpc>
              <a:spcBef>
                <a:spcPct val="20000"/>
              </a:spcBef>
            </a:pPr>
            <a:r>
              <a:rPr lang="en-US" b="1" dirty="0"/>
              <a:t>Withdrawals: </a:t>
            </a:r>
            <a:r>
              <a:rPr lang="en-US" dirty="0"/>
              <a:t> 	none,</a:t>
            </a:r>
          </a:p>
          <a:p>
            <a:pPr>
              <a:lnSpc>
                <a:spcPct val="80000"/>
              </a:lnSpc>
              <a:spcBef>
                <a:spcPct val="20000"/>
              </a:spcBef>
            </a:pPr>
            <a:endParaRPr lang="en-US" dirty="0"/>
          </a:p>
          <a:p>
            <a:pPr>
              <a:lnSpc>
                <a:spcPct val="80000"/>
              </a:lnSpc>
              <a:spcBef>
                <a:spcPct val="20000"/>
              </a:spcBef>
            </a:pPr>
            <a:r>
              <a:rPr lang="en-US" b="1" dirty="0"/>
              <a:t>Other: 		</a:t>
            </a:r>
            <a:r>
              <a:rPr lang="en-US" dirty="0"/>
              <a:t>none,</a:t>
            </a:r>
          </a:p>
          <a:p>
            <a:pPr>
              <a:lnSpc>
                <a:spcPct val="80000"/>
              </a:lnSpc>
              <a:spcBef>
                <a:spcPct val="20000"/>
              </a:spcBef>
            </a:pPr>
            <a:endParaRPr lang="en-US" dirty="0"/>
          </a:p>
        </p:txBody>
      </p:sp>
      <p:sp>
        <p:nvSpPr>
          <p:cNvPr id="5124" name="Rectangle 7"/>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13</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02AUG	802 comments to Malaysia, WRC-19 	10/00/00/04	approved</a:t>
            </a:r>
          </a:p>
          <a:p>
            <a:pPr eaLnBrk="1" hangingPunct="1">
              <a:buFont typeface="+mj-lt"/>
              <a:buAutoNum type="arabicParenR"/>
              <a:tabLst>
                <a:tab pos="1141413" algn="l"/>
              </a:tabLst>
            </a:pPr>
            <a:r>
              <a:rPr lang="en-US" sz="1600" dirty="0"/>
              <a:t>03AUG	802 ex </a:t>
            </a:r>
            <a:r>
              <a:rPr lang="en-US" sz="1600" dirty="0" err="1"/>
              <a:t>parte</a:t>
            </a:r>
            <a:r>
              <a:rPr lang="en-US" sz="1600" dirty="0"/>
              <a:t> to FCC on UWB		09/00/00/05	approved</a:t>
            </a:r>
          </a:p>
          <a:p>
            <a:pPr eaLnBrk="1" hangingPunct="1">
              <a:buFont typeface="+mj-lt"/>
              <a:buAutoNum type="arabicParenR"/>
              <a:tabLst>
                <a:tab pos="1141413" algn="l"/>
              </a:tabLst>
            </a:pPr>
            <a:r>
              <a:rPr lang="en-US" sz="1600" dirty="0"/>
              <a:t>19AUG	802 views on SA copyright		02/06/02/04	failed</a:t>
            </a:r>
          </a:p>
          <a:p>
            <a:pPr eaLnBrk="1" hangingPunct="1">
              <a:buFont typeface="+mj-lt"/>
              <a:buAutoNum type="arabicParenR"/>
              <a:tabLst>
                <a:tab pos="1141413" algn="l"/>
              </a:tabLst>
            </a:pPr>
            <a:r>
              <a:rPr lang="en-US" sz="1600" dirty="0"/>
              <a:t>20AUG	802.11be press release		09/00/00/05	approved</a:t>
            </a:r>
          </a:p>
          <a:p>
            <a:pPr eaLnBrk="1" hangingPunct="1">
              <a:buFont typeface="+mj-lt"/>
              <a:buAutoNum type="arabicParenR"/>
              <a:tabLst>
                <a:tab pos="1141413" algn="l"/>
              </a:tabLst>
            </a:pPr>
            <a:r>
              <a:rPr lang="en-US" sz="1600" dirty="0"/>
              <a:t>23AUG	802 comments to S. Africa, WRC-19	10/00/00/04	approved</a:t>
            </a:r>
          </a:p>
          <a:p>
            <a:pPr eaLnBrk="1" hangingPunct="1">
              <a:buFont typeface="+mj-lt"/>
              <a:buAutoNum type="arabicParenR"/>
              <a:tabLst>
                <a:tab pos="1141413" algn="l"/>
              </a:tabLst>
            </a:pPr>
            <a:r>
              <a:rPr lang="en-US" sz="1600" dirty="0"/>
              <a:t>12SEP	802 </a:t>
            </a:r>
            <a:r>
              <a:rPr lang="en-US" sz="1600" dirty="0" err="1"/>
              <a:t>cmts</a:t>
            </a:r>
            <a:r>
              <a:rPr lang="en-US" sz="1600" dirty="0"/>
              <a:t> to Australia, Spectrum Sharing	09/00/00/04	approved</a:t>
            </a:r>
          </a:p>
          <a:p>
            <a:pPr eaLnBrk="1" hangingPunct="1">
              <a:buFont typeface="+mj-lt"/>
              <a:buAutoNum type="arabicParenR"/>
              <a:tabLst>
                <a:tab pos="1141413" algn="l"/>
              </a:tabLst>
            </a:pPr>
            <a:r>
              <a:rPr lang="en-US" sz="1600" dirty="0"/>
              <a:t>09OCT	release unused tutorial time 		08/00/00/05	approved</a:t>
            </a:r>
          </a:p>
          <a:p>
            <a:pPr eaLnBrk="1" hangingPunct="1">
              <a:buFont typeface="+mj-lt"/>
              <a:buAutoNum type="arabicParenR"/>
              <a:tabLst>
                <a:tab pos="1141413" algn="l"/>
              </a:tabLst>
            </a:pPr>
            <a:r>
              <a:rPr lang="en-US" sz="1600" dirty="0"/>
              <a:t>10OCT	802 ex </a:t>
            </a:r>
            <a:r>
              <a:rPr lang="en-US" sz="1600" dirty="0" err="1"/>
              <a:t>parte</a:t>
            </a:r>
            <a:r>
              <a:rPr lang="en-US" sz="1600" dirty="0"/>
              <a:t> to FCC on UWB		09/00/00/04	approved</a:t>
            </a:r>
          </a:p>
          <a:p>
            <a:pPr eaLnBrk="1" hangingPunct="1">
              <a:buFont typeface="+mj-lt"/>
              <a:buAutoNum type="arabicParenR"/>
              <a:tabLst>
                <a:tab pos="1141413" algn="l"/>
              </a:tabLst>
            </a:pPr>
            <a:r>
              <a:rPr lang="en-US" sz="1600" dirty="0"/>
              <a:t>24SEP	802.3 liaison to ITU SG15 &amp; IMT2020	no objections</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14</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813227189"/>
              </p:ext>
            </p:extLst>
          </p:nvPr>
        </p:nvGraphicFramePr>
        <p:xfrm>
          <a:off x="304800" y="990599"/>
          <a:ext cx="8534401" cy="4701035"/>
        </p:xfrm>
        <a:graphic>
          <a:graphicData uri="http://schemas.openxmlformats.org/drawingml/2006/table">
            <a:tbl>
              <a:tblPr>
                <a:tableStyleId>{5C22544A-7EE6-4342-B048-85BDC9FD1C3A}</a:tableStyleId>
              </a:tblPr>
              <a:tblGrid>
                <a:gridCol w="3229053">
                  <a:extLst>
                    <a:ext uri="{9D8B030D-6E8A-4147-A177-3AD203B41FA5}">
                      <a16:colId xmlns:a16="http://schemas.microsoft.com/office/drawing/2014/main" val="20000"/>
                    </a:ext>
                  </a:extLst>
                </a:gridCol>
                <a:gridCol w="1448423">
                  <a:extLst>
                    <a:ext uri="{9D8B030D-6E8A-4147-A177-3AD203B41FA5}">
                      <a16:colId xmlns:a16="http://schemas.microsoft.com/office/drawing/2014/main" val="20001"/>
                    </a:ext>
                  </a:extLst>
                </a:gridCol>
                <a:gridCol w="3856925">
                  <a:extLst>
                    <a:ext uri="{9D8B030D-6E8A-4147-A177-3AD203B41FA5}">
                      <a16:colId xmlns:a16="http://schemas.microsoft.com/office/drawing/2014/main" val="20002"/>
                    </a:ext>
                  </a:extLst>
                </a:gridCol>
              </a:tblGrid>
              <a:tr h="225755">
                <a:tc gridSpan="3">
                  <a:txBody>
                    <a:bodyPr/>
                    <a:lstStyle/>
                    <a:p>
                      <a:pPr algn="l" fontAlgn="ctr"/>
                      <a:r>
                        <a:rPr lang="en-US" sz="1100" u="none" strike="noStrike" dirty="0">
                          <a:effectLst/>
                          <a:latin typeface="+mj-lt"/>
                        </a:rPr>
                        <a:t>IEEE 802 Executive Committee Members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000" u="none" strike="noStrike">
                          <a:effectLst/>
                          <a:latin typeface="+mj-lt"/>
                        </a:rPr>
                        <a:t>Position</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Name</a:t>
                      </a:r>
                      <a:endParaRPr lang="en-US" sz="1000" b="1" i="0" u="none" strike="noStrike">
                        <a:effectLst/>
                        <a:latin typeface="+mj-lt"/>
                      </a:endParaRPr>
                    </a:p>
                  </a:txBody>
                  <a:tcPr marL="9081" marR="9081" marT="9080" marB="0" anchor="ctr">
                    <a:noFill/>
                  </a:tcPr>
                </a:tc>
                <a:tc>
                  <a:txBody>
                    <a:bodyPr/>
                    <a:lstStyle/>
                    <a:p>
                      <a:pPr algn="ctr" fontAlgn="ctr"/>
                      <a:r>
                        <a:rPr lang="en-US" sz="1000" u="none" strike="noStrike">
                          <a:effectLst/>
                          <a:latin typeface="+mj-lt"/>
                        </a:rPr>
                        <a:t>Affiliation</a:t>
                      </a:r>
                      <a:endParaRPr lang="en-US" sz="10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000" u="none" strike="noStrike" dirty="0">
                          <a:effectLst/>
                          <a:latin typeface="+mj-lt"/>
                        </a:rPr>
                        <a:t>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Paul Nikolich</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Self, Intel, Huawei, </a:t>
                      </a:r>
                      <a:r>
                        <a:rPr lang="en-US" sz="1000" u="none" strike="noStrike" dirty="0" err="1">
                          <a:effectLst/>
                          <a:latin typeface="+mj-lt"/>
                        </a:rPr>
                        <a:t>Itron</a:t>
                      </a:r>
                      <a:r>
                        <a:rPr lang="en-US" sz="1000" u="none" strike="noStrike" dirty="0">
                          <a:effectLst/>
                          <a:latin typeface="+mj-lt"/>
                        </a:rPr>
                        <a:t>, </a:t>
                      </a:r>
                      <a:r>
                        <a:rPr lang="en-US" sz="1000" u="none" strike="noStrike" dirty="0" err="1">
                          <a:effectLst/>
                          <a:latin typeface="+mj-lt"/>
                        </a:rPr>
                        <a:t>octoScope</a:t>
                      </a:r>
                      <a:r>
                        <a:rPr lang="en-US" sz="1000" u="none" strike="noStrike" dirty="0">
                          <a:effectLst/>
                          <a:latin typeface="+mj-lt"/>
                        </a:rPr>
                        <a:t>,</a:t>
                      </a:r>
                      <a:r>
                        <a:rPr lang="en-US" sz="1000" u="none" strike="noStrike" baseline="0" dirty="0">
                          <a:effectLst/>
                          <a:latin typeface="+mj-lt"/>
                        </a:rPr>
                        <a:t> </a:t>
                      </a:r>
                      <a:r>
                        <a:rPr lang="en-US" sz="1000" u="none" strike="noStrike" baseline="0" dirty="0" err="1">
                          <a:effectLst/>
                          <a:latin typeface="+mj-lt"/>
                        </a:rPr>
                        <a:t>Wyebot</a:t>
                      </a:r>
                      <a:r>
                        <a:rPr lang="en-US" sz="1000" u="none" strike="noStrike" baseline="0" dirty="0">
                          <a:effectLst/>
                          <a:latin typeface="+mj-lt"/>
                        </a:rPr>
                        <a:t>, UNH </a:t>
                      </a:r>
                      <a:r>
                        <a:rPr lang="en-US" sz="1000" u="none" strike="noStrike" baseline="0" dirty="0" err="1">
                          <a:effectLst/>
                          <a:latin typeface="+mj-lt"/>
                        </a:rPr>
                        <a:t>BCoE</a:t>
                      </a:r>
                      <a:r>
                        <a:rPr lang="en-US" sz="1000" u="none" strike="noStrike" baseline="0" dirty="0">
                          <a:effectLst/>
                          <a:latin typeface="+mj-lt"/>
                        </a:rPr>
                        <a:t>, </a:t>
                      </a:r>
                    </a:p>
                    <a:p>
                      <a:pPr algn="l" fontAlgn="ctr"/>
                      <a:r>
                        <a:rPr lang="en-US" sz="1000" u="none" strike="noStrike" baseline="0" dirty="0">
                          <a:effectLst/>
                          <a:latin typeface="+mj-lt"/>
                        </a:rPr>
                        <a:t>YAS BBV, Origin Wireless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000" u="none" strike="noStrike" dirty="0">
                          <a:effectLst/>
                          <a:latin typeface="+mj-lt"/>
                        </a:rPr>
                        <a:t>First Vice Chair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James P. K. </a:t>
                      </a:r>
                      <a:r>
                        <a:rPr lang="en-US" sz="1000" u="none" strike="noStrike" dirty="0" err="1">
                          <a:effectLst/>
                          <a:latin typeface="+mj-lt"/>
                        </a:rPr>
                        <a:t>Gilb</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General Atomics Aeronautical Systems, </a:t>
                      </a:r>
                      <a:r>
                        <a:rPr lang="en-US" sz="1000" b="0" i="0" u="none" strike="noStrike">
                          <a:effectLst/>
                          <a:latin typeface="+mj-lt"/>
                        </a:rPr>
                        <a:t>Inc., University of San Diego </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0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EthAirNet</a:t>
                      </a:r>
                      <a:r>
                        <a:rPr lang="en-US" sz="10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000" u="none" strike="noStrike">
                          <a:effectLst/>
                          <a:latin typeface="+mj-lt"/>
                        </a:rPr>
                        <a:t>Treasurer</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George Zimmerman</a:t>
                      </a:r>
                    </a:p>
                  </a:txBody>
                  <a:tcPr marL="9081" marR="9081" marT="9080" marB="0" anchor="ctr">
                    <a:noFill/>
                  </a:tcPr>
                </a:tc>
                <a:tc>
                  <a:txBody>
                    <a:bodyPr/>
                    <a:lstStyle/>
                    <a:p>
                      <a:pPr algn="l" fontAlgn="ctr"/>
                      <a:r>
                        <a:rPr lang="en-US" sz="1000" b="0" i="0" u="none" strike="noStrike" dirty="0">
                          <a:effectLst/>
                          <a:latin typeface="+mj-lt"/>
                        </a:rPr>
                        <a:t>CME Consulting, Analog Devices, </a:t>
                      </a:r>
                      <a:r>
                        <a:rPr lang="en-US" sz="1000" b="0" i="0" u="none" strike="noStrike" dirty="0" err="1">
                          <a:effectLst/>
                          <a:latin typeface="+mj-lt"/>
                        </a:rPr>
                        <a:t>Aquantia</a:t>
                      </a:r>
                      <a:r>
                        <a:rPr lang="en-US" sz="1000" b="0" i="0" u="none" strike="noStrike" dirty="0">
                          <a:effectLst/>
                          <a:latin typeface="+mj-lt"/>
                        </a:rPr>
                        <a:t>, APL Group, BMW, Cisco Systems, CommScope, Sen </a:t>
                      </a:r>
                      <a:r>
                        <a:rPr lang="en-US" sz="1000" b="0" i="0" u="none" strike="noStrike" dirty="0" err="1">
                          <a:effectLst/>
                          <a:latin typeface="+mj-lt"/>
                        </a:rPr>
                        <a:t>Tekse</a:t>
                      </a:r>
                      <a:r>
                        <a:rPr lang="en-US" sz="1000" b="0" i="0" u="none" strike="noStrike" dirty="0">
                          <a:effectLst/>
                          <a:latin typeface="+mj-lt"/>
                        </a:rPr>
                        <a:t> LLC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000" u="none" strike="noStrike">
                          <a:effectLst/>
                          <a:latin typeface="+mj-lt"/>
                        </a:rPr>
                        <a:t>Recording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John </a:t>
                      </a:r>
                      <a:r>
                        <a:rPr lang="en-US" sz="1000" u="none" strike="noStrike" dirty="0" err="1">
                          <a:effectLst/>
                          <a:latin typeface="+mj-lt"/>
                        </a:rPr>
                        <a:t>D'Ambrosia</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err="1">
                          <a:effectLst/>
                          <a:latin typeface="+mj-lt"/>
                        </a:rPr>
                        <a:t>Futurewei</a:t>
                      </a:r>
                      <a:r>
                        <a:rPr lang="en-US" sz="10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000" u="none" strike="noStrike">
                          <a:effectLst/>
                          <a:latin typeface="+mj-lt"/>
                        </a:rPr>
                        <a:t>Executive Secretary</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Jon </a:t>
                      </a:r>
                      <a:r>
                        <a:rPr lang="en-US" sz="1000" u="none" strike="noStrike" dirty="0" err="1">
                          <a:effectLst/>
                          <a:latin typeface="+mj-lt"/>
                        </a:rPr>
                        <a:t>Rosdahl</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Qualcomm</a:t>
                      </a:r>
                      <a:r>
                        <a:rPr lang="en-US" sz="1000" b="0" i="0" u="none" strike="noStrike" baseline="0" dirty="0">
                          <a:effectLst/>
                          <a:latin typeface="+mj-lt"/>
                        </a:rPr>
                        <a:t> Technologies, 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000" u="none" strike="noStrike">
                          <a:effectLst/>
                          <a:latin typeface="+mj-lt"/>
                        </a:rPr>
                        <a:t>P802.1 High Level Interface (HILI)</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Glenn Parsons</a:t>
                      </a:r>
                    </a:p>
                  </a:txBody>
                  <a:tcPr marL="9081" marR="9081" marT="9080" marB="0" anchor="ctr">
                    <a:noFill/>
                  </a:tcPr>
                </a:tc>
                <a:tc>
                  <a:txBody>
                    <a:bodyPr/>
                    <a:lstStyle/>
                    <a:p>
                      <a:pPr algn="l" fontAlgn="ctr"/>
                      <a:r>
                        <a:rPr lang="en-US" sz="10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000" u="none" strike="noStrike" dirty="0">
                          <a:effectLst/>
                          <a:latin typeface="+mj-lt"/>
                        </a:rPr>
                        <a:t>P802.3 Ethernet</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David Law</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Hewlett Packard Enterprise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000" u="none" strike="noStrike">
                          <a:effectLst/>
                          <a:latin typeface="+mj-lt"/>
                        </a:rPr>
                        <a:t>P802.11 Wireless Local Area Network (WLAN)</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dirty="0">
                          <a:effectLst/>
                          <a:latin typeface="+mj-lt"/>
                        </a:rPr>
                        <a:t>Dorothy Stanley</a:t>
                      </a:r>
                    </a:p>
                  </a:txBody>
                  <a:tcPr marL="9081" marR="9081" marT="9080" marB="0" anchor="ctr">
                    <a:noFill/>
                  </a:tcPr>
                </a:tc>
                <a:tc>
                  <a:txBody>
                    <a:bodyPr/>
                    <a:lstStyle/>
                    <a:p>
                      <a:pPr algn="l" fontAlgn="ctr"/>
                      <a:r>
                        <a:rPr lang="en-US" sz="10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000" u="none" strike="noStrike">
                          <a:effectLst/>
                          <a:latin typeface="+mj-lt"/>
                        </a:rPr>
                        <a:t>P802.15 Wireless Personal Area Network (WPAN)</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Bob </a:t>
                      </a:r>
                      <a:r>
                        <a:rPr lang="en-US" sz="1000" u="none" strike="noStrike" dirty="0" err="1">
                          <a:effectLst/>
                          <a:latin typeface="+mj-lt"/>
                        </a:rPr>
                        <a:t>Heile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Wireless Communication Consulting, LLC., Wi-SUN</a:t>
                      </a:r>
                      <a:r>
                        <a:rPr lang="en-US" sz="1000" u="none" strike="noStrike" baseline="0" dirty="0">
                          <a:effectLst/>
                          <a:latin typeface="+mj-lt"/>
                        </a:rPr>
                        <a:t>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000" u="none" strike="noStrike" dirty="0">
                          <a:effectLst/>
                          <a:latin typeface="+mj-lt"/>
                        </a:rPr>
                        <a:t>P802.18 Radio Regulatory TAG</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Jay Holcomb</a:t>
                      </a:r>
                    </a:p>
                  </a:txBody>
                  <a:tcPr marL="9081" marR="9081" marT="9080" marB="0" anchor="ctr">
                    <a:noFill/>
                  </a:tcPr>
                </a:tc>
                <a:tc>
                  <a:txBody>
                    <a:bodyPr/>
                    <a:lstStyle/>
                    <a:p>
                      <a:pPr algn="l" fontAlgn="ctr"/>
                      <a:r>
                        <a:rPr lang="en-US" sz="1000" b="0" i="0" u="none" strike="noStrike" dirty="0" err="1">
                          <a:effectLst/>
                          <a:latin typeface="+mj-lt"/>
                        </a:rPr>
                        <a:t>Itron</a:t>
                      </a:r>
                      <a:r>
                        <a:rPr lang="en-US" sz="1000" b="0" i="0" u="none" strike="noStrike" dirty="0">
                          <a:effectLst/>
                          <a:latin typeface="+mj-lt"/>
                        </a:rPr>
                        <a:t> Inc.</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000" u="none" strike="noStrike" dirty="0">
                          <a:effectLst/>
                          <a:latin typeface="+mj-lt"/>
                        </a:rPr>
                        <a:t>P802.19 Wireless Coexistence</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Steve Shellhammer</a:t>
                      </a:r>
                      <a:endParaRPr lang="en-US" sz="1000" b="0" i="0" u="none" strike="noStrike">
                        <a:effectLst/>
                        <a:latin typeface="+mj-lt"/>
                      </a:endParaRPr>
                    </a:p>
                  </a:txBody>
                  <a:tcPr marL="9081" marR="9081" marT="9080" marB="0" anchor="ctr">
                    <a:noFill/>
                  </a:tcPr>
                </a:tc>
                <a:tc>
                  <a:txBody>
                    <a:bodyPr/>
                    <a:lstStyle/>
                    <a:p>
                      <a:pPr algn="l" fontAlgn="ctr"/>
                      <a:r>
                        <a:rPr lang="en-US" sz="1000" u="none" strike="noStrike" dirty="0">
                          <a:effectLst/>
                          <a:latin typeface="+mj-lt"/>
                        </a:rPr>
                        <a:t>Qualcomm</a:t>
                      </a:r>
                      <a:r>
                        <a:rPr lang="en-US" sz="1000" u="none" strike="noStrike" baseline="0" dirty="0">
                          <a:effectLst/>
                          <a:latin typeface="+mj-lt"/>
                        </a:rPr>
                        <a:t> Technologies, </a:t>
                      </a:r>
                      <a:r>
                        <a:rPr lang="en-US" sz="1000" u="none" strike="noStrike" dirty="0">
                          <a:effectLst/>
                          <a:latin typeface="+mj-lt"/>
                        </a:rPr>
                        <a:t>Inc.</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000" u="none" strike="noStrike" dirty="0">
                          <a:effectLst/>
                          <a:latin typeface="+mj-lt"/>
                        </a:rPr>
                        <a:t>P802.24 Vertical</a:t>
                      </a:r>
                      <a:r>
                        <a:rPr lang="en-US" sz="1000" u="none" strike="noStrike" baseline="0" dirty="0">
                          <a:effectLst/>
                          <a:latin typeface="+mj-lt"/>
                        </a:rPr>
                        <a:t> Network Applications</a:t>
                      </a:r>
                      <a:r>
                        <a:rPr lang="en-US" sz="1000" u="none" strike="noStrike" dirty="0">
                          <a:effectLst/>
                          <a:latin typeface="+mj-lt"/>
                        </a:rPr>
                        <a:t> TAG</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Tim</a:t>
                      </a:r>
                      <a:r>
                        <a:rPr lang="en-US" sz="1000" u="none" strike="noStrike" baseline="0" dirty="0">
                          <a:effectLst/>
                          <a:latin typeface="+mj-lt"/>
                        </a:rPr>
                        <a:t> </a:t>
                      </a:r>
                      <a:r>
                        <a:rPr lang="en-US" sz="1000" u="none" strike="noStrike" dirty="0">
                          <a:effectLst/>
                          <a:latin typeface="+mj-lt"/>
                        </a:rPr>
                        <a:t>Godfrey</a:t>
                      </a:r>
                      <a:endParaRPr lang="en-US" sz="1000" b="0" i="0" u="none" strike="noStrike" dirty="0">
                        <a:effectLst/>
                        <a:latin typeface="+mj-lt"/>
                      </a:endParaRPr>
                    </a:p>
                  </a:txBody>
                  <a:tcPr marL="9081" marR="9081" marT="9080" marB="0" anchor="ctr">
                    <a:noFill/>
                  </a:tcPr>
                </a:tc>
                <a:tc>
                  <a:txBody>
                    <a:bodyPr/>
                    <a:lstStyle/>
                    <a:p>
                      <a:pPr algn="l" fontAlgn="ctr"/>
                      <a:r>
                        <a:rPr lang="en-US" sz="10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000" u="none" strike="noStrike" dirty="0">
                          <a:effectLst/>
                          <a:latin typeface="+mj-lt"/>
                        </a:rPr>
                        <a:t>Member Emeritus</a:t>
                      </a:r>
                    </a:p>
                    <a:p>
                      <a:pPr algn="l" fontAlgn="ctr"/>
                      <a:r>
                        <a:rPr lang="en-US" sz="1000" u="none" strike="noStrike" dirty="0">
                          <a:effectLst/>
                          <a:latin typeface="+mj-lt"/>
                        </a:rPr>
                        <a:t>Member Emeritus</a:t>
                      </a:r>
                    </a:p>
                  </a:txBody>
                  <a:tcPr marL="9081" marR="9081" marT="9080" marB="0" anchor="ctr">
                    <a:noFill/>
                  </a:tcPr>
                </a:tc>
                <a:tc>
                  <a:txBody>
                    <a:bodyPr/>
                    <a:lstStyle/>
                    <a:p>
                      <a:pPr algn="l" fontAlgn="ctr"/>
                      <a:r>
                        <a:rPr lang="en-US" sz="1000" u="none" strike="noStrike" dirty="0">
                          <a:effectLst/>
                          <a:latin typeface="+mj-lt"/>
                        </a:rPr>
                        <a:t>Geoff Thompson</a:t>
                      </a:r>
                    </a:p>
                    <a:p>
                      <a:pPr algn="l" fontAlgn="ctr"/>
                      <a:r>
                        <a:rPr lang="en-US" sz="1000" b="0" i="0" u="none" strike="noStrike" dirty="0">
                          <a:effectLst/>
                          <a:latin typeface="+mj-lt"/>
                        </a:rPr>
                        <a:t>Clint Chaplin</a:t>
                      </a:r>
                    </a:p>
                  </a:txBody>
                  <a:tcPr marL="9081" marR="9081" marT="9080" marB="0" anchor="ctr">
                    <a:noFill/>
                  </a:tcPr>
                </a:tc>
                <a:tc>
                  <a:txBody>
                    <a:bodyPr/>
                    <a:lstStyle/>
                    <a:p>
                      <a:pPr algn="l" fontAlgn="ctr"/>
                      <a:r>
                        <a:rPr lang="en-US" sz="1000" u="none" strike="noStrike" dirty="0">
                          <a:effectLst/>
                          <a:latin typeface="+mj-lt"/>
                        </a:rPr>
                        <a:t>Self, </a:t>
                      </a:r>
                      <a:r>
                        <a:rPr lang="en-US" sz="1000" u="none" strike="noStrike" dirty="0" err="1">
                          <a:effectLst/>
                          <a:latin typeface="+mj-lt"/>
                        </a:rPr>
                        <a:t>GraCaSI</a:t>
                      </a:r>
                      <a:r>
                        <a:rPr lang="en-US" sz="1000" u="none" strike="noStrike" dirty="0">
                          <a:effectLst/>
                          <a:latin typeface="+mj-lt"/>
                        </a:rPr>
                        <a:t> Standards Advisors</a:t>
                      </a:r>
                    </a:p>
                    <a:p>
                      <a:pPr algn="l" fontAlgn="ctr"/>
                      <a:r>
                        <a:rPr lang="en-US" sz="1000" u="none" strike="noStrike" dirty="0">
                          <a:effectLst/>
                          <a:latin typeface="+mj-lt"/>
                        </a:rPr>
                        <a:t>Self, Samsung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000" u="none" strike="noStrike" dirty="0">
                        <a:effectLst/>
                        <a:latin typeface="+mj-lt"/>
                      </a:endParaRPr>
                    </a:p>
                  </a:txBody>
                  <a:tcPr marL="9081" marR="9081" marT="9080" marB="0" anchor="ctr">
                    <a:noFill/>
                  </a:tcPr>
                </a:tc>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ctr"/>
                      <a:endParaRPr lang="en-US" sz="10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000" b="0" i="0" u="none" strike="noStrike" dirty="0">
                        <a:effectLst/>
                        <a:latin typeface="+mj-lt"/>
                      </a:endParaRPr>
                    </a:p>
                  </a:txBody>
                  <a:tcPr marL="9081" marR="9081" marT="9080" marB="0" anchor="ctr">
                    <a:noFill/>
                  </a:tcPr>
                </a:tc>
                <a:tc>
                  <a:txBody>
                    <a:bodyPr/>
                    <a:lstStyle/>
                    <a:p>
                      <a:pPr algn="l" fontAlgn="b"/>
                      <a:endParaRPr lang="en-US" sz="1000" b="0" i="0" u="none" strike="noStrike" dirty="0">
                        <a:effectLst/>
                        <a:latin typeface="+mj-lt"/>
                      </a:endParaRPr>
                    </a:p>
                  </a:txBody>
                  <a:tcPr marL="9081" marR="9081" marT="9080" marB="0" anchor="b">
                    <a:noFill/>
                  </a:tcPr>
                </a:tc>
                <a:tc>
                  <a:txBody>
                    <a:bodyPr/>
                    <a:lstStyle/>
                    <a:p>
                      <a:pPr algn="l" fontAlgn="b"/>
                      <a:endParaRPr lang="en-US" sz="10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100" u="none" strike="noStrike" dirty="0">
                          <a:effectLst/>
                          <a:latin typeface="+mj-lt"/>
                        </a:rPr>
                        <a:t>Hibernating Working Groups</a:t>
                      </a:r>
                      <a:endParaRPr lang="en-US" sz="11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0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000" u="none" strike="noStrike" dirty="0">
                          <a:effectLst/>
                          <a:latin typeface="+mj-lt"/>
                        </a:rPr>
                        <a:t>P802.16 Broadband Wireless Access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Roger Marks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err="1">
                          <a:effectLst/>
                          <a:latin typeface="+mj-lt"/>
                        </a:rPr>
                        <a:t>EthAirNet</a:t>
                      </a:r>
                      <a:r>
                        <a:rPr lang="en-US" sz="1000" u="none" strike="noStrike" dirty="0">
                          <a:effectLst/>
                          <a:latin typeface="+mj-lt"/>
                        </a:rPr>
                        <a:t> Associates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000" u="none" strike="noStrike" dirty="0">
                          <a:effectLst/>
                          <a:latin typeface="+mj-lt"/>
                        </a:rPr>
                        <a:t>P802.21 Media-independent Handover</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a:effectLst/>
                          <a:latin typeface="+mj-lt"/>
                        </a:rPr>
                        <a:t>Subir Das</a:t>
                      </a:r>
                      <a:endParaRPr lang="en-US" sz="1000" b="0" i="0" u="none" strike="noStrike">
                        <a:effectLst/>
                        <a:latin typeface="+mj-lt"/>
                      </a:endParaRPr>
                    </a:p>
                  </a:txBody>
                  <a:tcPr marL="9081" marR="9081" marT="9080" marB="0" anchor="ctr">
                    <a:noFill/>
                  </a:tcPr>
                </a:tc>
                <a:tc>
                  <a:txBody>
                    <a:bodyPr/>
                    <a:lstStyle/>
                    <a:p>
                      <a:pPr algn="l" fontAlgn="ctr"/>
                      <a:r>
                        <a:rPr lang="en-US" sz="1000" b="0" i="0" u="none" strike="noStrike" baseline="0" dirty="0" err="1">
                          <a:effectLst/>
                          <a:latin typeface="+mj-lt"/>
                        </a:rPr>
                        <a:t>Perspecta</a:t>
                      </a:r>
                      <a:r>
                        <a:rPr lang="en-US" sz="1000" b="0" i="0" u="none" strike="noStrike" baseline="0" dirty="0">
                          <a:effectLst/>
                          <a:latin typeface="+mj-lt"/>
                        </a:rPr>
                        <a:t> Labs</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000" u="none" strike="noStrike" dirty="0">
                          <a:effectLst/>
                          <a:latin typeface="+mj-lt"/>
                        </a:rPr>
                        <a:t>P802.22 Wireless Regional Area Networks</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Apurva </a:t>
                      </a:r>
                      <a:r>
                        <a:rPr lang="en-US" sz="1000" u="none" strike="noStrike" dirty="0" err="1">
                          <a:effectLst/>
                          <a:latin typeface="+mj-lt"/>
                        </a:rPr>
                        <a:t>Mody</a:t>
                      </a:r>
                      <a:endParaRPr lang="en-US" sz="1000" b="0" i="0" u="none" strike="noStrike" dirty="0">
                        <a:effectLst/>
                        <a:latin typeface="+mj-lt"/>
                      </a:endParaRPr>
                    </a:p>
                  </a:txBody>
                  <a:tcPr marL="9081" marR="9081" marT="9080" marB="0" anchor="ctr">
                    <a:noFill/>
                  </a:tcPr>
                </a:tc>
                <a:tc>
                  <a:txBody>
                    <a:bodyPr/>
                    <a:lstStyle/>
                    <a:p>
                      <a:pPr algn="l" fontAlgn="ctr"/>
                      <a:r>
                        <a:rPr lang="en-US" sz="1000" u="none" strike="noStrike" dirty="0">
                          <a:effectLst/>
                          <a:latin typeface="+mj-lt"/>
                        </a:rPr>
                        <a:t>A10 Systems, White Space Alliance</a:t>
                      </a:r>
                      <a:endParaRPr lang="en-US" sz="10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
        <p:nvSpPr>
          <p:cNvPr id="7" name="Title 1"/>
          <p:cNvSpPr>
            <a:spLocks noGrp="1"/>
          </p:cNvSpPr>
          <p:nvPr>
            <p:ph type="title"/>
          </p:nvPr>
        </p:nvSpPr>
        <p:spPr>
          <a:xfrm>
            <a:off x="457200" y="14177"/>
            <a:ext cx="7772400" cy="1143000"/>
          </a:xfrm>
        </p:spPr>
        <p:txBody>
          <a:bodyPr/>
          <a:lstStyle/>
          <a:p>
            <a:r>
              <a:rPr lang="en-US" dirty="0"/>
              <a:t>5.05 EC Affiliation Update</a:t>
            </a:r>
          </a:p>
        </p:txBody>
      </p:sp>
    </p:spTree>
    <p:extLst>
      <p:ext uri="{BB962C8B-B14F-4D97-AF65-F5344CB8AC3E}">
        <p14:creationId xmlns:p14="http://schemas.microsoft.com/office/powerpoint/2010/main" val="3636422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15</a:t>
            </a:fld>
            <a:endParaRPr lang="en-US"/>
          </a:p>
        </p:txBody>
      </p:sp>
    </p:spTree>
    <p:extLst>
      <p:ext uri="{BB962C8B-B14F-4D97-AF65-F5344CB8AC3E}">
        <p14:creationId xmlns:p14="http://schemas.microsoft.com/office/powerpoint/2010/main" val="1781827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p:txBody>
          <a:bodyPr/>
          <a:lstStyle/>
          <a:p>
            <a:pPr>
              <a:defRPr/>
            </a:pPr>
            <a:fld id="{8C310F99-1F45-47EC-8886-14AE55002D51}" type="slidenum">
              <a:rPr lang="en-US" smtClean="0"/>
              <a:pPr>
                <a:defRPr/>
              </a:pPr>
              <a:t>16</a:t>
            </a:fld>
            <a:endParaRPr lang="en-US"/>
          </a:p>
        </p:txBody>
      </p:sp>
      <p:sp>
        <p:nvSpPr>
          <p:cNvPr id="16387" name="Rectangle 2"/>
          <p:cNvSpPr>
            <a:spLocks noGrp="1" noChangeArrowheads="1"/>
          </p:cNvSpPr>
          <p:nvPr>
            <p:ph type="title"/>
          </p:nvPr>
        </p:nvSpPr>
        <p:spPr>
          <a:xfrm>
            <a:off x="381000" y="152400"/>
            <a:ext cx="8534400" cy="762000"/>
          </a:xfrm>
        </p:spPr>
        <p:txBody>
          <a:bodyPr/>
          <a:lstStyle/>
          <a:p>
            <a:pPr eaLnBrk="1" hangingPunct="1"/>
            <a:r>
              <a:rPr lang="en-US" dirty="0"/>
              <a:t>5.06 Cross-802 Topics</a:t>
            </a:r>
          </a:p>
        </p:txBody>
      </p:sp>
      <p:graphicFrame>
        <p:nvGraphicFramePr>
          <p:cNvPr id="30998" name="Group 278"/>
          <p:cNvGraphicFramePr>
            <a:graphicFrameLocks noGrp="1"/>
          </p:cNvGraphicFramePr>
          <p:nvPr>
            <p:ph idx="1"/>
            <p:extLst>
              <p:ext uri="{D42A27DB-BD31-4B8C-83A1-F6EECF244321}">
                <p14:modId xmlns:p14="http://schemas.microsoft.com/office/powerpoint/2010/main" val="734884764"/>
              </p:ext>
            </p:extLst>
          </p:nvPr>
        </p:nvGraphicFramePr>
        <p:xfrm>
          <a:off x="304800" y="990600"/>
          <a:ext cx="7567867" cy="5446776"/>
        </p:xfrm>
        <a:graphic>
          <a:graphicData uri="http://schemas.openxmlformats.org/drawingml/2006/table">
            <a:tbl>
              <a:tblPr/>
              <a:tblGrid>
                <a:gridCol w="5434267">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Times New Roman" pitchFamily="18" charset="0"/>
                        </a:rPr>
                        <a:t>Monday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Notes</a:t>
                      </a:r>
                      <a:endParaRPr kumimoji="0" lang="en-US" sz="2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0792">
                <a:tc>
                  <a:txBody>
                    <a:bodyPr/>
                    <a:lstStyle/>
                    <a:p>
                      <a:r>
                        <a:rPr lang="en-US" sz="1400" b="1" baseline="0" dirty="0"/>
                        <a:t>18:30-19:50 Tutorial 1: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0792">
                <a:tc>
                  <a:txBody>
                    <a:bodyPr/>
                    <a:lstStyle/>
                    <a:p>
                      <a:r>
                        <a:rPr kumimoji="0" lang="en-US" sz="1400" b="1" i="0" u="none" strike="noStrike" cap="none" normalizeH="0" baseline="0" dirty="0">
                          <a:ln>
                            <a:noFill/>
                          </a:ln>
                          <a:solidFill>
                            <a:schemeClr val="tx1"/>
                          </a:solidFill>
                          <a:effectLst/>
                          <a:latin typeface="Times New Roman" pitchFamily="18" charset="0"/>
                        </a:rPr>
                        <a:t>19:30-20:50 Tutorial 2: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400" b="0" dirty="0"/>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3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21:00-22:30 Tutorial 3: none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95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rPr>
                        <a:t>Tuesday</a:t>
                      </a:r>
                      <a:endParaRPr lang="en-US" sz="200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13:30-15:30 802/JTC1 Standing Committee, Myles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0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strike="noStrike" baseline="0" dirty="0"/>
                        <a:t>16:00-18:00 802/ITU Standing Committee, Parsons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8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19:30-21:30 802 Network Enhancements for the Next Decade, Marks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0144">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Wednesday</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13944">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08:00-10:00 802 Network Enhancements for the Next Decade, Marks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962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Thursday </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07:30-08:00 Next Venue Logistics,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08:00-09:00 Future Venues Ad Hoc,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09:00-10:00 802 Chair’s Open Office Hours, Nikolich</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10:00-noon 802 Executive Committee discussion topics, Nikolich</a:t>
                      </a:r>
                      <a:endParaRPr kumimoji="0" lang="en-US" sz="2000" b="1"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00736060"/>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17</a:t>
            </a:fld>
            <a:endParaRPr lang="en-US"/>
          </a:p>
        </p:txBody>
      </p:sp>
      <p:sp>
        <p:nvSpPr>
          <p:cNvPr id="9219" name="Rectangle 2"/>
          <p:cNvSpPr>
            <a:spLocks noGrp="1" noChangeArrowheads="1"/>
          </p:cNvSpPr>
          <p:nvPr>
            <p:ph type="title"/>
          </p:nvPr>
        </p:nvSpPr>
        <p:spPr/>
        <p:txBody>
          <a:bodyPr/>
          <a:lstStyle/>
          <a:p>
            <a:pPr eaLnBrk="1" hangingPunct="1"/>
            <a:r>
              <a:rPr lang="en-US" dirty="0"/>
              <a:t>5.07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P802.1AE-2018/Cor-1 TCI Figure, P802.1CMde TSN for Fronthaul Enhancements, P802.1qcx CFM YANG, 802E Privacy.,</a:t>
            </a:r>
          </a:p>
          <a:p>
            <a:pPr eaLnBrk="1" hangingPunct="1">
              <a:buFont typeface="+mj-lt"/>
              <a:buAutoNum type="arabicPeriod"/>
            </a:pPr>
            <a:r>
              <a:rPr lang="en-US" sz="1600" dirty="0"/>
              <a:t>802.03: P802.3ca 25 Gb/s and 50 Gb/s Ethernet Passive Optical Networks (conditional) and P802.3ch Multi-Gig Automotive Ethernet PHY</a:t>
            </a:r>
          </a:p>
          <a:p>
            <a:pPr eaLnBrk="1" hangingPunct="1">
              <a:buFont typeface="+mj-lt"/>
              <a:buAutoNum type="arabicPeriod"/>
            </a:pPr>
            <a:r>
              <a:rPr lang="en-US" sz="1600" dirty="0"/>
              <a:t>802.11: P802rev-md.,</a:t>
            </a:r>
          </a:p>
          <a:p>
            <a:pPr eaLnBrk="1" hangingPunct="1">
              <a:buFont typeface="+mj-lt"/>
              <a:buAutoNum type="arabicPeriod"/>
            </a:pPr>
            <a:r>
              <a:rPr lang="en-US" sz="1600" dirty="0"/>
              <a:t>802.15: </a:t>
            </a:r>
            <a:r>
              <a:rPr lang="en-US" sz="1600" dirty="0" err="1"/>
              <a:t>tbd</a:t>
            </a:r>
            <a:r>
              <a:rPr lang="en-US" sz="1600" dirty="0"/>
              <a:t>.,</a:t>
            </a:r>
          </a:p>
          <a:p>
            <a:pPr eaLnBrk="1" hangingPunct="1">
              <a:buFont typeface="+mj-lt"/>
              <a:buAutoNum type="arabicPeriod"/>
            </a:pPr>
            <a:r>
              <a:rPr lang="en-US" sz="1600" dirty="0"/>
              <a:t>802.19: </a:t>
            </a:r>
            <a:r>
              <a:rPr lang="en-US" sz="1600" dirty="0" err="1"/>
              <a:t>tbd</a:t>
            </a:r>
            <a:r>
              <a:rPr lang="en-US" sz="1600" dirty="0"/>
              <a:t>.,</a:t>
            </a:r>
          </a:p>
          <a:p>
            <a:pPr eaLnBrk="1" hangingPunct="1">
              <a:buFont typeface="+mj-lt"/>
              <a:buAutoNum type="arabicPeriod"/>
            </a:pPr>
            <a:r>
              <a:rPr lang="en-US" sz="1600" dirty="0"/>
              <a:t>802.24: </a:t>
            </a:r>
            <a:r>
              <a:rPr lang="en-US" sz="1600" dirty="0" err="1"/>
              <a:t>tbd</a:t>
            </a:r>
            <a:r>
              <a:rPr lang="en-US" sz="1600" dirty="0"/>
              <a:t>.,</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18</a:t>
            </a:fld>
            <a:endParaRPr lang="en-US"/>
          </a:p>
        </p:txBody>
      </p:sp>
      <p:sp>
        <p:nvSpPr>
          <p:cNvPr id="10243" name="Rectangle 2"/>
          <p:cNvSpPr>
            <a:spLocks noGrp="1" noChangeArrowheads="1"/>
          </p:cNvSpPr>
          <p:nvPr>
            <p:ph type="title"/>
          </p:nvPr>
        </p:nvSpPr>
        <p:spPr/>
        <p:txBody>
          <a:bodyPr/>
          <a:lstStyle/>
          <a:p>
            <a:pPr eaLnBrk="1" hangingPunct="1"/>
            <a:r>
              <a:rPr lang="en-US" dirty="0"/>
              <a:t>5.08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P802.1AS-REV Time synch enhancements, P802.1AX-REV Link Aggregation, P802.1X-REV Port-based Network Access Control .,</a:t>
            </a:r>
          </a:p>
          <a:p>
            <a:pPr eaLnBrk="1" hangingPunct="1">
              <a:buFont typeface="+mj-lt"/>
              <a:buAutoNum type="arabicPeriod"/>
            </a:pPr>
            <a:r>
              <a:rPr lang="en-US" sz="1600" dirty="0"/>
              <a:t>802.03: P802.3cm 400 Gb/s over Multimode Fiber (conditional) and P802.3cq Power over Ethernet over 2 Pairs (Maintenance #13) (conditional)</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a:t>
            </a:r>
            <a:r>
              <a:rPr lang="en-US" sz="1600" dirty="0" err="1"/>
              <a:t>tbd</a:t>
            </a:r>
            <a:r>
              <a:rPr lang="en-US" sz="1600" dirty="0"/>
              <a:t>.,</a:t>
            </a:r>
          </a:p>
          <a:p>
            <a:pPr eaLnBrk="1" hangingPunct="1">
              <a:buFont typeface="+mj-lt"/>
              <a:buAutoNum type="arabicPeriod"/>
            </a:pPr>
            <a:r>
              <a:rPr lang="en-US" sz="1600" dirty="0"/>
              <a:t>802.19: </a:t>
            </a:r>
            <a:r>
              <a:rPr lang="en-US" sz="1600" dirty="0" err="1"/>
              <a:t>tbd</a:t>
            </a:r>
            <a:r>
              <a:rPr lang="en-US" sz="1600" dirty="0"/>
              <a:t>.,</a:t>
            </a:r>
          </a:p>
          <a:p>
            <a:pPr eaLnBrk="1" hangingPunct="1">
              <a:buFont typeface="+mj-lt"/>
              <a:buAutoNum type="arabicPeriod"/>
            </a:pPr>
            <a:r>
              <a:rPr lang="en-US" sz="1600" dirty="0"/>
              <a:t>802.24: </a:t>
            </a:r>
            <a:r>
              <a:rPr lang="en-US" sz="1600" dirty="0" err="1"/>
              <a:t>tbd</a:t>
            </a:r>
            <a:r>
              <a:rPr lang="en-US" sz="1600" dirty="0"/>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19</a:t>
            </a:fld>
            <a:endParaRPr lang="en-US"/>
          </a:p>
        </p:txBody>
      </p:sp>
      <p:sp>
        <p:nvSpPr>
          <p:cNvPr id="8" name="Slide Number Placeholder 5"/>
          <p:cNvSpPr txBox="1">
            <a:spLocks/>
          </p:cNvSpPr>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smtClean="0"/>
              <a:pPr>
                <a:defRPr/>
              </a:pPr>
              <a:t>19</a:t>
            </a:fld>
            <a:endParaRPr lang="en-US"/>
          </a:p>
        </p:txBody>
      </p:sp>
      <p:sp>
        <p:nvSpPr>
          <p:cNvPr id="9" name="Rectangle 2"/>
          <p:cNvSpPr>
            <a:spLocks noGrp="1" noChangeArrowheads="1"/>
          </p:cNvSpPr>
          <p:nvPr>
            <p:ph type="title"/>
          </p:nvPr>
        </p:nvSpPr>
        <p:spPr>
          <a:xfrm>
            <a:off x="685800" y="609600"/>
            <a:ext cx="7772400" cy="1143000"/>
          </a:xfrm>
        </p:spPr>
        <p:txBody>
          <a:bodyPr/>
          <a:lstStyle/>
          <a:p>
            <a:pPr eaLnBrk="1" hangingPunct="1"/>
            <a:r>
              <a:rPr lang="en-US" dirty="0"/>
              <a:t>5.09 Draft Documents </a:t>
            </a:r>
            <a:br>
              <a:rPr lang="en-US" dirty="0"/>
            </a:br>
            <a:r>
              <a:rPr lang="en-US" dirty="0"/>
              <a:t>for EC to consider</a:t>
            </a:r>
          </a:p>
        </p:txBody>
      </p:sp>
      <p:sp>
        <p:nvSpPr>
          <p:cNvPr id="10"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Policy and Procedure updates.,</a:t>
            </a:r>
          </a:p>
          <a:p>
            <a:pPr eaLnBrk="1" hangingPunct="1">
              <a:buFont typeface="+mj-lt"/>
              <a:buAutoNum type="arabicPeriod"/>
            </a:pPr>
            <a:r>
              <a:rPr lang="en-US" sz="1600" kern="0" dirty="0"/>
              <a:t>802.EC: drafts &amp; standards to JTC1/SC6 for adoption and information.,</a:t>
            </a:r>
          </a:p>
          <a:p>
            <a:pPr eaLnBrk="1" hangingPunct="1">
              <a:buFont typeface="+mj-lt"/>
              <a:buAutoNum type="arabicPeriod"/>
            </a:pPr>
            <a:r>
              <a:rPr lang="en-US" sz="1600" kern="0" dirty="0"/>
              <a:t>802.01: liaisons to 802.3, MEF, BBF, ETG, etc.,</a:t>
            </a:r>
          </a:p>
          <a:p>
            <a:pPr eaLnBrk="1" hangingPunct="1">
              <a:buFont typeface="+mj-lt"/>
              <a:buAutoNum type="arabicPeriod"/>
            </a:pPr>
            <a:r>
              <a:rPr lang="en-US" sz="1600" kern="0" dirty="0"/>
              <a:t>802.03: none,</a:t>
            </a:r>
          </a:p>
          <a:p>
            <a:pPr eaLnBrk="1" hangingPunct="1">
              <a:buFont typeface="+mj-lt"/>
              <a:buAutoNum type="arabicPeriod"/>
            </a:pPr>
            <a:r>
              <a:rPr lang="en-US" sz="1600" kern="0" dirty="0"/>
              <a:t>802.11: liaisons.,</a:t>
            </a:r>
          </a:p>
          <a:p>
            <a:pPr eaLnBrk="1" hangingPunct="1">
              <a:buFont typeface="+mj-lt"/>
              <a:buAutoNum type="arabicPeriod"/>
            </a:pPr>
            <a:r>
              <a:rPr lang="en-US" sz="1600" kern="0" dirty="0"/>
              <a:t>802.15: </a:t>
            </a:r>
            <a:r>
              <a:rPr lang="en-US" sz="1600" kern="0" dirty="0" err="1"/>
              <a:t>tbd</a:t>
            </a:r>
            <a:r>
              <a:rPr lang="en-US" sz="1600" kern="0" dirty="0"/>
              <a:t>.,</a:t>
            </a:r>
          </a:p>
          <a:p>
            <a:pPr eaLnBrk="1" hangingPunct="1">
              <a:buFont typeface="+mj-lt"/>
              <a:buAutoNum type="arabicPeriod"/>
            </a:pPr>
            <a:r>
              <a:rPr lang="en-US" sz="1600" kern="0" dirty="0"/>
              <a:t>802.18: </a:t>
            </a:r>
            <a:r>
              <a:rPr lang="en-US" sz="1600" kern="0" dirty="0" err="1"/>
              <a:t>tbd</a:t>
            </a:r>
            <a:r>
              <a:rPr lang="en-US" sz="1600" kern="0" dirty="0"/>
              <a:t>,</a:t>
            </a:r>
            <a:endParaRPr lang="en-US" sz="1600" dirty="0"/>
          </a:p>
          <a:p>
            <a:pPr eaLnBrk="1" hangingPunct="1">
              <a:buFont typeface="+mj-lt"/>
              <a:buAutoNum type="arabicPeriod"/>
            </a:pPr>
            <a:r>
              <a:rPr lang="en-US" sz="1600" kern="0" dirty="0"/>
              <a:t>802.19: none.,</a:t>
            </a:r>
          </a:p>
          <a:p>
            <a:pPr>
              <a:buFont typeface="+mj-lt"/>
              <a:buAutoNum type="arabicPeriod"/>
            </a:pPr>
            <a:r>
              <a:rPr lang="en-US" sz="1600" kern="0" dirty="0">
                <a:solidFill>
                  <a:schemeClr val="tx2"/>
                </a:solidFill>
              </a:rPr>
              <a:t>802.24: </a:t>
            </a:r>
            <a:r>
              <a:rPr lang="en-US" sz="1600" dirty="0"/>
              <a:t>none.,</a:t>
            </a:r>
          </a:p>
          <a:p>
            <a:pPr>
              <a:buFont typeface="+mj-lt"/>
              <a:buAutoNum type="arabicPeriod"/>
            </a:pPr>
            <a:r>
              <a:rPr lang="en-US" sz="1600" kern="0" dirty="0">
                <a:solidFill>
                  <a:schemeClr val="tx2"/>
                </a:solidFill>
              </a:rPr>
              <a:t>802/JTC1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802/ITU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802/IETF Standing Committee: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802/Wireless Chairs Standing Committee: </a:t>
            </a:r>
            <a:r>
              <a:rPr lang="en-US" sz="1600" kern="0" dirty="0" err="1">
                <a:solidFill>
                  <a:schemeClr val="tx2"/>
                </a:solidFill>
              </a:rPr>
              <a:t>tbd</a:t>
            </a:r>
            <a:r>
              <a:rPr lang="en-US" sz="1600" kern="0" dirty="0">
                <a:solidFill>
                  <a:schemeClr val="tx2"/>
                </a:solidFill>
              </a:rPr>
              <a:t>.,</a:t>
            </a: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a:extLst>
              <a:ext uri="{FF2B5EF4-FFF2-40B4-BE49-F238E27FC236}">
                <a16:creationId xmlns:a16="http://schemas.microsoft.com/office/drawing/2014/main" id="{14756599-3834-483F-B40E-D649B4B38337}"/>
              </a:ext>
            </a:extLst>
          </p:cNvPr>
          <p:cNvSpPr txBox="1">
            <a:spLocks noChangeArrowheads="1"/>
          </p:cNvSpPr>
          <p:nvPr/>
        </p:nvSpPr>
        <p:spPr bwMode="auto">
          <a:xfrm>
            <a:off x="685800" y="304800"/>
            <a:ext cx="187642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buClrTx/>
              <a:buFontTx/>
              <a:buNone/>
            </a:pPr>
            <a:r>
              <a:rPr lang="en-US" altLang="en-US" sz="1800" b="1" dirty="0">
                <a:solidFill>
                  <a:srgbClr val="000000"/>
                </a:solidFill>
                <a:ea typeface="MS Gothic" panose="020B0609070205080204" pitchFamily="49" charset="-128"/>
              </a:rPr>
              <a:t>March 2017</a:t>
            </a:r>
          </a:p>
        </p:txBody>
      </p:sp>
      <p:sp>
        <p:nvSpPr>
          <p:cNvPr id="4098" name="Text Box 2">
            <a:extLst>
              <a:ext uri="{FF2B5EF4-FFF2-40B4-BE49-F238E27FC236}">
                <a16:creationId xmlns:a16="http://schemas.microsoft.com/office/drawing/2014/main" id="{B668A99F-6B41-481B-BD2B-B838CC8D773D}"/>
              </a:ext>
            </a:extLst>
          </p:cNvPr>
          <p:cNvSpPr txBox="1">
            <a:spLocks noChangeArrowheads="1"/>
          </p:cNvSpPr>
          <p:nvPr/>
        </p:nvSpPr>
        <p:spPr bwMode="auto">
          <a:xfrm>
            <a:off x="6143625" y="6475413"/>
            <a:ext cx="2398713"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a:solidFill>
                  <a:srgbClr val="000000"/>
                </a:solidFill>
                <a:ea typeface="MS Gothic" panose="020B0609070205080204" pitchFamily="49" charset="-128"/>
              </a:rPr>
              <a:t>IEEE 802 Executive Committee</a:t>
            </a:r>
          </a:p>
        </p:txBody>
      </p:sp>
      <p:sp>
        <p:nvSpPr>
          <p:cNvPr id="4099" name="Text Box 3">
            <a:extLst>
              <a:ext uri="{FF2B5EF4-FFF2-40B4-BE49-F238E27FC236}">
                <a16:creationId xmlns:a16="http://schemas.microsoft.com/office/drawing/2014/main" id="{92385E23-1109-4808-82AB-56C73572D8D7}"/>
              </a:ext>
            </a:extLst>
          </p:cNvPr>
          <p:cNvSpPr txBox="1">
            <a:spLocks noChangeArrowheads="1"/>
          </p:cNvSpPr>
          <p:nvPr/>
        </p:nvSpPr>
        <p:spPr bwMode="auto">
          <a:xfrm>
            <a:off x="4344988" y="6475413"/>
            <a:ext cx="528637"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buClrTx/>
              <a:buFontTx/>
              <a:buNone/>
            </a:pPr>
            <a:r>
              <a:rPr lang="en-US" altLang="en-US">
                <a:solidFill>
                  <a:srgbClr val="000000"/>
                </a:solidFill>
                <a:ea typeface="MS Gothic" panose="020B0609070205080204" pitchFamily="49" charset="-128"/>
              </a:rPr>
              <a:t>Slide </a:t>
            </a:r>
            <a:fld id="{A075E744-C955-4C23-963F-45F7F37347B9}" type="slidenum">
              <a:rPr lang="en-US" altLang="en-US">
                <a:solidFill>
                  <a:srgbClr val="000000"/>
                </a:solidFill>
                <a:ea typeface="MS Gothic" panose="020B0609070205080204" pitchFamily="49" charset="-128"/>
              </a:rPr>
              <a:pPr>
                <a:buClrTx/>
                <a:buFontTx/>
                <a:buNone/>
              </a:pPr>
              <a:t>2</a:t>
            </a:fld>
            <a:endParaRPr lang="en-US" altLang="en-US">
              <a:solidFill>
                <a:srgbClr val="000000"/>
              </a:solidFill>
              <a:ea typeface="MS Gothic" panose="020B0609070205080204" pitchFamily="49" charset="-128"/>
            </a:endParaRPr>
          </a:p>
        </p:txBody>
      </p:sp>
      <p:sp>
        <p:nvSpPr>
          <p:cNvPr id="4100" name="Text Box 4">
            <a:extLst>
              <a:ext uri="{FF2B5EF4-FFF2-40B4-BE49-F238E27FC236}">
                <a16:creationId xmlns:a16="http://schemas.microsoft.com/office/drawing/2014/main" id="{B2ADA487-A148-4664-98A9-AE74CC1A7BAD}"/>
              </a:ext>
            </a:extLst>
          </p:cNvPr>
          <p:cNvSpPr txBox="1">
            <a:spLocks noChangeArrowheads="1"/>
          </p:cNvSpPr>
          <p:nvPr/>
        </p:nvSpPr>
        <p:spPr bwMode="auto">
          <a:xfrm>
            <a:off x="685800" y="609600"/>
            <a:ext cx="8001000" cy="1160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ctr">
              <a:buClrTx/>
              <a:buFontTx/>
              <a:buNone/>
            </a:pPr>
            <a:r>
              <a:rPr lang="en-GB" altLang="en-US" sz="3200" b="1" dirty="0">
                <a:solidFill>
                  <a:srgbClr val="000000"/>
                </a:solidFill>
                <a:ea typeface="MS Gothic" panose="020B0609070205080204" pitchFamily="49" charset="-128"/>
              </a:rPr>
              <a:t>3.00 Participation in IEEE 802 Meetings</a:t>
            </a:r>
          </a:p>
        </p:txBody>
      </p:sp>
      <p:sp>
        <p:nvSpPr>
          <p:cNvPr id="4101" name="Text Box 5">
            <a:extLst>
              <a:ext uri="{FF2B5EF4-FFF2-40B4-BE49-F238E27FC236}">
                <a16:creationId xmlns:a16="http://schemas.microsoft.com/office/drawing/2014/main" id="{59E44FA8-2C68-48EC-A29A-D92767748C17}"/>
              </a:ext>
            </a:extLst>
          </p:cNvPr>
          <p:cNvSpPr txBox="1">
            <a:spLocks noChangeArrowheads="1"/>
          </p:cNvSpPr>
          <p:nvPr/>
        </p:nvSpPr>
        <p:spPr bwMode="auto">
          <a:xfrm>
            <a:off x="685800" y="1554163"/>
            <a:ext cx="7848600" cy="4618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4963">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1200">
                <a:solidFill>
                  <a:srgbClr val="FFFFFF"/>
                </a:solidFill>
                <a:latin typeface="Times New Roman" panose="02020603050405020304" pitchFamily="18" charset="0"/>
                <a:ea typeface="MS PGothic" panose="020B0600070205080204" pitchFamily="34" charset="-128"/>
              </a:defRPr>
            </a:lvl9pPr>
          </a:lstStyle>
          <a:p>
            <a:pPr>
              <a:spcBef>
                <a:spcPts val="600"/>
              </a:spcBef>
              <a:buClrTx/>
              <a:buFontTx/>
              <a:buNone/>
            </a:pPr>
            <a:r>
              <a:rPr lang="en-GB" altLang="en-US" sz="1600" b="1" dirty="0">
                <a:solidFill>
                  <a:srgbClr val="000000"/>
                </a:solidFill>
                <a:ea typeface="MS Gothic" panose="020B0609070205080204" pitchFamily="49" charset="-128"/>
              </a:rPr>
              <a:t>Participation in any IEEE 802 meeting (Sponsor, Sponsor subgroup, Working Group, Working Group subgroup, etc.) is on an individual basis</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Participants in the IEEE standards development individual process shall act based on their qualifications and experience. (https://standards.ieee.org/develop/policies/bylaws/sb_bylaws.pdf  section 5.2.1)</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IEEE 802 Working Group membership is by individual; “Working Group members shall participate in the consensus process in a manner consistent with their professional expert opinion as individuals, and not as organizational representatives”. (subclause 4.2.1 “Establishment”, of the IEEE 802 LMSC Working Group Policies and Procedures)</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marL="339725" indent="-336550">
              <a:spcBef>
                <a:spcPts val="600"/>
              </a:spcBef>
              <a:buFont typeface="Arial" panose="020B0604020202020204" pitchFamily="34" charset="0"/>
              <a:buChar char="•"/>
            </a:pPr>
            <a:r>
              <a:rPr lang="en-GB" altLang="en-US" sz="1400" b="1" dirty="0">
                <a:solidFill>
                  <a:srgbClr val="000000"/>
                </a:solidFill>
                <a:ea typeface="MS Gothic" panose="020B0609070205080204" pitchFamily="49" charset="-128"/>
              </a:rPr>
              <a:t>Participants shall not direct the actions or votes of any other member of an IEEE 802 Working Group or retaliate against any other member for their actions or votes within IEEE 802 Working Group meetings, see </a:t>
            </a:r>
            <a:r>
              <a:rPr lang="en-GB" altLang="en-US" sz="1400" b="1" u="sng" dirty="0">
                <a:solidFill>
                  <a:srgbClr val="000000"/>
                </a:solidFill>
                <a:ea typeface="MS Gothic" panose="020B0609070205080204" pitchFamily="49" charset="-128"/>
              </a:rPr>
              <a:t>https://standards.ieee.org/develop/policies/bylaws/sb_bylaws.pdf </a:t>
            </a:r>
            <a:r>
              <a:rPr lang="en-GB" altLang="en-US" sz="1400" b="1" dirty="0">
                <a:solidFill>
                  <a:srgbClr val="000000"/>
                </a:solidFill>
                <a:ea typeface="MS Gothic" panose="020B0609070205080204" pitchFamily="49" charset="-128"/>
              </a:rPr>
              <a:t> section 5.2.1.3 and the IEEE 802 LMSC Working Group Policies and Procedures, subclause 3.4.1 “Chair”, list item x.</a:t>
            </a:r>
          </a:p>
          <a:p>
            <a:pPr>
              <a:spcBef>
                <a:spcPts val="600"/>
              </a:spcBef>
              <a:buClrTx/>
              <a:buFontTx/>
              <a:buNone/>
            </a:pPr>
            <a:r>
              <a:rPr lang="en-GB" altLang="en-US" sz="1600" b="1" dirty="0">
                <a:solidFill>
                  <a:srgbClr val="000000"/>
                </a:solidFill>
                <a:ea typeface="MS Gothic" panose="020B0609070205080204" pitchFamily="49" charset="-128"/>
              </a:rPr>
              <a:t>By participating in IEEE 802 meetings, you accept these requirements.  If you do not agree to these policies then you shall not participate.</a:t>
            </a:r>
          </a:p>
          <a:p>
            <a:pPr algn="ctr">
              <a:spcBef>
                <a:spcPts val="600"/>
              </a:spcBef>
              <a:buClrTx/>
              <a:buFontTx/>
              <a:buNone/>
            </a:pPr>
            <a:r>
              <a:rPr lang="en-GB" altLang="en-US" dirty="0">
                <a:solidFill>
                  <a:srgbClr val="000000"/>
                </a:solidFill>
                <a:ea typeface="MS Gothic" panose="020B0609070205080204" pitchFamily="49" charset="-128"/>
              </a:rPr>
              <a:t>(Latest revision of IEEE 802 LMSC Working Group Policies and Procedures: http://www.ieee802.org/devdocs.shtml)</a:t>
            </a:r>
          </a:p>
          <a:p>
            <a:pPr>
              <a:spcBef>
                <a:spcPts val="600"/>
              </a:spcBef>
              <a:buClrTx/>
              <a:buFontTx/>
              <a:buNone/>
            </a:pPr>
            <a:endParaRPr lang="en-GB" altLang="en-US" dirty="0">
              <a:solidFill>
                <a:srgbClr val="000000"/>
              </a:solidFill>
              <a:ea typeface="MS Gothic" panose="020B0609070205080204" pitchFamily="49" charset="-128"/>
            </a:endParaRPr>
          </a:p>
        </p:txBody>
      </p:sp>
      <p:sp>
        <p:nvSpPr>
          <p:cNvPr id="4102" name="Text Box 6">
            <a:extLst>
              <a:ext uri="{FF2B5EF4-FFF2-40B4-BE49-F238E27FC236}">
                <a16:creationId xmlns:a16="http://schemas.microsoft.com/office/drawing/2014/main" id="{11D71E91-2AF5-45AB-840E-D1236EFB539F}"/>
              </a:ext>
            </a:extLst>
          </p:cNvPr>
          <p:cNvSpPr txBox="1">
            <a:spLocks noChangeArrowheads="1"/>
          </p:cNvSpPr>
          <p:nvPr/>
        </p:nvSpPr>
        <p:spPr bwMode="auto">
          <a:xfrm>
            <a:off x="4267200" y="304800"/>
            <a:ext cx="41910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5pPr>
            <a:lvl6pPr marL="25146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6pPr>
            <a:lvl7pPr marL="29718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7pPr>
            <a:lvl8pPr marL="34290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8pPr>
            <a:lvl9pPr marL="3886200" indent="-228600" defTabSz="457200"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FFFFFF"/>
                </a:solidFill>
                <a:latin typeface="Times New Roman" panose="02020603050405020304" pitchFamily="18" charset="0"/>
                <a:ea typeface="MS PGothic" panose="020B0600070205080204" pitchFamily="34" charset="-128"/>
              </a:defRPr>
            </a:lvl9pPr>
          </a:lstStyle>
          <a:p>
            <a:pPr algn="r">
              <a:buClrTx/>
              <a:buFontTx/>
              <a:buNone/>
            </a:pPr>
            <a:r>
              <a:rPr lang="en-US" altLang="en-US" sz="1800" b="1">
                <a:solidFill>
                  <a:srgbClr val="000000"/>
                </a:solidFill>
                <a:ea typeface="MS Gothic" panose="020B0609070205080204" pitchFamily="49" charset="-128"/>
              </a:rPr>
              <a:t>IEEE 802 Participation Slide, v05</a:t>
            </a:r>
          </a:p>
        </p:txBody>
      </p:sp>
    </p:spTree>
    <p:extLst>
      <p:ext uri="{BB962C8B-B14F-4D97-AF65-F5344CB8AC3E}">
        <p14:creationId xmlns:p14="http://schemas.microsoft.com/office/powerpoint/2010/main" val="75015542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20</a:t>
            </a:fld>
            <a:endParaRPr lang="en-US"/>
          </a:p>
        </p:txBody>
      </p:sp>
      <p:sp>
        <p:nvSpPr>
          <p:cNvPr id="7171" name="Rectangle 2"/>
          <p:cNvSpPr>
            <a:spLocks noGrp="1" noChangeArrowheads="1"/>
          </p:cNvSpPr>
          <p:nvPr>
            <p:ph type="title"/>
          </p:nvPr>
        </p:nvSpPr>
        <p:spPr>
          <a:xfrm>
            <a:off x="685800" y="0"/>
            <a:ext cx="7772400" cy="1143000"/>
          </a:xfrm>
        </p:spPr>
        <p:txBody>
          <a:bodyPr/>
          <a:lstStyle/>
          <a:p>
            <a:pPr eaLnBrk="1" hangingPunct="1"/>
            <a:r>
              <a:rPr lang="en-US" dirty="0"/>
              <a:t>5.10 Draft PARs to </a:t>
            </a:r>
            <a:r>
              <a:rPr lang="en-US" dirty="0" err="1"/>
              <a:t>NesCom</a:t>
            </a:r>
            <a:endParaRPr lang="en-US" dirty="0"/>
          </a:p>
        </p:txBody>
      </p:sp>
      <p:sp>
        <p:nvSpPr>
          <p:cNvPr id="7172" name="Rectangle 5"/>
          <p:cNvSpPr>
            <a:spLocks noGrp="1" noChangeArrowheads="1"/>
          </p:cNvSpPr>
          <p:nvPr>
            <p:ph type="body" idx="1"/>
          </p:nvPr>
        </p:nvSpPr>
        <p:spPr>
          <a:xfrm>
            <a:off x="152400" y="1371600"/>
            <a:ext cx="8610600" cy="4114800"/>
          </a:xfrm>
        </p:spPr>
        <p:txBody>
          <a:bodyPr/>
          <a:lstStyle/>
          <a:p>
            <a:pPr>
              <a:buFont typeface="+mj-lt"/>
              <a:buAutoNum type="arabicPeriod"/>
            </a:pPr>
            <a:endParaRPr lang="en-US" sz="1600" dirty="0"/>
          </a:p>
          <a:p>
            <a:pPr marL="568325" indent="-568325">
              <a:buFont typeface="+mj-lt"/>
              <a:buAutoNum type="arabicPeriod"/>
            </a:pPr>
            <a:endParaRPr lang="en-US" sz="1600" dirty="0"/>
          </a:p>
          <a:p>
            <a:pPr marL="111125" indent="-111125">
              <a:buFont typeface="+mj-lt"/>
              <a:buAutoNum type="arabicPeriod"/>
            </a:pPr>
            <a:r>
              <a:rPr lang="en-US" sz="1600" dirty="0"/>
              <a:t> 802f Amend: YANG Data Model for </a:t>
            </a:r>
            <a:r>
              <a:rPr lang="en-US" sz="1600" dirty="0" err="1"/>
              <a:t>EtherTypes</a:t>
            </a:r>
            <a:r>
              <a:rPr lang="en-US" sz="1600" dirty="0"/>
              <a:t>, PAR and CSD</a:t>
            </a:r>
          </a:p>
          <a:p>
            <a:pPr marL="111125" indent="-111125">
              <a:buFont typeface="+mj-lt"/>
              <a:buAutoNum type="arabicPeriod"/>
            </a:pPr>
            <a:r>
              <a:rPr lang="en-US" sz="1600" dirty="0"/>
              <a:t> 802.1AEdk Amend: MAC Privacy protection, PAR and CSD</a:t>
            </a:r>
          </a:p>
          <a:p>
            <a:pPr marL="111125" indent="-111125">
              <a:buFont typeface="+mj-lt"/>
              <a:buAutoNum type="arabicPeriod"/>
            </a:pPr>
            <a:r>
              <a:rPr lang="en-US" sz="1600" dirty="0"/>
              <a:t> 802.1CS Standard - Link-local Registration Protocol, PAR mod and CSD mod</a:t>
            </a:r>
          </a:p>
          <a:p>
            <a:pPr marL="111125" indent="-111125">
              <a:buFont typeface="+mj-lt"/>
              <a:buAutoNum type="arabicPeriod"/>
            </a:pPr>
            <a:r>
              <a:rPr lang="en-US" sz="1600" dirty="0"/>
              <a:t> 802.3ct Amend: 100 Gb/s Operation over DWDM systems,  PAR mod and CSD mod</a:t>
            </a:r>
          </a:p>
          <a:p>
            <a:pPr marL="111125" indent="-111125">
              <a:buFont typeface="+mj-lt"/>
              <a:buAutoNum type="arabicPeriod"/>
            </a:pPr>
            <a:r>
              <a:rPr lang="en-US" sz="1600" dirty="0"/>
              <a:t> 802.3cw Amend: 400 Gb/s Operation over DWDM systems, PAR and CSD</a:t>
            </a:r>
          </a:p>
          <a:p>
            <a:pPr marL="111125" indent="-111125">
              <a:buFont typeface="+mj-lt"/>
              <a:buAutoNum type="arabicPeriod"/>
            </a:pPr>
            <a:r>
              <a:rPr lang="en-US" sz="1600" dirty="0"/>
              <a:t> 802.3cx Amend: Improved Precision Time Protocol (PTP) timestamping accuracy, PAR and CSD</a:t>
            </a:r>
          </a:p>
          <a:p>
            <a:pPr marL="111125" indent="-111125">
              <a:buFont typeface="+mj-lt"/>
              <a:buAutoNum type="arabicPeriod"/>
            </a:pPr>
            <a:r>
              <a:rPr lang="en-US" sz="1600" dirty="0"/>
              <a:t> 802.15.7a Amend: Defining High Data Rate Optical Camera Communications, PAR and CSD</a:t>
            </a:r>
          </a:p>
          <a:p>
            <a:pPr marL="111125" indent="-111125">
              <a:buFont typeface="+mj-lt"/>
              <a:buAutoNum type="arabicPeriod"/>
            </a:pPr>
            <a:r>
              <a:rPr lang="en-US" sz="1600" dirty="0"/>
              <a:t> 802.16t </a:t>
            </a:r>
            <a:r>
              <a:rPr lang="en-US" sz="1600" dirty="0" err="1"/>
              <a:t>Amend:Fixed</a:t>
            </a:r>
            <a:r>
              <a:rPr lang="en-US" sz="1600" dirty="0"/>
              <a:t> and Mobile Wireless Access in Narrowband Channels</a:t>
            </a:r>
          </a:p>
          <a:p>
            <a:pPr>
              <a:buFont typeface="+mj-lt"/>
              <a:buAutoNum type="arabicPeriod"/>
            </a:pPr>
            <a:endParaRPr lang="en-US" sz="1600" dirty="0"/>
          </a:p>
          <a:p>
            <a:pPr marL="0" indent="0">
              <a:buNone/>
            </a:pPr>
            <a:r>
              <a:rPr lang="en-US" sz="1600" dirty="0"/>
              <a:t>PAR withdrawal requests: </a:t>
            </a:r>
          </a:p>
          <a:p>
            <a:pPr>
              <a:buFont typeface="+mj-lt"/>
              <a:buAutoNum type="arabicPeriod"/>
            </a:pPr>
            <a:r>
              <a:rPr lang="en-US" sz="1600" dirty="0"/>
              <a:t>None.</a:t>
            </a:r>
            <a:endParaRPr lang="en-US" dirty="0"/>
          </a:p>
          <a:p>
            <a:pPr eaLnBrk="1" hangingPunct="1">
              <a:buFont typeface="+mj-lt"/>
              <a:buAutoNum type="arabicPeriod"/>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85800"/>
          </a:xfrm>
        </p:spPr>
        <p:txBody>
          <a:bodyPr/>
          <a:lstStyle/>
          <a:p>
            <a:r>
              <a:rPr lang="en-US" dirty="0"/>
              <a:t>5.11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37170801"/>
              </p:ext>
            </p:extLst>
          </p:nvPr>
        </p:nvGraphicFramePr>
        <p:xfrm>
          <a:off x="228600" y="990600"/>
          <a:ext cx="8763000" cy="5290580"/>
        </p:xfrm>
        <a:graphic>
          <a:graphicData uri="http://schemas.openxmlformats.org/drawingml/2006/table">
            <a:tbl>
              <a:tblPr>
                <a:tableStyleId>{073A0DAA-6AF3-43AB-8588-CEC1D06C72B9}</a:tableStyleId>
              </a:tblPr>
              <a:tblGrid>
                <a:gridCol w="945030">
                  <a:extLst>
                    <a:ext uri="{9D8B030D-6E8A-4147-A177-3AD203B41FA5}">
                      <a16:colId xmlns:a16="http://schemas.microsoft.com/office/drawing/2014/main" val="20000"/>
                    </a:ext>
                  </a:extLst>
                </a:gridCol>
                <a:gridCol w="3245970">
                  <a:extLst>
                    <a:ext uri="{9D8B030D-6E8A-4147-A177-3AD203B41FA5}">
                      <a16:colId xmlns:a16="http://schemas.microsoft.com/office/drawing/2014/main" val="20001"/>
                    </a:ext>
                  </a:extLst>
                </a:gridCol>
                <a:gridCol w="45720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2701">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None,</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Industry Connections: 802 Network Enhancements for the Next Decade (</a:t>
                      </a:r>
                      <a:r>
                        <a:rPr lang="en-US" sz="1200" dirty="0" err="1">
                          <a:solidFill>
                            <a:schemeClr val="tx1"/>
                          </a:solidFill>
                        </a:rPr>
                        <a:t>Nendica</a:t>
                      </a:r>
                      <a:r>
                        <a:rPr lang="en-US" sz="1200" dirty="0">
                          <a:solidFill>
                            <a:schemeClr val="tx1"/>
                          </a:solidFill>
                        </a:rPr>
                        <a:t>). – Flexible Factory IoT</a:t>
                      </a:r>
                      <a:br>
                        <a:rPr lang="en-US" sz="1200" dirty="0">
                          <a:solidFill>
                            <a:schemeClr val="tx1"/>
                          </a:solidFill>
                        </a:rPr>
                      </a:b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110220">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SG under consideration</a:t>
                      </a:r>
                      <a:br>
                        <a:rPr lang="en-US" sz="1200" dirty="0">
                          <a:solidFill>
                            <a:schemeClr val="tx1"/>
                          </a:solidFill>
                        </a:rPr>
                      </a:br>
                      <a:r>
                        <a:rPr lang="en-US" sz="1200" dirty="0">
                          <a:solidFill>
                            <a:schemeClr val="tx1"/>
                          </a:solidFill>
                        </a:rPr>
                        <a:t>- Lower cost, short reach, optical PHYs using 100 Gb/s wavelengths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 Hybrid (optical / electrical) automotive Ethernet links</a:t>
                      </a:r>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Industry Connections: </a:t>
                      </a:r>
                      <a:r>
                        <a:rPr lang="en-US" sz="1200" baseline="0" dirty="0"/>
                        <a:t>New Ethernet Applications (NEA) ad hoc.</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Greater than 10Gbps automotive electrical PHY SG</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Multi Gigabit Automotive Optical PHYs Study Group</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Improving PTP Timestamping Accuracy Study Group</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10SPE Multidrop Enhancements Study Group</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t>Study Group extension:</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200" baseline="0" dirty="0"/>
                        <a:t>Greater than 10 Gb/s Automotive Ethernet Electrical PHYs 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23358">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SG under consideration</a:t>
                      </a:r>
                      <a:br>
                        <a:rPr lang="en-US" sz="1200" dirty="0">
                          <a:solidFill>
                            <a:schemeClr val="tx1"/>
                          </a:solidFill>
                        </a:rPr>
                      </a:br>
                      <a:r>
                        <a:rPr lang="en-US" sz="1200" dirty="0">
                          <a:solidFill>
                            <a:schemeClr val="tx1"/>
                          </a:solidFill>
                        </a:rPr>
                        <a:t>- SENS (based on wireless sensing Technical Interest Group activity),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 Advanced Access Network Interface (AANI) Standing Committee,</a:t>
                      </a:r>
                      <a:endParaRPr lang="en-US" sz="120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 Wireless Next Generation Standing Committee.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1022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Study Groups: none,</a:t>
                      </a:r>
                      <a:br>
                        <a:rPr lang="en-US" sz="1200" baseline="0" dirty="0">
                          <a:solidFill>
                            <a:schemeClr val="tx1"/>
                          </a:solidFill>
                        </a:rPr>
                      </a:br>
                      <a:r>
                        <a:rPr lang="en-US" sz="1200" baseline="0" dirty="0">
                          <a:solidFill>
                            <a:schemeClr val="tx1"/>
                          </a:solidFill>
                        </a:rPr>
                        <a:t>Interest Groups: - Long Range Optical Camera Communications Interest Group.</a:t>
                      </a:r>
                      <a:br>
                        <a:rPr lang="en-US" sz="1200" baseline="0" dirty="0">
                          <a:solidFill>
                            <a:schemeClr val="tx1"/>
                          </a:solidFill>
                        </a:rPr>
                      </a:br>
                      <a:r>
                        <a:rPr lang="en-US" sz="1200" baseline="0" dirty="0">
                          <a:solidFill>
                            <a:schemeClr val="tx1"/>
                          </a:solidFill>
                        </a:rPr>
                        <a:t>Standing Committees: IETF/6tisch, </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725244732"/>
              </p:ext>
            </p:extLst>
          </p:nvPr>
        </p:nvGraphicFramePr>
        <p:xfrm>
          <a:off x="685800" y="1981200"/>
          <a:ext cx="8382000" cy="214884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4270207754"/>
                    </a:ext>
                  </a:extLst>
                </a:gridCol>
                <a:gridCol w="3287058">
                  <a:extLst>
                    <a:ext uri="{9D8B030D-6E8A-4147-A177-3AD203B41FA5}">
                      <a16:colId xmlns:a16="http://schemas.microsoft.com/office/drawing/2014/main" val="603295769"/>
                    </a:ext>
                  </a:extLst>
                </a:gridCol>
                <a:gridCol w="4191000">
                  <a:extLst>
                    <a:ext uri="{9D8B030D-6E8A-4147-A177-3AD203B41FA5}">
                      <a16:colId xmlns:a16="http://schemas.microsoft.com/office/drawing/2014/main" val="2349136630"/>
                    </a:ext>
                  </a:extLst>
                </a:gridCol>
              </a:tblGrid>
              <a:tr h="370840">
                <a:tc>
                  <a:txBody>
                    <a:bodyPr/>
                    <a:lstStyle/>
                    <a:p>
                      <a:pPr algn="ctr"/>
                      <a:r>
                        <a:rPr lang="en-US" sz="1600" baseline="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aseline="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2148164"/>
                  </a:ext>
                </a:extLst>
              </a:tr>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p>
                      <a:endParaRPr lang="en-US" sz="12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Prepare P802.16t draft PAR,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a:p>
        </p:txBody>
      </p:sp>
      <p:sp>
        <p:nvSpPr>
          <p:cNvPr id="5" name="Title 1"/>
          <p:cNvSpPr>
            <a:spLocks noGrp="1"/>
          </p:cNvSpPr>
          <p:nvPr>
            <p:ph type="title"/>
          </p:nvPr>
        </p:nvSpPr>
        <p:spPr/>
        <p:txBody>
          <a:bodyPr/>
          <a:lstStyle/>
          <a:p>
            <a:r>
              <a:rPr lang="en-US" dirty="0"/>
              <a:t>5.11 Pre-PAR activity</a:t>
            </a:r>
          </a:p>
        </p:txBody>
      </p:sp>
    </p:spTree>
    <p:extLst>
      <p:ext uri="{BB962C8B-B14F-4D97-AF65-F5344CB8AC3E}">
        <p14:creationId xmlns:p14="http://schemas.microsoft.com/office/powerpoint/2010/main" val="3001272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534400" cy="1143000"/>
          </a:xfrm>
        </p:spPr>
        <p:txBody>
          <a:bodyPr/>
          <a:lstStyle/>
          <a:p>
            <a:r>
              <a:rPr lang="en-US" dirty="0"/>
              <a:t>5.15 EC election/appointments</a:t>
            </a:r>
            <a:br>
              <a:rPr lang="en-US" dirty="0"/>
            </a:br>
            <a:r>
              <a:rPr lang="en-US" dirty="0"/>
              <a:t>and WG elections March 2020</a:t>
            </a:r>
          </a:p>
        </p:txBody>
      </p:sp>
      <p:sp>
        <p:nvSpPr>
          <p:cNvPr id="3" name="Content Placeholder 2"/>
          <p:cNvSpPr>
            <a:spLocks noGrp="1"/>
          </p:cNvSpPr>
          <p:nvPr>
            <p:ph idx="1"/>
          </p:nvPr>
        </p:nvSpPr>
        <p:spPr>
          <a:xfrm>
            <a:off x="838200" y="2057400"/>
            <a:ext cx="7772400" cy="4114800"/>
          </a:xfrm>
        </p:spPr>
        <p:txBody>
          <a:bodyPr/>
          <a:lstStyle/>
          <a:p>
            <a:pPr>
              <a:buFont typeface="Arial" panose="020B0604020202020204" pitchFamily="34" charset="0"/>
              <a:buChar char="•"/>
            </a:pPr>
            <a:r>
              <a:rPr lang="en-US" sz="1800" dirty="0"/>
              <a:t>LMSC P&amp;P sections 3.1 and 4.0: 802 EC election/appointments</a:t>
            </a:r>
          </a:p>
          <a:p>
            <a:pPr lvl="1">
              <a:buFont typeface="Arial" panose="020B0604020202020204" pitchFamily="34" charset="0"/>
              <a:buChar char="•"/>
            </a:pPr>
            <a:r>
              <a:rPr lang="en-US" sz="1400" dirty="0"/>
              <a:t>all 802 executive committee members are elected or appointed and confirmed at the first Plenary session of each even numbered year. Election/appointments shall occur at the March 2020 Plenary session. </a:t>
            </a:r>
          </a:p>
          <a:p>
            <a:pPr>
              <a:buFont typeface="Arial" panose="020B0604020202020204" pitchFamily="34" charset="0"/>
              <a:buChar char="•"/>
            </a:pPr>
            <a:r>
              <a:rPr lang="en-US" sz="1800" dirty="0"/>
              <a:t>Nikolich will stand for re-election as 802 Chair.</a:t>
            </a:r>
          </a:p>
          <a:p>
            <a:pPr>
              <a:buFont typeface="Arial" panose="020B0604020202020204" pitchFamily="34" charset="0"/>
              <a:buChar char="•"/>
            </a:pPr>
            <a:r>
              <a:rPr lang="en-US" sz="1800" dirty="0"/>
              <a:t>If anyone wishes to be considered for the 802 Chair or the appointed positions</a:t>
            </a:r>
          </a:p>
          <a:p>
            <a:pPr lvl="1">
              <a:buFont typeface="Arial" panose="020B0604020202020204" pitchFamily="34" charset="0"/>
              <a:buChar char="•"/>
            </a:pPr>
            <a:r>
              <a:rPr lang="en-US" sz="1400" dirty="0"/>
              <a:t> please contact 802 Chair and the Recording Secretary as soon as possible. Descriptions of the roles and responsibilities are contained in 802 Chairs Guideline 2.13 Duties of the Standards Committee Officers https://mentor.ieee.org/802-ec/dcn/17/ec-17-0120-28-0PNP-ieee-802-lmsc-chairs-guidelines.pdf</a:t>
            </a:r>
          </a:p>
          <a:p>
            <a:pPr>
              <a:buFont typeface="Arial" panose="020B0604020202020204" pitchFamily="34" charset="0"/>
              <a:buChar char="•"/>
            </a:pPr>
            <a:r>
              <a:rPr lang="en-US" sz="1800" dirty="0"/>
              <a:t>All potential EC members</a:t>
            </a:r>
          </a:p>
          <a:p>
            <a:pPr lvl="1">
              <a:buFont typeface="Arial" panose="020B0604020202020204" pitchFamily="34" charset="0"/>
              <a:buChar char="•"/>
            </a:pPr>
            <a:r>
              <a:rPr lang="en-US" sz="1400" dirty="0"/>
              <a:t>Please remember to submit your letter of endorsement and disclosure of affiliation to the IEEE 802 Recording Secretary, John </a:t>
            </a:r>
            <a:r>
              <a:rPr lang="en-US" sz="1400" dirty="0" err="1"/>
              <a:t>D’Ambrosia</a:t>
            </a:r>
            <a:r>
              <a:rPr lang="en-US" sz="1400" dirty="0"/>
              <a:t>, as soon as possible, but not later than the March 2020 opening EC meeting. </a:t>
            </a:r>
          </a:p>
          <a:p>
            <a:pPr marL="0" indent="0">
              <a:buNone/>
            </a:pPr>
            <a:br>
              <a:rPr lang="en-US" sz="1800" dirty="0"/>
            </a:br>
            <a:br>
              <a:rPr lang="en-US" sz="1800" dirty="0"/>
            </a:br>
            <a:endParaRPr lang="en-US" sz="1800" dirty="0"/>
          </a:p>
          <a:p>
            <a:pPr lvl="1">
              <a:buFont typeface="Arial" panose="020B0604020202020204" pitchFamily="34" charset="0"/>
              <a:buChar char="•"/>
            </a:pPr>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a:p>
        </p:txBody>
      </p:sp>
    </p:spTree>
    <p:extLst>
      <p:ext uri="{BB962C8B-B14F-4D97-AF65-F5344CB8AC3E}">
        <p14:creationId xmlns:p14="http://schemas.microsoft.com/office/powerpoint/2010/main" val="5203630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p:txBody>
          <a:bodyPr/>
          <a:lstStyle/>
          <a:p>
            <a:pPr>
              <a:defRPr/>
            </a:pPr>
            <a:fld id="{71A57E89-25D3-4256-9216-6E0253F958A2}" type="slidenum">
              <a:rPr lang="en-US" smtClean="0"/>
              <a:pPr>
                <a:defRPr/>
              </a:pPr>
              <a:t>24</a:t>
            </a:fld>
            <a:endParaRPr lang="en-US"/>
          </a:p>
        </p:txBody>
      </p:sp>
      <p:sp>
        <p:nvSpPr>
          <p:cNvPr id="8195" name="Rectangle 2"/>
          <p:cNvSpPr>
            <a:spLocks noGrp="1" noChangeArrowheads="1"/>
          </p:cNvSpPr>
          <p:nvPr>
            <p:ph type="title"/>
          </p:nvPr>
        </p:nvSpPr>
        <p:spPr>
          <a:xfrm>
            <a:off x="685800" y="381000"/>
            <a:ext cx="7772400" cy="1143000"/>
          </a:xfrm>
        </p:spPr>
        <p:txBody>
          <a:bodyPr/>
          <a:lstStyle/>
          <a:p>
            <a:pPr eaLnBrk="1" hangingPunct="1"/>
            <a:r>
              <a:rPr lang="en-US" dirty="0"/>
              <a:t>STDs due for 10 yr maintenance by DEC 2019</a:t>
            </a:r>
          </a:p>
        </p:txBody>
      </p:sp>
      <p:sp>
        <p:nvSpPr>
          <p:cNvPr id="8196" name="Rectangle 5"/>
          <p:cNvSpPr>
            <a:spLocks noGrp="1" noChangeArrowheads="1"/>
          </p:cNvSpPr>
          <p:nvPr>
            <p:ph type="body" idx="1"/>
          </p:nvPr>
        </p:nvSpPr>
        <p:spPr>
          <a:xfrm>
            <a:off x="381000" y="1828800"/>
            <a:ext cx="8458200" cy="4114800"/>
          </a:xfrm>
        </p:spPr>
        <p:txBody>
          <a:bodyPr/>
          <a:lstStyle/>
          <a:p>
            <a:pPr eaLnBrk="1" hangingPunct="1"/>
            <a:r>
              <a:rPr lang="en-US" sz="1800" dirty="0"/>
              <a:t>none</a:t>
            </a:r>
          </a:p>
          <a:p>
            <a:pPr eaLnBrk="1" hangingPunct="1"/>
            <a:endParaRPr lang="en-US" sz="1800" dirty="0"/>
          </a:p>
          <a:p>
            <a:pPr eaLnBrk="1" hangingPunct="1"/>
            <a:endParaRPr lang="en-US" sz="1800" dirty="0"/>
          </a:p>
          <a:p>
            <a:pPr eaLnBrk="1" hangingPunct="1">
              <a:buFontTx/>
              <a:buNone/>
            </a:pPr>
            <a:endParaRPr lang="en-US" sz="1800" dirty="0"/>
          </a:p>
          <a:p>
            <a:pPr eaLnBrk="1" hangingPunct="1">
              <a:buFontTx/>
              <a:buNone/>
            </a:pPr>
            <a:r>
              <a:rPr lang="en-US" sz="1800" dirty="0"/>
              <a:t> </a:t>
            </a:r>
          </a:p>
          <a:p>
            <a:pPr eaLnBrk="1" hangingPunct="1"/>
            <a:endParaRPr lang="en-US" sz="1800" dirty="0"/>
          </a:p>
        </p:txBody>
      </p:sp>
    </p:spTree>
    <p:extLst>
      <p:ext uri="{BB962C8B-B14F-4D97-AF65-F5344CB8AC3E}">
        <p14:creationId xmlns:p14="http://schemas.microsoft.com/office/powerpoint/2010/main" val="34067561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25</a:t>
            </a:fld>
            <a:endParaRPr lang="en-US" dirty="0"/>
          </a:p>
        </p:txBody>
      </p:sp>
      <p:sp>
        <p:nvSpPr>
          <p:cNvPr id="5" name="Rectangle 2"/>
          <p:cNvSpPr txBox="1">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26</a:t>
            </a:fld>
            <a:endParaRPr lang="en-US"/>
          </a:p>
        </p:txBody>
      </p:sp>
      <p:sp>
        <p:nvSpPr>
          <p:cNvPr id="13315" name="Rectangle 2"/>
          <p:cNvSpPr>
            <a:spLocks noGrp="1" noChangeArrowheads="1"/>
          </p:cNvSpPr>
          <p:nvPr>
            <p:ph type="title"/>
          </p:nvPr>
        </p:nvSpPr>
        <p:spPr>
          <a:xfrm>
            <a:off x="685800" y="76200"/>
            <a:ext cx="7772400" cy="1143000"/>
          </a:xfrm>
        </p:spPr>
        <p:txBody>
          <a:bodyPr/>
          <a:lstStyle/>
          <a:p>
            <a:pPr eaLnBrk="1" hangingPunct="1"/>
            <a:r>
              <a:rPr lang="en-US" dirty="0"/>
              <a:t>5.13 802/SA Task Force </a:t>
            </a:r>
          </a:p>
        </p:txBody>
      </p:sp>
      <p:sp>
        <p:nvSpPr>
          <p:cNvPr id="14340" name="Rectangle 3"/>
          <p:cNvSpPr>
            <a:spLocks noGrp="1" noChangeArrowheads="1"/>
          </p:cNvSpPr>
          <p:nvPr>
            <p:ph type="body" idx="1"/>
          </p:nvPr>
        </p:nvSpPr>
        <p:spPr>
          <a:xfrm>
            <a:off x="533400" y="1219200"/>
            <a:ext cx="8305800" cy="4724400"/>
          </a:xfrm>
        </p:spPr>
        <p:txBody>
          <a:bodyPr/>
          <a:lstStyle/>
          <a:p>
            <a:pPr eaLnBrk="1" hangingPunct="1">
              <a:defRPr/>
            </a:pPr>
            <a:r>
              <a:rPr lang="en-US" sz="2400" dirty="0"/>
              <a:t>802/SA Task Force </a:t>
            </a:r>
            <a:r>
              <a:rPr lang="en-US" sz="1600" dirty="0"/>
              <a:t>(Tentative date for a web meeting</a:t>
            </a:r>
            <a:r>
              <a:rPr lang="en-US" sz="1600" dirty="0">
                <a:solidFill>
                  <a:schemeClr val="tx2"/>
                </a:solidFill>
              </a:rPr>
              <a:t> – sometime in December)</a:t>
            </a:r>
            <a:endParaRPr lang="en-US" sz="2400" dirty="0">
              <a:solidFill>
                <a:schemeClr val="tx2"/>
              </a:solidFill>
            </a:endParaRPr>
          </a:p>
          <a:p>
            <a:pPr marL="457200" lvl="1" indent="0">
              <a:buNone/>
              <a:defRPr/>
            </a:pPr>
            <a:r>
              <a:rPr lang="en-US" sz="1800" dirty="0">
                <a:solidFill>
                  <a:schemeClr val="tx2"/>
                </a:solidFill>
              </a:rPr>
              <a:t>Tentative Agenda:</a:t>
            </a:r>
          </a:p>
          <a:p>
            <a:pPr marL="800100" lvl="1" indent="-342900">
              <a:buFont typeface="+mj-lt"/>
              <a:buAutoNum type="arabicPeriod"/>
              <a:defRPr/>
            </a:pPr>
            <a:r>
              <a:rPr lang="en-US" sz="1800" dirty="0"/>
              <a:t>Open portion of meeting:</a:t>
            </a:r>
            <a:endParaRPr lang="en-US" sz="1200" dirty="0">
              <a:solidFill>
                <a:schemeClr val="tx2"/>
              </a:solidFill>
            </a:endParaRPr>
          </a:p>
          <a:p>
            <a:pPr marL="1200150" lvl="2" indent="-342900">
              <a:buFont typeface="+mj-lt"/>
              <a:buAutoNum type="arabicPeriod"/>
              <a:defRPr/>
            </a:pPr>
            <a:r>
              <a:rPr lang="en-US" sz="1200" dirty="0">
                <a:solidFill>
                  <a:schemeClr val="tx2"/>
                </a:solidFill>
              </a:rPr>
              <a:t>Reschedule 802/SA Task Force meeting to mutually acceptable day/time, most likely will be a web conference due to schedule/availability difficulties</a:t>
            </a:r>
          </a:p>
          <a:p>
            <a:pPr marL="1200150" lvl="2" indent="-342900">
              <a:buFont typeface="+mj-lt"/>
              <a:buAutoNum type="arabicPeriod"/>
              <a:defRPr/>
            </a:pPr>
            <a:r>
              <a:rPr lang="en-US" sz="1200" dirty="0">
                <a:solidFill>
                  <a:schemeClr val="tx2"/>
                </a:solidFill>
              </a:rPr>
              <a:t>IEEE SA tools update &amp; discussion, </a:t>
            </a:r>
            <a:endParaRPr lang="en-US" sz="1050" dirty="0">
              <a:solidFill>
                <a:schemeClr val="tx2"/>
              </a:solidFill>
            </a:endParaRPr>
          </a:p>
          <a:p>
            <a:pPr marL="1200150" lvl="2" indent="-342900">
              <a:buFont typeface="+mj-lt"/>
              <a:buAutoNum type="arabicPeriod"/>
              <a:defRPr/>
            </a:pPr>
            <a:r>
              <a:rPr lang="en-US" sz="1200" dirty="0">
                <a:solidFill>
                  <a:schemeClr val="tx2"/>
                </a:solidFill>
              </a:rPr>
              <a:t>Bulk </a:t>
            </a:r>
            <a:r>
              <a:rPr lang="en-US" sz="1200" dirty="0" err="1">
                <a:solidFill>
                  <a:schemeClr val="tx2"/>
                </a:solidFill>
              </a:rPr>
              <a:t>Framemaker</a:t>
            </a:r>
            <a:r>
              <a:rPr lang="en-US" sz="1200" dirty="0">
                <a:solidFill>
                  <a:schemeClr val="tx2"/>
                </a:solidFill>
              </a:rPr>
              <a:t> license discussion</a:t>
            </a:r>
            <a:endParaRPr lang="en-US" sz="1050" dirty="0">
              <a:solidFill>
                <a:schemeClr val="tx2"/>
              </a:solidFill>
            </a:endParaRPr>
          </a:p>
          <a:p>
            <a:pPr marL="1200150" lvl="2" indent="-342900">
              <a:buFont typeface="+mj-lt"/>
              <a:buAutoNum type="arabicPeriod"/>
              <a:defRPr/>
            </a:pPr>
            <a:r>
              <a:rPr lang="en-US" sz="1200" dirty="0">
                <a:solidFill>
                  <a:schemeClr val="tx2"/>
                </a:solidFill>
              </a:rPr>
              <a:t>Any other business, 5 min, all?</a:t>
            </a:r>
          </a:p>
          <a:p>
            <a:pPr marL="1200150" lvl="2" indent="-342900">
              <a:buFont typeface="+mj-lt"/>
              <a:buAutoNum type="arabicPeriod"/>
              <a:defRPr/>
            </a:pPr>
            <a:r>
              <a:rPr lang="en-US" sz="1200" dirty="0">
                <a:solidFill>
                  <a:schemeClr val="tx2"/>
                </a:solidFill>
              </a:rPr>
              <a:t>Action item review, 5 min, </a:t>
            </a:r>
            <a:r>
              <a:rPr lang="en-US" sz="1200" dirty="0" err="1">
                <a:solidFill>
                  <a:schemeClr val="tx2"/>
                </a:solidFill>
              </a:rPr>
              <a:t>Nikolich</a:t>
            </a:r>
            <a:endParaRPr lang="en-US" sz="1600" dirty="0">
              <a:solidFill>
                <a:schemeClr val="tx2"/>
              </a:solidFill>
            </a:endParaRPr>
          </a:p>
          <a:p>
            <a:pPr marL="800100" lvl="1" indent="-342900">
              <a:buFont typeface="+mj-lt"/>
              <a:buAutoNum type="arabicPeriod"/>
              <a:defRPr/>
            </a:pPr>
            <a:r>
              <a:rPr lang="en-US" sz="1800" dirty="0">
                <a:solidFill>
                  <a:schemeClr val="tx2"/>
                </a:solidFill>
              </a:rPr>
              <a:t>Closed portion of meeting: none</a:t>
            </a:r>
            <a:endParaRPr lang="en-US" sz="1600" dirty="0"/>
          </a:p>
          <a:p>
            <a:pPr marL="800100" lvl="1" indent="-342900">
              <a:buFont typeface="+mj-lt"/>
              <a:buAutoNum type="arabicPeriod"/>
              <a:defRPr/>
            </a:pPr>
            <a:r>
              <a:rPr lang="en-US" sz="1800" dirty="0">
                <a:solidFill>
                  <a:schemeClr val="tx2"/>
                </a:solidFill>
              </a:rPr>
              <a:t>Adjourn</a:t>
            </a:r>
            <a:endParaRPr lang="en-US" sz="2800" dirty="0">
              <a:solidFill>
                <a:schemeClr val="tx2"/>
              </a:solidFill>
            </a:endParaRPr>
          </a:p>
          <a:p>
            <a:pPr marL="400050">
              <a:buFont typeface="Arial" panose="020B0604020202020204" pitchFamily="34" charset="0"/>
              <a:buChar char="•"/>
              <a:defRPr/>
            </a:pPr>
            <a:endParaRPr lang="en-US" sz="2000" dirty="0">
              <a:solidFill>
                <a:schemeClr val="tx2"/>
              </a:solidFill>
            </a:endParaRPr>
          </a:p>
          <a:p>
            <a:pPr marL="400050">
              <a:buFont typeface="Arial" panose="020B0604020202020204" pitchFamily="34" charset="0"/>
              <a:buChar char="•"/>
              <a:defRPr/>
            </a:pPr>
            <a:r>
              <a:rPr lang="en-US" sz="2400" dirty="0">
                <a:solidFill>
                  <a:schemeClr val="tx2"/>
                </a:solidFill>
              </a:rPr>
              <a:t>Repurpose the Thursday 10-noon timeslot:</a:t>
            </a:r>
            <a:br>
              <a:rPr lang="en-US" sz="2400" dirty="0">
                <a:solidFill>
                  <a:schemeClr val="tx2"/>
                </a:solidFill>
              </a:rPr>
            </a:br>
            <a:r>
              <a:rPr lang="en-US" sz="2400" dirty="0">
                <a:solidFill>
                  <a:schemeClr val="tx2"/>
                </a:solidFill>
              </a:rPr>
              <a:t> 802 EC discussion topics</a:t>
            </a:r>
          </a:p>
          <a:p>
            <a:pPr marL="971550" lvl="1" indent="-457200">
              <a:buFont typeface="+mj-lt"/>
              <a:buAutoNum type="arabicPeriod"/>
              <a:defRPr/>
            </a:pPr>
            <a:r>
              <a:rPr lang="en-US" sz="2000" dirty="0">
                <a:solidFill>
                  <a:schemeClr val="tx2"/>
                </a:solidFill>
              </a:rPr>
              <a:t>Participation requirements</a:t>
            </a:r>
          </a:p>
          <a:p>
            <a:pPr marL="971550" lvl="1" indent="-457200">
              <a:buFont typeface="+mj-lt"/>
              <a:buAutoNum type="arabicPeriod"/>
              <a:defRPr/>
            </a:pPr>
            <a:r>
              <a:rPr lang="en-US" sz="2000" dirty="0">
                <a:solidFill>
                  <a:schemeClr val="tx2"/>
                </a:solidFill>
              </a:rPr>
              <a:t>Copyright policy</a:t>
            </a:r>
          </a:p>
          <a:p>
            <a:pPr marL="971550" lvl="1" indent="-457200">
              <a:buFont typeface="+mj-lt"/>
              <a:buAutoNum type="arabicPeriod"/>
              <a:defRPr/>
            </a:pPr>
            <a:r>
              <a:rPr lang="en-US" sz="2000" dirty="0">
                <a:solidFill>
                  <a:schemeClr val="tx2"/>
                </a:solidFill>
              </a:rPr>
              <a:t>Other?</a:t>
            </a: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p:txBody>
          <a:bodyPr/>
          <a:lstStyle/>
          <a:p>
            <a:pPr>
              <a:defRPr/>
            </a:pPr>
            <a:fld id="{C8D6E4BC-3F87-44D1-A8C2-D1EA1C4675AB}" type="slidenum">
              <a:rPr lang="en-US" smtClean="0"/>
              <a:pPr>
                <a:defRPr/>
              </a:pPr>
              <a:t>27</a:t>
            </a:fld>
            <a:endParaRPr lang="en-US"/>
          </a:p>
        </p:txBody>
      </p:sp>
      <p:sp>
        <p:nvSpPr>
          <p:cNvPr id="36867" name="Rectangle 2"/>
          <p:cNvSpPr>
            <a:spLocks noGrp="1" noChangeArrowheads="1"/>
          </p:cNvSpPr>
          <p:nvPr>
            <p:ph type="title"/>
          </p:nvPr>
        </p:nvSpPr>
        <p:spPr>
          <a:xfrm>
            <a:off x="685800" y="-152400"/>
            <a:ext cx="7772400" cy="1143000"/>
          </a:xfrm>
        </p:spPr>
        <p:txBody>
          <a:bodyPr/>
          <a:lstStyle/>
          <a:p>
            <a:pPr eaLnBrk="1" hangingPunct="1"/>
            <a:r>
              <a:rPr lang="en-US" sz="4000" dirty="0"/>
              <a:t>10.00 EC meetings for the week</a:t>
            </a:r>
            <a:endParaRPr lang="en-US" sz="2400" dirty="0"/>
          </a:p>
        </p:txBody>
      </p:sp>
      <p:sp>
        <p:nvSpPr>
          <p:cNvPr id="36868" name="Rectangle 3"/>
          <p:cNvSpPr>
            <a:spLocks noGrp="1" noChangeArrowheads="1"/>
          </p:cNvSpPr>
          <p:nvPr>
            <p:ph type="body" idx="1"/>
          </p:nvPr>
        </p:nvSpPr>
        <p:spPr>
          <a:xfrm>
            <a:off x="228600" y="1066800"/>
            <a:ext cx="8458200" cy="5486400"/>
          </a:xfrm>
        </p:spPr>
        <p:txBody>
          <a:bodyPr/>
          <a:lstStyle/>
          <a:p>
            <a:pPr marL="0" indent="0" eaLnBrk="1" hangingPunct="1">
              <a:lnSpc>
                <a:spcPct val="80000"/>
              </a:lnSpc>
              <a:buNone/>
            </a:pPr>
            <a:r>
              <a:rPr lang="en-US" sz="1600" dirty="0"/>
              <a:t>Sunday 19:30-21:30		LMSC Rules Review</a:t>
            </a:r>
          </a:p>
          <a:p>
            <a:pPr marL="0" indent="0" eaLnBrk="1" hangingPunct="1">
              <a:lnSpc>
                <a:spcPct val="80000"/>
              </a:lnSpc>
              <a:buNone/>
            </a:pPr>
            <a:endParaRPr lang="en-US" sz="1600" dirty="0"/>
          </a:p>
          <a:p>
            <a:pPr marL="0" indent="0" eaLnBrk="1" hangingPunct="1">
              <a:lnSpc>
                <a:spcPct val="80000"/>
              </a:lnSpc>
              <a:buNone/>
            </a:pPr>
            <a:r>
              <a:rPr lang="en-US" sz="1600" dirty="0"/>
              <a:t>Mon 08:00-10:00		Opening Executive Committee meeting</a:t>
            </a:r>
          </a:p>
          <a:p>
            <a:pPr marL="0" indent="0" eaLnBrk="1" hangingPunct="1">
              <a:lnSpc>
                <a:spcPct val="80000"/>
              </a:lnSpc>
              <a:buNone/>
            </a:pPr>
            <a:r>
              <a:rPr lang="en-US" sz="1600" dirty="0"/>
              <a:t>Mon 09:00-10:00		Newcomer’s Orientation</a:t>
            </a:r>
          </a:p>
          <a:p>
            <a:pPr marL="0" indent="0" eaLnBrk="1" hangingPunct="1">
              <a:lnSpc>
                <a:spcPct val="80000"/>
              </a:lnSpc>
              <a:buNone/>
            </a:pPr>
            <a:br>
              <a:rPr lang="en-US" sz="1600" dirty="0"/>
            </a:br>
            <a:r>
              <a:rPr lang="en-US" sz="1600" dirty="0"/>
              <a:t>Tue 07:00-13:30		open</a:t>
            </a:r>
          </a:p>
          <a:p>
            <a:pPr marL="0" indent="0" eaLnBrk="1" hangingPunct="1">
              <a:lnSpc>
                <a:spcPct val="80000"/>
              </a:lnSpc>
              <a:buNone/>
            </a:pPr>
            <a:r>
              <a:rPr lang="en-US" sz="1600" dirty="0"/>
              <a:t>Tue 13:30-15:30		802/JTC1/SC6 Standing Committee</a:t>
            </a:r>
          </a:p>
          <a:p>
            <a:pPr marL="0" indent="0" eaLnBrk="1" hangingPunct="1">
              <a:lnSpc>
                <a:spcPct val="80000"/>
              </a:lnSpc>
              <a:buNone/>
            </a:pPr>
            <a:r>
              <a:rPr lang="en-US" sz="1600" dirty="0"/>
              <a:t>Tue 13:30-15:30		802/IETF Standing Committee</a:t>
            </a:r>
            <a:br>
              <a:rPr lang="en-US" sz="1600" dirty="0"/>
            </a:br>
            <a:r>
              <a:rPr lang="en-US" sz="1600" dirty="0"/>
              <a:t>Tue 16:00-18:00		802/ITU Standing Committee</a:t>
            </a:r>
            <a:br>
              <a:rPr lang="en-US" sz="1600" dirty="0"/>
            </a:br>
            <a:endParaRPr lang="en-US" sz="1600" dirty="0"/>
          </a:p>
          <a:p>
            <a:pPr marL="0" indent="0" eaLnBrk="1" hangingPunct="1">
              <a:lnSpc>
                <a:spcPct val="80000"/>
              </a:lnSpc>
              <a:buNone/>
            </a:pPr>
            <a:r>
              <a:rPr lang="en-US" sz="1600" dirty="0"/>
              <a:t>Thu 07:30-08:00		Next plenary venue space allocation planning</a:t>
            </a:r>
          </a:p>
          <a:p>
            <a:pPr marL="0" indent="0" eaLnBrk="1" hangingPunct="1">
              <a:lnSpc>
                <a:spcPct val="80000"/>
              </a:lnSpc>
              <a:buNone/>
            </a:pPr>
            <a:r>
              <a:rPr lang="en-US" sz="1600" dirty="0"/>
              <a:t>Thu 08:00-09:00		Future venue planning</a:t>
            </a:r>
          </a:p>
          <a:p>
            <a:pPr marL="0" indent="0" eaLnBrk="1" hangingPunct="1">
              <a:lnSpc>
                <a:spcPct val="80000"/>
              </a:lnSpc>
              <a:buNone/>
            </a:pPr>
            <a:r>
              <a:rPr lang="en-US" sz="1600" dirty="0"/>
              <a:t>Thu 09:00-10:00		802 Chair’s Open Office hour</a:t>
            </a:r>
          </a:p>
          <a:p>
            <a:pPr marL="0" indent="0" eaLnBrk="1" hangingPunct="1">
              <a:lnSpc>
                <a:spcPct val="80000"/>
              </a:lnSpc>
              <a:buNone/>
            </a:pPr>
            <a:r>
              <a:rPr lang="en-US" sz="1600" dirty="0"/>
              <a:t>Thu 10:30-12:30pm		IEEE 802 EC Discussion Topics</a:t>
            </a:r>
          </a:p>
          <a:p>
            <a:pPr marL="0" indent="0" eaLnBrk="1" hangingPunct="1">
              <a:lnSpc>
                <a:spcPct val="80000"/>
              </a:lnSpc>
              <a:buNone/>
            </a:pPr>
            <a:r>
              <a:rPr lang="en-US" sz="1600" dirty="0"/>
              <a:t>Thu 16:00-18:00pm		open</a:t>
            </a:r>
            <a:br>
              <a:rPr lang="en-US" sz="1600" dirty="0">
                <a:solidFill>
                  <a:srgbClr val="000000"/>
                </a:solidFill>
              </a:rPr>
            </a:br>
            <a:endParaRPr lang="en-US" sz="1050" dirty="0"/>
          </a:p>
          <a:p>
            <a:pPr marL="0" indent="0" eaLnBrk="1" hangingPunct="1">
              <a:lnSpc>
                <a:spcPct val="80000"/>
              </a:lnSpc>
              <a:buNone/>
            </a:pPr>
            <a:r>
              <a:rPr lang="en-US" sz="1600" dirty="0"/>
              <a:t>Fri 08:00-10:00		open</a:t>
            </a:r>
          </a:p>
          <a:p>
            <a:pPr marL="0" indent="0" eaLnBrk="1" hangingPunct="1">
              <a:lnSpc>
                <a:spcPct val="80000"/>
              </a:lnSpc>
              <a:buNone/>
            </a:pPr>
            <a:r>
              <a:rPr lang="en-US" sz="1600" dirty="0"/>
              <a:t>Fri 10:00-12:00		closing EC agenda prep</a:t>
            </a:r>
          </a:p>
          <a:p>
            <a:pPr marL="0" indent="0" eaLnBrk="1" hangingPunct="1">
              <a:lnSpc>
                <a:spcPct val="80000"/>
              </a:lnSpc>
              <a:buNone/>
            </a:pPr>
            <a:r>
              <a:rPr lang="en-US" sz="1600" dirty="0"/>
              <a:t>Fri 13:00-18:00		closing Executive Committee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28</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3</a:t>
            </a:fld>
            <a:endParaRPr lang="en-US"/>
          </a:p>
        </p:txBody>
      </p:sp>
      <p:sp>
        <p:nvSpPr>
          <p:cNvPr id="12291" name="Rectangle 2"/>
          <p:cNvSpPr>
            <a:spLocks noGrp="1" noChangeArrowheads="1"/>
          </p:cNvSpPr>
          <p:nvPr>
            <p:ph type="title"/>
          </p:nvPr>
        </p:nvSpPr>
        <p:spPr>
          <a:xfrm>
            <a:off x="685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81000" y="990600"/>
            <a:ext cx="8534400" cy="5257800"/>
          </a:xfrm>
        </p:spPr>
        <p:txBody>
          <a:bodyPr/>
          <a:lstStyle/>
          <a:p>
            <a:pPr marL="0" indent="0" defTabSz="1371600" eaLnBrk="1" hangingPunct="1">
              <a:lnSpc>
                <a:spcPct val="80000"/>
              </a:lnSpc>
              <a:buNone/>
              <a:tabLst>
                <a:tab pos="2228850" algn="l"/>
                <a:tab pos="6862763" algn="l"/>
              </a:tabLst>
            </a:pPr>
            <a:endParaRPr lang="en-US" sz="12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Jonathan Goldberg 	role: 802 lead</a:t>
            </a:r>
            <a:br>
              <a:rPr lang="en-US" sz="1600" dirty="0"/>
            </a:br>
            <a:r>
              <a:rPr lang="en-US" sz="1600" dirty="0"/>
              <a:t>	supports dot11, dot15, dot18, dot19, dot21, dot22 groups</a:t>
            </a:r>
            <a:br>
              <a:rPr lang="en-US" sz="1600" dirty="0"/>
            </a:br>
            <a:r>
              <a:rPr lang="en-US" sz="1600" dirty="0"/>
              <a:t>	title: Operational Program Management Manager</a:t>
            </a:r>
            <a:br>
              <a:rPr lang="en-US" sz="1600" dirty="0"/>
            </a:br>
            <a:endParaRPr lang="en-US" sz="16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Jodi </a:t>
            </a:r>
            <a:r>
              <a:rPr lang="en-US" sz="1600" dirty="0" err="1"/>
              <a:t>Haasz</a:t>
            </a:r>
            <a:r>
              <a:rPr lang="en-US" sz="1600" dirty="0"/>
              <a:t>	role: 802 support</a:t>
            </a:r>
            <a:br>
              <a:rPr lang="en-US" sz="1600" dirty="0"/>
            </a:br>
            <a:r>
              <a:rPr lang="en-US" sz="1600" dirty="0"/>
              <a:t>	supports: dot01, dot03, dot24, dot16 groups</a:t>
            </a:r>
            <a:br>
              <a:rPr lang="en-US" sz="1600" dirty="0"/>
            </a:br>
            <a:r>
              <a:rPr lang="en-US" sz="1600" dirty="0"/>
              <a:t>	title: Operational Program Management Manager</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6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600" dirty="0"/>
              <a:t>Catherine Berger	role: 802 lead editorial support</a:t>
            </a:r>
            <a:br>
              <a:rPr lang="en-US" sz="1600" dirty="0"/>
            </a:br>
            <a:r>
              <a:rPr lang="en-US" sz="1600" dirty="0"/>
              <a:t>	title: Content Production Manager Senior Program Manager</a:t>
            </a:r>
          </a:p>
          <a:p>
            <a:pPr marL="0" indent="0" defTabSz="1371600" eaLnBrk="1" hangingPunct="1">
              <a:lnSpc>
                <a:spcPct val="80000"/>
              </a:lnSpc>
              <a:buNone/>
              <a:tabLst>
                <a:tab pos="2228850" algn="l"/>
                <a:tab pos="6862763" algn="l"/>
              </a:tabLst>
            </a:pPr>
            <a:r>
              <a:rPr lang="en-US" sz="1200" dirty="0"/>
              <a:t>	</a:t>
            </a:r>
            <a:br>
              <a:rPr lang="en-US" sz="900" dirty="0"/>
            </a:br>
            <a:endParaRPr lang="en-US" sz="9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2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p:txBody>
          <a:bodyPr/>
          <a:lstStyle/>
          <a:p>
            <a:pPr>
              <a:defRPr/>
            </a:pPr>
            <a:fld id="{49888285-84CB-4E25-9CB1-DB64667697D0}" type="slidenum">
              <a:rPr lang="en-US" smtClean="0"/>
              <a:pPr>
                <a:defRPr/>
              </a:pPr>
              <a:t>4</a:t>
            </a:fld>
            <a:endParaRPr lang="en-US"/>
          </a:p>
        </p:txBody>
      </p:sp>
      <p:sp>
        <p:nvSpPr>
          <p:cNvPr id="15363" name="Rectangle 2"/>
          <p:cNvSpPr>
            <a:spLocks noGrp="1" noChangeArrowheads="1"/>
          </p:cNvSpPr>
          <p:nvPr>
            <p:ph type="title"/>
          </p:nvPr>
        </p:nvSpPr>
        <p:spPr>
          <a:xfrm>
            <a:off x="685800" y="381000"/>
            <a:ext cx="7772400" cy="1143000"/>
          </a:xfrm>
        </p:spPr>
        <p:txBody>
          <a:bodyPr/>
          <a:lstStyle/>
          <a:p>
            <a:pPr eaLnBrk="1" hangingPunct="1"/>
            <a:r>
              <a:rPr lang="en-US" dirty="0"/>
              <a:t>4.01 Meeting Fee Waivers</a:t>
            </a:r>
          </a:p>
        </p:txBody>
      </p:sp>
      <p:sp>
        <p:nvSpPr>
          <p:cNvPr id="15364" name="Rectangle 3"/>
          <p:cNvSpPr>
            <a:spLocks noGrp="1" noChangeArrowheads="1"/>
          </p:cNvSpPr>
          <p:nvPr>
            <p:ph type="body" idx="1"/>
          </p:nvPr>
        </p:nvSpPr>
        <p:spPr>
          <a:xfrm>
            <a:off x="457200" y="3657600"/>
            <a:ext cx="8229600" cy="2057400"/>
          </a:xfrm>
        </p:spPr>
        <p:txBody>
          <a:bodyPr/>
          <a:lstStyle/>
          <a:p>
            <a:pPr marL="0" indent="0" eaLnBrk="1" hangingPunct="1">
              <a:lnSpc>
                <a:spcPct val="80000"/>
              </a:lnSpc>
              <a:buNone/>
            </a:pPr>
            <a:endParaRPr lang="en-US" sz="2400" dirty="0"/>
          </a:p>
          <a:p>
            <a:pPr lvl="2" eaLnBrk="1" hangingPunct="1">
              <a:lnSpc>
                <a:spcPct val="80000"/>
              </a:lnSpc>
            </a:pPr>
            <a:endParaRPr lang="en-US" sz="1800" dirty="0"/>
          </a:p>
          <a:p>
            <a:pPr lvl="1" eaLnBrk="1" hangingPunct="1">
              <a:lnSpc>
                <a:spcPct val="80000"/>
              </a:lnSpc>
            </a:pPr>
            <a:endParaRPr lang="en-US" sz="2200" dirty="0"/>
          </a:p>
          <a:p>
            <a:pPr lvl="2" eaLnBrk="1" hangingPunct="1">
              <a:lnSpc>
                <a:spcPct val="80000"/>
              </a:lnSpc>
            </a:pPr>
            <a:endParaRPr lang="en-US" sz="1800" dirty="0"/>
          </a:p>
        </p:txBody>
      </p:sp>
      <p:sp>
        <p:nvSpPr>
          <p:cNvPr id="5" name="Title 1"/>
          <p:cNvSpPr txBox="1">
            <a:spLocks/>
          </p:cNvSpPr>
          <p:nvPr/>
        </p:nvSpPr>
        <p:spPr bwMode="auto">
          <a:xfrm>
            <a:off x="1828800" y="1392865"/>
            <a:ext cx="4572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mj-lt"/>
                <a:ea typeface="+mj-ea"/>
                <a:cs typeface="+mj-cs"/>
              </a:rPr>
              <a:t>Invited Guests</a:t>
            </a:r>
          </a:p>
        </p:txBody>
      </p:sp>
      <p:sp>
        <p:nvSpPr>
          <p:cNvPr id="6" name="Rectangle 3"/>
          <p:cNvSpPr txBox="1">
            <a:spLocks noChangeArrowheads="1"/>
          </p:cNvSpPr>
          <p:nvPr/>
        </p:nvSpPr>
        <p:spPr bwMode="auto">
          <a:xfrm>
            <a:off x="914400" y="2094567"/>
            <a:ext cx="7924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None at this time</a:t>
            </a:r>
          </a:p>
          <a:p>
            <a:pPr defTabSz="1371600">
              <a:lnSpc>
                <a:spcPct val="80000"/>
              </a:lnSpc>
              <a:spcBef>
                <a:spcPct val="20000"/>
              </a:spcBef>
              <a:tabLst>
                <a:tab pos="2228850" algn="l"/>
                <a:tab pos="6862763" algn="l"/>
              </a:tabLst>
            </a:pPr>
            <a:endParaRPr lang="en-US" sz="2000" dirty="0"/>
          </a:p>
          <a:p>
            <a:pPr defTabSz="1371600">
              <a:lnSpc>
                <a:spcPct val="80000"/>
              </a:lnSpc>
              <a:spcBef>
                <a:spcPct val="20000"/>
              </a:spcBef>
              <a:tabLst>
                <a:tab pos="2228850" algn="l"/>
                <a:tab pos="6862763" algn="l"/>
              </a:tabLst>
            </a:pPr>
            <a:br>
              <a:rPr lang="en-US" sz="2000" dirty="0"/>
            </a:br>
            <a:r>
              <a:rPr lang="en-US" sz="2000" dirty="0"/>
              <a:t>	__Y/__N/__A (consent agenda)	</a:t>
            </a:r>
            <a:br>
              <a:rPr lang="en-US" sz="2000" dirty="0"/>
            </a:br>
            <a:endParaRPr lang="en-US" sz="2000" dirty="0"/>
          </a:p>
          <a:p>
            <a:pPr marL="227013" lvl="0" indent="-227013" defTabSz="1371600">
              <a:lnSpc>
                <a:spcPct val="80000"/>
              </a:lnSpc>
              <a:spcBef>
                <a:spcPct val="20000"/>
              </a:spcBef>
              <a:buFont typeface="Times New Roman" pitchFamily="18" charset="0"/>
              <a:buAutoNum type="arabicPeriod"/>
              <a:tabLst>
                <a:tab pos="2228850" algn="l"/>
                <a:tab pos="6862763" algn="l"/>
              </a:tabLst>
            </a:pPr>
            <a:endParaRPr lang="en-US" sz="2000" kern="0" dirty="0">
              <a:latin typeface="+mn-lt"/>
              <a:cs typeface="+mn-cs"/>
            </a:endParaRPr>
          </a:p>
          <a:p>
            <a:pPr marL="227013" lvl="0" indent="-227013" defTabSz="1371600">
              <a:lnSpc>
                <a:spcPct val="80000"/>
              </a:lnSpc>
              <a:spcBef>
                <a:spcPct val="20000"/>
              </a:spcBef>
              <a:tabLst>
                <a:tab pos="2228850" algn="l"/>
                <a:tab pos="6862763" algn="l"/>
              </a:tabLst>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701842" y="1600200"/>
            <a:ext cx="7772400" cy="4114800"/>
          </a:xfrm>
        </p:spPr>
        <p:txBody>
          <a:bodyPr/>
          <a:lstStyle/>
          <a:p>
            <a:r>
              <a:rPr lang="en-US" dirty="0"/>
              <a:t>Chair’s opening remarks</a:t>
            </a:r>
            <a:endParaRPr lang="en-US" sz="1600" dirty="0"/>
          </a:p>
          <a:p>
            <a:pPr lvl="1"/>
            <a:endParaRPr lang="en-US" sz="1600" dirty="0"/>
          </a:p>
          <a:p>
            <a:pPr lvl="1"/>
            <a:r>
              <a:rPr lang="en-US" sz="1600" dirty="0"/>
              <a:t>Request meeting observers to record their attendance</a:t>
            </a:r>
          </a:p>
          <a:p>
            <a:pPr lvl="1"/>
            <a:r>
              <a:rPr lang="en-US" sz="1600" dirty="0"/>
              <a:t>March 2020 40</a:t>
            </a:r>
            <a:r>
              <a:rPr lang="en-US" sz="1600" baseline="30000" dirty="0"/>
              <a:t>th</a:t>
            </a:r>
            <a:r>
              <a:rPr lang="en-US" sz="1600" dirty="0"/>
              <a:t> Anniversary public visibility project well under way</a:t>
            </a:r>
          </a:p>
          <a:p>
            <a:pPr lvl="2"/>
            <a:r>
              <a:rPr lang="en-US" sz="1200" dirty="0"/>
              <a:t>seeking memorabilia</a:t>
            </a:r>
            <a:endParaRPr lang="en-US" sz="1600" dirty="0"/>
          </a:p>
          <a:p>
            <a:pPr lvl="1"/>
            <a:r>
              <a:rPr lang="en-US" sz="1600" dirty="0"/>
              <a:t>802 Chair’s Open Office Hours, Thursday 9:00-10:00, Nikolich</a:t>
            </a:r>
          </a:p>
          <a:p>
            <a:pPr lvl="1"/>
            <a:r>
              <a:rPr lang="en-US" sz="1600" dirty="0"/>
              <a:t>Thursday 10-noon slot reserved for 802 EC discussion topics </a:t>
            </a:r>
          </a:p>
          <a:p>
            <a:pPr lvl="1"/>
            <a:r>
              <a:rPr lang="en-US" sz="1600" dirty="0"/>
              <a:t>Interim EC meeting scheduled for 04 June 2019 1-3PM ET</a:t>
            </a:r>
          </a:p>
          <a:p>
            <a:pPr lvl="1"/>
            <a:r>
              <a:rPr lang="en-US" sz="1600" dirty="0"/>
              <a:t>Temporary 802.1 WG Chair and Vice-Chair status</a:t>
            </a:r>
          </a:p>
          <a:p>
            <a:pPr lvl="2"/>
            <a:r>
              <a:rPr lang="en-US" sz="1200" dirty="0"/>
              <a:t>Glenn Parsons resumed 802.1 WG Chair responsibilities 06NOV2019.  John Messenger and Jessy </a:t>
            </a:r>
            <a:r>
              <a:rPr lang="en-US" sz="1200" dirty="0" err="1"/>
              <a:t>Rouyer</a:t>
            </a:r>
            <a:r>
              <a:rPr lang="en-US" sz="1200" dirty="0"/>
              <a:t> returned to the 802.1 vice chair and secretary roles. Thank you to John and Jessy for serving in Glenn’s absence.</a:t>
            </a:r>
          </a:p>
          <a:p>
            <a:pPr lvl="1"/>
            <a:r>
              <a:rPr lang="en-US" sz="1600" dirty="0"/>
              <a:t>Temporary 802.15 WG Chair status</a:t>
            </a:r>
          </a:p>
          <a:p>
            <a:pPr lvl="2"/>
            <a:r>
              <a:rPr lang="en-US" sz="1200" dirty="0"/>
              <a:t>Pat Kinney appointed to serve as temporary 802.15 WG Chair while Bob </a:t>
            </a:r>
            <a:r>
              <a:rPr lang="en-US" sz="1200" dirty="0" err="1"/>
              <a:t>Heile</a:t>
            </a:r>
            <a:r>
              <a:rPr lang="en-US" sz="1200" dirty="0"/>
              <a:t> is unavailable</a:t>
            </a:r>
          </a:p>
          <a:p>
            <a:pPr lvl="1"/>
            <a:r>
              <a:rPr lang="en-US" sz="1600" dirty="0"/>
              <a:t>Temporary 802 Wireless Chairs Standing Committee Chair status</a:t>
            </a:r>
          </a:p>
          <a:p>
            <a:pPr lvl="2"/>
            <a:r>
              <a:rPr lang="en-US" sz="1200" dirty="0"/>
              <a:t>Dorothy Stanley appointed to serve as temporary 802 Wireless Chair Standing Committee Chair while Bob </a:t>
            </a:r>
            <a:r>
              <a:rPr lang="en-US" sz="1200" dirty="0" err="1"/>
              <a:t>Heile</a:t>
            </a:r>
            <a:r>
              <a:rPr lang="en-US" sz="1200" dirty="0"/>
              <a:t> is unavailable</a:t>
            </a:r>
            <a:br>
              <a:rPr lang="en-US" sz="1200" dirty="0"/>
            </a:br>
            <a:br>
              <a:rPr lang="en-US" sz="1200" dirty="0"/>
            </a:br>
            <a:endParaRPr lang="en-US" sz="20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spTree>
    <p:extLst>
      <p:ext uri="{BB962C8B-B14F-4D97-AF65-F5344CB8AC3E}">
        <p14:creationId xmlns:p14="http://schemas.microsoft.com/office/powerpoint/2010/main" val="3542983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838200" y="2057400"/>
            <a:ext cx="7772400" cy="4114800"/>
          </a:xfrm>
        </p:spPr>
        <p:txBody>
          <a:bodyPr/>
          <a:lstStyle/>
          <a:p>
            <a:r>
              <a:rPr lang="en-US" sz="2200" dirty="0"/>
              <a:t>Results of IEEE 2019 elections for 2020 positions</a:t>
            </a:r>
          </a:p>
          <a:p>
            <a:pPr marL="0" indent="0">
              <a:buNone/>
            </a:pPr>
            <a:endParaRPr lang="en-US" sz="2200" dirty="0"/>
          </a:p>
          <a:p>
            <a:pPr lvl="1"/>
            <a:r>
              <a:rPr lang="en-US" sz="1800" dirty="0"/>
              <a:t>2020/21 SA Member at Large winner: Andrew Myles</a:t>
            </a:r>
            <a:br>
              <a:rPr lang="en-US" sz="1800" dirty="0"/>
            </a:br>
            <a:endParaRPr lang="en-US" sz="1800" dirty="0"/>
          </a:p>
          <a:p>
            <a:pPr lvl="1"/>
            <a:r>
              <a:rPr lang="en-US" sz="1800" dirty="0"/>
              <a:t>2020 President Elect winner: Kathy Land</a:t>
            </a:r>
            <a:br>
              <a:rPr lang="en-US" sz="1800" dirty="0"/>
            </a:br>
            <a:r>
              <a:rPr lang="en-US" sz="1800" dirty="0"/>
              <a:t> </a:t>
            </a:r>
          </a:p>
          <a:p>
            <a:pPr lvl="1"/>
            <a:r>
              <a:rPr lang="en-US" sz="1800" dirty="0"/>
              <a:t>2020 Technical Activities VP Elect winner: Roger Fuji </a:t>
            </a:r>
          </a:p>
          <a:p>
            <a:pPr lvl="1"/>
            <a:endParaRPr lang="en-US" sz="1800" dirty="0"/>
          </a:p>
          <a:p>
            <a:pPr lvl="1"/>
            <a:r>
              <a:rPr lang="en-US" sz="1800" dirty="0"/>
              <a:t>2020 SA President Elect winner: James Matthews</a:t>
            </a: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1075305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888" y="-127490"/>
            <a:ext cx="7772400" cy="1143000"/>
          </a:xfrm>
        </p:spPr>
        <p:txBody>
          <a:bodyPr/>
          <a:lstStyle/>
          <a:p>
            <a:r>
              <a:rPr lang="en-US" dirty="0"/>
              <a:t>5.01 Chair’s Announcements</a:t>
            </a:r>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
        <p:nvSpPr>
          <p:cNvPr id="8" name="Content Placeholder 7">
            <a:extLst>
              <a:ext uri="{FF2B5EF4-FFF2-40B4-BE49-F238E27FC236}">
                <a16:creationId xmlns:a16="http://schemas.microsoft.com/office/drawing/2014/main" id="{440019AE-B68C-4103-B93F-A40E3748B063}"/>
              </a:ext>
            </a:extLst>
          </p:cNvPr>
          <p:cNvSpPr>
            <a:spLocks noGrp="1"/>
          </p:cNvSpPr>
          <p:nvPr>
            <p:ph idx="1"/>
          </p:nvPr>
        </p:nvSpPr>
        <p:spPr>
          <a:xfrm>
            <a:off x="139929" y="1087433"/>
            <a:ext cx="7772400" cy="4114800"/>
          </a:xfrm>
        </p:spPr>
        <p:txBody>
          <a:bodyPr/>
          <a:lstStyle/>
          <a:p>
            <a:pPr marL="0" indent="0">
              <a:buNone/>
            </a:pPr>
            <a:r>
              <a:rPr lang="en-US" sz="2000" dirty="0"/>
              <a:t>Technical Activities Board (TAB)</a:t>
            </a:r>
            <a:br>
              <a:rPr lang="en-US" sz="2000" dirty="0"/>
            </a:br>
            <a:r>
              <a:rPr lang="en-US" sz="2000" dirty="0"/>
              <a:t>Committee on Standards (</a:t>
            </a:r>
            <a:r>
              <a:rPr lang="en-US" sz="2000" dirty="0" err="1"/>
              <a:t>CoS</a:t>
            </a:r>
            <a:r>
              <a:rPr lang="en-US" sz="2000" dirty="0"/>
              <a:t>):</a:t>
            </a:r>
            <a:endParaRPr lang="en-US" dirty="0"/>
          </a:p>
        </p:txBody>
      </p:sp>
      <p:sp>
        <p:nvSpPr>
          <p:cNvPr id="21" name="Oval 20">
            <a:extLst>
              <a:ext uri="{FF2B5EF4-FFF2-40B4-BE49-F238E27FC236}">
                <a16:creationId xmlns:a16="http://schemas.microsoft.com/office/drawing/2014/main" id="{AFAC2972-E9B8-4D66-84A1-AD13DF854252}"/>
              </a:ext>
            </a:extLst>
          </p:cNvPr>
          <p:cNvSpPr/>
          <p:nvPr/>
        </p:nvSpPr>
        <p:spPr>
          <a:xfrm>
            <a:off x="1254760" y="2514600"/>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Research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(sci/tech/</a:t>
            </a:r>
            <a:b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standards development)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TA</a:t>
            </a:r>
          </a:p>
        </p:txBody>
      </p:sp>
      <p:sp>
        <p:nvSpPr>
          <p:cNvPr id="22" name="Oval 21">
            <a:extLst>
              <a:ext uri="{FF2B5EF4-FFF2-40B4-BE49-F238E27FC236}">
                <a16:creationId xmlns:a16="http://schemas.microsoft.com/office/drawing/2014/main" id="{A5CE3BEA-D87F-4014-B12A-B4AC258EA525}"/>
              </a:ext>
            </a:extLst>
          </p:cNvPr>
          <p:cNvSpPr/>
          <p:nvPr/>
        </p:nvSpPr>
        <p:spPr>
          <a:xfrm>
            <a:off x="4379717" y="3603273"/>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Industry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(prod</a:t>
            </a:r>
            <a:r>
              <a:rPr lang="en-US" sz="1100" kern="0" dirty="0">
                <a:solidFill>
                  <a:srgbClr val="000000"/>
                </a:solidFill>
                <a:latin typeface="Arial"/>
                <a:cs typeface="+mn-cs"/>
                <a:sym typeface="Arial"/>
              </a:rPr>
              <a:t> &amp; </a:t>
            </a: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svc)</a:t>
            </a:r>
            <a:endParaRPr kumimoji="0" lang="en-US"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23" name="Oval 22">
            <a:extLst>
              <a:ext uri="{FF2B5EF4-FFF2-40B4-BE49-F238E27FC236}">
                <a16:creationId xmlns:a16="http://schemas.microsoft.com/office/drawing/2014/main" id="{B669D10C-7F24-4279-9F07-EBB043D52B38}"/>
              </a:ext>
            </a:extLst>
          </p:cNvPr>
          <p:cNvSpPr/>
          <p:nvPr/>
        </p:nvSpPr>
        <p:spPr>
          <a:xfrm>
            <a:off x="6616899" y="3492316"/>
            <a:ext cx="1646990" cy="1665704"/>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Products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and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Services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for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Humanity</a:t>
            </a:r>
          </a:p>
        </p:txBody>
      </p:sp>
      <p:sp>
        <p:nvSpPr>
          <p:cNvPr id="24" name="Oval 23">
            <a:extLst>
              <a:ext uri="{FF2B5EF4-FFF2-40B4-BE49-F238E27FC236}">
                <a16:creationId xmlns:a16="http://schemas.microsoft.com/office/drawing/2014/main" id="{0CA12372-5CF3-4D65-B054-5366F6C8E77F}"/>
              </a:ext>
            </a:extLst>
          </p:cNvPr>
          <p:cNvSpPr/>
          <p:nvPr/>
        </p:nvSpPr>
        <p:spPr>
          <a:xfrm>
            <a:off x="1267059" y="4835625"/>
            <a:ext cx="1474270" cy="1443790"/>
          </a:xfrm>
          <a:prstGeom prst="ellipse">
            <a:avLst/>
          </a:prstGeom>
          <a:no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a:ln>
                  <a:noFill/>
                </a:ln>
                <a:solidFill>
                  <a:srgbClr val="000000"/>
                </a:solidFill>
                <a:effectLst/>
                <a:uLnTx/>
                <a:uFillTx/>
                <a:latin typeface="Arial"/>
                <a:ea typeface="+mn-ea"/>
                <a:cs typeface="+mn-cs"/>
                <a:sym typeface="Arial"/>
              </a:rPr>
              <a:t>TechnicalStandards</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100" b="0" i="0" u="none" strike="noStrike" kern="0" cap="none" spc="0" normalizeH="0" baseline="0" noProof="0" dirty="0">
                <a:ln>
                  <a:noFill/>
                </a:ln>
                <a:solidFill>
                  <a:srgbClr val="000000"/>
                </a:solidFill>
                <a:effectLst/>
                <a:uLnTx/>
                <a:uFillTx/>
                <a:latin typeface="Arial"/>
                <a:ea typeface="+mn-ea"/>
                <a:cs typeface="+mn-cs"/>
                <a:sym typeface="Arial"/>
              </a:rPr>
              <a:t>oversight</a:t>
            </a: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b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br>
            <a:r>
              <a:rPr kumimoji="0" lang="en-US" sz="1400" b="0" i="0" u="none" strike="noStrike" kern="0" cap="none" spc="0" normalizeH="0" baseline="0" noProof="0" dirty="0">
                <a:ln>
                  <a:noFill/>
                </a:ln>
                <a:solidFill>
                  <a:srgbClr val="000000"/>
                </a:solidFill>
                <a:effectLst/>
                <a:uLnTx/>
                <a:uFillTx/>
                <a:latin typeface="Arial"/>
                <a:ea typeface="+mn-ea"/>
                <a:cs typeface="+mn-cs"/>
                <a:sym typeface="Arial"/>
              </a:rPr>
              <a:t>IEEE SA</a:t>
            </a:r>
          </a:p>
        </p:txBody>
      </p:sp>
      <p:cxnSp>
        <p:nvCxnSpPr>
          <p:cNvPr id="25" name="Straight Arrow Connector 24">
            <a:extLst>
              <a:ext uri="{FF2B5EF4-FFF2-40B4-BE49-F238E27FC236}">
                <a16:creationId xmlns:a16="http://schemas.microsoft.com/office/drawing/2014/main" id="{4E6A58CC-94B5-465F-846A-0841C5084D3D}"/>
              </a:ext>
            </a:extLst>
          </p:cNvPr>
          <p:cNvCxnSpPr>
            <a:cxnSpLocks/>
            <a:stCxn id="21" idx="6"/>
            <a:endCxn id="22" idx="1"/>
          </p:cNvCxnSpPr>
          <p:nvPr/>
        </p:nvCxnSpPr>
        <p:spPr>
          <a:xfrm>
            <a:off x="2729030" y="3236495"/>
            <a:ext cx="1866589" cy="578216"/>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6" name="Straight Arrow Connector 25">
            <a:extLst>
              <a:ext uri="{FF2B5EF4-FFF2-40B4-BE49-F238E27FC236}">
                <a16:creationId xmlns:a16="http://schemas.microsoft.com/office/drawing/2014/main" id="{9EE5E816-FBF5-45AE-A012-0C82E2577236}"/>
              </a:ext>
            </a:extLst>
          </p:cNvPr>
          <p:cNvCxnSpPr>
            <a:cxnSpLocks/>
            <a:stCxn id="22" idx="6"/>
            <a:endCxn id="23" idx="2"/>
          </p:cNvCxnSpPr>
          <p:nvPr/>
        </p:nvCxnSpPr>
        <p:spPr>
          <a:xfrm>
            <a:off x="5853987" y="4325168"/>
            <a:ext cx="762912" cy="0"/>
          </a:xfrm>
          <a:prstGeom prst="straightConnector1">
            <a:avLst/>
          </a:prstGeom>
          <a:noFill/>
          <a:ln w="9525" cap="flat" cmpd="sng" algn="ctr">
            <a:solidFill>
              <a:srgbClr val="4472C4">
                <a:shade val="95000"/>
                <a:satMod val="105000"/>
              </a:srgbClr>
            </a:solidFill>
            <a:prstDash val="solid"/>
            <a:tailEnd type="triangle" w="lg" len="lg"/>
          </a:ln>
          <a:effectLst/>
        </p:spPr>
      </p:cxnSp>
      <p:cxnSp>
        <p:nvCxnSpPr>
          <p:cNvPr id="27" name="Straight Arrow Connector 26">
            <a:extLst>
              <a:ext uri="{FF2B5EF4-FFF2-40B4-BE49-F238E27FC236}">
                <a16:creationId xmlns:a16="http://schemas.microsoft.com/office/drawing/2014/main" id="{0D12899F-8B54-4F24-BE78-A4E80814D57A}"/>
              </a:ext>
            </a:extLst>
          </p:cNvPr>
          <p:cNvCxnSpPr>
            <a:cxnSpLocks/>
            <a:stCxn id="21" idx="4"/>
            <a:endCxn id="24" idx="0"/>
          </p:cNvCxnSpPr>
          <p:nvPr/>
        </p:nvCxnSpPr>
        <p:spPr>
          <a:xfrm>
            <a:off x="1991895" y="3958390"/>
            <a:ext cx="12299" cy="87723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28" name="Straight Arrow Connector 27">
            <a:extLst>
              <a:ext uri="{FF2B5EF4-FFF2-40B4-BE49-F238E27FC236}">
                <a16:creationId xmlns:a16="http://schemas.microsoft.com/office/drawing/2014/main" id="{96D591EE-3FF3-456A-B9A6-7D7933AC1353}"/>
              </a:ext>
            </a:extLst>
          </p:cNvPr>
          <p:cNvCxnSpPr>
            <a:cxnSpLocks/>
            <a:stCxn id="24" idx="6"/>
            <a:endCxn id="22" idx="3"/>
          </p:cNvCxnSpPr>
          <p:nvPr/>
        </p:nvCxnSpPr>
        <p:spPr>
          <a:xfrm flipV="1">
            <a:off x="2741329" y="4835625"/>
            <a:ext cx="1854290" cy="72189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29" name="Oval 28">
            <a:extLst>
              <a:ext uri="{FF2B5EF4-FFF2-40B4-BE49-F238E27FC236}">
                <a16:creationId xmlns:a16="http://schemas.microsoft.com/office/drawing/2014/main" id="{D2F722F6-B852-482F-80F6-2CC36D9A64E9}"/>
              </a:ext>
            </a:extLst>
          </p:cNvPr>
          <p:cNvSpPr/>
          <p:nvPr/>
        </p:nvSpPr>
        <p:spPr>
          <a:xfrm>
            <a:off x="2856899" y="4108062"/>
            <a:ext cx="749032" cy="641150"/>
          </a:xfrm>
          <a:prstGeom prst="ellipse">
            <a:avLst/>
          </a:prstGeom>
          <a:pattFill prst="pct30">
            <a:fgClr>
              <a:schemeClr val="bg1">
                <a:lumMod val="75000"/>
              </a:schemeClr>
            </a:fgClr>
            <a:bgClr>
              <a:schemeClr val="bg1"/>
            </a:bgClr>
          </a:pattFill>
          <a:ln w="25400" cap="flat" cmpd="sng" algn="ctr">
            <a:solidFill>
              <a:srgbClr val="4472C4">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IEEE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000000"/>
                </a:solidFill>
                <a:effectLst/>
                <a:uLnTx/>
                <a:uFillTx/>
                <a:latin typeface="Arial"/>
                <a:ea typeface="+mn-ea"/>
                <a:cs typeface="+mn-cs"/>
                <a:sym typeface="Arial"/>
              </a:rPr>
              <a:t>TAB</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err="1">
                <a:ln>
                  <a:noFill/>
                </a:ln>
                <a:solidFill>
                  <a:srgbClr val="000000"/>
                </a:solidFill>
                <a:effectLst/>
                <a:uLnTx/>
                <a:uFillTx/>
                <a:latin typeface="Arial"/>
                <a:ea typeface="+mn-ea"/>
                <a:cs typeface="+mn-cs"/>
                <a:sym typeface="Arial"/>
              </a:rPr>
              <a:t>CoS</a:t>
            </a:r>
            <a:endParaRPr kumimoji="0" lang="en-US" sz="1050" b="0" i="0" u="none" strike="noStrike" kern="0" cap="none" spc="0" normalizeH="0" baseline="0" noProof="0" dirty="0">
              <a:ln>
                <a:noFill/>
              </a:ln>
              <a:solidFill>
                <a:srgbClr val="000000"/>
              </a:solidFill>
              <a:effectLst/>
              <a:uLnTx/>
              <a:uFillTx/>
              <a:latin typeface="Arial"/>
              <a:ea typeface="+mn-ea"/>
              <a:cs typeface="+mn-cs"/>
              <a:sym typeface="Arial"/>
            </a:endParaRPr>
          </a:p>
        </p:txBody>
      </p:sp>
      <p:cxnSp>
        <p:nvCxnSpPr>
          <p:cNvPr id="30" name="Straight Arrow Connector 29">
            <a:extLst>
              <a:ext uri="{FF2B5EF4-FFF2-40B4-BE49-F238E27FC236}">
                <a16:creationId xmlns:a16="http://schemas.microsoft.com/office/drawing/2014/main" id="{564F2CAD-9E17-4DE8-A1DF-ADE6C7A1E46D}"/>
              </a:ext>
            </a:extLst>
          </p:cNvPr>
          <p:cNvCxnSpPr>
            <a:cxnSpLocks/>
            <a:stCxn id="21" idx="5"/>
            <a:endCxn id="29" idx="1"/>
          </p:cNvCxnSpPr>
          <p:nvPr/>
        </p:nvCxnSpPr>
        <p:spPr>
          <a:xfrm>
            <a:off x="2513128" y="3746952"/>
            <a:ext cx="453464" cy="455004"/>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cxnSp>
        <p:nvCxnSpPr>
          <p:cNvPr id="31" name="Straight Arrow Connector 30">
            <a:extLst>
              <a:ext uri="{FF2B5EF4-FFF2-40B4-BE49-F238E27FC236}">
                <a16:creationId xmlns:a16="http://schemas.microsoft.com/office/drawing/2014/main" id="{CC8B7CD9-DB44-4867-B807-519C481B9838}"/>
              </a:ext>
            </a:extLst>
          </p:cNvPr>
          <p:cNvCxnSpPr>
            <a:cxnSpLocks/>
            <a:stCxn id="29" idx="3"/>
            <a:endCxn id="24" idx="7"/>
          </p:cNvCxnSpPr>
          <p:nvPr/>
        </p:nvCxnSpPr>
        <p:spPr>
          <a:xfrm flipH="1">
            <a:off x="2525427" y="4655318"/>
            <a:ext cx="441165" cy="391745"/>
          </a:xfrm>
          <a:prstGeom prst="straightConnector1">
            <a:avLst/>
          </a:prstGeom>
          <a:noFill/>
          <a:ln w="9525" cap="flat" cmpd="sng" algn="ctr">
            <a:solidFill>
              <a:srgbClr val="4472C4">
                <a:shade val="95000"/>
                <a:satMod val="105000"/>
              </a:srgbClr>
            </a:solidFill>
            <a:prstDash val="solid"/>
            <a:headEnd type="triangle" w="lg" len="lg"/>
            <a:tailEnd type="triangle" w="lg" len="lg"/>
          </a:ln>
          <a:effectLst/>
        </p:spPr>
      </p:cxnSp>
      <p:sp>
        <p:nvSpPr>
          <p:cNvPr id="32" name="TextBox 31">
            <a:extLst>
              <a:ext uri="{FF2B5EF4-FFF2-40B4-BE49-F238E27FC236}">
                <a16:creationId xmlns:a16="http://schemas.microsoft.com/office/drawing/2014/main" id="{80731D2C-BAE3-4D20-A687-7A7C59599518}"/>
              </a:ext>
            </a:extLst>
          </p:cNvPr>
          <p:cNvSpPr txBox="1"/>
          <p:nvPr/>
        </p:nvSpPr>
        <p:spPr>
          <a:xfrm>
            <a:off x="125306" y="3440343"/>
            <a:ext cx="1202652" cy="1954381"/>
          </a:xfrm>
          <a:prstGeom prst="rect">
            <a:avLst/>
          </a:prstGeom>
          <a:noFill/>
          <a:ln w="3175">
            <a:solidFill>
              <a:srgbClr val="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Std Classes</a:t>
            </a:r>
            <a:br>
              <a:rPr kumimoji="0" lang="en-US" sz="1100" b="0" i="0" u="none" strike="noStrike" kern="0" cap="none" spc="0" normalizeH="0" baseline="0" noProof="0" dirty="0">
                <a:ln>
                  <a:noFill/>
                </a:ln>
                <a:solidFill>
                  <a:srgbClr val="000000"/>
                </a:solidFill>
                <a:effectLst/>
                <a:uLnTx/>
                <a:uFillTx/>
                <a:latin typeface="Arial"/>
                <a:cs typeface="Arial"/>
                <a:sym typeface="Arial"/>
              </a:rPr>
            </a:b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cs typeface="Arial"/>
                <a:sym typeface="Arial"/>
              </a:rPr>
              <a:t>Interoperability</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Process</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Safety</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Measurement</a:t>
            </a:r>
          </a:p>
          <a:p>
            <a:pPr marL="0" marR="0" lvl="0" indent="0" algn="ctr" defTabSz="91440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dirty="0">
                <a:ln>
                  <a:noFill/>
                </a:ln>
                <a:solidFill>
                  <a:srgbClr val="000000"/>
                </a:solidFill>
                <a:effectLst/>
                <a:uLnTx/>
                <a:uFillTx/>
                <a:latin typeface="Arial"/>
                <a:cs typeface="Arial"/>
                <a:sym typeface="Arial"/>
              </a:rPr>
            </a:br>
            <a:r>
              <a:rPr kumimoji="0" lang="en-US" sz="1100" b="0" i="0" u="none" strike="noStrike" kern="0" cap="none" spc="0" normalizeH="0" baseline="0" noProof="0" dirty="0">
                <a:ln>
                  <a:noFill/>
                </a:ln>
                <a:solidFill>
                  <a:srgbClr val="000000"/>
                </a:solidFill>
                <a:effectLst/>
                <a:uLnTx/>
                <a:uFillTx/>
                <a:latin typeface="Arial"/>
                <a:cs typeface="Arial"/>
                <a:sym typeface="Arial"/>
              </a:rPr>
              <a:t>Definitions/Units</a:t>
            </a:r>
          </a:p>
        </p:txBody>
      </p:sp>
      <p:sp>
        <p:nvSpPr>
          <p:cNvPr id="11" name="TextBox 10">
            <a:extLst>
              <a:ext uri="{FF2B5EF4-FFF2-40B4-BE49-F238E27FC236}">
                <a16:creationId xmlns:a16="http://schemas.microsoft.com/office/drawing/2014/main" id="{A0DF2C3D-B926-45E9-87DB-1C63F9910D99}"/>
              </a:ext>
            </a:extLst>
          </p:cNvPr>
          <p:cNvSpPr txBox="1"/>
          <p:nvPr/>
        </p:nvSpPr>
        <p:spPr>
          <a:xfrm>
            <a:off x="1006893" y="2160451"/>
            <a:ext cx="2536144" cy="369332"/>
          </a:xfrm>
          <a:prstGeom prst="rect">
            <a:avLst/>
          </a:prstGeom>
          <a:noFill/>
        </p:spPr>
        <p:txBody>
          <a:bodyPr wrap="square" rtlCol="0">
            <a:spAutoFit/>
          </a:bodyPr>
          <a:lstStyle/>
          <a:p>
            <a:r>
              <a:rPr lang="en-US" dirty="0"/>
              <a:t>400,000+ participants</a:t>
            </a:r>
          </a:p>
        </p:txBody>
      </p:sp>
      <p:sp>
        <p:nvSpPr>
          <p:cNvPr id="33" name="TextBox 32">
            <a:extLst>
              <a:ext uri="{FF2B5EF4-FFF2-40B4-BE49-F238E27FC236}">
                <a16:creationId xmlns:a16="http://schemas.microsoft.com/office/drawing/2014/main" id="{CC25C3DD-3CB4-4CED-B482-F50972891312}"/>
              </a:ext>
            </a:extLst>
          </p:cNvPr>
          <p:cNvSpPr txBox="1"/>
          <p:nvPr/>
        </p:nvSpPr>
        <p:spPr>
          <a:xfrm>
            <a:off x="4707698" y="5262263"/>
            <a:ext cx="1955089" cy="369332"/>
          </a:xfrm>
          <a:prstGeom prst="rect">
            <a:avLst/>
          </a:prstGeom>
          <a:noFill/>
        </p:spPr>
        <p:txBody>
          <a:bodyPr wrap="square" rtlCol="0">
            <a:spAutoFit/>
          </a:bodyPr>
          <a:lstStyle/>
          <a:p>
            <a:r>
              <a:rPr lang="en-US" dirty="0"/>
              <a:t>Millions</a:t>
            </a:r>
          </a:p>
        </p:txBody>
      </p:sp>
      <p:sp>
        <p:nvSpPr>
          <p:cNvPr id="34" name="TextBox 33">
            <a:extLst>
              <a:ext uri="{FF2B5EF4-FFF2-40B4-BE49-F238E27FC236}">
                <a16:creationId xmlns:a16="http://schemas.microsoft.com/office/drawing/2014/main" id="{B12E900A-F121-491F-96FC-518AA6631659}"/>
              </a:ext>
            </a:extLst>
          </p:cNvPr>
          <p:cNvSpPr txBox="1"/>
          <p:nvPr/>
        </p:nvSpPr>
        <p:spPr>
          <a:xfrm>
            <a:off x="1026649" y="6266017"/>
            <a:ext cx="1955089" cy="369332"/>
          </a:xfrm>
          <a:prstGeom prst="rect">
            <a:avLst/>
          </a:prstGeom>
          <a:noFill/>
        </p:spPr>
        <p:txBody>
          <a:bodyPr wrap="square" rtlCol="0">
            <a:spAutoFit/>
          </a:bodyPr>
          <a:lstStyle/>
          <a:p>
            <a:r>
              <a:rPr lang="en-US" dirty="0"/>
              <a:t>6,000+ participants</a:t>
            </a:r>
          </a:p>
        </p:txBody>
      </p:sp>
      <p:sp>
        <p:nvSpPr>
          <p:cNvPr id="35" name="TextBox 34">
            <a:extLst>
              <a:ext uri="{FF2B5EF4-FFF2-40B4-BE49-F238E27FC236}">
                <a16:creationId xmlns:a16="http://schemas.microsoft.com/office/drawing/2014/main" id="{3D6FE0ED-2E09-4D3F-9D15-12CA8C924582}"/>
              </a:ext>
            </a:extLst>
          </p:cNvPr>
          <p:cNvSpPr txBox="1"/>
          <p:nvPr/>
        </p:nvSpPr>
        <p:spPr>
          <a:xfrm>
            <a:off x="6998187" y="5246446"/>
            <a:ext cx="1955089" cy="369332"/>
          </a:xfrm>
          <a:prstGeom prst="rect">
            <a:avLst/>
          </a:prstGeom>
          <a:noFill/>
        </p:spPr>
        <p:txBody>
          <a:bodyPr wrap="square" rtlCol="0">
            <a:spAutoFit/>
          </a:bodyPr>
          <a:lstStyle/>
          <a:p>
            <a:r>
              <a:rPr lang="en-US" dirty="0"/>
              <a:t>Billions</a:t>
            </a:r>
          </a:p>
        </p:txBody>
      </p:sp>
      <p:sp>
        <p:nvSpPr>
          <p:cNvPr id="15" name="Rectangle 14">
            <a:extLst>
              <a:ext uri="{FF2B5EF4-FFF2-40B4-BE49-F238E27FC236}">
                <a16:creationId xmlns:a16="http://schemas.microsoft.com/office/drawing/2014/main" id="{1B738443-AA51-450D-8EFE-BD639B2C1179}"/>
              </a:ext>
            </a:extLst>
          </p:cNvPr>
          <p:cNvSpPr/>
          <p:nvPr/>
        </p:nvSpPr>
        <p:spPr bwMode="auto">
          <a:xfrm>
            <a:off x="4650496" y="1191019"/>
            <a:ext cx="4463805" cy="274521"/>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IEEE – </a:t>
            </a:r>
            <a:r>
              <a:rPr lang="en-US" dirty="0">
                <a:solidFill>
                  <a:schemeClr val="tx1"/>
                </a:solidFill>
                <a:latin typeface="Times New Roman" pitchFamily="18" charset="0"/>
              </a:rPr>
              <a:t> d</a:t>
            </a:r>
            <a:r>
              <a:rPr kumimoji="0" lang="en-US" sz="1800" b="0" i="0" u="none" strike="noStrike" cap="none" normalizeH="0" baseline="0" dirty="0">
                <a:ln>
                  <a:noFill/>
                </a:ln>
                <a:solidFill>
                  <a:schemeClr val="tx1"/>
                </a:solidFill>
                <a:effectLst/>
                <a:latin typeface="Times New Roman" pitchFamily="18" charset="0"/>
              </a:rPr>
              <a:t>istribution and sales</a:t>
            </a:r>
          </a:p>
        </p:txBody>
      </p:sp>
      <p:sp>
        <p:nvSpPr>
          <p:cNvPr id="36" name="Rectangle 35">
            <a:extLst>
              <a:ext uri="{FF2B5EF4-FFF2-40B4-BE49-F238E27FC236}">
                <a16:creationId xmlns:a16="http://schemas.microsoft.com/office/drawing/2014/main" id="{9CDD1ADD-00F9-4F3D-8509-ED7ECBFD1421}"/>
              </a:ext>
            </a:extLst>
          </p:cNvPr>
          <p:cNvSpPr/>
          <p:nvPr/>
        </p:nvSpPr>
        <p:spPr bwMode="auto">
          <a:xfrm>
            <a:off x="4650496" y="1543070"/>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Technical Activities</a:t>
            </a:r>
            <a:endParaRPr kumimoji="0" lang="en-US" sz="1800" b="0" i="0" u="none" strike="noStrike" cap="none" normalizeH="0" baseline="0" dirty="0">
              <a:ln>
                <a:noFill/>
              </a:ln>
              <a:solidFill>
                <a:schemeClr val="tx1"/>
              </a:solidFill>
              <a:effectLst/>
              <a:latin typeface="Times New Roman" pitchFamily="18" charset="0"/>
            </a:endParaRPr>
          </a:p>
        </p:txBody>
      </p:sp>
      <p:sp>
        <p:nvSpPr>
          <p:cNvPr id="37" name="Rectangle 36">
            <a:extLst>
              <a:ext uri="{FF2B5EF4-FFF2-40B4-BE49-F238E27FC236}">
                <a16:creationId xmlns:a16="http://schemas.microsoft.com/office/drawing/2014/main" id="{B37755D6-57A8-4A87-A6BD-24CBF3AFD79A}"/>
              </a:ext>
            </a:extLst>
          </p:cNvPr>
          <p:cNvSpPr/>
          <p:nvPr/>
        </p:nvSpPr>
        <p:spPr bwMode="auto">
          <a:xfrm>
            <a:off x="4650496" y="1846019"/>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Computer Society</a:t>
            </a:r>
            <a:endParaRPr kumimoji="0" lang="en-US" sz="1800" b="0" i="0" u="none" strike="noStrike" cap="none" normalizeH="0" baseline="0" dirty="0">
              <a:ln>
                <a:noFill/>
              </a:ln>
              <a:solidFill>
                <a:schemeClr val="tx1"/>
              </a:solidFill>
              <a:effectLst/>
              <a:latin typeface="Times New Roman" pitchFamily="18" charset="0"/>
            </a:endParaRPr>
          </a:p>
        </p:txBody>
      </p:sp>
      <p:sp>
        <p:nvSpPr>
          <p:cNvPr id="38" name="Rectangle 37">
            <a:extLst>
              <a:ext uri="{FF2B5EF4-FFF2-40B4-BE49-F238E27FC236}">
                <a16:creationId xmlns:a16="http://schemas.microsoft.com/office/drawing/2014/main" id="{7216BB76-0168-4AC8-898C-9CFD213C15D1}"/>
              </a:ext>
            </a:extLst>
          </p:cNvPr>
          <p:cNvSpPr/>
          <p:nvPr/>
        </p:nvSpPr>
        <p:spPr bwMode="auto">
          <a:xfrm>
            <a:off x="4650495" y="2151691"/>
            <a:ext cx="2101605" cy="26697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dirty="0">
                <a:solidFill>
                  <a:schemeClr val="tx1"/>
                </a:solidFill>
                <a:latin typeface="Times New Roman" pitchFamily="18" charset="0"/>
              </a:rPr>
              <a:t>802 LMSC</a:t>
            </a:r>
            <a:endParaRPr kumimoji="0" lang="en-US" sz="1800" b="0" i="0" u="none" strike="noStrike" cap="none" normalizeH="0" baseline="0" dirty="0">
              <a:ln>
                <a:noFill/>
              </a:ln>
              <a:solidFill>
                <a:schemeClr val="tx1"/>
              </a:solidFill>
              <a:effectLst/>
              <a:latin typeface="Times New Roman" pitchFamily="18" charset="0"/>
            </a:endParaRPr>
          </a:p>
        </p:txBody>
      </p:sp>
      <p:sp>
        <p:nvSpPr>
          <p:cNvPr id="40" name="Rectangle 39">
            <a:extLst>
              <a:ext uri="{FF2B5EF4-FFF2-40B4-BE49-F238E27FC236}">
                <a16:creationId xmlns:a16="http://schemas.microsoft.com/office/drawing/2014/main" id="{8CEE16DD-923D-4879-9B55-3A6822D0B74E}"/>
              </a:ext>
            </a:extLst>
          </p:cNvPr>
          <p:cNvSpPr/>
          <p:nvPr/>
        </p:nvSpPr>
        <p:spPr bwMode="auto">
          <a:xfrm>
            <a:off x="6978415" y="1553966"/>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Standards Assoc.</a:t>
            </a:r>
          </a:p>
        </p:txBody>
      </p:sp>
      <p:sp>
        <p:nvSpPr>
          <p:cNvPr id="42" name="Rectangle 41">
            <a:extLst>
              <a:ext uri="{FF2B5EF4-FFF2-40B4-BE49-F238E27FC236}">
                <a16:creationId xmlns:a16="http://schemas.microsoft.com/office/drawing/2014/main" id="{55AD4F6F-599A-43D7-9BB6-5072463AB4C4}"/>
              </a:ext>
            </a:extLst>
          </p:cNvPr>
          <p:cNvSpPr/>
          <p:nvPr/>
        </p:nvSpPr>
        <p:spPr bwMode="auto">
          <a:xfrm>
            <a:off x="6951289" y="2139658"/>
            <a:ext cx="2101605" cy="25394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SASB</a:t>
            </a:r>
          </a:p>
        </p:txBody>
      </p:sp>
      <p:sp>
        <p:nvSpPr>
          <p:cNvPr id="43" name="Rectangle: Rounded Corners 42">
            <a:extLst>
              <a:ext uri="{FF2B5EF4-FFF2-40B4-BE49-F238E27FC236}">
                <a16:creationId xmlns:a16="http://schemas.microsoft.com/office/drawing/2014/main" id="{510B2CBA-4DDC-4109-9692-7B4F1C3F6121}"/>
              </a:ext>
            </a:extLst>
          </p:cNvPr>
          <p:cNvSpPr/>
          <p:nvPr/>
        </p:nvSpPr>
        <p:spPr bwMode="auto">
          <a:xfrm>
            <a:off x="6873265" y="1492927"/>
            <a:ext cx="2286000" cy="1808944"/>
          </a:xfrm>
          <a:prstGeom prst="roundRect">
            <a:avLst/>
          </a:prstGeom>
          <a:solidFill>
            <a:srgbClr val="FF0000">
              <a:alpha val="10000"/>
            </a:srgbClr>
          </a:solidFill>
          <a:ln w="9525" cap="flat" cmpd="sng" algn="ctr">
            <a:solidFill>
              <a:schemeClr val="lt1">
                <a:hueOff val="0"/>
                <a:satOff val="0"/>
                <a:lumOff val="0"/>
              </a:schemeClr>
            </a:solidFill>
            <a:prstDash val="solid"/>
            <a:round/>
            <a:headEnd type="none" w="med" len="med"/>
            <a:tailEnd type="none" w="med" len="med"/>
          </a:ln>
          <a:effectLst/>
        </p:spPr>
        <p:txBody>
          <a:bodyPr vert="horz" wrap="none" lIns="0" tIns="0" rIns="0" bIns="0" numCol="1" rtlCol="0" anchor="b"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Process and Oversight</a:t>
            </a:r>
          </a:p>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of </a:t>
            </a:r>
            <a:r>
              <a:rPr lang="en-US" sz="1600" dirty="0" err="1"/>
              <a:t>Stds</a:t>
            </a:r>
            <a:r>
              <a:rPr lang="en-US" sz="1600" dirty="0"/>
              <a:t> Projects</a:t>
            </a:r>
            <a:endParaRPr kumimoji="0" lang="en-US" sz="1600" b="0" i="0" u="none" strike="noStrike" cap="none" normalizeH="0" baseline="0" dirty="0">
              <a:ln>
                <a:noFill/>
              </a:ln>
              <a:solidFill>
                <a:schemeClr val="tx1"/>
              </a:solidFill>
              <a:effectLst/>
              <a:latin typeface="Times New Roman" pitchFamily="18" charset="0"/>
            </a:endParaRPr>
          </a:p>
        </p:txBody>
      </p:sp>
      <p:sp>
        <p:nvSpPr>
          <p:cNvPr id="16" name="Rectangle: Rounded Corners 15">
            <a:extLst>
              <a:ext uri="{FF2B5EF4-FFF2-40B4-BE49-F238E27FC236}">
                <a16:creationId xmlns:a16="http://schemas.microsoft.com/office/drawing/2014/main" id="{0A5B78F4-1B6B-41EB-8C7C-4A2FFBB98D7A}"/>
              </a:ext>
            </a:extLst>
          </p:cNvPr>
          <p:cNvSpPr/>
          <p:nvPr/>
        </p:nvSpPr>
        <p:spPr bwMode="auto">
          <a:xfrm>
            <a:off x="4572000" y="1500978"/>
            <a:ext cx="2286000" cy="1808944"/>
          </a:xfrm>
          <a:prstGeom prst="roundRect">
            <a:avLst/>
          </a:prstGeom>
          <a:solidFill>
            <a:srgbClr val="0070C0">
              <a:alpha val="10000"/>
            </a:srgbClr>
          </a:solidFill>
          <a:ln w="9525" cap="flat" cmpd="sng" algn="ctr">
            <a:solidFill>
              <a:schemeClr val="lt1">
                <a:hueOff val="0"/>
                <a:satOff val="0"/>
                <a:lumOff val="0"/>
              </a:schemeClr>
            </a:solidFill>
            <a:prstDash val="solid"/>
            <a:round/>
            <a:headEnd type="none" w="med" len="med"/>
            <a:tailEnd type="none" w="med" len="med"/>
          </a:ln>
          <a:effectLst/>
        </p:spPr>
        <p:txBody>
          <a:bodyPr vert="horz" wrap="none" lIns="0" tIns="0" rIns="0" bIns="0" numCol="1" rtlCol="0" anchor="b"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Tx/>
              <a:buNone/>
              <a:tabLst/>
            </a:pPr>
            <a:r>
              <a:rPr kumimoji="0" lang="en-US" sz="1600" i="0" u="none" strike="noStrike" cap="none" normalizeH="0" baseline="0" dirty="0">
                <a:ln>
                  <a:noFill/>
                </a:ln>
                <a:solidFill>
                  <a:schemeClr val="tx1"/>
                </a:solidFill>
                <a:effectLst/>
                <a:latin typeface="Times New Roman" pitchFamily="18" charset="0"/>
              </a:rPr>
              <a:t>Invention </a:t>
            </a:r>
            <a:r>
              <a:rPr lang="en-US" sz="1600" dirty="0"/>
              <a:t>and </a:t>
            </a:r>
            <a:r>
              <a:rPr kumimoji="0" lang="en-US" sz="1600" i="0" u="none" strike="noStrike" cap="none" normalizeH="0" baseline="0" dirty="0">
                <a:ln>
                  <a:noFill/>
                </a:ln>
                <a:solidFill>
                  <a:schemeClr val="tx1"/>
                </a:solidFill>
                <a:effectLst/>
                <a:latin typeface="Times New Roman" pitchFamily="18" charset="0"/>
              </a:rPr>
              <a:t>Development</a:t>
            </a:r>
          </a:p>
          <a:p>
            <a:pPr marL="342900" marR="0" indent="-342900" algn="ctr" defTabSz="914400" rtl="0" eaLnBrk="1" fontAlgn="base" latinLnBrk="0" hangingPunct="1">
              <a:lnSpc>
                <a:spcPct val="80000"/>
              </a:lnSpc>
              <a:spcBef>
                <a:spcPct val="20000"/>
              </a:spcBef>
              <a:spcAft>
                <a:spcPct val="0"/>
              </a:spcAft>
              <a:buClrTx/>
              <a:buSzTx/>
              <a:buFontTx/>
              <a:buNone/>
              <a:tabLst/>
            </a:pPr>
            <a:r>
              <a:rPr lang="en-US" sz="1600" dirty="0"/>
              <a:t>of Technical </a:t>
            </a:r>
            <a:r>
              <a:rPr lang="en-US" sz="1600" dirty="0" err="1"/>
              <a:t>Stds</a:t>
            </a:r>
            <a:r>
              <a:rPr lang="en-US" sz="1600" dirty="0"/>
              <a:t> Projects</a:t>
            </a:r>
            <a:endParaRPr kumimoji="0" lang="en-US" sz="1600" i="0" u="none" strike="noStrike" cap="none" normalizeH="0" baseline="0" dirty="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992779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0" y="2057400"/>
            <a:ext cx="8610600" cy="4114800"/>
          </a:xfrm>
        </p:spPr>
        <p:txBody>
          <a:bodyPr/>
          <a:lstStyle/>
          <a:p>
            <a:pPr marL="0" indent="0">
              <a:buNone/>
            </a:pPr>
            <a:r>
              <a:rPr lang="en-US" sz="2200" dirty="0"/>
              <a:t>Technical Activities Committee on Standards (</a:t>
            </a:r>
            <a:r>
              <a:rPr lang="en-US" sz="2200" dirty="0" err="1"/>
              <a:t>CoS</a:t>
            </a:r>
            <a:r>
              <a:rPr lang="en-US" sz="2200" dirty="0"/>
              <a:t>) Overview</a:t>
            </a:r>
          </a:p>
          <a:p>
            <a:pPr>
              <a:buFont typeface="Arial" panose="020B0604020202020204" pitchFamily="34" charset="0"/>
              <a:buChar char="•"/>
            </a:pPr>
            <a:endParaRPr lang="en-US" sz="2200" dirty="0"/>
          </a:p>
          <a:p>
            <a:pPr marL="6350" indent="0" defTabSz="742950" eaLnBrk="1" fontAlgn="auto" hangingPunct="1">
              <a:lnSpc>
                <a:spcPct val="90000"/>
              </a:lnSpc>
              <a:spcBef>
                <a:spcPts val="0"/>
              </a:spcBef>
              <a:spcAft>
                <a:spcPts val="0"/>
              </a:spcAft>
              <a:buClr>
                <a:srgbClr val="0066A1"/>
              </a:buClr>
              <a:buSzPct val="100000"/>
              <a:buNone/>
            </a:pPr>
            <a:r>
              <a:rPr lang="en-US" sz="2000" dirty="0">
                <a:solidFill>
                  <a:srgbClr val="000000"/>
                </a:solidFill>
                <a:latin typeface="Calibri"/>
                <a:cs typeface="Calibri"/>
                <a:sym typeface="Calibri"/>
              </a:rPr>
              <a:t>Mission: 	Encourage initiation of standards activities across Technical 			Activities Societies, Councils and Communities</a:t>
            </a:r>
          </a:p>
          <a:p>
            <a:pPr marL="6350" indent="0" eaLnBrk="1" fontAlgn="auto" hangingPunct="1">
              <a:lnSpc>
                <a:spcPct val="90000"/>
              </a:lnSpc>
              <a:spcBef>
                <a:spcPts val="0"/>
              </a:spcBef>
              <a:spcAft>
                <a:spcPts val="0"/>
              </a:spcAft>
              <a:buClr>
                <a:srgbClr val="0066A1"/>
              </a:buClr>
              <a:buSzPct val="100000"/>
              <a:buNone/>
            </a:pPr>
            <a:endParaRPr lang="en-US" sz="2000" dirty="0">
              <a:solidFill>
                <a:srgbClr val="000000"/>
              </a:solidFill>
              <a:latin typeface="Calibri"/>
              <a:cs typeface="Calibri"/>
              <a:sym typeface="Calibri"/>
            </a:endParaRPr>
          </a:p>
          <a:p>
            <a:pPr marL="6350" lvl="0" indent="0" defTabSz="744538" eaLnBrk="1" fontAlgn="auto" hangingPunct="1">
              <a:lnSpc>
                <a:spcPct val="90000"/>
              </a:lnSpc>
              <a:spcBef>
                <a:spcPts val="0"/>
              </a:spcBef>
              <a:spcAft>
                <a:spcPts val="0"/>
              </a:spcAft>
              <a:buClr>
                <a:srgbClr val="0066A1"/>
              </a:buClr>
              <a:buSzPct val="100000"/>
              <a:buNone/>
            </a:pPr>
            <a:r>
              <a:rPr lang="en-US" sz="2000" dirty="0">
                <a:solidFill>
                  <a:srgbClr val="000000"/>
                </a:solidFill>
                <a:latin typeface="Calibri"/>
                <a:cs typeface="Calibri"/>
                <a:sym typeface="Calibri"/>
              </a:rPr>
              <a:t>Objective: 	Improve the strategic alignment between IEEE Organizational 			Units Technical Activities and Standards Association</a:t>
            </a:r>
            <a:endParaRPr lang="en-US" sz="1600" dirty="0">
              <a:solidFill>
                <a:srgbClr val="000000"/>
              </a:solidFill>
              <a:latin typeface="Calibri"/>
              <a:cs typeface="Calibri"/>
              <a:sym typeface="Calibri"/>
            </a:endParaRPr>
          </a:p>
          <a:p>
            <a:pPr marL="260350" lvl="1" indent="0" eaLnBrk="1" fontAlgn="auto" hangingPunct="1">
              <a:lnSpc>
                <a:spcPct val="90000"/>
              </a:lnSpc>
              <a:spcBef>
                <a:spcPts val="0"/>
              </a:spcBef>
              <a:spcAft>
                <a:spcPts val="0"/>
              </a:spcAft>
              <a:buClr>
                <a:srgbClr val="0066A1"/>
              </a:buClr>
              <a:buSzPct val="100000"/>
              <a:buNone/>
            </a:pPr>
            <a:endParaRPr lang="en-US" sz="1600" dirty="0">
              <a:solidFill>
                <a:srgbClr val="000000"/>
              </a:solidFill>
              <a:latin typeface="Calibri"/>
              <a:ea typeface="Calibri"/>
              <a:cs typeface="Calibri"/>
              <a:sym typeface="Calibri"/>
            </a:endParaRPr>
          </a:p>
          <a:p>
            <a:pPr marL="0" indent="0" defTabSz="744538" eaLnBrk="1" fontAlgn="auto" hangingPunct="1">
              <a:lnSpc>
                <a:spcPct val="90000"/>
              </a:lnSpc>
              <a:spcBef>
                <a:spcPts val="0"/>
              </a:spcBef>
              <a:spcAft>
                <a:spcPts val="0"/>
              </a:spcAft>
              <a:buClr>
                <a:srgbClr val="0066A1"/>
              </a:buClr>
              <a:buSzPct val="100000"/>
              <a:buNone/>
              <a:tabLst>
                <a:tab pos="1487488" algn="l"/>
              </a:tabLst>
            </a:pPr>
            <a:r>
              <a:rPr lang="en-US" sz="2000" dirty="0">
                <a:solidFill>
                  <a:srgbClr val="000000"/>
                </a:solidFill>
                <a:latin typeface="Calibri"/>
                <a:cs typeface="Calibri"/>
                <a:sym typeface="Calibri"/>
              </a:rPr>
              <a:t>Leadership:		Solicit/encourage volunteers to serve as Corresponding Members </a:t>
            </a:r>
            <a:br>
              <a:rPr lang="en-US" sz="2000" dirty="0">
                <a:solidFill>
                  <a:srgbClr val="000000"/>
                </a:solidFill>
                <a:latin typeface="Calibri"/>
                <a:cs typeface="Calibri"/>
                <a:sym typeface="Calibri"/>
              </a:rPr>
            </a:br>
            <a:r>
              <a:rPr lang="en-US" sz="2000" dirty="0">
                <a:solidFill>
                  <a:srgbClr val="000000"/>
                </a:solidFill>
                <a:latin typeface="Calibri"/>
                <a:cs typeface="Calibri"/>
                <a:sym typeface="Calibri"/>
              </a:rPr>
              <a:t>	</a:t>
            </a:r>
            <a:r>
              <a:rPr lang="en-US" sz="1600" dirty="0">
                <a:solidFill>
                  <a:srgbClr val="000000"/>
                </a:solidFill>
                <a:latin typeface="Calibri"/>
                <a:cs typeface="Calibri"/>
                <a:sym typeface="Calibri"/>
              </a:rPr>
              <a:t>Please send interested individuals to see Paul Nikolich, 2020/2021</a:t>
            </a:r>
            <a:br>
              <a:rPr lang="en-US" sz="1600" dirty="0">
                <a:solidFill>
                  <a:srgbClr val="000000"/>
                </a:solidFill>
                <a:latin typeface="Calibri"/>
                <a:cs typeface="Calibri"/>
                <a:sym typeface="Calibri"/>
              </a:rPr>
            </a:br>
            <a:r>
              <a:rPr lang="en-US" sz="1600" dirty="0">
                <a:solidFill>
                  <a:srgbClr val="000000"/>
                </a:solidFill>
                <a:latin typeface="Calibri"/>
                <a:cs typeface="Calibri"/>
                <a:sym typeface="Calibri"/>
              </a:rPr>
              <a:t> 	</a:t>
            </a:r>
            <a:r>
              <a:rPr lang="en-US" sz="1600" dirty="0" err="1">
                <a:solidFill>
                  <a:srgbClr val="000000"/>
                </a:solidFill>
                <a:latin typeface="Calibri"/>
                <a:cs typeface="Calibri"/>
                <a:sym typeface="Calibri"/>
              </a:rPr>
              <a:t>CoS</a:t>
            </a:r>
            <a:r>
              <a:rPr lang="en-US" sz="1600" dirty="0">
                <a:solidFill>
                  <a:srgbClr val="000000"/>
                </a:solidFill>
                <a:latin typeface="Calibri"/>
                <a:cs typeface="Calibri"/>
                <a:sym typeface="Calibri"/>
              </a:rPr>
              <a:t> Chair, for more details (two hour web calls every other month); </a:t>
            </a:r>
            <a:br>
              <a:rPr lang="en-US" sz="1600" dirty="0">
                <a:solidFill>
                  <a:srgbClr val="000000"/>
                </a:solidFill>
                <a:latin typeface="Calibri"/>
                <a:cs typeface="Calibri"/>
                <a:sym typeface="Calibri"/>
              </a:rPr>
            </a:br>
            <a:r>
              <a:rPr lang="en-US" sz="1600" dirty="0">
                <a:solidFill>
                  <a:srgbClr val="000000"/>
                </a:solidFill>
                <a:latin typeface="Calibri"/>
                <a:cs typeface="Calibri"/>
                <a:sym typeface="Calibri"/>
              </a:rPr>
              <a:t>			Computer Society </a:t>
            </a:r>
            <a:r>
              <a:rPr lang="en-US" sz="1600" dirty="0" err="1">
                <a:solidFill>
                  <a:srgbClr val="000000"/>
                </a:solidFill>
                <a:latin typeface="Calibri"/>
                <a:cs typeface="Calibri"/>
                <a:sym typeface="Calibri"/>
              </a:rPr>
              <a:t>CoS</a:t>
            </a:r>
            <a:r>
              <a:rPr lang="en-US" sz="1600" dirty="0">
                <a:solidFill>
                  <a:srgbClr val="000000"/>
                </a:solidFill>
                <a:latin typeface="Calibri"/>
                <a:cs typeface="Calibri"/>
                <a:sym typeface="Calibri"/>
              </a:rPr>
              <a:t> members Edward Au, </a:t>
            </a:r>
            <a:r>
              <a:rPr lang="en-US" sz="1600" dirty="0" err="1">
                <a:solidFill>
                  <a:srgbClr val="000000"/>
                </a:solidFill>
                <a:latin typeface="Calibri"/>
                <a:cs typeface="Calibri"/>
                <a:sym typeface="Calibri"/>
              </a:rPr>
              <a:t>Tuncer</a:t>
            </a:r>
            <a:r>
              <a:rPr lang="en-US" sz="1600" dirty="0">
                <a:solidFill>
                  <a:srgbClr val="000000"/>
                </a:solidFill>
                <a:latin typeface="Calibri"/>
                <a:cs typeface="Calibri"/>
                <a:sym typeface="Calibri"/>
              </a:rPr>
              <a:t> </a:t>
            </a:r>
            <a:r>
              <a:rPr lang="en-US" sz="1600" dirty="0" err="1">
                <a:solidFill>
                  <a:srgbClr val="000000"/>
                </a:solidFill>
                <a:latin typeface="Calibri"/>
                <a:cs typeface="Calibri"/>
                <a:sym typeface="Calibri"/>
              </a:rPr>
              <a:t>Baykas</a:t>
            </a:r>
            <a:r>
              <a:rPr lang="en-US" sz="1600" dirty="0">
                <a:solidFill>
                  <a:srgbClr val="000000"/>
                </a:solidFill>
                <a:latin typeface="Calibri"/>
                <a:cs typeface="Calibri"/>
                <a:sym typeface="Calibri"/>
              </a:rPr>
              <a:t>, Roger Fuji, 				Jim Moore, Paul Nikolich</a:t>
            </a:r>
            <a:endParaRPr lang="en-US" sz="2000" dirty="0">
              <a:solidFill>
                <a:srgbClr val="000000"/>
              </a:solidFill>
              <a:latin typeface="Calibri"/>
              <a:cs typeface="Calibri"/>
              <a:sym typeface="Calibri"/>
            </a:endParaRPr>
          </a:p>
          <a:p>
            <a:pPr marL="260350" lvl="1" indent="0" eaLnBrk="1" fontAlgn="auto" hangingPunct="1">
              <a:lnSpc>
                <a:spcPct val="90000"/>
              </a:lnSpc>
              <a:spcBef>
                <a:spcPts val="0"/>
              </a:spcBef>
              <a:spcAft>
                <a:spcPts val="0"/>
              </a:spcAft>
              <a:buClr>
                <a:srgbClr val="0066A1"/>
              </a:buClr>
              <a:buSzPct val="100000"/>
              <a:buNone/>
            </a:pPr>
            <a:br>
              <a:rPr lang="en-US" sz="1600" dirty="0"/>
            </a:br>
            <a:br>
              <a:rPr lang="en-US" sz="1600" dirty="0"/>
            </a:br>
            <a:endParaRPr lang="en-US" dirty="0"/>
          </a:p>
          <a:p>
            <a:pPr lvl="1">
              <a:buFont typeface="Arial" panose="020B0604020202020204" pitchFamily="34" charset="0"/>
              <a:buChar char="•"/>
            </a:pPr>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435103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19100" y="1143000"/>
            <a:ext cx="8153400" cy="5105400"/>
          </a:xfrm>
        </p:spPr>
        <p:txBody>
          <a:bodyPr/>
          <a:lstStyle/>
          <a:p>
            <a:r>
              <a:rPr lang="en-US" sz="2000" dirty="0"/>
              <a:t>SA Standards Board</a:t>
            </a:r>
          </a:p>
          <a:p>
            <a:pPr lvl="1"/>
            <a:r>
              <a:rPr lang="en-US" sz="1400" dirty="0"/>
              <a:t>Oversight of the 802.11ax project continues</a:t>
            </a:r>
          </a:p>
          <a:p>
            <a:pPr lvl="1"/>
            <a:r>
              <a:rPr lang="en-US" sz="1400" dirty="0"/>
              <a:t>Ad-hoc committee continues work on updating 5.2.1.3 Dominance SASB Bylaw text (chaired by Andrew Myles) </a:t>
            </a:r>
          </a:p>
          <a:p>
            <a:pPr lvl="1"/>
            <a:r>
              <a:rPr lang="en-US" sz="1400" dirty="0"/>
              <a:t>SASB disbanded the Vehicular Technology Society/Land Transportation Standards Committee (VT/LT) and will move IEEE Std 1616 and IEEE Std 1616a to the Vehicular Technology Society/Intelligent Transportation Systems Standards Committee (VT/ITS)</a:t>
            </a:r>
          </a:p>
          <a:p>
            <a:r>
              <a:rPr lang="en-US" sz="2000" dirty="0"/>
              <a:t>Computer Society Standards Activity Board 2019</a:t>
            </a:r>
          </a:p>
          <a:p>
            <a:pPr lvl="1"/>
            <a:r>
              <a:rPr lang="en-US" sz="1400" dirty="0"/>
              <a:t>Computer Society is IEEE 802 LMSC’s sponsor</a:t>
            </a:r>
          </a:p>
          <a:p>
            <a:pPr lvl="1"/>
            <a:r>
              <a:rPr lang="en-US" sz="1400" dirty="0"/>
              <a:t>2019 CS VP Standards and SAB Chair is Riccardo </a:t>
            </a:r>
            <a:r>
              <a:rPr lang="en-US" sz="1400" dirty="0" err="1"/>
              <a:t>Mariani</a:t>
            </a:r>
            <a:r>
              <a:rPr lang="en-US" sz="1400" dirty="0"/>
              <a:t>/Intel.</a:t>
            </a:r>
          </a:p>
          <a:p>
            <a:r>
              <a:rPr lang="en-US" sz="2000" dirty="0"/>
              <a:t>SA </a:t>
            </a:r>
            <a:r>
              <a:rPr lang="en-US" sz="2000" dirty="0" err="1"/>
              <a:t>BoG</a:t>
            </a:r>
            <a:r>
              <a:rPr lang="en-US" sz="2000" dirty="0"/>
              <a:t>:</a:t>
            </a:r>
          </a:p>
          <a:p>
            <a:pPr lvl="1"/>
            <a:r>
              <a:rPr lang="en-US" sz="1400" dirty="0"/>
              <a:t>Registration Authority Committee reports to the SA </a:t>
            </a:r>
            <a:r>
              <a:rPr lang="en-US" sz="1400" dirty="0" err="1"/>
              <a:t>BoG</a:t>
            </a:r>
            <a:endParaRPr lang="en-US" sz="1400" dirty="0"/>
          </a:p>
          <a:p>
            <a:pPr lvl="1"/>
            <a:r>
              <a:rPr lang="en-US" sz="1400" dirty="0"/>
              <a:t>Nothing to report</a:t>
            </a:r>
            <a:endParaRPr lang="en-US" sz="1100" dirty="0"/>
          </a:p>
          <a:p>
            <a:pPr lvl="1"/>
            <a:endParaRPr lang="en-US" sz="1100" dirty="0"/>
          </a:p>
          <a:p>
            <a:r>
              <a:rPr lang="en-US" sz="2000" dirty="0"/>
              <a:t>IEEE </a:t>
            </a:r>
            <a:r>
              <a:rPr lang="en-US" sz="2000" dirty="0" err="1"/>
              <a:t>BoD</a:t>
            </a:r>
            <a:r>
              <a:rPr lang="en-US" sz="2000" dirty="0"/>
              <a:t> and Technical Activities</a:t>
            </a:r>
          </a:p>
          <a:p>
            <a:pPr lvl="1"/>
            <a:r>
              <a:rPr lang="en-US" sz="1400" dirty="0">
                <a:solidFill>
                  <a:schemeClr val="tx1">
                    <a:lumMod val="95000"/>
                    <a:lumOff val="5000"/>
                  </a:schemeClr>
                </a:solidFill>
              </a:rPr>
              <a:t>IEEE Treasurer continues work on improving operational and financial transparency.</a:t>
            </a:r>
          </a:p>
          <a:p>
            <a:pPr lvl="1"/>
            <a:r>
              <a:rPr lang="en-US" sz="1400" dirty="0">
                <a:solidFill>
                  <a:schemeClr val="tx1">
                    <a:lumMod val="95000"/>
                    <a:lumOff val="5000"/>
                  </a:schemeClr>
                </a:solidFill>
              </a:rPr>
              <a:t>2019 TA Committee on Standards (</a:t>
            </a:r>
            <a:r>
              <a:rPr lang="en-US" sz="1400" dirty="0" err="1">
                <a:solidFill>
                  <a:schemeClr val="tx1">
                    <a:lumMod val="95000"/>
                    <a:lumOff val="5000"/>
                  </a:schemeClr>
                </a:solidFill>
              </a:rPr>
              <a:t>CoS</a:t>
            </a:r>
            <a:r>
              <a:rPr lang="en-US" sz="1400" dirty="0">
                <a:solidFill>
                  <a:schemeClr val="tx1">
                    <a:lumMod val="95000"/>
                    <a:lumOff val="5000"/>
                  </a:schemeClr>
                </a:solidFill>
              </a:rPr>
              <a:t>) and SA have approved and funded 15 seed projects that promise to lead to more mature standard related activities</a:t>
            </a:r>
            <a:endParaRPr lang="en-US" sz="18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9</a:t>
            </a:fld>
            <a:endParaRPr lang="en-US"/>
          </a:p>
        </p:txBody>
      </p:sp>
      <p:sp>
        <p:nvSpPr>
          <p:cNvPr id="6" name="Rectangle 7"/>
          <p:cNvSpPr txBox="1">
            <a:spLocks noChangeArrowheads="1"/>
          </p:cNvSpPr>
          <p:nvPr/>
        </p:nvSpPr>
        <p:spPr>
          <a:xfrm>
            <a:off x="609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276199</TotalTime>
  <Words>2061</Words>
  <Application>Microsoft Office PowerPoint</Application>
  <PresentationFormat>On-screen Show (4:3)</PresentationFormat>
  <Paragraphs>427</Paragraphs>
  <Slides>28</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Times New Roman</vt:lpstr>
      <vt:lpstr>Default Design</vt:lpstr>
      <vt:lpstr>November 2019 IEEE 802 LMSC  123rd Plenary Session  </vt:lpstr>
      <vt:lpstr>PowerPoint Presentation</vt:lpstr>
      <vt:lpstr>4.00 IEEE Staff</vt:lpstr>
      <vt:lpstr>4.01 Meeting Fee Waivers</vt:lpstr>
      <vt:lpstr>5.01 Chair’s Announcements</vt:lpstr>
      <vt:lpstr>5.01 Chair’s Announcements</vt:lpstr>
      <vt:lpstr>5.01 Chair’s Announcements</vt:lpstr>
      <vt:lpstr>5.01 Chair’s Announcements</vt:lpstr>
      <vt:lpstr>PowerPoint Presentation</vt:lpstr>
      <vt:lpstr>5.02 IEEE Boards Updates</vt:lpstr>
      <vt:lpstr>5.03 SA Standards Board Actions</vt:lpstr>
      <vt:lpstr>5.03 SA Standards Board Actions</vt:lpstr>
      <vt:lpstr>5.04  LMSC Email Ballot Recap</vt:lpstr>
      <vt:lpstr>5.05 EC Affiliation Update</vt:lpstr>
      <vt:lpstr>5.05 EC Affiliation Update</vt:lpstr>
      <vt:lpstr>5.06 Cross-802 Topics</vt:lpstr>
      <vt:lpstr>5.07 Drafts to SA Ballot</vt:lpstr>
      <vt:lpstr>5.08 Drafts to RevCom</vt:lpstr>
      <vt:lpstr>5.09 Draft Documents  for EC to consider</vt:lpstr>
      <vt:lpstr>5.10 Draft PARs to NesCom</vt:lpstr>
      <vt:lpstr>5.11 Pre-PAR activity</vt:lpstr>
      <vt:lpstr>5.11 Pre-PAR activity</vt:lpstr>
      <vt:lpstr>5.15 EC election/appointments and WG elections March 2020</vt:lpstr>
      <vt:lpstr>STDs due for 10 yr maintenance by DEC 2019</vt:lpstr>
      <vt:lpstr>5.12 EC Action Item recap</vt:lpstr>
      <vt:lpstr>5.13 802/SA Task Force </vt:lpstr>
      <vt:lpstr>10.00 EC meetings for the week</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Nikolich</cp:lastModifiedBy>
  <cp:revision>3981</cp:revision>
  <cp:lastPrinted>2019-07-14T10:18:07Z</cp:lastPrinted>
  <dcterms:created xsi:type="dcterms:W3CDTF">2002-03-10T15:43:16Z</dcterms:created>
  <dcterms:modified xsi:type="dcterms:W3CDTF">2019-11-11T01:55:26Z</dcterms:modified>
</cp:coreProperties>
</file>