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323" r:id="rId7"/>
    <p:sldId id="319" r:id="rId8"/>
    <p:sldId id="324" r:id="rId9"/>
    <p:sldId id="322" r:id="rId10"/>
    <p:sldId id="269" r:id="rId11"/>
    <p:sldId id="263" r:id="rId12"/>
    <p:sldId id="325" r:id="rId13"/>
    <p:sldId id="312" r:id="rId14"/>
    <p:sldId id="308" r:id="rId15"/>
    <p:sldId id="304" r:id="rId16"/>
    <p:sldId id="303" r:id="rId17"/>
    <p:sldId id="291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2DF32E-C4DB-4B23-A515-A18105EAC902}">
          <p14:sldIdLst>
            <p14:sldId id="256"/>
            <p14:sldId id="257"/>
            <p14:sldId id="323"/>
            <p14:sldId id="319"/>
            <p14:sldId id="324"/>
            <p14:sldId id="322"/>
            <p14:sldId id="269"/>
            <p14:sldId id="263"/>
          </p14:sldIdLst>
        </p14:section>
        <p14:section name="Meeting Income Report Record" id="{90888863-D814-48AF-89AB-7EB609E9FF5C}">
          <p14:sldIdLst>
            <p14:sldId id="325"/>
            <p14:sldId id="312"/>
            <p14:sldId id="308"/>
            <p14:sldId id="304"/>
            <p14:sldId id="303"/>
            <p14:sldId id="2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7A5FE9-52F4-481D-AA4B-EC1947F919EC}" v="30" dt="2019-09-15T04:35:15.1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88799" autoAdjust="0"/>
  </p:normalViewPr>
  <p:slideViewPr>
    <p:cSldViewPr>
      <p:cViewPr varScale="1">
        <p:scale>
          <a:sx n="65" d="100"/>
          <a:sy n="65" d="100"/>
        </p:scale>
        <p:origin x="234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1800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5E77C076-8D12-440C-B9DE-A048FFBF9EF0}"/>
    <pc:docChg chg="undo custSel modSld modMainMaster">
      <pc:chgData name="Jon Rosdahl" userId="2820f357-2dd4-4127-8713-e0bfde0fd756" providerId="ADAL" clId="{5E77C076-8D12-440C-B9DE-A048FFBF9EF0}" dt="2019-08-15T21:56:43.454" v="618" actId="14100"/>
      <pc:docMkLst>
        <pc:docMk/>
      </pc:docMkLst>
      <pc:sldChg chg="modSp">
        <pc:chgData name="Jon Rosdahl" userId="2820f357-2dd4-4127-8713-e0bfde0fd756" providerId="ADAL" clId="{5E77C076-8D12-440C-B9DE-A048FFBF9EF0}" dt="2019-08-15T21:35:11.254" v="353" actId="14100"/>
        <pc:sldMkLst>
          <pc:docMk/>
          <pc:sldMk cId="0" sldId="256"/>
        </pc:sldMkLst>
        <pc:spChg chg="mod">
          <ac:chgData name="Jon Rosdahl" userId="2820f357-2dd4-4127-8713-e0bfde0fd756" providerId="ADAL" clId="{5E77C076-8D12-440C-B9DE-A048FFBF9EF0}" dt="2019-08-15T21:35:11.254" v="353" actId="14100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on Rosdahl" userId="2820f357-2dd4-4127-8713-e0bfde0fd756" providerId="ADAL" clId="{5E77C076-8D12-440C-B9DE-A048FFBF9EF0}" dt="2019-08-15T21:34:46.178" v="331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Jon Rosdahl" userId="2820f357-2dd4-4127-8713-e0bfde0fd756" providerId="ADAL" clId="{5E77C076-8D12-440C-B9DE-A048FFBF9EF0}" dt="2019-08-15T21:03:12.624" v="22" actId="6549"/>
        <pc:sldMkLst>
          <pc:docMk/>
          <pc:sldMk cId="0" sldId="257"/>
        </pc:sldMkLst>
        <pc:spChg chg="mod">
          <ac:chgData name="Jon Rosdahl" userId="2820f357-2dd4-4127-8713-e0bfde0fd756" providerId="ADAL" clId="{5E77C076-8D12-440C-B9DE-A048FFBF9EF0}" dt="2019-08-15T21:03:12.624" v="22" actId="6549"/>
          <ac:spMkLst>
            <pc:docMk/>
            <pc:sldMk cId="0" sldId="257"/>
            <ac:spMk id="4098" creationId="{00000000-0000-0000-0000-000000000000}"/>
          </ac:spMkLst>
        </pc:spChg>
      </pc:sldChg>
      <pc:sldChg chg="addSp delSp modSp modNotesTx">
        <pc:chgData name="Jon Rosdahl" userId="2820f357-2dd4-4127-8713-e0bfde0fd756" providerId="ADAL" clId="{5E77C076-8D12-440C-B9DE-A048FFBF9EF0}" dt="2019-08-15T21:56:43.454" v="618" actId="14100"/>
        <pc:sldMkLst>
          <pc:docMk/>
          <pc:sldMk cId="0" sldId="263"/>
        </pc:sldMkLst>
        <pc:graphicFrameChg chg="add mod">
          <ac:chgData name="Jon Rosdahl" userId="2820f357-2dd4-4127-8713-e0bfde0fd756" providerId="ADAL" clId="{5E77C076-8D12-440C-B9DE-A048FFBF9EF0}" dt="2019-08-15T21:56:43.454" v="618" actId="14100"/>
          <ac:graphicFrameMkLst>
            <pc:docMk/>
            <pc:sldMk cId="0" sldId="263"/>
            <ac:graphicFrameMk id="2" creationId="{31A9491B-E18F-4CEA-8427-028B65F69D81}"/>
          </ac:graphicFrameMkLst>
        </pc:graphicFrameChg>
        <pc:graphicFrameChg chg="del">
          <ac:chgData name="Jon Rosdahl" userId="2820f357-2dd4-4127-8713-e0bfde0fd756" providerId="ADAL" clId="{5E77C076-8D12-440C-B9DE-A048FFBF9EF0}" dt="2019-08-15T21:54:17.845" v="613" actId="478"/>
          <ac:graphicFrameMkLst>
            <pc:docMk/>
            <pc:sldMk cId="0" sldId="263"/>
            <ac:graphicFrameMk id="8" creationId="{BB8D5420-5126-42B9-A979-CF5EEE416C31}"/>
          </ac:graphicFrameMkLst>
        </pc:graphicFrameChg>
      </pc:sldChg>
      <pc:sldChg chg="modSp">
        <pc:chgData name="Jon Rosdahl" userId="2820f357-2dd4-4127-8713-e0bfde0fd756" providerId="ADAL" clId="{5E77C076-8D12-440C-B9DE-A048FFBF9EF0}" dt="2019-08-15T21:49:52.059" v="598" actId="20577"/>
        <pc:sldMkLst>
          <pc:docMk/>
          <pc:sldMk cId="4157822913" sldId="291"/>
        </pc:sldMkLst>
        <pc:graphicFrameChg chg="modGraphic">
          <ac:chgData name="Jon Rosdahl" userId="2820f357-2dd4-4127-8713-e0bfde0fd756" providerId="ADAL" clId="{5E77C076-8D12-440C-B9DE-A048FFBF9EF0}" dt="2019-08-15T21:49:52.059" v="598" actId="20577"/>
          <ac:graphicFrameMkLst>
            <pc:docMk/>
            <pc:sldMk cId="4157822913" sldId="291"/>
            <ac:graphicFrameMk id="6" creationId="{00000000-0000-0000-0000-000000000000}"/>
          </ac:graphicFrameMkLst>
        </pc:graphicFrameChg>
      </pc:sldChg>
      <pc:sldChg chg="addSp modSp modNotesTx">
        <pc:chgData name="Jon Rosdahl" userId="2820f357-2dd4-4127-8713-e0bfde0fd756" providerId="ADAL" clId="{5E77C076-8D12-440C-B9DE-A048FFBF9EF0}" dt="2019-08-15T21:51:09.986" v="604" actId="14100"/>
        <pc:sldMkLst>
          <pc:docMk/>
          <pc:sldMk cId="732248382" sldId="303"/>
        </pc:sldMkLst>
        <pc:spChg chg="add mod">
          <ac:chgData name="Jon Rosdahl" userId="2820f357-2dd4-4127-8713-e0bfde0fd756" providerId="ADAL" clId="{5E77C076-8D12-440C-B9DE-A048FFBF9EF0}" dt="2019-08-15T21:50:34.206" v="603" actId="1076"/>
          <ac:spMkLst>
            <pc:docMk/>
            <pc:sldMk cId="732248382" sldId="303"/>
            <ac:spMk id="5" creationId="{80E32A4B-FEE0-4B4B-9A6D-693E1211FC26}"/>
          </ac:spMkLst>
        </pc:spChg>
        <pc:graphicFrameChg chg="mod modGraphic">
          <ac:chgData name="Jon Rosdahl" userId="2820f357-2dd4-4127-8713-e0bfde0fd756" providerId="ADAL" clId="{5E77C076-8D12-440C-B9DE-A048FFBF9EF0}" dt="2019-08-15T21:51:09.986" v="604" actId="14100"/>
          <ac:graphicFrameMkLst>
            <pc:docMk/>
            <pc:sldMk cId="732248382" sldId="303"/>
            <ac:graphicFrameMk id="10" creationId="{00000000-0000-0000-0000-000000000000}"/>
          </ac:graphicFrameMkLst>
        </pc:graphicFrameChg>
      </pc:sldChg>
      <pc:sldChg chg="addSp modSp modNotesTx">
        <pc:chgData name="Jon Rosdahl" userId="2820f357-2dd4-4127-8713-e0bfde0fd756" providerId="ADAL" clId="{5E77C076-8D12-440C-B9DE-A048FFBF9EF0}" dt="2019-08-15T21:50:19.558" v="602" actId="1076"/>
        <pc:sldMkLst>
          <pc:docMk/>
          <pc:sldMk cId="1702860289" sldId="304"/>
        </pc:sldMkLst>
        <pc:spChg chg="add mod">
          <ac:chgData name="Jon Rosdahl" userId="2820f357-2dd4-4127-8713-e0bfde0fd756" providerId="ADAL" clId="{5E77C076-8D12-440C-B9DE-A048FFBF9EF0}" dt="2019-08-15T21:50:19.558" v="602" actId="1076"/>
          <ac:spMkLst>
            <pc:docMk/>
            <pc:sldMk cId="1702860289" sldId="304"/>
            <ac:spMk id="7" creationId="{75F78941-6E88-4465-A26E-47D436A32EBE}"/>
          </ac:spMkLst>
        </pc:spChg>
        <pc:graphicFrameChg chg="mod modGraphic">
          <ac:chgData name="Jon Rosdahl" userId="2820f357-2dd4-4127-8713-e0bfde0fd756" providerId="ADAL" clId="{5E77C076-8D12-440C-B9DE-A048FFBF9EF0}" dt="2019-08-15T21:47:48.077" v="562" actId="14100"/>
          <ac:graphicFrameMkLst>
            <pc:docMk/>
            <pc:sldMk cId="1702860289" sldId="304"/>
            <ac:graphicFrameMk id="10" creationId="{00000000-0000-0000-0000-000000000000}"/>
          </ac:graphicFrameMkLst>
        </pc:graphicFrameChg>
      </pc:sldChg>
      <pc:sldChg chg="modSp">
        <pc:chgData name="Jon Rosdahl" userId="2820f357-2dd4-4127-8713-e0bfde0fd756" providerId="ADAL" clId="{5E77C076-8D12-440C-B9DE-A048FFBF9EF0}" dt="2019-08-15T21:46:34.239" v="514" actId="20577"/>
        <pc:sldMkLst>
          <pc:docMk/>
          <pc:sldMk cId="1588707324" sldId="308"/>
        </pc:sldMkLst>
        <pc:graphicFrameChg chg="modGraphic">
          <ac:chgData name="Jon Rosdahl" userId="2820f357-2dd4-4127-8713-e0bfde0fd756" providerId="ADAL" clId="{5E77C076-8D12-440C-B9DE-A048FFBF9EF0}" dt="2019-08-15T21:46:34.239" v="514" actId="20577"/>
          <ac:graphicFrameMkLst>
            <pc:docMk/>
            <pc:sldMk cId="1588707324" sldId="308"/>
            <ac:graphicFrameMk id="6" creationId="{9A483C7A-66A1-4E94-8AB3-E184C0E1895C}"/>
          </ac:graphicFrameMkLst>
        </pc:graphicFrameChg>
      </pc:sldChg>
      <pc:sldChg chg="modSp">
        <pc:chgData name="Jon Rosdahl" userId="2820f357-2dd4-4127-8713-e0bfde0fd756" providerId="ADAL" clId="{5E77C076-8D12-440C-B9DE-A048FFBF9EF0}" dt="2019-08-15T21:46:41.395" v="523" actId="20577"/>
        <pc:sldMkLst>
          <pc:docMk/>
          <pc:sldMk cId="1848318869" sldId="312"/>
        </pc:sldMkLst>
        <pc:graphicFrameChg chg="mod modGraphic">
          <ac:chgData name="Jon Rosdahl" userId="2820f357-2dd4-4127-8713-e0bfde0fd756" providerId="ADAL" clId="{5E77C076-8D12-440C-B9DE-A048FFBF9EF0}" dt="2019-08-15T21:46:41.395" v="523" actId="20577"/>
          <ac:graphicFrameMkLst>
            <pc:docMk/>
            <pc:sldMk cId="1848318869" sldId="312"/>
            <ac:graphicFrameMk id="5" creationId="{0C2FB405-DCEC-4165-B20B-FA38141C236B}"/>
          </ac:graphicFrameMkLst>
        </pc:graphicFrameChg>
      </pc:sldChg>
      <pc:sldChg chg="modSp">
        <pc:chgData name="Jon Rosdahl" userId="2820f357-2dd4-4127-8713-e0bfde0fd756" providerId="ADAL" clId="{5E77C076-8D12-440C-B9DE-A048FFBF9EF0}" dt="2019-08-15T21:04:56.930" v="25" actId="255"/>
        <pc:sldMkLst>
          <pc:docMk/>
          <pc:sldMk cId="4178967725" sldId="323"/>
        </pc:sldMkLst>
        <pc:graphicFrameChg chg="mod modGraphic">
          <ac:chgData name="Jon Rosdahl" userId="2820f357-2dd4-4127-8713-e0bfde0fd756" providerId="ADAL" clId="{5E77C076-8D12-440C-B9DE-A048FFBF9EF0}" dt="2019-08-15T21:04:56.930" v="25" actId="255"/>
          <ac:graphicFrameMkLst>
            <pc:docMk/>
            <pc:sldMk cId="4178967725" sldId="323"/>
            <ac:graphicFrameMk id="7" creationId="{1A530EF8-E14A-4DA8-88AD-AF08FE30DC58}"/>
          </ac:graphicFrameMkLst>
        </pc:graphicFrameChg>
      </pc:sldChg>
      <pc:sldChg chg="modSp modNotesTx">
        <pc:chgData name="Jon Rosdahl" userId="2820f357-2dd4-4127-8713-e0bfde0fd756" providerId="ADAL" clId="{5E77C076-8D12-440C-B9DE-A048FFBF9EF0}" dt="2019-08-15T21:12:34.607" v="319" actId="20577"/>
        <pc:sldMkLst>
          <pc:docMk/>
          <pc:sldMk cId="416729980" sldId="324"/>
        </pc:sldMkLst>
        <pc:graphicFrameChg chg="mod modGraphic">
          <ac:chgData name="Jon Rosdahl" userId="2820f357-2dd4-4127-8713-e0bfde0fd756" providerId="ADAL" clId="{5E77C076-8D12-440C-B9DE-A048FFBF9EF0}" dt="2019-08-15T21:11:20.585" v="94" actId="6549"/>
          <ac:graphicFrameMkLst>
            <pc:docMk/>
            <pc:sldMk cId="416729980" sldId="324"/>
            <ac:graphicFrameMk id="9" creationId="{1A59AC5E-8353-4F7D-8F9E-C781DF271DEC}"/>
          </ac:graphicFrameMkLst>
        </pc:graphicFrameChg>
      </pc:sldChg>
      <pc:sldChg chg="addSp delSp modSp modNotesTx">
        <pc:chgData name="Jon Rosdahl" userId="2820f357-2dd4-4127-8713-e0bfde0fd756" providerId="ADAL" clId="{5E77C076-8D12-440C-B9DE-A048FFBF9EF0}" dt="2019-08-15T21:43:46.316" v="478" actId="14100"/>
        <pc:sldMkLst>
          <pc:docMk/>
          <pc:sldMk cId="1102668648" sldId="325"/>
        </pc:sldMkLst>
        <pc:spChg chg="add del mod">
          <ac:chgData name="Jon Rosdahl" userId="2820f357-2dd4-4127-8713-e0bfde0fd756" providerId="ADAL" clId="{5E77C076-8D12-440C-B9DE-A048FFBF9EF0}" dt="2019-08-15T21:19:23.949" v="325"/>
          <ac:spMkLst>
            <pc:docMk/>
            <pc:sldMk cId="1102668648" sldId="325"/>
            <ac:spMk id="5" creationId="{F1B530A0-C6F2-4F46-8345-9918EEEC37FB}"/>
          </ac:spMkLst>
        </pc:spChg>
        <pc:spChg chg="add del mod">
          <ac:chgData name="Jon Rosdahl" userId="2820f357-2dd4-4127-8713-e0bfde0fd756" providerId="ADAL" clId="{5E77C076-8D12-440C-B9DE-A048FFBF9EF0}" dt="2019-08-15T21:19:23.949" v="325"/>
          <ac:spMkLst>
            <pc:docMk/>
            <pc:sldMk cId="1102668648" sldId="325"/>
            <ac:spMk id="7" creationId="{6B323544-1B9C-41D9-B3F5-278D52DE2E2B}"/>
          </ac:spMkLst>
        </pc:spChg>
        <pc:spChg chg="add del mod">
          <ac:chgData name="Jon Rosdahl" userId="2820f357-2dd4-4127-8713-e0bfde0fd756" providerId="ADAL" clId="{5E77C076-8D12-440C-B9DE-A048FFBF9EF0}" dt="2019-08-15T21:19:23.949" v="325"/>
          <ac:spMkLst>
            <pc:docMk/>
            <pc:sldMk cId="1102668648" sldId="325"/>
            <ac:spMk id="8" creationId="{937B6257-E614-4AF7-B689-6605DA66C0FD}"/>
          </ac:spMkLst>
        </pc:spChg>
        <pc:graphicFrameChg chg="del modGraphic">
          <ac:chgData name="Jon Rosdahl" userId="2820f357-2dd4-4127-8713-e0bfde0fd756" providerId="ADAL" clId="{5E77C076-8D12-440C-B9DE-A048FFBF9EF0}" dt="2019-08-15T21:19:14.049" v="324" actId="478"/>
          <ac:graphicFrameMkLst>
            <pc:docMk/>
            <pc:sldMk cId="1102668648" sldId="325"/>
            <ac:graphicFrameMk id="6" creationId="{E13A5D42-2118-4EE8-A44E-C6592FA2FE40}"/>
          </ac:graphicFrameMkLst>
        </pc:graphicFrameChg>
        <pc:graphicFrameChg chg="add del mod">
          <ac:chgData name="Jon Rosdahl" userId="2820f357-2dd4-4127-8713-e0bfde0fd756" providerId="ADAL" clId="{5E77C076-8D12-440C-B9DE-A048FFBF9EF0}" dt="2019-08-15T21:42:42.550" v="461" actId="478"/>
          <ac:graphicFrameMkLst>
            <pc:docMk/>
            <pc:sldMk cId="1102668648" sldId="325"/>
            <ac:graphicFrameMk id="9" creationId="{BA2DB8CB-5B05-40C2-9AC7-DDC610D3C6A1}"/>
          </ac:graphicFrameMkLst>
        </pc:graphicFrameChg>
        <pc:graphicFrameChg chg="add del mod modGraphic">
          <ac:chgData name="Jon Rosdahl" userId="2820f357-2dd4-4127-8713-e0bfde0fd756" providerId="ADAL" clId="{5E77C076-8D12-440C-B9DE-A048FFBF9EF0}" dt="2019-08-15T21:43:33.777" v="475"/>
          <ac:graphicFrameMkLst>
            <pc:docMk/>
            <pc:sldMk cId="1102668648" sldId="325"/>
            <ac:graphicFrameMk id="10" creationId="{1C860FC4-E005-48C7-B16F-74AE031A910D}"/>
          </ac:graphicFrameMkLst>
        </pc:graphicFrameChg>
        <pc:graphicFrameChg chg="add mod">
          <ac:chgData name="Jon Rosdahl" userId="2820f357-2dd4-4127-8713-e0bfde0fd756" providerId="ADAL" clId="{5E77C076-8D12-440C-B9DE-A048FFBF9EF0}" dt="2019-08-15T21:43:46.316" v="478" actId="14100"/>
          <ac:graphicFrameMkLst>
            <pc:docMk/>
            <pc:sldMk cId="1102668648" sldId="325"/>
            <ac:graphicFrameMk id="11" creationId="{896C7EC8-6B97-48F5-8F89-00449A65EDFC}"/>
          </ac:graphicFrameMkLst>
        </pc:graphicFrameChg>
      </pc:sldChg>
      <pc:sldMasterChg chg="modSp">
        <pc:chgData name="Jon Rosdahl" userId="2820f357-2dd4-4127-8713-e0bfde0fd756" providerId="ADAL" clId="{5E77C076-8D12-440C-B9DE-A048FFBF9EF0}" dt="2019-08-15T21:02:50.854" v="9" actId="6549"/>
        <pc:sldMasterMkLst>
          <pc:docMk/>
          <pc:sldMasterMk cId="0" sldId="2147483648"/>
        </pc:sldMasterMkLst>
        <pc:spChg chg="mod">
          <ac:chgData name="Jon Rosdahl" userId="2820f357-2dd4-4127-8713-e0bfde0fd756" providerId="ADAL" clId="{5E77C076-8D12-440C-B9DE-A048FFBF9EF0}" dt="2019-08-15T21:02:50.854" v="9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Jon Rosdahl" userId="2820f357-2dd4-4127-8713-e0bfde0fd756" providerId="ADAL" clId="{177A5FE9-52F4-481D-AA4B-EC1947F919EC}"/>
    <pc:docChg chg="undo custSel modSld">
      <pc:chgData name="Jon Rosdahl" userId="2820f357-2dd4-4127-8713-e0bfde0fd756" providerId="ADAL" clId="{177A5FE9-52F4-481D-AA4B-EC1947F919EC}" dt="2019-09-15T04:35:15.105" v="274" actId="14100"/>
      <pc:docMkLst>
        <pc:docMk/>
      </pc:docMkLst>
      <pc:sldChg chg="addSp delSp modSp">
        <pc:chgData name="Jon Rosdahl" userId="2820f357-2dd4-4127-8713-e0bfde0fd756" providerId="ADAL" clId="{177A5FE9-52F4-481D-AA4B-EC1947F919EC}" dt="2019-09-15T04:22:11.268" v="234" actId="255"/>
        <pc:sldMkLst>
          <pc:docMk/>
          <pc:sldMk cId="0" sldId="263"/>
        </pc:sldMkLst>
        <pc:graphicFrameChg chg="del">
          <ac:chgData name="Jon Rosdahl" userId="2820f357-2dd4-4127-8713-e0bfde0fd756" providerId="ADAL" clId="{177A5FE9-52F4-481D-AA4B-EC1947F919EC}" dt="2019-09-15T04:20:24.500" v="208" actId="478"/>
          <ac:graphicFrameMkLst>
            <pc:docMk/>
            <pc:sldMk cId="0" sldId="263"/>
            <ac:graphicFrameMk id="2" creationId="{31A9491B-E18F-4CEA-8427-028B65F69D81}"/>
          </ac:graphicFrameMkLst>
        </pc:graphicFrameChg>
        <pc:graphicFrameChg chg="add mod modGraphic">
          <ac:chgData name="Jon Rosdahl" userId="2820f357-2dd4-4127-8713-e0bfde0fd756" providerId="ADAL" clId="{177A5FE9-52F4-481D-AA4B-EC1947F919EC}" dt="2019-09-15T04:22:11.268" v="234" actId="255"/>
          <ac:graphicFrameMkLst>
            <pc:docMk/>
            <pc:sldMk cId="0" sldId="263"/>
            <ac:graphicFrameMk id="3" creationId="{8B942CB3-1CD8-4021-AE3B-8B91AD427926}"/>
          </ac:graphicFrameMkLst>
        </pc:graphicFrameChg>
      </pc:sldChg>
      <pc:sldChg chg="modSp">
        <pc:chgData name="Jon Rosdahl" userId="2820f357-2dd4-4127-8713-e0bfde0fd756" providerId="ADAL" clId="{177A5FE9-52F4-481D-AA4B-EC1947F919EC}" dt="2019-09-15T04:06:07.959" v="207" actId="20577"/>
        <pc:sldMkLst>
          <pc:docMk/>
          <pc:sldMk cId="0" sldId="269"/>
        </pc:sldMkLst>
        <pc:spChg chg="mod">
          <ac:chgData name="Jon Rosdahl" userId="2820f357-2dd4-4127-8713-e0bfde0fd756" providerId="ADAL" clId="{177A5FE9-52F4-481D-AA4B-EC1947F919EC}" dt="2019-09-15T04:06:07.959" v="207" actId="20577"/>
          <ac:spMkLst>
            <pc:docMk/>
            <pc:sldMk cId="0" sldId="269"/>
            <ac:spMk id="10" creationId="{6B3354A2-7215-4CFB-9EC3-1814DB1BE0C4}"/>
          </ac:spMkLst>
        </pc:spChg>
      </pc:sldChg>
      <pc:sldChg chg="modSp">
        <pc:chgData name="Jon Rosdahl" userId="2820f357-2dd4-4127-8713-e0bfde0fd756" providerId="ADAL" clId="{177A5FE9-52F4-481D-AA4B-EC1947F919EC}" dt="2019-09-15T04:03:52.079" v="179" actId="20577"/>
        <pc:sldMkLst>
          <pc:docMk/>
          <pc:sldMk cId="1519980185" sldId="322"/>
        </pc:sldMkLst>
        <pc:graphicFrameChg chg="modGraphic">
          <ac:chgData name="Jon Rosdahl" userId="2820f357-2dd4-4127-8713-e0bfde0fd756" providerId="ADAL" clId="{177A5FE9-52F4-481D-AA4B-EC1947F919EC}" dt="2019-09-15T04:03:52.079" v="179" actId="20577"/>
          <ac:graphicFrameMkLst>
            <pc:docMk/>
            <pc:sldMk cId="1519980185" sldId="322"/>
            <ac:graphicFrameMk id="9" creationId="{1A59AC5E-8353-4F7D-8F9E-C781DF271DEC}"/>
          </ac:graphicFrameMkLst>
        </pc:graphicFrameChg>
      </pc:sldChg>
      <pc:sldChg chg="addSp delSp modSp">
        <pc:chgData name="Jon Rosdahl" userId="2820f357-2dd4-4127-8713-e0bfde0fd756" providerId="ADAL" clId="{177A5FE9-52F4-481D-AA4B-EC1947F919EC}" dt="2019-09-15T03:28:39.842" v="15" actId="14100"/>
        <pc:sldMkLst>
          <pc:docMk/>
          <pc:sldMk cId="4178967725" sldId="323"/>
        </pc:sldMkLst>
        <pc:graphicFrameChg chg="add mod modGraphic">
          <ac:chgData name="Jon Rosdahl" userId="2820f357-2dd4-4127-8713-e0bfde0fd756" providerId="ADAL" clId="{177A5FE9-52F4-481D-AA4B-EC1947F919EC}" dt="2019-09-15T03:28:39.842" v="15" actId="14100"/>
          <ac:graphicFrameMkLst>
            <pc:docMk/>
            <pc:sldMk cId="4178967725" sldId="323"/>
            <ac:graphicFrameMk id="2" creationId="{42F58E18-EDF4-4A94-BA66-9814E1824AB2}"/>
          </ac:graphicFrameMkLst>
        </pc:graphicFrameChg>
        <pc:graphicFrameChg chg="del">
          <ac:chgData name="Jon Rosdahl" userId="2820f357-2dd4-4127-8713-e0bfde0fd756" providerId="ADAL" clId="{177A5FE9-52F4-481D-AA4B-EC1947F919EC}" dt="2019-09-15T03:28:00.200" v="0" actId="478"/>
          <ac:graphicFrameMkLst>
            <pc:docMk/>
            <pc:sldMk cId="4178967725" sldId="323"/>
            <ac:graphicFrameMk id="7" creationId="{1A530EF8-E14A-4DA8-88AD-AF08FE30DC58}"/>
          </ac:graphicFrameMkLst>
        </pc:graphicFrameChg>
      </pc:sldChg>
      <pc:sldChg chg="addSp delSp modSp">
        <pc:chgData name="Jon Rosdahl" userId="2820f357-2dd4-4127-8713-e0bfde0fd756" providerId="ADAL" clId="{177A5FE9-52F4-481D-AA4B-EC1947F919EC}" dt="2019-09-15T04:35:15.105" v="274" actId="14100"/>
        <pc:sldMkLst>
          <pc:docMk/>
          <pc:sldMk cId="1102668648" sldId="325"/>
        </pc:sldMkLst>
        <pc:graphicFrameChg chg="add del mod modGraphic">
          <ac:chgData name="Jon Rosdahl" userId="2820f357-2dd4-4127-8713-e0bfde0fd756" providerId="ADAL" clId="{177A5FE9-52F4-481D-AA4B-EC1947F919EC}" dt="2019-09-15T04:28:30.411" v="247" actId="478"/>
          <ac:graphicFrameMkLst>
            <pc:docMk/>
            <pc:sldMk cId="1102668648" sldId="325"/>
            <ac:graphicFrameMk id="5" creationId="{1AA62BD8-E5AB-4086-AC1B-5F18E69BD8BC}"/>
          </ac:graphicFrameMkLst>
        </pc:graphicFrameChg>
        <pc:graphicFrameChg chg="add del mod">
          <ac:chgData name="Jon Rosdahl" userId="2820f357-2dd4-4127-8713-e0bfde0fd756" providerId="ADAL" clId="{177A5FE9-52F4-481D-AA4B-EC1947F919EC}" dt="2019-09-15T04:29:41.624" v="258" actId="478"/>
          <ac:graphicFrameMkLst>
            <pc:docMk/>
            <pc:sldMk cId="1102668648" sldId="325"/>
            <ac:graphicFrameMk id="6" creationId="{8C8015CA-1868-4A55-B7B3-6DA876FF75C0}"/>
          </ac:graphicFrameMkLst>
        </pc:graphicFrameChg>
        <pc:graphicFrameChg chg="add mod">
          <ac:chgData name="Jon Rosdahl" userId="2820f357-2dd4-4127-8713-e0bfde0fd756" providerId="ADAL" clId="{177A5FE9-52F4-481D-AA4B-EC1947F919EC}" dt="2019-09-15T04:35:15.105" v="274" actId="14100"/>
          <ac:graphicFrameMkLst>
            <pc:docMk/>
            <pc:sldMk cId="1102668648" sldId="325"/>
            <ac:graphicFrameMk id="7" creationId="{157E0FB8-D369-4108-ABE3-C3B71EB410ED}"/>
          </ac:graphicFrameMkLst>
        </pc:graphicFrameChg>
        <pc:graphicFrameChg chg="del mod">
          <ac:chgData name="Jon Rosdahl" userId="2820f357-2dd4-4127-8713-e0bfde0fd756" providerId="ADAL" clId="{177A5FE9-52F4-481D-AA4B-EC1947F919EC}" dt="2019-09-15T04:27:37.596" v="236" actId="478"/>
          <ac:graphicFrameMkLst>
            <pc:docMk/>
            <pc:sldMk cId="1102668648" sldId="325"/>
            <ac:graphicFrameMk id="11" creationId="{896C7EC8-6B97-48F5-8F89-00449A65EDFC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 EC-19/0136r0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Ben Rolfe (BCA); Jon Rosdahl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 EC-19/0136r0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Ben Rolfe (BCA); Jon Rosdahl (Qualcomm)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 EC-19/0136r0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2017 January Interim session - Miscellaneous Income</a:t>
            </a:r>
            <a:r>
              <a:rPr lang="en-US" baseline="0" dirty="0"/>
              <a:t> is the penalty that the Hyatt Regency Atlanta paid for cancelling the meeting.</a:t>
            </a:r>
          </a:p>
          <a:p>
            <a:r>
              <a:rPr lang="en-US" baseline="0" dirty="0"/>
              <a:t>The meeting was relocated to the Grand Hyatt Atlanta in Buckhead.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EC-19/0136r0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658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January 2016 – Line item 4.10 – 802 Sponsored Interim, balance of funds ($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99,214.06)</a:t>
            </a:r>
            <a:r>
              <a:rPr lang="en-US" dirty="0"/>
              <a:t> returned to 802 Treasury for 802 Interim.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EC-19/0136r0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94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January 2015 – 802 Sponsored Plenary – Line item 4.10 returned balance of funds (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$185,196) </a:t>
            </a:r>
            <a:r>
              <a:rPr lang="en-US" dirty="0"/>
              <a:t>to 802 Treasury for 802 Interim</a:t>
            </a:r>
            <a:br>
              <a:rPr lang="en-US" dirty="0"/>
            </a:br>
            <a:r>
              <a:rPr lang="en-US" dirty="0"/>
              <a:t>Site Survey -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EC-19/0136r0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729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EC-19/0136r0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63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 EC-19/0136r0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we budget conservatively. The</a:t>
            </a:r>
            <a:r>
              <a:rPr lang="en-US" baseline="0" dirty="0"/>
              <a:t> intent is to keep the meeting fees lower, by budgeting a net zero over all the interims over 2-3 years. </a:t>
            </a:r>
          </a:p>
          <a:p>
            <a:r>
              <a:rPr lang="en-US" baseline="0" dirty="0"/>
              <a:t>Average Income per attendee: $854.45 ($690/$900/$1200 discounted reg rate  - including commissions and rebates)</a:t>
            </a:r>
          </a:p>
          <a:p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EC-19/0136r0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44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Registration was $50 per person.</a:t>
            </a:r>
          </a:p>
          <a:p>
            <a:r>
              <a:rPr lang="en-US" baseline="0" dirty="0"/>
              <a:t>We had guarantees for 150 for meals and planning.</a:t>
            </a:r>
          </a:p>
          <a:p>
            <a:r>
              <a:rPr lang="en-US" baseline="0" dirty="0"/>
              <a:t>2 Sponsors – Aruba an HPE company and </a:t>
            </a:r>
            <a:r>
              <a:rPr lang="en-US" baseline="0" dirty="0" err="1"/>
              <a:t>Quantenna</a:t>
            </a:r>
            <a:r>
              <a:rPr lang="en-US" baseline="0" dirty="0"/>
              <a:t> contributed $5,000 each.</a:t>
            </a:r>
          </a:p>
          <a:p>
            <a:r>
              <a:rPr lang="en-US" baseline="0" dirty="0"/>
              <a:t>Wireless Treasury contributed $6,574.10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EC-19/0136r0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24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we budget conservatively. The</a:t>
            </a:r>
            <a:r>
              <a:rPr lang="en-US" baseline="0" dirty="0"/>
              <a:t> intent is to keep the meeting fees lower, by budgeting a net zero over all the interims over 2-3 years. </a:t>
            </a:r>
          </a:p>
          <a:p>
            <a:r>
              <a:rPr lang="en-US" baseline="0" dirty="0"/>
              <a:t>Average Income per attendee: $1021 ($850/$1,100/$1,350) discounted reg rate  - including commissions and rebates)</a:t>
            </a:r>
          </a:p>
          <a:p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EC-19/0136r0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4850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doc.: IEEE 802.15-11/0204r0</a:t>
            </a:r>
          </a:p>
        </p:txBody>
      </p:sp>
      <p:sp>
        <p:nvSpPr>
          <p:cNvPr id="15363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March 2011</a:t>
            </a: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ln/>
        </p:spPr>
        <p:txBody>
          <a:bodyPr lIns="93648" tIns="46031" rIns="93648" bIns="46031"/>
          <a:lstStyle/>
          <a:p>
            <a:pPr defTabSz="933450"/>
            <a:r>
              <a:rPr lang="en-US" dirty="0">
                <a:latin typeface="Times New Roman" pitchFamily="18" charset="0"/>
              </a:rPr>
              <a:t>Historical Attendance: 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      Number attending the meeting (Initial Budget, final budget )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      The numbers in red are a negative (loss), and the black are a positive</a:t>
            </a:r>
          </a:p>
          <a:p>
            <a:pPr defTabSz="933450"/>
            <a:endParaRPr lang="en-US" dirty="0">
              <a:latin typeface="Times New Roman" pitchFamily="18" charset="0"/>
            </a:endParaRPr>
          </a:p>
          <a:p>
            <a:pPr defTabSz="933450"/>
            <a:r>
              <a:rPr lang="en-US" dirty="0">
                <a:latin typeface="Times New Roman" pitchFamily="18" charset="0"/>
              </a:rPr>
              <a:t>2017 Atlanta had a cancellation credit – the $733.50 loss is without the cancellation credit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2004-January (Vancouver) and 2007 January (London)</a:t>
            </a:r>
            <a:r>
              <a:rPr lang="en-US" baseline="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Interims were hosted</a:t>
            </a:r>
            <a:r>
              <a:rPr lang="en-US" baseline="0" dirty="0">
                <a:latin typeface="Times New Roman" pitchFamily="18" charset="0"/>
              </a:rPr>
              <a:t> by IEEE 802 </a:t>
            </a:r>
          </a:p>
          <a:p>
            <a:pPr lvl="1" defTabSz="933450"/>
            <a:r>
              <a:rPr lang="en-US" baseline="0" dirty="0">
                <a:latin typeface="Times New Roman" pitchFamily="18" charset="0"/>
              </a:rPr>
              <a:t>– The IEEE 802 LMSC Treasury was used for accounting.</a:t>
            </a:r>
          </a:p>
          <a:p>
            <a:pPr defTabSz="933450"/>
            <a:endParaRPr lang="en-US" dirty="0">
              <a:latin typeface="Times New Roman" pitchFamily="18" charset="0"/>
            </a:endParaRPr>
          </a:p>
          <a:p>
            <a:pPr defTabSz="933450"/>
            <a:r>
              <a:rPr lang="en-US" dirty="0">
                <a:latin typeface="Times New Roman" pitchFamily="18" charset="0"/>
              </a:rPr>
              <a:t>The Beijing and Okinawa meetings had a sponsor, and so were run on a net zero basis.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The Nanjing meeting had a sponsor,</a:t>
            </a:r>
            <a:r>
              <a:rPr lang="en-US" baseline="0" dirty="0">
                <a:latin typeface="Times New Roman" pitchFamily="18" charset="0"/>
              </a:rPr>
              <a:t> but we failed to include a site visit charge when settling with the Sponsor.  </a:t>
            </a:r>
          </a:p>
          <a:p>
            <a:pPr defTabSz="933450"/>
            <a:r>
              <a:rPr lang="en-US" baseline="0" dirty="0">
                <a:latin typeface="Times New Roman" pitchFamily="18" charset="0"/>
              </a:rPr>
              <a:t>     The Nanjing loss includes the site visit and a wire transfer finance charge.</a:t>
            </a:r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3144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 EC-19/0136r0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Requirement for all IEEE CB Accounts to be current each quarter.</a:t>
            </a:r>
          </a:p>
          <a:p>
            <a:r>
              <a:rPr lang="en-US" dirty="0"/>
              <a:t>Reconciling the account proves compliance with being current through the reconcile period.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Misc</a:t>
            </a:r>
            <a:r>
              <a:rPr lang="en-US" dirty="0"/>
              <a:t> Expenses for 2019: </a:t>
            </a:r>
            <a:r>
              <a:rPr lang="en-US" dirty="0" err="1"/>
              <a:t>SlikSVN</a:t>
            </a:r>
            <a:r>
              <a:rPr lang="en-US" dirty="0"/>
              <a:t> Invoice # F20190061 – Subversion for $139.42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 EC-19/0136r0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September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055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Financial fees in 2018 </a:t>
            </a:r>
            <a:r>
              <a:rPr lang="en-US" dirty="0" err="1"/>
              <a:t>Misc</a:t>
            </a:r>
            <a:r>
              <a:rPr lang="en-US" dirty="0"/>
              <a:t> includes Audit Fees for 2017 Audit.</a:t>
            </a:r>
          </a:p>
          <a:p>
            <a:r>
              <a:rPr lang="en-US" dirty="0"/>
              <a:t>The Registrations in 2018 </a:t>
            </a:r>
            <a:r>
              <a:rPr lang="en-US" dirty="0" err="1"/>
              <a:t>Misc</a:t>
            </a:r>
            <a:r>
              <a:rPr lang="en-US" dirty="0"/>
              <a:t> is the 802Wireless share of closing the 802.16 Treasury</a:t>
            </a:r>
          </a:p>
          <a:p>
            <a:r>
              <a:rPr lang="en-US" dirty="0"/>
              <a:t>The 2018 </a:t>
            </a:r>
            <a:r>
              <a:rPr lang="en-US" dirty="0" err="1"/>
              <a:t>Misc</a:t>
            </a:r>
            <a:r>
              <a:rPr lang="en-US" dirty="0"/>
              <a:t> 4.18 Expense = SLIK SVN Invoice #F20180126 - Depository for 802.11 Tools.  And a box of envelops.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EC-19/0136r0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4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041876" y="6475413"/>
            <a:ext cx="350046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104458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Treasurer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 EC-19/0136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Wireless Treasurer Report Sept. 2019 Hanoi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2019-09-15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709124"/>
              </p:ext>
            </p:extLst>
          </p:nvPr>
        </p:nvGraphicFramePr>
        <p:xfrm>
          <a:off x="528627" y="2320925"/>
          <a:ext cx="7929574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48712" imgH="2657440" progId="Word.Document.8">
                  <p:embed/>
                </p:oleObj>
              </mc:Choice>
              <mc:Fallback>
                <p:oleObj name="Document" r:id="rId4" imgW="8248712" imgH="265744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27" y="2320925"/>
                        <a:ext cx="7929574" cy="25781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10</a:t>
            </a:fld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C2FB405-DCEC-4165-B20B-FA38141C23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15634"/>
              </p:ext>
            </p:extLst>
          </p:nvPr>
        </p:nvGraphicFramePr>
        <p:xfrm>
          <a:off x="696915" y="606426"/>
          <a:ext cx="7837486" cy="5880664"/>
        </p:xfrm>
        <a:graphic>
          <a:graphicData uri="http://schemas.openxmlformats.org/drawingml/2006/table">
            <a:tbl>
              <a:tblPr/>
              <a:tblGrid>
                <a:gridCol w="2274885">
                  <a:extLst>
                    <a:ext uri="{9D8B030D-6E8A-4147-A177-3AD203B41FA5}">
                      <a16:colId xmlns:a16="http://schemas.microsoft.com/office/drawing/2014/main" val="2555257619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94930415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66330799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969622173"/>
                    </a:ext>
                  </a:extLst>
                </a:gridCol>
                <a:gridCol w="1200151">
                  <a:extLst>
                    <a:ext uri="{9D8B030D-6E8A-4147-A177-3AD203B41FA5}">
                      <a16:colId xmlns:a16="http://schemas.microsoft.com/office/drawing/2014/main" val="1339246078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1277787227"/>
                    </a:ext>
                  </a:extLst>
                </a:gridCol>
              </a:tblGrid>
              <a:tr h="345527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2018 Meeting Income Statement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441824"/>
                  </a:ext>
                </a:extLst>
              </a:tr>
              <a:tr h="664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 </a:t>
                      </a:r>
                      <a:r>
                        <a:rPr lang="en-US" sz="1400" b="1" i="0" u="none" strike="noStrike" dirty="0" err="1"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2018-01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Irvine, CA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2018-05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Warsaw, Poland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2018-09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568107"/>
                  </a:ext>
                </a:extLst>
              </a:tr>
              <a:tr h="280167"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929425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1072185"/>
                  </a:ext>
                </a:extLst>
              </a:tr>
              <a:tr h="265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– Registrations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$9,692.47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$229,401.00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$271,975.00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$204,100.00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$715,168.47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7222127"/>
                  </a:ext>
                </a:extLst>
              </a:tr>
              <a:tr h="265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$27,029.84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$18,580.73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$29,898.48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$75,509.05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1046827"/>
                  </a:ext>
                </a:extLst>
              </a:tr>
              <a:tr h="5219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$5,558.51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$5,558.51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181090"/>
                  </a:ext>
                </a:extLst>
              </a:tr>
              <a:tr h="22850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$15,250.98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$256,430.84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$290,555.73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$233,998.48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$796,236.03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979420"/>
                  </a:ext>
                </a:extLst>
              </a:tr>
              <a:tr h="22850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613903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$21,998.13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$74,375.00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$20,418.26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$116,791.39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5617682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$3,172.65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$10,460.72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$10,815.18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$9,582.23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$34,030.78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4523729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$44,271.69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$36,309.56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$45,651.01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$126,232.26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608436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$113,654.62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$82,350.00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$109,462.83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$305,467.45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962380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$49,500.24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$35,148.80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$32,417.75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$117,066.79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5249004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$19,049.98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$24,390.00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$23,859.22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$67,299.20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67777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$1,518.52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$5,157.59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$4,234.22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$10,920.33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0633589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$155.72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$6,412.30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$8,348.50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$6,792.03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$21,708.55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3351672"/>
                  </a:ext>
                </a:extLst>
              </a:tr>
              <a:tr h="265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$3,338.37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$266,866.20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$276,894.63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$252,417.55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$799,516.75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5181588"/>
                  </a:ext>
                </a:extLst>
              </a:tr>
              <a:tr h="3076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$11,912.61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($10,435.36)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$13,661.10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($18,419.07)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($3,280.72)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7623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318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11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A483C7A-66A1-4E94-8AB3-E184C0E189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849507"/>
              </p:ext>
            </p:extLst>
          </p:nvPr>
        </p:nvGraphicFramePr>
        <p:xfrm>
          <a:off x="457200" y="557032"/>
          <a:ext cx="8229600" cy="5918381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1756851896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29064579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635933446"/>
                    </a:ext>
                  </a:extLst>
                </a:gridCol>
                <a:gridCol w="1182595">
                  <a:extLst>
                    <a:ext uri="{9D8B030D-6E8A-4147-A177-3AD203B41FA5}">
                      <a16:colId xmlns:a16="http://schemas.microsoft.com/office/drawing/2014/main" val="3051318727"/>
                    </a:ext>
                  </a:extLst>
                </a:gridCol>
                <a:gridCol w="1039107">
                  <a:extLst>
                    <a:ext uri="{9D8B030D-6E8A-4147-A177-3AD203B41FA5}">
                      <a16:colId xmlns:a16="http://schemas.microsoft.com/office/drawing/2014/main" val="3332776343"/>
                    </a:ext>
                  </a:extLst>
                </a:gridCol>
                <a:gridCol w="1207298">
                  <a:extLst>
                    <a:ext uri="{9D8B030D-6E8A-4147-A177-3AD203B41FA5}">
                      <a16:colId xmlns:a16="http://schemas.microsoft.com/office/drawing/2014/main" val="758425882"/>
                    </a:ext>
                  </a:extLst>
                </a:gridCol>
              </a:tblGrid>
              <a:tr h="41256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2017 Meeting Income Statement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904541"/>
                  </a:ext>
                </a:extLst>
              </a:tr>
              <a:tr h="579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2017 Misc.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2017-01 </a:t>
                      </a:r>
                      <a:b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Atlanta, GA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2017-05 </a:t>
                      </a:r>
                      <a:b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Daejeon, Korea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2017-09 </a:t>
                      </a:r>
                      <a:b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086254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572273"/>
                  </a:ext>
                </a:extLst>
              </a:tr>
              <a:tr h="201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7233571"/>
                  </a:ext>
                </a:extLst>
              </a:tr>
              <a:tr h="2303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1.20 - Received from Corporations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$30,500.00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$30,500.00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4181228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$216,701.00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$200,600.00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$188,650.00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$605,951.00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142117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$25,987.40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$27,626.46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$53,613.86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27967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20589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3.96 - Miscellaneous Income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$69,810.00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$69,810.00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330336"/>
                  </a:ext>
                </a:extLst>
              </a:tr>
              <a:tr h="206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$312,498.40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$231,100.00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$216,276.46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$762,553.64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4157592"/>
                  </a:ext>
                </a:extLst>
              </a:tr>
              <a:tr h="176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616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$15,630.90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$44,703.85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$20,899.57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$81,234.32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97630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$4,763.20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$14,969.00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$8,828.25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$28,560.45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6426966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$47,235.53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$45,255.00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$47,733.13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$140,223.66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969978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$114,318.11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$42,940.00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$92,152.42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$249,410.53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0747773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$32,925.72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$30,613.05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$37,841.50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$101,380.27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2471044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$22,415.04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$17,550.00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$21,687.36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$61,652.40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9979785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$80.33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$3,159.50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$10,000.00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$4,392.61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$17,632.44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631193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$1,060.00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$7,402.50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$1,145.83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$9,608.33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486364"/>
                  </a:ext>
                </a:extLst>
              </a:tr>
              <a:tr h="2169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– Expense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$80.33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$241,508.00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$213,433.40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$234,680.67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$689,702.40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2464616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Ordinary Income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$2,598.45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$70,990.40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$17,666.60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($18,404.21)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$72,851.24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8238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707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714500" y="1309264"/>
            <a:ext cx="5835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2016 Meeting Income Report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898040"/>
              </p:ext>
            </p:extLst>
          </p:nvPr>
        </p:nvGraphicFramePr>
        <p:xfrm>
          <a:off x="696912" y="1068090"/>
          <a:ext cx="7845425" cy="5256500"/>
        </p:xfrm>
        <a:graphic>
          <a:graphicData uri="http://schemas.openxmlformats.org/drawingml/2006/table">
            <a:tbl>
              <a:tblPr/>
              <a:tblGrid>
                <a:gridCol w="2322246">
                  <a:extLst>
                    <a:ext uri="{9D8B030D-6E8A-4147-A177-3AD203B41FA5}">
                      <a16:colId xmlns:a16="http://schemas.microsoft.com/office/drawing/2014/main" val="72951079"/>
                    </a:ext>
                  </a:extLst>
                </a:gridCol>
                <a:gridCol w="801568">
                  <a:extLst>
                    <a:ext uri="{9D8B030D-6E8A-4147-A177-3AD203B41FA5}">
                      <a16:colId xmlns:a16="http://schemas.microsoft.com/office/drawing/2014/main" val="779621269"/>
                    </a:ext>
                  </a:extLst>
                </a:gridCol>
                <a:gridCol w="1110968">
                  <a:extLst>
                    <a:ext uri="{9D8B030D-6E8A-4147-A177-3AD203B41FA5}">
                      <a16:colId xmlns:a16="http://schemas.microsoft.com/office/drawing/2014/main" val="1774276530"/>
                    </a:ext>
                  </a:extLst>
                </a:gridCol>
                <a:gridCol w="1323174">
                  <a:extLst>
                    <a:ext uri="{9D8B030D-6E8A-4147-A177-3AD203B41FA5}">
                      <a16:colId xmlns:a16="http://schemas.microsoft.com/office/drawing/2014/main" val="2672037831"/>
                    </a:ext>
                  </a:extLst>
                </a:gridCol>
                <a:gridCol w="1323174">
                  <a:extLst>
                    <a:ext uri="{9D8B030D-6E8A-4147-A177-3AD203B41FA5}">
                      <a16:colId xmlns:a16="http://schemas.microsoft.com/office/drawing/2014/main" val="1414050561"/>
                    </a:ext>
                  </a:extLst>
                </a:gridCol>
                <a:gridCol w="964295">
                  <a:extLst>
                    <a:ext uri="{9D8B030D-6E8A-4147-A177-3AD203B41FA5}">
                      <a16:colId xmlns:a16="http://schemas.microsoft.com/office/drawing/2014/main" val="1167857142"/>
                    </a:ext>
                  </a:extLst>
                </a:gridCol>
              </a:tblGrid>
              <a:tr h="226610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2016-01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2016-05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2016-09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93915"/>
                  </a:ext>
                </a:extLst>
              </a:tr>
              <a:tr h="2266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Misc.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Atlanta, GA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Warsaw, Poland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805499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424017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6998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$321,625.00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$235,050.00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$264,450.00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$821,125.00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9846747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$65,445.12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$33,228.32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$98,673.44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0599152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Acct Interest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9917166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3.70 - Other Receipts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617394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$387,071.12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$268,278.32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$264,450.00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$921,440.01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8516784"/>
                  </a:ext>
                </a:extLst>
              </a:tr>
              <a:tr h="2805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4633664"/>
                  </a:ext>
                </a:extLst>
              </a:tr>
              <a:tr h="44373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4.10 - Meetings &amp; Social Events 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$99,214.06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$99,214.06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2079485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$416.38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$416.38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010166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$17,958.96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$19,850.88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$59,497.00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$97,306.84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666294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$11,601.61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$8,825.17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$18,423.00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$38,849.78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3765849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$78,555.59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$47,118.14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$43,853.00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$169,526.73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97635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$87,189.96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$101,535.76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$67,757.00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$256,482.72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1582414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$78,640.89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$40,776.81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$35,806.62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$155,224.32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9544507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($636.40)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$24,090.47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$31,204.00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$54,658.07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507536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$13.46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$5,793.01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$6,923.06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$7,803.13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$20,532.66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877893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$8,337.06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$4,905.46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$7,980.50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$21,223.02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9165115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$13.46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$387,071.12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$254,025.75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$272,324.25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$913,434.58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7237621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Ordinary Income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$1,627.11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$14,252.57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($7,874.25)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$8,005.43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825860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5F78941-6E88-4465-A26E-47D436A32EBE}"/>
              </a:ext>
            </a:extLst>
          </p:cNvPr>
          <p:cNvSpPr txBox="1"/>
          <p:nvPr/>
        </p:nvSpPr>
        <p:spPr>
          <a:xfrm>
            <a:off x="2553447" y="591058"/>
            <a:ext cx="4648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2016 Meeting Income Statement</a:t>
            </a:r>
          </a:p>
        </p:txBody>
      </p:sp>
    </p:spTree>
    <p:extLst>
      <p:ext uri="{BB962C8B-B14F-4D97-AF65-F5344CB8AC3E}">
        <p14:creationId xmlns:p14="http://schemas.microsoft.com/office/powerpoint/2010/main" val="1702860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226594" y="1309264"/>
            <a:ext cx="314325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2015 Meeting Income Report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687010"/>
              </p:ext>
            </p:extLst>
          </p:nvPr>
        </p:nvGraphicFramePr>
        <p:xfrm>
          <a:off x="696912" y="990600"/>
          <a:ext cx="7845426" cy="5484822"/>
        </p:xfrm>
        <a:graphic>
          <a:graphicData uri="http://schemas.openxmlformats.org/drawingml/2006/table">
            <a:tbl>
              <a:tblPr/>
              <a:tblGrid>
                <a:gridCol w="1777821">
                  <a:extLst>
                    <a:ext uri="{9D8B030D-6E8A-4147-A177-3AD203B41FA5}">
                      <a16:colId xmlns:a16="http://schemas.microsoft.com/office/drawing/2014/main" val="1017605872"/>
                    </a:ext>
                  </a:extLst>
                </a:gridCol>
                <a:gridCol w="777898">
                  <a:extLst>
                    <a:ext uri="{9D8B030D-6E8A-4147-A177-3AD203B41FA5}">
                      <a16:colId xmlns:a16="http://schemas.microsoft.com/office/drawing/2014/main" val="3915726091"/>
                    </a:ext>
                  </a:extLst>
                </a:gridCol>
                <a:gridCol w="881624">
                  <a:extLst>
                    <a:ext uri="{9D8B030D-6E8A-4147-A177-3AD203B41FA5}">
                      <a16:colId xmlns:a16="http://schemas.microsoft.com/office/drawing/2014/main" val="2370362875"/>
                    </a:ext>
                  </a:extLst>
                </a:gridCol>
                <a:gridCol w="907541">
                  <a:extLst>
                    <a:ext uri="{9D8B030D-6E8A-4147-A177-3AD203B41FA5}">
                      <a16:colId xmlns:a16="http://schemas.microsoft.com/office/drawing/2014/main" val="1128969494"/>
                    </a:ext>
                  </a:extLst>
                </a:gridCol>
                <a:gridCol w="818346">
                  <a:extLst>
                    <a:ext uri="{9D8B030D-6E8A-4147-A177-3AD203B41FA5}">
                      <a16:colId xmlns:a16="http://schemas.microsoft.com/office/drawing/2014/main" val="2622098525"/>
                    </a:ext>
                  </a:extLst>
                </a:gridCol>
                <a:gridCol w="970818">
                  <a:extLst>
                    <a:ext uri="{9D8B030D-6E8A-4147-A177-3AD203B41FA5}">
                      <a16:colId xmlns:a16="http://schemas.microsoft.com/office/drawing/2014/main" val="3169467728"/>
                    </a:ext>
                  </a:extLst>
                </a:gridCol>
                <a:gridCol w="705553">
                  <a:extLst>
                    <a:ext uri="{9D8B030D-6E8A-4147-A177-3AD203B41FA5}">
                      <a16:colId xmlns:a16="http://schemas.microsoft.com/office/drawing/2014/main" val="501320270"/>
                    </a:ext>
                  </a:extLst>
                </a:gridCol>
                <a:gridCol w="1005825">
                  <a:extLst>
                    <a:ext uri="{9D8B030D-6E8A-4147-A177-3AD203B41FA5}">
                      <a16:colId xmlns:a16="http://schemas.microsoft.com/office/drawing/2014/main" val="4232365989"/>
                    </a:ext>
                  </a:extLst>
                </a:gridCol>
              </a:tblGrid>
              <a:tr h="210954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2015-01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2015-05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2015-07 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2015-09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2015-11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102417"/>
                  </a:ext>
                </a:extLst>
              </a:tr>
              <a:tr h="415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Misc.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Atlanta, </a:t>
                      </a:r>
                    </a:p>
                    <a:p>
                      <a:pPr algn="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Vancouver, Canada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Waikoloa,</a:t>
                      </a:r>
                    </a:p>
                    <a:p>
                      <a:pPr algn="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HI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Bangkok, Thailand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Dallas, TX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568730"/>
                  </a:ext>
                </a:extLst>
              </a:tr>
              <a:tr h="2109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989842"/>
                  </a:ext>
                </a:extLst>
              </a:tr>
              <a:tr h="2109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52300"/>
                  </a:ext>
                </a:extLst>
              </a:tr>
              <a:tr h="41535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1.30 - Received from Foundations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$7,754.00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$7,754.00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498171"/>
                  </a:ext>
                </a:extLst>
              </a:tr>
              <a:tr h="2109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$377,350.00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$243,250.00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$309,400.00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$930,000.00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1431509"/>
                  </a:ext>
                </a:extLst>
              </a:tr>
              <a:tr h="41535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$55,839.56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$9,095.10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$64,934.66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348876"/>
                  </a:ext>
                </a:extLst>
              </a:tr>
              <a:tr h="2109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4073806"/>
                  </a:ext>
                </a:extLst>
              </a:tr>
              <a:tr h="21410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$433,189.56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$252,345.10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$317,154.00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$1,003,663.22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473881"/>
                  </a:ext>
                </a:extLst>
              </a:tr>
              <a:tr h="22747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4280508"/>
                  </a:ext>
                </a:extLst>
              </a:tr>
              <a:tr h="2109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4.10 - Meetings 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$185,196.00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$185,196.00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1691831"/>
                  </a:ext>
                </a:extLst>
              </a:tr>
              <a:tr h="2109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$1,867.43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$1,209.08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$3,076.51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6800265"/>
                  </a:ext>
                </a:extLst>
              </a:tr>
              <a:tr h="2109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4.111 - Deposit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8043236"/>
                  </a:ext>
                </a:extLst>
              </a:tr>
              <a:tr h="2109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$54,999.48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$9,389.30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$84,001.00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$148,389.78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7935931"/>
                  </a:ext>
                </a:extLst>
              </a:tr>
              <a:tr h="2109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$27,600.51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$17,398.04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$22,450.00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$67,448.55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6870500"/>
                  </a:ext>
                </a:extLst>
              </a:tr>
              <a:tr h="2109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$75,058.66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$52,270.74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$48,725.00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$176,054.40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977707"/>
                  </a:ext>
                </a:extLst>
              </a:tr>
              <a:tr h="2109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$81,373.75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$93,491.26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$914.99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$83,405.00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$270.29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$259,455.29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1134780"/>
                  </a:ext>
                </a:extLst>
              </a:tr>
              <a:tr h="2109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$50,873.54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$53,986.00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$104,859.54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988599"/>
                  </a:ext>
                </a:extLst>
              </a:tr>
              <a:tr h="2109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$9,015.95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$9,015.95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559918"/>
                  </a:ext>
                </a:extLst>
              </a:tr>
              <a:tr h="2109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$1,511.30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$4,418.54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$5,929.84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3392329"/>
                  </a:ext>
                </a:extLst>
              </a:tr>
              <a:tr h="2109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$7,449.26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$820.80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$2,959.02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$5,276.00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$16,505.08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8232195"/>
                  </a:ext>
                </a:extLst>
              </a:tr>
              <a:tr h="21095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$1,867.43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$433,188.96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$237,678.17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$3,874.01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$299,052.08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$270.29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$975,930.94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332127"/>
                  </a:ext>
                </a:extLst>
              </a:tr>
              <a:tr h="2109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 Income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($892.87)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$0.60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$14,666.93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($3,874.01)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$18,101.92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($270.29)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$27,732.28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59473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0E32A4B-FEE0-4B4B-9A6D-693E1211FC26}"/>
              </a:ext>
            </a:extLst>
          </p:cNvPr>
          <p:cNvSpPr txBox="1"/>
          <p:nvPr/>
        </p:nvSpPr>
        <p:spPr>
          <a:xfrm>
            <a:off x="2284809" y="567680"/>
            <a:ext cx="4648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2015 Meeting Income Statement</a:t>
            </a:r>
          </a:p>
        </p:txBody>
      </p:sp>
    </p:spTree>
    <p:extLst>
      <p:ext uri="{BB962C8B-B14F-4D97-AF65-F5344CB8AC3E}">
        <p14:creationId xmlns:p14="http://schemas.microsoft.com/office/powerpoint/2010/main" val="732248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2019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A6C5482A-260B-4E4B-AC84-D73403BB5CB9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804249"/>
              </p:ext>
            </p:extLst>
          </p:nvPr>
        </p:nvGraphicFramePr>
        <p:xfrm>
          <a:off x="696912" y="606425"/>
          <a:ext cx="7845425" cy="5879993"/>
        </p:xfrm>
        <a:graphic>
          <a:graphicData uri="http://schemas.openxmlformats.org/drawingml/2006/table">
            <a:tbl>
              <a:tblPr/>
              <a:tblGrid>
                <a:gridCol w="25468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3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3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7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6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88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417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S Gothic"/>
                          <a:cs typeface="MS Gothic"/>
                        </a:rPr>
                        <a:t>2014 Meeting Income Statement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054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CB Interest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2014-01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Century City, CA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2014-05 Waikoloa, HI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2014-09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Athens, Greece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$294,150.00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$257,800.00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$337,050.00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$889,000.00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$8,738.60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$7,666.92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$16,405.52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$898.58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$898.58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$302,888.60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$265,466.92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$337,050.00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$906,304.10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3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$2,339.14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$2,339.14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$19,200.06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$17,505.03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$74,085.00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$110,790.09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$19,396.46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$17,676.21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$25,215.85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$62,288.52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$51,061.35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$44,330.15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$50,379.00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$145,770.50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$129,456.46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$93,164.43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$125,851.00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$348,471.89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$47,590.07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$43,254.69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$45,592.42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$136,437.18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$33,673.00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$21,411.32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$55,084.32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$3,576.33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$10,678.59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$9,547.23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$23,802.15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$1,016.92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$1,158.30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$5,280.50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$7,455.72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5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$304,970.65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$251,517.86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$335,951.00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$892,439.51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54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($2,082.05)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$13,949.06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$1,099.00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$13,864.59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822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This file contains the September 2019 Wireless Treasurer report for the Joint IEEE 802.11/.15 Wireless funds.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610CAA-2BE6-4BD9-B4A2-96DDFAA557F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7305D-B7DF-415B-B4C2-644CD6BBB8B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02A4A8-59AD-4C6A-9A7C-6A7B324A00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2F58E18-EDF4-4A94-BA66-9814E1824A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784793"/>
              </p:ext>
            </p:extLst>
          </p:nvPr>
        </p:nvGraphicFramePr>
        <p:xfrm>
          <a:off x="1066800" y="914400"/>
          <a:ext cx="7086600" cy="5333994"/>
        </p:xfrm>
        <a:graphic>
          <a:graphicData uri="http://schemas.openxmlformats.org/drawingml/2006/table">
            <a:tbl>
              <a:tblPr/>
              <a:tblGrid>
                <a:gridCol w="5248513">
                  <a:extLst>
                    <a:ext uri="{9D8B030D-6E8A-4147-A177-3AD203B41FA5}">
                      <a16:colId xmlns:a16="http://schemas.microsoft.com/office/drawing/2014/main" val="3336197948"/>
                    </a:ext>
                  </a:extLst>
                </a:gridCol>
                <a:gridCol w="1838087">
                  <a:extLst>
                    <a:ext uri="{9D8B030D-6E8A-4147-A177-3AD203B41FA5}">
                      <a16:colId xmlns:a16="http://schemas.microsoft.com/office/drawing/2014/main" val="2915115127"/>
                    </a:ext>
                  </a:extLst>
                </a:gridCol>
              </a:tblGrid>
              <a:tr h="49618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effectLst/>
                          <a:latin typeface="Arial" panose="020B0604020202020204" pitchFamily="34" charset="0"/>
                        </a:rPr>
                        <a:t>Reconciled Balance Sheet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2455198"/>
                  </a:ext>
                </a:extLst>
              </a:tr>
              <a:tr h="49618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effectLst/>
                          <a:latin typeface="Arial" panose="020B0604020202020204" pitchFamily="34" charset="0"/>
                        </a:rPr>
                        <a:t>31-Aug-19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342557"/>
                  </a:ext>
                </a:extLst>
              </a:tr>
              <a:tr h="3101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Financial Row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832220"/>
                  </a:ext>
                </a:extLst>
              </a:tr>
              <a:tr h="3101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ASSETS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9716362"/>
                  </a:ext>
                </a:extLst>
              </a:tr>
              <a:tr h="3101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Current Assets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2902162"/>
                  </a:ext>
                </a:extLst>
              </a:tr>
              <a:tr h="3101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Bank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2811112"/>
                  </a:ext>
                </a:extLst>
              </a:tr>
              <a:tr h="3101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74331 - 802.11/.15 CB Acct No. 556802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$430,050.79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0484919"/>
                  </a:ext>
                </a:extLst>
              </a:tr>
              <a:tr h="3101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Bank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$430,050.79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2791231"/>
                  </a:ext>
                </a:extLst>
              </a:tr>
              <a:tr h="3101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Current Assets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$430,050.79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7249704"/>
                  </a:ext>
                </a:extLst>
              </a:tr>
              <a:tr h="3101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ASSETS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$430,050.79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4019958"/>
                  </a:ext>
                </a:extLst>
              </a:tr>
              <a:tr h="3101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LIABILITIES &amp; EQUITY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5630833"/>
                  </a:ext>
                </a:extLst>
              </a:tr>
              <a:tr h="3101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Equity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980034"/>
                  </a:ext>
                </a:extLst>
              </a:tr>
              <a:tr h="3101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Retained Earnings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$686,523.78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2528331"/>
                  </a:ext>
                </a:extLst>
              </a:tr>
              <a:tr h="3101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($256,472.99)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9519596"/>
                  </a:ext>
                </a:extLst>
              </a:tr>
              <a:tr h="3101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Equity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$430,050.79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709362"/>
                  </a:ext>
                </a:extLst>
              </a:tr>
              <a:tr h="3101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LIABILITIES &amp; EQUITY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$430,050.79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3863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967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625541"/>
            <a:ext cx="7770813" cy="400049"/>
          </a:xfrm>
        </p:spPr>
        <p:txBody>
          <a:bodyPr/>
          <a:lstStyle/>
          <a:p>
            <a:r>
              <a:rPr lang="en-US" dirty="0"/>
              <a:t>Atlanta, May 2019 Budget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September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E6969283-78ED-4F71-B854-48055E18A2DC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 bwMode="auto">
          <a:xfrm>
            <a:off x="4873625" y="6565106"/>
            <a:ext cx="4074584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1A59AC5E-8353-4F7D-8F9E-C781DF271D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6133972"/>
              </p:ext>
            </p:extLst>
          </p:nvPr>
        </p:nvGraphicFramePr>
        <p:xfrm>
          <a:off x="866774" y="1044706"/>
          <a:ext cx="7485066" cy="54141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0168">
                  <a:extLst>
                    <a:ext uri="{9D8B030D-6E8A-4147-A177-3AD203B41FA5}">
                      <a16:colId xmlns:a16="http://schemas.microsoft.com/office/drawing/2014/main" val="680208104"/>
                    </a:ext>
                  </a:extLst>
                </a:gridCol>
                <a:gridCol w="770168">
                  <a:extLst>
                    <a:ext uri="{9D8B030D-6E8A-4147-A177-3AD203B41FA5}">
                      <a16:colId xmlns:a16="http://schemas.microsoft.com/office/drawing/2014/main" val="2600233375"/>
                    </a:ext>
                  </a:extLst>
                </a:gridCol>
                <a:gridCol w="802816">
                  <a:extLst>
                    <a:ext uri="{9D8B030D-6E8A-4147-A177-3AD203B41FA5}">
                      <a16:colId xmlns:a16="http://schemas.microsoft.com/office/drawing/2014/main" val="517132454"/>
                    </a:ext>
                  </a:extLst>
                </a:gridCol>
                <a:gridCol w="1058423">
                  <a:extLst>
                    <a:ext uri="{9D8B030D-6E8A-4147-A177-3AD203B41FA5}">
                      <a16:colId xmlns:a16="http://schemas.microsoft.com/office/drawing/2014/main" val="1144379219"/>
                    </a:ext>
                  </a:extLst>
                </a:gridCol>
                <a:gridCol w="1123160">
                  <a:extLst>
                    <a:ext uri="{9D8B030D-6E8A-4147-A177-3AD203B41FA5}">
                      <a16:colId xmlns:a16="http://schemas.microsoft.com/office/drawing/2014/main" val="3559587789"/>
                    </a:ext>
                  </a:extLst>
                </a:gridCol>
                <a:gridCol w="1295042">
                  <a:extLst>
                    <a:ext uri="{9D8B030D-6E8A-4147-A177-3AD203B41FA5}">
                      <a16:colId xmlns:a16="http://schemas.microsoft.com/office/drawing/2014/main" val="3912046318"/>
                    </a:ext>
                  </a:extLst>
                </a:gridCol>
                <a:gridCol w="1665289">
                  <a:extLst>
                    <a:ext uri="{9D8B030D-6E8A-4147-A177-3AD203B41FA5}">
                      <a16:colId xmlns:a16="http://schemas.microsoft.com/office/drawing/2014/main" val="3219615327"/>
                    </a:ext>
                  </a:extLst>
                </a:gridCol>
              </a:tblGrid>
              <a:tr h="25069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March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12 May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2 Jun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50295542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Income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Draft Budget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Budget update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Final Budget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322514093"/>
                  </a:ext>
                </a:extLst>
              </a:tr>
              <a:tr h="26024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2.11 - Registrations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$221,850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$215,970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$222,385.00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707118743"/>
                  </a:ext>
                </a:extLst>
              </a:tr>
              <a:tr h="30562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2.12 - Hotel Commissions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$19,750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$34,365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$33,410.00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1139006978"/>
                  </a:ext>
                </a:extLst>
              </a:tr>
              <a:tr h="30562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Total – Income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$241,600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$250,335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$255,795.00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613658577"/>
                  </a:ext>
                </a:extLst>
              </a:tr>
              <a:tr h="510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4.110 – Site Survey</a:t>
                      </a: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893262724"/>
                  </a:ext>
                </a:extLst>
              </a:tr>
              <a:tr h="30562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4.113 - Venue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$18,750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$20,000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$19,656.77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2048482050"/>
                  </a:ext>
                </a:extLst>
              </a:tr>
              <a:tr h="30562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4.12 - Financial Fees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$11,092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$10,798.50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$11,119.25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770090064"/>
                  </a:ext>
                </a:extLst>
              </a:tr>
              <a:tr h="30562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4.13 – Meeting Planner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$49,000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$49,000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$53,179.03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4131093595"/>
                  </a:ext>
                </a:extLst>
              </a:tr>
              <a:tr h="30562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4.14 - Food &amp; Beverage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$122,000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$124,000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$121,097.42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154785351"/>
                  </a:ext>
                </a:extLst>
              </a:tr>
              <a:tr h="30562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4.15 - Network Services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$41,000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$37,000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$38,060.46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508217207"/>
                  </a:ext>
                </a:extLst>
              </a:tr>
              <a:tr h="30562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4.16 - Social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$25,000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$22,000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$23,958.29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077313436"/>
                  </a:ext>
                </a:extLst>
              </a:tr>
              <a:tr h="30562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4.17 - Shipping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$4,000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$2,700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$2,908.14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882019535"/>
                  </a:ext>
                </a:extLst>
              </a:tr>
              <a:tr h="30562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4.18 - Misc 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$4,000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$5,000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$5,488.84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836956813"/>
                  </a:ext>
                </a:extLst>
              </a:tr>
              <a:tr h="30562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- 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$221,850 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$270,498.50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($275,468.20)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1917423023"/>
                  </a:ext>
                </a:extLst>
              </a:tr>
              <a:tr h="26024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Net Ordinary Income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($32,243)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($20,163.50)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($19,673.20)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2217658776"/>
                  </a:ext>
                </a:extLst>
              </a:tr>
              <a:tr h="26024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Attendees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300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293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296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1249470786"/>
                  </a:ext>
                </a:extLst>
              </a:tr>
              <a:tr h="26024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Cost per attendee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$916.98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$924.06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$930.64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259608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1349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788987"/>
            <a:ext cx="7770813" cy="400049"/>
          </a:xfrm>
        </p:spPr>
        <p:txBody>
          <a:bodyPr/>
          <a:lstStyle/>
          <a:p>
            <a:r>
              <a:rPr lang="en-US" dirty="0" err="1"/>
              <a:t>CoEx</a:t>
            </a:r>
            <a:r>
              <a:rPr lang="en-US" dirty="0"/>
              <a:t> Workshop, July 2019 Budget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September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E6969283-78ED-4F71-B854-48055E18A2DC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 bwMode="auto">
          <a:xfrm>
            <a:off x="5181599" y="6557961"/>
            <a:ext cx="3545417" cy="2524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 dirty="0"/>
              <a:t>Ben Rolfe (BCA);   Jon Rosdahl (Qualcomm)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1A59AC5E-8353-4F7D-8F9E-C781DF271D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5975528"/>
              </p:ext>
            </p:extLst>
          </p:nvPr>
        </p:nvGraphicFramePr>
        <p:xfrm>
          <a:off x="852486" y="1419564"/>
          <a:ext cx="7475533" cy="49514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15580">
                  <a:extLst>
                    <a:ext uri="{9D8B030D-6E8A-4147-A177-3AD203B41FA5}">
                      <a16:colId xmlns:a16="http://schemas.microsoft.com/office/drawing/2014/main" val="2600233375"/>
                    </a:ext>
                  </a:extLst>
                </a:gridCol>
                <a:gridCol w="33908">
                  <a:extLst>
                    <a:ext uri="{9D8B030D-6E8A-4147-A177-3AD203B41FA5}">
                      <a16:colId xmlns:a16="http://schemas.microsoft.com/office/drawing/2014/main" val="1144379219"/>
                    </a:ext>
                  </a:extLst>
                </a:gridCol>
                <a:gridCol w="40686">
                  <a:extLst>
                    <a:ext uri="{9D8B030D-6E8A-4147-A177-3AD203B41FA5}">
                      <a16:colId xmlns:a16="http://schemas.microsoft.com/office/drawing/2014/main" val="3044901360"/>
                    </a:ext>
                  </a:extLst>
                </a:gridCol>
                <a:gridCol w="1062740">
                  <a:extLst>
                    <a:ext uri="{9D8B030D-6E8A-4147-A177-3AD203B41FA5}">
                      <a16:colId xmlns:a16="http://schemas.microsoft.com/office/drawing/2014/main" val="355958778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912046318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463892656"/>
                    </a:ext>
                  </a:extLst>
                </a:gridCol>
                <a:gridCol w="1012819">
                  <a:extLst>
                    <a:ext uri="{9D8B030D-6E8A-4147-A177-3AD203B41FA5}">
                      <a16:colId xmlns:a16="http://schemas.microsoft.com/office/drawing/2014/main" val="2249717546"/>
                    </a:ext>
                  </a:extLst>
                </a:gridCol>
              </a:tblGrid>
              <a:tr h="271908">
                <a:tc gridSpan="2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April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30 June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July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Aug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502955420"/>
                  </a:ext>
                </a:extLst>
              </a:tr>
              <a:tr h="30962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Income</a:t>
                      </a: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Draft Budget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Actuals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Budget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Actuals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322514093"/>
                  </a:ext>
                </a:extLst>
              </a:tr>
              <a:tr h="40399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1.20 - Received from Corporations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$10,000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10,000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10,000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10,000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707118743"/>
                  </a:ext>
                </a:extLst>
              </a:tr>
              <a:tr h="30962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2.11 - Registrations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$7,000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7,400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7,500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7,700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1139006978"/>
                  </a:ext>
                </a:extLst>
              </a:tr>
              <a:tr h="30962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Total – Income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$17,000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17,400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$17,500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$17,700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613658577"/>
                  </a:ext>
                </a:extLst>
              </a:tr>
              <a:tr h="3872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Expense</a:t>
                      </a:r>
                    </a:p>
                  </a:txBody>
                  <a:tcPr marL="6347" marR="6347" marT="634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2048482050"/>
                  </a:ext>
                </a:extLst>
              </a:tr>
              <a:tr h="30962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4.113 - Venue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$16,894.28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12,074.29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19,610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19,610.58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4131093595"/>
                  </a:ext>
                </a:extLst>
              </a:tr>
              <a:tr h="30962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4.12 - Financial Fees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$1,232.30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1,227.74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$1,322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$1,313.52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154785351"/>
                  </a:ext>
                </a:extLst>
              </a:tr>
              <a:tr h="30962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4.13 – Meeting Planner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$3,000.00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3,000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3000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3000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508217207"/>
                  </a:ext>
                </a:extLst>
              </a:tr>
              <a:tr h="30962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4.18 -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Misc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Expense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$350.00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$-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350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350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836956813"/>
                  </a:ext>
                </a:extLst>
              </a:tr>
              <a:tr h="30962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Total - Expense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$21,476.58 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$16,302.03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$24,282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$24,274.10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1917423023"/>
                  </a:ext>
                </a:extLst>
              </a:tr>
              <a:tr h="54872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IEEE 802.11/.15 Net Sponsorship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($4,476.58)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($1,097.97)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($6,782)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($6,574.10)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2217658776"/>
                  </a:ext>
                </a:extLst>
              </a:tr>
              <a:tr h="587124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Total Attendees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140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150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150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150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1249470786"/>
                  </a:ext>
                </a:extLst>
              </a:tr>
              <a:tr h="27538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Cost per attendee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$153.40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$108.68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$161.88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$161.83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259608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729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452851"/>
          </a:xfrm>
        </p:spPr>
        <p:txBody>
          <a:bodyPr/>
          <a:lstStyle/>
          <a:p>
            <a:r>
              <a:rPr lang="en-US" dirty="0"/>
              <a:t>Hanoi, Sept 2019 Budget Report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1A59AC5E-8353-4F7D-8F9E-C781DF271D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8779856"/>
              </p:ext>
            </p:extLst>
          </p:nvPr>
        </p:nvGraphicFramePr>
        <p:xfrm>
          <a:off x="723899" y="1293692"/>
          <a:ext cx="7770813" cy="51028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9570">
                  <a:extLst>
                    <a:ext uri="{9D8B030D-6E8A-4147-A177-3AD203B41FA5}">
                      <a16:colId xmlns:a16="http://schemas.microsoft.com/office/drawing/2014/main" val="680208104"/>
                    </a:ext>
                  </a:extLst>
                </a:gridCol>
                <a:gridCol w="799570">
                  <a:extLst>
                    <a:ext uri="{9D8B030D-6E8A-4147-A177-3AD203B41FA5}">
                      <a16:colId xmlns:a16="http://schemas.microsoft.com/office/drawing/2014/main" val="2600233375"/>
                    </a:ext>
                  </a:extLst>
                </a:gridCol>
                <a:gridCol w="833464">
                  <a:extLst>
                    <a:ext uri="{9D8B030D-6E8A-4147-A177-3AD203B41FA5}">
                      <a16:colId xmlns:a16="http://schemas.microsoft.com/office/drawing/2014/main" val="517132454"/>
                    </a:ext>
                  </a:extLst>
                </a:gridCol>
                <a:gridCol w="1098829">
                  <a:extLst>
                    <a:ext uri="{9D8B030D-6E8A-4147-A177-3AD203B41FA5}">
                      <a16:colId xmlns:a16="http://schemas.microsoft.com/office/drawing/2014/main" val="1144379219"/>
                    </a:ext>
                  </a:extLst>
                </a:gridCol>
                <a:gridCol w="1166037">
                  <a:extLst>
                    <a:ext uri="{9D8B030D-6E8A-4147-A177-3AD203B41FA5}">
                      <a16:colId xmlns:a16="http://schemas.microsoft.com/office/drawing/2014/main" val="3559587789"/>
                    </a:ext>
                  </a:extLst>
                </a:gridCol>
                <a:gridCol w="1344481">
                  <a:extLst>
                    <a:ext uri="{9D8B030D-6E8A-4147-A177-3AD203B41FA5}">
                      <a16:colId xmlns:a16="http://schemas.microsoft.com/office/drawing/2014/main" val="3912046318"/>
                    </a:ext>
                  </a:extLst>
                </a:gridCol>
                <a:gridCol w="1728862">
                  <a:extLst>
                    <a:ext uri="{9D8B030D-6E8A-4147-A177-3AD203B41FA5}">
                      <a16:colId xmlns:a16="http://schemas.microsoft.com/office/drawing/2014/main" val="3219615327"/>
                    </a:ext>
                  </a:extLst>
                </a:gridCol>
              </a:tblGrid>
              <a:tr h="25863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May/July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Sept 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502955420"/>
                  </a:ext>
                </a:extLst>
              </a:tr>
              <a:tr h="2586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Income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Draft Budget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Budget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322514093"/>
                  </a:ext>
                </a:extLst>
              </a:tr>
              <a:tr h="25863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2.11 - Registrations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$290,500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$252,400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707118743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2.12 - Hotel Commissions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$16,0000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$16,000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1139006978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Total – Income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$306,500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$268,400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613658577"/>
                  </a:ext>
                </a:extLst>
              </a:tr>
              <a:tr h="2586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4.110 – Site Survey</a:t>
                      </a: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893262724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4.113 - Venue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$79,887.25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$79,887.25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2048482050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4.12 - Financial Fees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8,615.00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$9,119.60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770090064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4.13 – Meeting Planner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$41,611.50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$39,983.50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4131093595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4.14 - Food &amp; Beverage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$70,859.50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$59,355.70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154785351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4.15 - Network Services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$35,030.00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$35,030.00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508217207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4.16 - Social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$33,000.00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$34,750.00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077313436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4.17 - Shipping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$10,000.00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$10,000.00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882019535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4.18 - Misc 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$8,650.00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$8,419.00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836956813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- 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$287,653.25</a:t>
                      </a:r>
                      <a:endParaRPr lang="en-US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$276,545.05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1917423023"/>
                  </a:ext>
                </a:extLst>
              </a:tr>
              <a:tr h="29013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Net Ordinary Income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$18,847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$8,145.05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2217658776"/>
                  </a:ext>
                </a:extLst>
              </a:tr>
              <a:tr h="25863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Attendees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300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278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1249470786"/>
                  </a:ext>
                </a:extLst>
              </a:tr>
              <a:tr h="25863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Cost per attendee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$958.85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$994.77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259608572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E6969283-78ED-4F71-B854-48055E18A2DC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4294967295"/>
          </p:nvPr>
        </p:nvSpPr>
        <p:spPr bwMode="auto">
          <a:xfrm>
            <a:off x="0" y="333375"/>
            <a:ext cx="250031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 bwMode="auto">
          <a:xfrm>
            <a:off x="5068888" y="6551613"/>
            <a:ext cx="4075112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9980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838B4BB-A4D0-4480-9F10-787314E25A66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2" y="678705"/>
            <a:ext cx="7845425" cy="400050"/>
          </a:xfrm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Historical Attendance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1" y="1033954"/>
            <a:ext cx="2782075" cy="4984411"/>
          </a:xfrm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  <a:spAutoFit/>
          </a:bodyPr>
          <a:lstStyle/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2003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420 - Ft. Lauderdale ($47,287 - $42,118)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561 - DFW ($72,916 - $78,354)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491 - Singapore ($22,077, -</a:t>
            </a:r>
            <a:r>
              <a:rPr lang="en-US" sz="1100" dirty="0">
                <a:solidFill>
                  <a:srgbClr val="FF0000"/>
                </a:solidFill>
              </a:rPr>
              <a:t>$32,319</a:t>
            </a:r>
            <a:r>
              <a:rPr lang="en-US" sz="1100" dirty="0"/>
              <a:t>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2004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650 - Garden Grove ( $13, 250, $82,735)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714 - Berlin (</a:t>
            </a:r>
            <a:r>
              <a:rPr lang="en-US" sz="1100" dirty="0">
                <a:solidFill>
                  <a:srgbClr val="FF0000"/>
                </a:solidFill>
              </a:rPr>
              <a:t>$25, 914, </a:t>
            </a:r>
            <a:r>
              <a:rPr lang="en-US" sz="1100" dirty="0"/>
              <a:t>$41,257)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2005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802 - Monterey ($11,858, $63,183)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523 - Cairns (Australia) (</a:t>
            </a:r>
            <a:r>
              <a:rPr lang="en-US" sz="1100" dirty="0">
                <a:solidFill>
                  <a:srgbClr val="FF0000"/>
                </a:solidFill>
              </a:rPr>
              <a:t>$60,750,  -$51,375</a:t>
            </a:r>
            <a:r>
              <a:rPr lang="en-US" sz="1100" dirty="0"/>
              <a:t>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759 - Garden Grove ($87,772,  $94,114)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2006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740 - Hawaii ($32,272)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564 - Jacksonville ($55,163)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350 - Melbourne (</a:t>
            </a:r>
            <a:r>
              <a:rPr lang="en-US" sz="1100" dirty="0">
                <a:solidFill>
                  <a:srgbClr val="FF0000"/>
                </a:solidFill>
              </a:rPr>
              <a:t>$38,855, -$23,184</a:t>
            </a:r>
            <a:r>
              <a:rPr lang="en-US" sz="1100" dirty="0"/>
              <a:t>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2007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478 - Montreal (</a:t>
            </a:r>
            <a:r>
              <a:rPr lang="en-US" sz="1100" dirty="0">
                <a:solidFill>
                  <a:srgbClr val="FF0000"/>
                </a:solidFill>
              </a:rPr>
              <a:t>$750, </a:t>
            </a:r>
            <a:r>
              <a:rPr lang="en-US" sz="1100" dirty="0"/>
              <a:t>$17,425)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439 - Hawaii (</a:t>
            </a:r>
            <a:r>
              <a:rPr lang="en-US" sz="1100" dirty="0">
                <a:solidFill>
                  <a:srgbClr val="FF0000"/>
                </a:solidFill>
              </a:rPr>
              <a:t>$28,200,</a:t>
            </a:r>
            <a:r>
              <a:rPr lang="en-US" sz="1100" dirty="0"/>
              <a:t> $17,720)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2008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361 - Taipei (</a:t>
            </a:r>
            <a:r>
              <a:rPr lang="en-US" sz="1100" dirty="0">
                <a:solidFill>
                  <a:srgbClr val="FF0000"/>
                </a:solidFill>
              </a:rPr>
              <a:t>$126,352, -$24,636</a:t>
            </a:r>
            <a:r>
              <a:rPr lang="en-US" sz="1100" dirty="0"/>
              <a:t>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402 - Jacksonville ($1,850, $39,459)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379 – Hawaii (</a:t>
            </a:r>
            <a:r>
              <a:rPr lang="en-US" sz="1100" dirty="0">
                <a:solidFill>
                  <a:srgbClr val="FF0000"/>
                </a:solidFill>
              </a:rPr>
              <a:t>$13,343, </a:t>
            </a:r>
            <a:r>
              <a:rPr lang="en-US" sz="1100" dirty="0"/>
              <a:t>$8,557)</a:t>
            </a:r>
          </a:p>
        </p:txBody>
      </p:sp>
      <p:sp>
        <p:nvSpPr>
          <p:cNvPr id="820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895599" y="1078755"/>
            <a:ext cx="2782075" cy="4970561"/>
          </a:xfrm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/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2009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200" dirty="0"/>
              <a:t>355 – LA ($4,724, $9,835)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200" dirty="0"/>
              <a:t>344 – Montreal ($8,676, $29,948)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200" dirty="0"/>
              <a:t>500 – Hawaii ($16,793, $17,330)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2010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428 – LA ($9,000, $33,841)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426 - Beijing ($0)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384 – Hawaii ($1,161,  $316)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2011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410 – LA ($13,378, $29,080)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351 – Indian Wells (</a:t>
            </a:r>
            <a:r>
              <a:rPr lang="en-US" sz="1200" dirty="0">
                <a:solidFill>
                  <a:srgbClr val="FF0000"/>
                </a:solidFill>
              </a:rPr>
              <a:t>$9,128,</a:t>
            </a:r>
            <a:r>
              <a:rPr lang="en-US" sz="1200" dirty="0"/>
              <a:t> $20,536)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313 – Okinawa (</a:t>
            </a:r>
            <a:r>
              <a:rPr lang="en-US" sz="1200" dirty="0">
                <a:solidFill>
                  <a:srgbClr val="FF0000"/>
                </a:solidFill>
              </a:rPr>
              <a:t>$22,669, </a:t>
            </a:r>
            <a:r>
              <a:rPr lang="en-US" sz="1200" dirty="0"/>
              <a:t>$0)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2012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359 – Jacksonville ($16,398, $30,931.52)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335 – Atlanta (</a:t>
            </a:r>
            <a:r>
              <a:rPr lang="en-US" sz="1200" dirty="0">
                <a:solidFill>
                  <a:srgbClr val="FF0000"/>
                </a:solidFill>
              </a:rPr>
              <a:t>$680,</a:t>
            </a:r>
            <a:r>
              <a:rPr lang="en-US" sz="1200" dirty="0"/>
              <a:t> </a:t>
            </a:r>
            <a:r>
              <a:rPr lang="en-US" sz="1200" dirty="0">
                <a:solidFill>
                  <a:srgbClr val="FF0000"/>
                </a:solidFill>
              </a:rPr>
              <a:t> $100.35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314 – Indian Wells (-</a:t>
            </a:r>
            <a:r>
              <a:rPr lang="en-US" sz="1200" dirty="0">
                <a:solidFill>
                  <a:srgbClr val="FF0000"/>
                </a:solidFill>
              </a:rPr>
              <a:t>$7,665, </a:t>
            </a:r>
            <a:r>
              <a:rPr lang="en-US" sz="1200" dirty="0"/>
              <a:t>$15,480) </a:t>
            </a:r>
          </a:p>
          <a:p>
            <a:pPr marL="137160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2013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356 – Vancouver (-</a:t>
            </a:r>
            <a:r>
              <a:rPr lang="en-US" sz="1200" dirty="0">
                <a:solidFill>
                  <a:srgbClr val="FF0000"/>
                </a:solidFill>
              </a:rPr>
              <a:t>$15,259, </a:t>
            </a:r>
            <a:r>
              <a:rPr lang="en-US" sz="1200" dirty="0"/>
              <a:t> -</a:t>
            </a:r>
            <a:r>
              <a:rPr lang="en-US" sz="1200" dirty="0">
                <a:solidFill>
                  <a:srgbClr val="FF0000"/>
                </a:solidFill>
              </a:rPr>
              <a:t>$5,855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337 – Hawaii      (-</a:t>
            </a:r>
            <a:r>
              <a:rPr lang="en-US" sz="1200" dirty="0">
                <a:solidFill>
                  <a:srgbClr val="FF0000"/>
                </a:solidFill>
              </a:rPr>
              <a:t>$10,533, -$12,227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279 – Nanjing     ($0, </a:t>
            </a:r>
            <a:r>
              <a:rPr lang="en-US" sz="1200" dirty="0">
                <a:solidFill>
                  <a:srgbClr val="FF0000"/>
                </a:solidFill>
              </a:rPr>
              <a:t>$7,475</a:t>
            </a:r>
            <a:r>
              <a:rPr lang="en-US" sz="1200" dirty="0"/>
              <a:t>) 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2014</a:t>
            </a:r>
          </a:p>
          <a:p>
            <a:pPr marL="437198" lvl="2" indent="-84535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426 – LA (-</a:t>
            </a:r>
            <a:r>
              <a:rPr lang="en-US" sz="1200" dirty="0">
                <a:solidFill>
                  <a:srgbClr val="FF0000"/>
                </a:solidFill>
              </a:rPr>
              <a:t>$</a:t>
            </a:r>
            <a:r>
              <a:rPr lang="en-US" sz="1200" dirty="0">
                <a:solidFill>
                  <a:srgbClr val="FF0000"/>
                </a:solidFill>
                <a:ea typeface="MS PGothic" pitchFamily="34" charset="-128"/>
              </a:rPr>
              <a:t>9,313, -</a:t>
            </a:r>
            <a:r>
              <a:rPr lang="en-US" sz="1200" dirty="0">
                <a:solidFill>
                  <a:srgbClr val="FF0000"/>
                </a:solidFill>
              </a:rPr>
              <a:t>$</a:t>
            </a:r>
            <a:r>
              <a:rPr lang="en-US" sz="1200" dirty="0">
                <a:solidFill>
                  <a:srgbClr val="FF0000"/>
                </a:solidFill>
                <a:ea typeface="MS PGothic" pitchFamily="34" charset="-128"/>
              </a:rPr>
              <a:t>2,082</a:t>
            </a:r>
            <a:r>
              <a:rPr lang="en-US" sz="1200" dirty="0">
                <a:solidFill>
                  <a:schemeClr val="tx1"/>
                </a:solidFill>
                <a:ea typeface="MS PGothic" pitchFamily="34" charset="-128"/>
              </a:rPr>
              <a:t>)</a:t>
            </a:r>
            <a:endParaRPr lang="en-US" sz="1200" dirty="0">
              <a:solidFill>
                <a:schemeClr val="tx1"/>
              </a:solidFill>
            </a:endParaRPr>
          </a:p>
          <a:p>
            <a:pPr marL="437198" lvl="2" indent="-84535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337 – Waikoloa (</a:t>
            </a:r>
            <a:r>
              <a:rPr lang="en-US" sz="1200" dirty="0">
                <a:solidFill>
                  <a:schemeClr val="tx1"/>
                </a:solidFill>
              </a:rPr>
              <a:t>$8,940, </a:t>
            </a:r>
            <a:r>
              <a:rPr lang="en-US" sz="1200" dirty="0">
                <a:solidFill>
                  <a:schemeClr val="tx1"/>
                </a:solidFill>
                <a:ea typeface="MS PGothic" pitchFamily="34" charset="-128"/>
              </a:rPr>
              <a:t>$13,949</a:t>
            </a:r>
            <a:r>
              <a:rPr lang="en-US" sz="1200" dirty="0"/>
              <a:t>)</a:t>
            </a:r>
          </a:p>
          <a:p>
            <a:pPr marL="437198" lvl="2" indent="-84535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341 – Athens (-</a:t>
            </a:r>
            <a:r>
              <a:rPr lang="en-US" sz="1200" dirty="0">
                <a:solidFill>
                  <a:srgbClr val="FF0000"/>
                </a:solidFill>
              </a:rPr>
              <a:t>$63,050, </a:t>
            </a:r>
            <a:r>
              <a:rPr lang="en-US" sz="1200" dirty="0"/>
              <a:t>$1,099)</a:t>
            </a:r>
          </a:p>
          <a:p>
            <a:pPr marL="386954" lvl="1" indent="-130969" defTabSz="685800">
              <a:lnSpc>
                <a:spcPct val="90000"/>
              </a:lnSpc>
              <a:tabLst>
                <a:tab pos="5529263" algn="r"/>
              </a:tabLst>
            </a:pPr>
            <a:endParaRPr lang="en-US" sz="1600" dirty="0"/>
          </a:p>
        </p:txBody>
      </p:sp>
      <p:sp>
        <p:nvSpPr>
          <p:cNvPr id="8201" name="Rectangle 5"/>
          <p:cNvSpPr>
            <a:spLocks noChangeArrowheads="1"/>
          </p:cNvSpPr>
          <p:nvPr/>
        </p:nvSpPr>
        <p:spPr bwMode="auto">
          <a:xfrm>
            <a:off x="7780735" y="723900"/>
            <a:ext cx="184731" cy="19620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defTabSz="685800"/>
            <a:endParaRPr lang="en-US" sz="675" b="1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6B3354A2-7215-4CFB-9EC3-1814DB1BE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1187612"/>
            <a:ext cx="3276599" cy="470177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48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/>
              <a:t>2015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/>
              <a:t>665 – Atlanta ($</a:t>
            </a:r>
            <a:r>
              <a:rPr lang="en-US" sz="1200" b="1" kern="0" dirty="0">
                <a:solidFill>
                  <a:schemeClr val="tx1"/>
                </a:solidFill>
                <a:ea typeface="MS PGothic" pitchFamily="34" charset="-128"/>
              </a:rPr>
              <a:t>190,625,  $0</a:t>
            </a:r>
            <a:r>
              <a:rPr lang="en-US" sz="1200" kern="0" dirty="0"/>
              <a:t>)</a:t>
            </a:r>
            <a:r>
              <a:rPr lang="en-US" sz="1200" kern="0" baseline="30000" dirty="0"/>
              <a:t>1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/>
              <a:t>357 – Vancouver ($6,323, $14,667)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/>
              <a:t>329 – Bangkok (-</a:t>
            </a:r>
            <a:r>
              <a:rPr lang="en-US" sz="1200" kern="0" dirty="0">
                <a:solidFill>
                  <a:srgbClr val="C00000"/>
                </a:solidFill>
              </a:rPr>
              <a:t>$3,147, </a:t>
            </a:r>
            <a:r>
              <a:rPr lang="en-US" sz="1200" kern="0" dirty="0">
                <a:solidFill>
                  <a:schemeClr val="tx1"/>
                </a:solidFill>
              </a:rPr>
              <a:t>$18,102</a:t>
            </a:r>
            <a:r>
              <a:rPr lang="en-US" sz="1200" kern="0" dirty="0"/>
              <a:t>)</a:t>
            </a:r>
          </a:p>
          <a:p>
            <a:pPr marL="4048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/>
              <a:t>2016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/>
              <a:t>698 – Atlanta </a:t>
            </a:r>
            <a:r>
              <a:rPr lang="en-US" sz="1200" kern="0" dirty="0">
                <a:solidFill>
                  <a:srgbClr val="C00000"/>
                </a:solidFill>
              </a:rPr>
              <a:t>(-$33,625, </a:t>
            </a:r>
            <a:r>
              <a:rPr lang="en-US" sz="1200" kern="0" dirty="0">
                <a:solidFill>
                  <a:schemeClr val="tx1"/>
                </a:solidFill>
              </a:rPr>
              <a:t>$0)</a:t>
            </a:r>
            <a:r>
              <a:rPr lang="en-US" sz="1200" kern="0" baseline="30000" dirty="0">
                <a:solidFill>
                  <a:schemeClr val="tx1"/>
                </a:solidFill>
              </a:rPr>
              <a:t>1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/>
              <a:t>324 – Waikoloa (-</a:t>
            </a:r>
            <a:r>
              <a:rPr lang="en-US" sz="1200" kern="0" dirty="0">
                <a:solidFill>
                  <a:srgbClr val="C00000"/>
                </a:solidFill>
              </a:rPr>
              <a:t>$22,740,  </a:t>
            </a:r>
            <a:r>
              <a:rPr lang="en-US" sz="1200" kern="0" dirty="0"/>
              <a:t>$</a:t>
            </a:r>
            <a:r>
              <a:rPr lang="en-US" sz="1200" kern="0" dirty="0">
                <a:solidFill>
                  <a:schemeClr val="tx1"/>
                </a:solidFill>
              </a:rPr>
              <a:t>14,253</a:t>
            </a:r>
            <a:r>
              <a:rPr lang="en-US" sz="1200" kern="0" dirty="0"/>
              <a:t>)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/>
              <a:t>267 – Warsaw ($1,025, -</a:t>
            </a:r>
            <a:r>
              <a:rPr lang="en-US" sz="1200" kern="0" dirty="0">
                <a:solidFill>
                  <a:srgbClr val="C00000"/>
                </a:solidFill>
              </a:rPr>
              <a:t>$7,874</a:t>
            </a:r>
            <a:r>
              <a:rPr lang="en-US" sz="1200" kern="0" dirty="0"/>
              <a:t>)</a:t>
            </a:r>
          </a:p>
          <a:p>
            <a:pPr marL="4048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/>
              <a:t>2017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/>
              <a:t>317 – Atlanta (-</a:t>
            </a:r>
            <a:r>
              <a:rPr lang="en-US" sz="1200" b="1" kern="0" dirty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$8,268, </a:t>
            </a:r>
            <a:r>
              <a:rPr lang="en-US" sz="1200" kern="0" dirty="0">
                <a:solidFill>
                  <a:schemeClr val="tx1"/>
                </a:solidFill>
              </a:rPr>
              <a:t>-</a:t>
            </a:r>
            <a:r>
              <a:rPr lang="en-US" sz="1200" b="1" dirty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$733.50</a:t>
            </a:r>
            <a:r>
              <a:rPr lang="en-US" sz="1200" kern="0" dirty="0">
                <a:solidFill>
                  <a:schemeClr val="tx1"/>
                </a:solidFill>
              </a:rPr>
              <a:t>)</a:t>
            </a:r>
            <a:endParaRPr lang="en-US" sz="1200" kern="0" baseline="30000" dirty="0">
              <a:solidFill>
                <a:schemeClr val="tx1"/>
              </a:solidFill>
            </a:endParaRP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>
                <a:solidFill>
                  <a:schemeClr val="tx1"/>
                </a:solidFill>
              </a:rPr>
              <a:t>215 – </a:t>
            </a:r>
            <a:r>
              <a:rPr lang="en-US" sz="1200" kern="0" dirty="0" err="1">
                <a:solidFill>
                  <a:schemeClr val="tx1"/>
                </a:solidFill>
              </a:rPr>
              <a:t>Deajeon</a:t>
            </a:r>
            <a:r>
              <a:rPr lang="en-US" sz="1200" kern="0" dirty="0">
                <a:solidFill>
                  <a:schemeClr val="tx1"/>
                </a:solidFill>
              </a:rPr>
              <a:t> ($</a:t>
            </a:r>
            <a:r>
              <a:rPr lang="en-US" sz="1200" kern="0" dirty="0"/>
              <a:t>26,050.00, $</a:t>
            </a:r>
            <a:r>
              <a:rPr lang="en-US" sz="1200" dirty="0"/>
              <a:t>17,666.60</a:t>
            </a:r>
            <a:r>
              <a:rPr lang="en-US" sz="1200" kern="0" dirty="0"/>
              <a:t>)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>
                <a:solidFill>
                  <a:schemeClr val="tx1"/>
                </a:solidFill>
              </a:rPr>
              <a:t>267 - Waikoloa (-</a:t>
            </a:r>
            <a:r>
              <a:rPr lang="en-US" sz="1200" b="1" kern="0" dirty="0">
                <a:solidFill>
                  <a:srgbClr val="C00000"/>
                </a:solidFill>
              </a:rPr>
              <a:t>$17,750</a:t>
            </a:r>
            <a:r>
              <a:rPr lang="en-US" sz="1200" kern="0" dirty="0">
                <a:solidFill>
                  <a:srgbClr val="FF0000"/>
                </a:solidFill>
              </a:rPr>
              <a:t>, -</a:t>
            </a:r>
            <a:r>
              <a:rPr lang="en-US" sz="1200" b="1" kern="0" dirty="0">
                <a:solidFill>
                  <a:srgbClr val="C00000"/>
                </a:solidFill>
              </a:rPr>
              <a:t>$</a:t>
            </a:r>
            <a:r>
              <a:rPr lang="en-US" sz="1200" b="1" dirty="0">
                <a:solidFill>
                  <a:srgbClr val="C00000"/>
                </a:solidFill>
              </a:rPr>
              <a:t>18,404.21</a:t>
            </a:r>
            <a:r>
              <a:rPr lang="en-US" sz="1200" kern="0" dirty="0">
                <a:solidFill>
                  <a:schemeClr val="tx1"/>
                </a:solidFill>
              </a:rPr>
              <a:t>)</a:t>
            </a:r>
          </a:p>
          <a:p>
            <a:pPr marL="4048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400" i="1" kern="0" dirty="0">
                <a:solidFill>
                  <a:schemeClr val="tx1"/>
                </a:solidFill>
              </a:rPr>
              <a:t>2018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400" i="1" kern="0" dirty="0">
                <a:solidFill>
                  <a:schemeClr val="tx1"/>
                </a:solidFill>
              </a:rPr>
              <a:t>312 – Irvine (-</a:t>
            </a:r>
            <a:r>
              <a:rPr lang="en-US" sz="1400" b="1" i="1" kern="0" dirty="0">
                <a:solidFill>
                  <a:srgbClr val="C00000"/>
                </a:solidFill>
              </a:rPr>
              <a:t>$12,380, -$</a:t>
            </a:r>
            <a:r>
              <a:rPr lang="en-US" sz="1400" b="1" kern="0" dirty="0">
                <a:solidFill>
                  <a:srgbClr val="C00000"/>
                </a:solidFill>
              </a:rPr>
              <a:t>10,435.36</a:t>
            </a:r>
            <a:r>
              <a:rPr lang="en-US" sz="1400" i="1" kern="0" dirty="0">
                <a:solidFill>
                  <a:schemeClr val="tx1"/>
                </a:solidFill>
              </a:rPr>
              <a:t>)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400" i="1" kern="0" dirty="0">
                <a:solidFill>
                  <a:schemeClr val="tx1"/>
                </a:solidFill>
              </a:rPr>
              <a:t>271 – Warsaw ($</a:t>
            </a:r>
            <a:r>
              <a:rPr lang="en-US" sz="1400" kern="0" dirty="0"/>
              <a:t>5,965.00, </a:t>
            </a:r>
            <a:r>
              <a:rPr lang="en-US" sz="1400" kern="0" dirty="0">
                <a:solidFill>
                  <a:schemeClr val="tx1"/>
                </a:solidFill>
              </a:rPr>
              <a:t>$13,661.10)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400" kern="0" dirty="0">
                <a:solidFill>
                  <a:schemeClr val="tx1"/>
                </a:solidFill>
              </a:rPr>
              <a:t>283-- Waikoloa (-</a:t>
            </a:r>
            <a:r>
              <a:rPr lang="en-US" sz="1400" b="1" kern="0" dirty="0">
                <a:solidFill>
                  <a:srgbClr val="C00000"/>
                </a:solidFill>
              </a:rPr>
              <a:t>$9,425</a:t>
            </a:r>
            <a:r>
              <a:rPr lang="en-US" sz="1400" kern="0" dirty="0">
                <a:solidFill>
                  <a:schemeClr val="tx1"/>
                </a:solidFill>
              </a:rPr>
              <a:t>, -</a:t>
            </a:r>
            <a:r>
              <a:rPr lang="en-US" sz="1400" b="1" kern="0" dirty="0">
                <a:solidFill>
                  <a:srgbClr val="C00000"/>
                </a:solidFill>
              </a:rPr>
              <a:t>$18,419.07</a:t>
            </a:r>
            <a:r>
              <a:rPr lang="en-US" sz="1400" kern="0" dirty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</a:rPr>
              <a:t>2019</a:t>
            </a:r>
          </a:p>
          <a:p>
            <a:pPr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</a:rPr>
              <a:t>	</a:t>
            </a:r>
            <a:r>
              <a:rPr lang="en-US" sz="1400" b="0" dirty="0">
                <a:solidFill>
                  <a:schemeClr val="tx1"/>
                </a:solidFill>
              </a:rPr>
              <a:t>293 – St Louis (-</a:t>
            </a:r>
            <a:r>
              <a:rPr lang="en-US" sz="1400" kern="0" dirty="0">
                <a:solidFill>
                  <a:srgbClr val="C00000"/>
                </a:solidFill>
              </a:rPr>
              <a:t>$30,408, -$13,667.13)</a:t>
            </a:r>
            <a:endParaRPr lang="en-US" sz="1400" b="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1400" b="0" dirty="0">
                <a:solidFill>
                  <a:schemeClr val="tx1"/>
                </a:solidFill>
              </a:rPr>
              <a:t>	293 –  Atlanta (-</a:t>
            </a:r>
            <a:r>
              <a:rPr lang="en-US" sz="1400" kern="0" dirty="0">
                <a:solidFill>
                  <a:srgbClr val="C00000"/>
                </a:solidFill>
              </a:rPr>
              <a:t>$32,243, -$20,163.50)</a:t>
            </a:r>
            <a:endParaRPr lang="en-US" sz="1400" b="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1400" b="0" dirty="0">
                <a:solidFill>
                  <a:schemeClr val="tx1"/>
                </a:solidFill>
              </a:rPr>
              <a:t>	278  - Hanoi ($</a:t>
            </a:r>
            <a:r>
              <a:rPr lang="en-US" sz="1400" b="0" dirty="0">
                <a:solidFill>
                  <a:schemeClr val="dk1"/>
                </a:solidFill>
              </a:rPr>
              <a:t>18,847, $8,145.05 )</a:t>
            </a:r>
            <a:endParaRPr lang="en-US" sz="1400" b="0" kern="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B942CB3-1CD8-4021-AE3B-8B91AD4279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562941"/>
              </p:ext>
            </p:extLst>
          </p:nvPr>
        </p:nvGraphicFramePr>
        <p:xfrm>
          <a:off x="838200" y="762000"/>
          <a:ext cx="7467600" cy="5562601"/>
        </p:xfrm>
        <a:graphic>
          <a:graphicData uri="http://schemas.openxmlformats.org/drawingml/2006/table">
            <a:tbl>
              <a:tblPr/>
              <a:tblGrid>
                <a:gridCol w="5793047">
                  <a:extLst>
                    <a:ext uri="{9D8B030D-6E8A-4147-A177-3AD203B41FA5}">
                      <a16:colId xmlns:a16="http://schemas.microsoft.com/office/drawing/2014/main" val="933460410"/>
                    </a:ext>
                  </a:extLst>
                </a:gridCol>
                <a:gridCol w="1674553">
                  <a:extLst>
                    <a:ext uri="{9D8B030D-6E8A-4147-A177-3AD203B41FA5}">
                      <a16:colId xmlns:a16="http://schemas.microsoft.com/office/drawing/2014/main" val="2890871357"/>
                    </a:ext>
                  </a:extLst>
                </a:gridCol>
              </a:tblGrid>
              <a:tr h="38949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Reconciliation Summary - 74331 802.11/.15 CB Acct No. 556802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744647"/>
                  </a:ext>
                </a:extLst>
              </a:tr>
              <a:tr h="38315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As of 7/31/2019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453644"/>
                  </a:ext>
                </a:extLst>
              </a:tr>
              <a:tr h="291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effectLst/>
                          <a:latin typeface="Arial" panose="020B0604020202020204" pitchFamily="34" charset="0"/>
                        </a:rPr>
                        <a:t>ID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effectLst/>
                          <a:latin typeface="Arial" panose="020B0604020202020204" pitchFamily="34" charset="0"/>
                        </a:rPr>
                        <a:t>Balance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839771"/>
                  </a:ext>
                </a:extLst>
              </a:tr>
              <a:tr h="3213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Reconciled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237250"/>
                  </a:ext>
                </a:extLst>
              </a:tr>
              <a:tr h="3213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Cleared Deposits and Other Credits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905.68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8690540"/>
                  </a:ext>
                </a:extLst>
              </a:tr>
              <a:tr h="3213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Cleared Checks and Payments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(27,859.31)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1105928"/>
                  </a:ext>
                </a:extLst>
              </a:tr>
              <a:tr h="3213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Reconciled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(26,953.63)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4460291"/>
                  </a:ext>
                </a:extLst>
              </a:tr>
              <a:tr h="3213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Last Reconciled Statement Balance - 6/30/2019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485,160.56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8350721"/>
                  </a:ext>
                </a:extLst>
              </a:tr>
              <a:tr h="3213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Current Reconciled Balance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458,206.93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9791736"/>
                  </a:ext>
                </a:extLst>
              </a:tr>
              <a:tr h="3213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Reconcile Statement Balance - 7/31/2019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458,206.93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3548292"/>
                  </a:ext>
                </a:extLst>
              </a:tr>
              <a:tr h="3213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Difference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014902"/>
                  </a:ext>
                </a:extLst>
              </a:tr>
              <a:tr h="3213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Unreconciled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8813187"/>
                  </a:ext>
                </a:extLst>
              </a:tr>
              <a:tr h="3213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Uncleared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3272705"/>
                  </a:ext>
                </a:extLst>
              </a:tr>
              <a:tr h="3213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Checks and Payments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(20,772.98)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1301776"/>
                  </a:ext>
                </a:extLst>
              </a:tr>
              <a:tr h="3213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Uncleared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(20,772.98)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0649580"/>
                  </a:ext>
                </a:extLst>
              </a:tr>
              <a:tr h="3213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Unreconciled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(20,772.98)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5082363"/>
                  </a:ext>
                </a:extLst>
              </a:tr>
              <a:tr h="3213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as of 7/31/2019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437,433.95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024139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970DCE-BEB0-49A3-BA69-6F21A2F428D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F169E7-1A4C-46AE-9291-A92FCAB8332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F3C80A-030E-493E-8D5B-D2967E9E3C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57E0FB8-D369-4108-ABE3-C3B71EB410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4588591"/>
              </p:ext>
            </p:extLst>
          </p:nvPr>
        </p:nvGraphicFramePr>
        <p:xfrm>
          <a:off x="498897" y="685799"/>
          <a:ext cx="8146206" cy="5789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Worksheet" r:id="rId4" imgW="8839200" imgH="5952862" progId="Excel.Sheet.12">
                  <p:embed/>
                </p:oleObj>
              </mc:Choice>
              <mc:Fallback>
                <p:oleObj name="Worksheet" r:id="rId4" imgW="8839200" imgH="5952862" progId="Excel.Shee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157E0FB8-D369-4108-ABE3-C3B71EB410E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8897" y="685799"/>
                        <a:ext cx="8146206" cy="57896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2668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044276136624162e7788a9ef0deff32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a7a1af1ae2d713a6b18a9d11ab7afd46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B70DA11-B4D5-461E-8E80-67BE7DF9C05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5B9D47-03EB-4E85-ACC2-CA82724B05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69D784B-096F-4BC0-B00F-03A4BD4D812F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1789</TotalTime>
  <Words>3215</Words>
  <Application>Microsoft Office PowerPoint</Application>
  <PresentationFormat>On-screen Show (4:3)</PresentationFormat>
  <Paragraphs>1051</Paragraphs>
  <Slides>14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Office Theme</vt:lpstr>
      <vt:lpstr>Document</vt:lpstr>
      <vt:lpstr>Microsoft Excel Worksheet</vt:lpstr>
      <vt:lpstr>Wireless Treasurer Report Sept. 2019 Hanoi</vt:lpstr>
      <vt:lpstr>Abstract</vt:lpstr>
      <vt:lpstr>PowerPoint Presentation</vt:lpstr>
      <vt:lpstr>Atlanta, May 2019 Budget Report</vt:lpstr>
      <vt:lpstr>CoEx Workshop, July 2019 Budget Report</vt:lpstr>
      <vt:lpstr>Hanoi, Sept 2019 Budget Report</vt:lpstr>
      <vt:lpstr>Historical Attendance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Treasurer Report Sept 2019 Hanoi</dc:title>
  <dc:creator>Jon Rosdahl</dc:creator>
  <cp:keywords>Sept 2019</cp:keywords>
  <dc:description>Jon Rosdahl (Qualcomm)</dc:description>
  <cp:lastModifiedBy>Jon Rosdahl</cp:lastModifiedBy>
  <cp:revision>17</cp:revision>
  <cp:lastPrinted>1601-01-01T00:00:00Z</cp:lastPrinted>
  <dcterms:created xsi:type="dcterms:W3CDTF">2019-08-01T19:20:26Z</dcterms:created>
  <dcterms:modified xsi:type="dcterms:W3CDTF">2019-09-15T04:35:17Z</dcterms:modified>
  <cp:category>Treasurer 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