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30"/>
  </p:notesMasterIdLst>
  <p:handoutMasterIdLst>
    <p:handoutMasterId r:id="rId31"/>
  </p:handoutMasterIdLst>
  <p:sldIdLst>
    <p:sldId id="510" r:id="rId3"/>
    <p:sldId id="421" r:id="rId4"/>
    <p:sldId id="536" r:id="rId5"/>
    <p:sldId id="512" r:id="rId6"/>
    <p:sldId id="524" r:id="rId7"/>
    <p:sldId id="503" r:id="rId8"/>
    <p:sldId id="511" r:id="rId9"/>
    <p:sldId id="458" r:id="rId10"/>
    <p:sldId id="283" r:id="rId11"/>
    <p:sldId id="284" r:id="rId12"/>
    <p:sldId id="468" r:id="rId13"/>
    <p:sldId id="525" r:id="rId14"/>
    <p:sldId id="459" r:id="rId15"/>
    <p:sldId id="520" r:id="rId16"/>
    <p:sldId id="521" r:id="rId17"/>
    <p:sldId id="522" r:id="rId18"/>
    <p:sldId id="530" r:id="rId19"/>
    <p:sldId id="531" r:id="rId20"/>
    <p:sldId id="532" r:id="rId21"/>
    <p:sldId id="533" r:id="rId22"/>
    <p:sldId id="534" r:id="rId23"/>
    <p:sldId id="513" r:id="rId24"/>
    <p:sldId id="535" r:id="rId25"/>
    <p:sldId id="526" r:id="rId26"/>
    <p:sldId id="527" r:id="rId27"/>
    <p:sldId id="528" r:id="rId28"/>
    <p:sldId id="529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os Farkas" initials="JF" lastIdx="1" clrIdx="0">
    <p:extLst>
      <p:ext uri="{19B8F6BF-5375-455C-9EA6-DF929625EA0E}">
        <p15:presenceInfo xmlns:p15="http://schemas.microsoft.com/office/powerpoint/2012/main" userId="S-1-5-21-1538607324-3213881460-940295383-311781" providerId="AD"/>
      </p:ext>
    </p:extLst>
  </p:cmAuthor>
  <p:cmAuthor id="2" name="Jessy V Rouyer" initials="JVR" lastIdx="1" clrIdx="1">
    <p:extLst>
      <p:ext uri="{19B8F6BF-5375-455C-9EA6-DF929625EA0E}">
        <p15:presenceInfo xmlns:p15="http://schemas.microsoft.com/office/powerpoint/2012/main" userId="Jessy V Rouy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7C80"/>
    <a:srgbClr val="2FB1DF"/>
    <a:srgbClr val="69BE28"/>
    <a:srgbClr val="0066FF"/>
    <a:srgbClr val="33CCFF"/>
    <a:srgbClr val="99FF99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29" autoAdjust="0"/>
    <p:restoredTop sz="83592" autoAdjust="0"/>
  </p:normalViewPr>
  <p:slideViewPr>
    <p:cSldViewPr showGuides="1">
      <p:cViewPr varScale="1">
        <p:scale>
          <a:sx n="67" d="100"/>
          <a:sy n="67" d="100"/>
        </p:scale>
        <p:origin x="62" y="11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5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7125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2334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3391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85817" indent="-263776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055103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77145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899186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1AE4F0E-1EF6-844D-BC53-4636777E0F60}" type="slidenum">
              <a:rPr lang="en-GB" sz="1200"/>
              <a:pPr/>
              <a:t>9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1815670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Times New Roman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85817" indent="-263776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055103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77145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899186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1AE4F0E-1EF6-844D-BC53-4636777E0F60}" type="slidenum">
              <a:rPr lang="en-GB" sz="1200"/>
              <a:pPr/>
              <a:t>10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2638322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7117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9256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725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14" name="Text Box 8">
            <a:extLst>
              <a:ext uri="{FF2B5EF4-FFF2-40B4-BE49-F238E27FC236}">
                <a16:creationId xmlns:a16="http://schemas.microsoft.com/office/drawing/2014/main" id="{F6AEF2F2-49A1-445F-9A75-35A96BAD71B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586539"/>
            <a:ext cx="1981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ec-19-0121-05-00EC 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20">
          <a:fgClr>
            <a:srgbClr val="FF7C8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ec-19-0121-05-00EC 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20">
          <a:fgClr>
            <a:srgbClr val="FF7C8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Relationship Id="rId4" Type="http://schemas.openxmlformats.org/officeDocument/2006/relationships/hyperlink" Target="http://www.ieee802.org/1/files/private/x-rev-drafts/d1/802-1X-rev-d1-4-dis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hyperlink" Target="https://mentor.ieee.org/802-ec/dcn/17/ec-17-0159-00-ACSD-802-1qcx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1.emf"/><Relationship Id="rId5" Type="http://schemas.openxmlformats.org/officeDocument/2006/relationships/hyperlink" Target="http://www.ieee802.org/1/files/private/as-rev-drafts/d7/802-1AS-rev-d7-0-dis.pdf" TargetMode="External"/><Relationship Id="rId4" Type="http://schemas.openxmlformats.org/officeDocument/2006/relationships/hyperlink" Target="http://www.ieee802.org/1/files/private/cx-drafts/d1/802-1Qcx-d1-2-dis-v01.pdf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8/ec-18-0243-00-ACSD-p802-1as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4.xml"/><Relationship Id="rId5" Type="http://schemas.openxmlformats.org/officeDocument/2006/relationships/image" Target="../media/image2.emf"/><Relationship Id="rId4" Type="http://schemas.openxmlformats.org/officeDocument/2006/relationships/hyperlink" Target="http://www.ieee802.org/1/files/private/as-rev-drafts/d8/802-1AS-Rev-d8-0-dis-v03.pdf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liaison-response-SG15-LS187-clarifications-on-fronthaul-sync-requirements-0719-v01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liaison-response-SG15-LS187-CMde-draft-sharing-0719-v01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liaison-response-SG15-LS188-management-coordination-0719-v01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liaison-response-3GPP-RAN2-Ethernet-header-compression-0719-v01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liaison-response-3GPP-SA2-5G-integration-with-TSN-0719-v01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5" Type="http://schemas.openxmlformats.org/officeDocument/2006/relationships/hyperlink" Target="http://www.ieee802.org/1/files/public/docs2019/cj-CSD-0719-v01.pdf" TargetMode="External"/><Relationship Id="rId4" Type="http://schemas.openxmlformats.org/officeDocument/2006/relationships/hyperlink" Target="http://www.ieee802.org/1/files/public/docs2019/cj-PAR-extension-0719-v01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5" Type="http://schemas.openxmlformats.org/officeDocument/2006/relationships/hyperlink" Target="http://www.ieee802.org/1/files/public/docs2019/dh-CSD-0719-v01.pdf" TargetMode="External"/><Relationship Id="rId4" Type="http://schemas.openxmlformats.org/officeDocument/2006/relationships/hyperlink" Target="http://www.ieee802.org/1/files/public/docs2019/dh-PAR-0719-v01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5" Type="http://schemas.openxmlformats.org/officeDocument/2006/relationships/hyperlink" Target="http://www.ieee802.org/1/files/public/docs2019/dj-CSD-0719-v01.pdf" TargetMode="External"/><Relationship Id="rId4" Type="http://schemas.openxmlformats.org/officeDocument/2006/relationships/hyperlink" Target="http://www.ieee802.org/1/files/public/docs2019/dj-PAR-0719-v01.pd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4" Type="http://schemas.openxmlformats.org/officeDocument/2006/relationships/hyperlink" Target="http://www.ieee802.org/1/files/private/x-rev-drafts/d1/802-1X-rev-d1-4-dis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C75E0-C4F4-4B3A-949E-C3DCF8D46D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802.1 consent agenda items for LMSC Closing Plenary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EA3206-4562-4BF7-92FA-287E488D6F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July 2019, Vienna</a:t>
            </a:r>
          </a:p>
          <a:p>
            <a:r>
              <a:rPr lang="en-GB" dirty="0"/>
              <a:t>V5 </a:t>
            </a:r>
            <a:r>
              <a:rPr lang="en-GB" sz="1100" dirty="0"/>
              <a:t>(internal version #)</a:t>
            </a:r>
            <a:endParaRPr lang="en-GB" dirty="0"/>
          </a:p>
          <a:p>
            <a:r>
              <a:rPr lang="en-GB" dirty="0"/>
              <a:t>Jessy Rouyer</a:t>
            </a:r>
          </a:p>
        </p:txBody>
      </p:sp>
    </p:spTree>
    <p:extLst>
      <p:ext uri="{BB962C8B-B14F-4D97-AF65-F5344CB8AC3E}">
        <p14:creationId xmlns:p14="http://schemas.microsoft.com/office/powerpoint/2010/main" val="3301766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3587" y="274638"/>
            <a:ext cx="7772400" cy="914400"/>
          </a:xfrm>
        </p:spPr>
        <p:txBody>
          <a:bodyPr/>
          <a:lstStyle/>
          <a:p>
            <a:pPr algn="l"/>
            <a:r>
              <a:rPr lang="en-GB" sz="2800" dirty="0"/>
              <a:t>Supporting information </a:t>
            </a:r>
            <a:r>
              <a:rPr lang="en-GB" dirty="0"/>
              <a:t>P802.1X-Rev</a:t>
            </a:r>
            <a:endParaRPr lang="en-GB" dirty="0">
              <a:latin typeface="Times New Roman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600200"/>
            <a:ext cx="8002587" cy="4080269"/>
          </a:xfrm>
        </p:spPr>
        <p:txBody>
          <a:bodyPr>
            <a:normAutofit/>
          </a:bodyPr>
          <a:lstStyle/>
          <a:p>
            <a:r>
              <a:rPr lang="en-US" sz="2600" dirty="0"/>
              <a:t>WG ballot </a:t>
            </a:r>
            <a:r>
              <a:rPr lang="en-US" sz="2600" dirty="0" err="1"/>
              <a:t>recirc</a:t>
            </a:r>
            <a:r>
              <a:rPr lang="en-US" sz="2600" dirty="0"/>
              <a:t> closed: </a:t>
            </a:r>
            <a:br>
              <a:rPr lang="en-US" sz="2600" dirty="0"/>
            </a:br>
            <a:r>
              <a:rPr lang="en-US" sz="2600" dirty="0"/>
              <a:t>29 June 2018</a:t>
            </a:r>
          </a:p>
          <a:p>
            <a:r>
              <a:rPr lang="en-US" sz="2600" dirty="0"/>
              <a:t>The ballot resulted in</a:t>
            </a:r>
          </a:p>
          <a:p>
            <a:pPr lvl="1"/>
            <a:r>
              <a:rPr lang="en-US" sz="2200" dirty="0"/>
              <a:t>0 Disapprove votes</a:t>
            </a:r>
          </a:p>
          <a:p>
            <a:pPr lvl="1"/>
            <a:r>
              <a:rPr lang="en-US" sz="2200" dirty="0"/>
              <a:t>0 Must Be Satisfied </a:t>
            </a:r>
            <a:br>
              <a:rPr lang="en-US" sz="2200" dirty="0"/>
            </a:br>
            <a:r>
              <a:rPr lang="en-US" sz="2200" dirty="0"/>
              <a:t>comments</a:t>
            </a:r>
          </a:p>
          <a:p>
            <a:r>
              <a:rPr lang="en-US" sz="2600" dirty="0"/>
              <a:t>Ballot response details available here</a:t>
            </a:r>
          </a:p>
          <a:p>
            <a:pPr marL="0" indent="0">
              <a:buNone/>
            </a:pPr>
            <a:r>
              <a:rPr lang="en-US" sz="1700" dirty="0"/>
              <a:t> 	</a:t>
            </a:r>
            <a:r>
              <a:rPr lang="en-US" sz="1500" dirty="0">
                <a:hlinkClick r:id="rId4"/>
              </a:rPr>
              <a:t>http://www.ieee802.org/1/files/private/x-rev-drafts/d1/802-1X-rev-d1-4-dis.pdf</a:t>
            </a:r>
            <a:r>
              <a:rPr lang="en-US" sz="1500" dirty="0"/>
              <a:t> </a:t>
            </a:r>
            <a:endParaRPr lang="en-US" sz="2100" dirty="0"/>
          </a:p>
          <a:p>
            <a:endParaRPr lang="en-GB" sz="2800" dirty="0">
              <a:latin typeface="Arial" charset="0"/>
            </a:endParaRPr>
          </a:p>
          <a:p>
            <a:pPr marL="0" indent="0" eaLnBrk="1" hangingPunct="1">
              <a:buNone/>
            </a:pPr>
            <a:endParaRPr lang="en-GB" sz="2800" dirty="0">
              <a:latin typeface="Arial" charset="0"/>
            </a:endParaRPr>
          </a:p>
          <a:p>
            <a:pPr eaLnBrk="1" hangingPunct="1">
              <a:buFont typeface="Monotype Sorts" charset="0"/>
              <a:buNone/>
            </a:pPr>
            <a:endParaRPr lang="en-GB" dirty="0">
              <a:latin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174874"/>
              </p:ext>
            </p:extLst>
          </p:nvPr>
        </p:nvGraphicFramePr>
        <p:xfrm>
          <a:off x="4684500" y="1600200"/>
          <a:ext cx="3888432" cy="2134520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5046"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Ballot results</a:t>
                      </a:r>
                    </a:p>
                  </a:txBody>
                  <a:tcPr marT="50292" marB="50292"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5845">
                <a:tc>
                  <a:txBody>
                    <a:bodyPr/>
                    <a:lstStyle/>
                    <a:p>
                      <a:r>
                        <a:rPr lang="en-US" sz="1200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Percentage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5845">
                <a:tc>
                  <a:txBody>
                    <a:bodyPr/>
                    <a:lstStyle/>
                    <a:p>
                      <a:r>
                        <a:rPr lang="en-US" sz="12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5845">
                <a:tc>
                  <a:txBody>
                    <a:bodyPr/>
                    <a:lstStyle/>
                    <a:p>
                      <a:r>
                        <a:rPr lang="en-US" sz="12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5845">
                <a:tc>
                  <a:txBody>
                    <a:bodyPr/>
                    <a:lstStyle/>
                    <a:p>
                      <a:r>
                        <a:rPr lang="en-US" sz="1200" dirty="0"/>
                        <a:t>Abstain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5845">
                <a:tc>
                  <a:txBody>
                    <a:bodyPr/>
                    <a:lstStyle/>
                    <a:p>
                      <a:r>
                        <a:rPr lang="en-US" sz="1200" dirty="0"/>
                        <a:t>No. of Voters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0249">
                <a:tc>
                  <a:txBody>
                    <a:bodyPr/>
                    <a:lstStyle/>
                    <a:p>
                      <a:r>
                        <a:rPr lang="en-US" sz="1200" dirty="0"/>
                        <a:t>Voters responding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44312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x.xxx</a:t>
            </a:r>
            <a:r>
              <a:rPr lang="en-US" altLang="en-US" dirty="0"/>
              <a:t> – </a:t>
            </a:r>
            <a:r>
              <a:rPr lang="en-US" altLang="en-US" dirty="0">
                <a:highlight>
                  <a:srgbClr val="FF0000"/>
                </a:highlight>
              </a:rPr>
              <a:t>Motion WITHDRAWN</a:t>
            </a:r>
            <a:endParaRPr lang="en-US" dirty="0">
              <a:highlight>
                <a:srgbClr val="FF0000"/>
              </a:highligh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95400"/>
            <a:ext cx="8893175" cy="52117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strike="sngStrike" dirty="0"/>
              <a:t>Conditionally approve sending P802.1Qcx D2.0 to </a:t>
            </a:r>
            <a:r>
              <a:rPr lang="en-GB" sz="2400" strike="sngStrike" dirty="0"/>
              <a:t>Standards Association ballot</a:t>
            </a:r>
            <a:endParaRPr lang="en-US" sz="2400" strike="sngStrik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strike="sngStrike" dirty="0"/>
              <a:t>Confirm the CSD for P802.1Qcx in </a:t>
            </a:r>
            <a:r>
              <a:rPr lang="en-US" sz="2400" strike="sngStrike" dirty="0">
                <a:hlinkClick r:id="rId4"/>
              </a:rPr>
              <a:t>https://mentor.ieee.org/802-ec/dcn/17/ec-17-0159-00-ACSD-802-1qcx.pdf</a:t>
            </a:r>
            <a:r>
              <a:rPr lang="en-US" sz="2400" strike="sngStrik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strike="sngStrike" dirty="0"/>
              <a:t>P802.1Qcx D1.2 had 100% approval at the end of the last WG ballot</a:t>
            </a:r>
          </a:p>
          <a:p>
            <a:pPr fontAlgn="t"/>
            <a:r>
              <a:rPr lang="en-US" sz="2400" strike="sngStrike" dirty="0"/>
              <a:t>In the WG, </a:t>
            </a:r>
            <a:r>
              <a:rPr lang="en-GB" sz="2400" strike="sngStrike" dirty="0"/>
              <a:t>Proposed: </a:t>
            </a:r>
            <a:r>
              <a:rPr lang="en-US" sz="2400" strike="sngStrike" dirty="0"/>
              <a:t>J</a:t>
            </a:r>
            <a:r>
              <a:rPr lang="hu-HU" sz="2400" strike="sngStrike" dirty="0" err="1"/>
              <a:t>ános</a:t>
            </a:r>
            <a:r>
              <a:rPr lang="hu-HU" sz="2400" strike="sngStrike" dirty="0"/>
              <a:t> Farkas </a:t>
            </a:r>
            <a:r>
              <a:rPr lang="en-GB" sz="2400" strike="sngStrike" dirty="0"/>
              <a:t>	Second: </a:t>
            </a:r>
            <a:r>
              <a:rPr lang="en-US" sz="2400" strike="sngStrike" dirty="0"/>
              <a:t>Craig Gunther</a:t>
            </a:r>
          </a:p>
          <a:p>
            <a:pPr lvl="1" fontAlgn="t"/>
            <a:r>
              <a:rPr lang="en-US" sz="2000" strike="sngStrike" dirty="0"/>
              <a:t>Sending draft (y/n/a): &lt;y&gt;, &lt;n&gt;, &lt;a&gt;</a:t>
            </a:r>
          </a:p>
          <a:p>
            <a:pPr lvl="1"/>
            <a:r>
              <a:rPr lang="en-US" sz="2000" strike="sngStrike" dirty="0"/>
              <a:t>CSD (y/n/a): &lt;y&gt;, &lt;n&gt;, &lt;a&gt;</a:t>
            </a:r>
            <a:endParaRPr lang="en-GB" sz="2000" strike="sngStrike" dirty="0"/>
          </a:p>
          <a:p>
            <a:r>
              <a:rPr lang="en-GB" sz="2400" strike="sngStrike" dirty="0"/>
              <a:t>In EC, mover: Jessy Rouyer 	Second: David Law</a:t>
            </a:r>
          </a:p>
          <a:p>
            <a:pPr lvl="1"/>
            <a:r>
              <a:rPr lang="en-GB" sz="2000" strike="sngStrike" dirty="0"/>
              <a:t>(y/n/a): &lt;y&gt;, &lt;n&gt;, &lt;a&gt;</a:t>
            </a:r>
            <a:endParaRPr lang="en-US" sz="2000" strike="sngStrike" dirty="0"/>
          </a:p>
        </p:txBody>
      </p:sp>
    </p:spTree>
    <p:extLst>
      <p:ext uri="{BB962C8B-B14F-4D97-AF65-F5344CB8AC3E}">
        <p14:creationId xmlns:p14="http://schemas.microsoft.com/office/powerpoint/2010/main" val="16264614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sz="3200" strike="sngStrike" dirty="0"/>
              <a:t>Supporting information </a:t>
            </a:r>
            <a:r>
              <a:rPr lang="en-US" strike="sngStrike" dirty="0"/>
              <a:t>P802.1Qcx</a:t>
            </a:r>
            <a:endParaRPr lang="en-US" sz="3200" strike="sngStrike" dirty="0"/>
          </a:p>
        </p:txBody>
      </p:sp>
      <p:sp>
        <p:nvSpPr>
          <p:cNvPr id="3" name="Rectangle 2"/>
          <p:cNvSpPr/>
          <p:nvPr/>
        </p:nvSpPr>
        <p:spPr>
          <a:xfrm>
            <a:off x="76200" y="1219200"/>
            <a:ext cx="5791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strike="sngStrike" dirty="0"/>
              <a:t>WG ballot closed: 21 June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strike="sngStrike" dirty="0"/>
              <a:t>All WG ballot requirements are met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strike="sngStrike" dirty="0"/>
              <a:t>The ballot resulted in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strike="sngStrike" dirty="0"/>
              <a:t>0 outstanding Disapprove votes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strike="sngStrike" dirty="0"/>
              <a:t>0 outstanding Must Be satisfied comments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strike="sngStrike" dirty="0"/>
              <a:t>Comment resolution available here: </a:t>
            </a:r>
            <a:r>
              <a:rPr lang="en-US" sz="2200" strike="sngStrike" dirty="0">
                <a:hlinkClick r:id="rId4"/>
              </a:rPr>
              <a:t>http://www.ieee802.org/1/files/private/cx-drafts/d1/802-1Qcx-d1-2-dis-v01.pdf</a:t>
            </a:r>
            <a:r>
              <a:rPr lang="en-US" sz="2200" strike="sngStrike" dirty="0"/>
              <a:t>   </a:t>
            </a:r>
            <a:endParaRPr lang="en-US" sz="2200" strike="sngStrike" dirty="0">
              <a:hlinkClick r:id="rId5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strike="sngStrike" dirty="0"/>
              <a:t>Recirculation ballot will be conducted during July/August with comment resolution on the TSN TG calls, and during the September Interim if required. A possible final recirculation in September/October if required with comment resolution on the TSN TG calls.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53871" y="1290935"/>
            <a:ext cx="2032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trike="sngStrike" dirty="0"/>
              <a:t>Ballot results: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2AE2AC-74E9-4021-B935-36E1006985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9952" y="1752600"/>
            <a:ext cx="2774048" cy="485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108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470025"/>
          </a:xfrm>
        </p:spPr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2019-07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Drafts to </a:t>
            </a:r>
            <a:r>
              <a:rPr lang="en-US" dirty="0" err="1"/>
              <a:t>RevCom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958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x.xxx</a:t>
            </a:r>
            <a:r>
              <a:rPr lang="en-US" altLang="en-US" dirty="0"/>
              <a:t> – </a:t>
            </a:r>
            <a:r>
              <a:rPr lang="en-US" altLang="en-US" dirty="0">
                <a:highlight>
                  <a:srgbClr val="FF0000"/>
                </a:highlight>
              </a:rPr>
              <a:t>Motion WITHDRAWN</a:t>
            </a:r>
            <a:endParaRPr lang="en-US" dirty="0">
              <a:highlight>
                <a:srgbClr val="FF0000"/>
              </a:highligh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5111898"/>
          </a:xfrm>
        </p:spPr>
        <p:txBody>
          <a:bodyPr>
            <a:normAutofit fontScale="925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strike="sngStrike" dirty="0"/>
              <a:t>Conditionally approve sending P802.1AS-Rev to </a:t>
            </a:r>
            <a:r>
              <a:rPr lang="en-US" sz="2400" strike="sngStrike" dirty="0" err="1"/>
              <a:t>RevCom</a:t>
            </a:r>
            <a:endParaRPr lang="en-US" sz="2400" strike="sngStrik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strike="sngStrike" dirty="0"/>
              <a:t>Approve CSD documentation in </a:t>
            </a:r>
            <a:r>
              <a:rPr lang="en-US" sz="2400" strike="sngStrike" dirty="0">
                <a:hlinkClick r:id="rId3"/>
              </a:rPr>
              <a:t>https://mentor.ieee.org/802-ec/dcn/18/ec-18-0243-00-ACSD-p802-1as.pdf</a:t>
            </a:r>
            <a:r>
              <a:rPr lang="en-US" sz="2400" strike="sngStrike" dirty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strike="sngStrik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strike="sngStrike" dirty="0"/>
              <a:t>P802.1AS-Rev D8.0 had 94% approval at the end of the initial sponsor ballot</a:t>
            </a:r>
          </a:p>
          <a:p>
            <a:endParaRPr lang="en-US" sz="2400" strike="sngStrike" dirty="0"/>
          </a:p>
          <a:p>
            <a:pPr fontAlgn="t"/>
            <a:r>
              <a:rPr lang="en-US" sz="2400" strike="sngStrike" dirty="0"/>
              <a:t>In the WG, </a:t>
            </a:r>
            <a:r>
              <a:rPr lang="en-GB" sz="2400" strike="sngStrike" dirty="0"/>
              <a:t>Proposed: </a:t>
            </a:r>
            <a:r>
              <a:rPr lang="en-US" sz="2400" strike="sngStrike" dirty="0"/>
              <a:t>Craig Gunther, </a:t>
            </a:r>
            <a:r>
              <a:rPr lang="en-GB" sz="2400" strike="sngStrike" dirty="0"/>
              <a:t>Second: </a:t>
            </a:r>
            <a:r>
              <a:rPr lang="en-US" sz="2400" strike="sngStrike" dirty="0"/>
              <a:t>J</a:t>
            </a:r>
            <a:r>
              <a:rPr lang="hu-HU" sz="2400" strike="sngStrike" dirty="0" err="1"/>
              <a:t>ános</a:t>
            </a:r>
            <a:r>
              <a:rPr lang="hu-HU" sz="2400" strike="sngStrike" dirty="0"/>
              <a:t> Farkas</a:t>
            </a:r>
            <a:endParaRPr lang="en-US" sz="2400" strike="sngStrike" dirty="0"/>
          </a:p>
          <a:p>
            <a:pPr lvl="1" fontAlgn="t"/>
            <a:r>
              <a:rPr lang="en-US" sz="2000" strike="sngStrike" dirty="0"/>
              <a:t>Sending draft (y/n/a): &lt;y&gt;, &lt;n&gt;, &lt;a&gt;</a:t>
            </a:r>
          </a:p>
          <a:p>
            <a:pPr lvl="1" fontAlgn="t"/>
            <a:r>
              <a:rPr lang="en-US" sz="2000" strike="sngStrike" dirty="0"/>
              <a:t>CSD (y/n/a): &lt;y&gt;, &lt;n&gt;, &lt;a&gt;</a:t>
            </a:r>
          </a:p>
          <a:p>
            <a:pPr marL="457200" lvl="1" indent="0">
              <a:buNone/>
            </a:pPr>
            <a:endParaRPr lang="en-US" sz="2000" strike="sngStrike" dirty="0"/>
          </a:p>
          <a:p>
            <a:r>
              <a:rPr lang="en-US" sz="2400" strike="sngStrike" dirty="0"/>
              <a:t>In EC, mover: </a:t>
            </a:r>
            <a:r>
              <a:rPr lang="en-GB" sz="2400" strike="sngStrike" dirty="0"/>
              <a:t>Jessy Rouyer</a:t>
            </a:r>
            <a:r>
              <a:rPr lang="en-US" sz="2400" strike="sngStrike" dirty="0"/>
              <a:t>	Second: </a:t>
            </a:r>
            <a:r>
              <a:rPr lang="en-GB" sz="2400" strike="sngStrike" dirty="0"/>
              <a:t>David Law</a:t>
            </a:r>
            <a:endParaRPr lang="en-US" sz="2400" strike="sngStrike" dirty="0"/>
          </a:p>
          <a:p>
            <a:pPr lvl="1"/>
            <a:r>
              <a:rPr lang="en-US" sz="2000" strike="sngStrike" dirty="0"/>
              <a:t>(y/n/a): &lt;y&gt;, &lt;n&gt;, &lt;a&gt; </a:t>
            </a:r>
          </a:p>
        </p:txBody>
      </p:sp>
    </p:spTree>
    <p:extLst>
      <p:ext uri="{BB962C8B-B14F-4D97-AF65-F5344CB8AC3E}">
        <p14:creationId xmlns:p14="http://schemas.microsoft.com/office/powerpoint/2010/main" val="23919940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1701"/>
            <a:ext cx="8229600" cy="792162"/>
          </a:xfrm>
        </p:spPr>
        <p:txBody>
          <a:bodyPr/>
          <a:lstStyle/>
          <a:p>
            <a:r>
              <a:rPr lang="en-US" altLang="en-US" strike="sngStrike" dirty="0"/>
              <a:t>Supporting information </a:t>
            </a:r>
            <a:r>
              <a:rPr lang="en-US" strike="sngStrike" dirty="0"/>
              <a:t>P802.1AS-Rev</a:t>
            </a:r>
            <a:endParaRPr lang="en-US" sz="3200" strike="sngStrike" dirty="0"/>
          </a:p>
        </p:txBody>
      </p:sp>
      <p:sp>
        <p:nvSpPr>
          <p:cNvPr id="3" name="Rectangle 2"/>
          <p:cNvSpPr/>
          <p:nvPr/>
        </p:nvSpPr>
        <p:spPr>
          <a:xfrm>
            <a:off x="228600" y="1371600"/>
            <a:ext cx="5410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trike="sngStrike" dirty="0"/>
              <a:t>Sponsor ballot closed: 26 February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trike="sngStrike" dirty="0"/>
              <a:t>Ballot result after ballot comment resolution: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strike="sngStrike" dirty="0"/>
              <a:t>6 outstanding Disapprove votes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strike="sngStrike" dirty="0"/>
              <a:t>13 outstanding Must Be Satisfied (MBS) comments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trike="sngStrike" dirty="0"/>
              <a:t>Disposition is available here: </a:t>
            </a:r>
            <a:r>
              <a:rPr lang="en-US" sz="2000" strike="sngStrike" dirty="0">
                <a:hlinkClick r:id="rId4"/>
              </a:rPr>
              <a:t>http://www.ieee802.org/1/files/private/as-rev-drafts/d8/802-1AS-Rev-d8-0-dis-v03.pdf</a:t>
            </a:r>
            <a:r>
              <a:rPr lang="en-US" sz="2000" strike="sngStrik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trike="sngStrike" dirty="0"/>
              <a:t>Recirculation ballot will be conducted during August with comment resolution on the TSN TG calls, and during the September Interim. Another recirculation ballot in September/October with comment resolution on the TSN TG calls. A possible final recirculation in October if required with comment resolution on the TSN TG calls.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77597" y="1260832"/>
            <a:ext cx="2032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trike="sngStrike" dirty="0"/>
              <a:t>Ballot results: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1F1195-4CA0-4378-A8FF-C56AB52FB9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8990" y="1733967"/>
            <a:ext cx="3365010" cy="483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155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trike="sngStrike" dirty="0"/>
              <a:t>Supporting information </a:t>
            </a:r>
            <a:r>
              <a:rPr lang="en-US" strike="sngStrike" dirty="0"/>
              <a:t>P802.1AS-Rev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trike="sngStrike" dirty="0"/>
              <a:t>Voters with outstanding Disapprove votes without outstanding MBS comments:</a:t>
            </a:r>
          </a:p>
          <a:p>
            <a:pPr lvl="1"/>
            <a:r>
              <a:rPr lang="en-US" strike="sngStrike" dirty="0"/>
              <a:t>Christian </a:t>
            </a:r>
            <a:r>
              <a:rPr lang="en-US" strike="sngStrike" dirty="0" err="1"/>
              <a:t>Boiger</a:t>
            </a:r>
            <a:endParaRPr lang="en-US" strike="sngStrike" dirty="0"/>
          </a:p>
          <a:p>
            <a:pPr lvl="1"/>
            <a:r>
              <a:rPr lang="en-US" strike="sngStrike" dirty="0"/>
              <a:t>Glenn Parsons</a:t>
            </a:r>
          </a:p>
          <a:p>
            <a:pPr lvl="1"/>
            <a:r>
              <a:rPr lang="en-US" strike="sngStrike" dirty="0"/>
              <a:t>Stephan </a:t>
            </a:r>
            <a:r>
              <a:rPr lang="en-US" strike="sngStrike" dirty="0" err="1"/>
              <a:t>Kehrer</a:t>
            </a:r>
            <a:endParaRPr lang="en-US" strike="sngStrike" dirty="0"/>
          </a:p>
          <a:p>
            <a:pPr lvl="1"/>
            <a:r>
              <a:rPr lang="en-US" strike="sngStrike" dirty="0"/>
              <a:t>Paul </a:t>
            </a:r>
            <a:r>
              <a:rPr lang="en-US" strike="sngStrike" dirty="0" err="1"/>
              <a:t>Nikolich</a:t>
            </a:r>
            <a:endParaRPr lang="en-US" strike="sngStrike" dirty="0"/>
          </a:p>
          <a:p>
            <a:r>
              <a:rPr lang="en-US" strike="sngStrike" dirty="0"/>
              <a:t>These voters have indicated that they are satisfied with the disposition of their comments, but they would like to see the next draft. </a:t>
            </a:r>
          </a:p>
          <a:p>
            <a:pPr lvl="1"/>
            <a:endParaRPr lang="en-US" strike="sngStrike" dirty="0"/>
          </a:p>
        </p:txBody>
      </p:sp>
    </p:spTree>
    <p:extLst>
      <p:ext uri="{BB962C8B-B14F-4D97-AF65-F5344CB8AC3E}">
        <p14:creationId xmlns:p14="http://schemas.microsoft.com/office/powerpoint/2010/main" val="14519178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trike="sngStrike" dirty="0"/>
              <a:t>Supporting information </a:t>
            </a:r>
            <a:r>
              <a:rPr lang="en-US" strike="sngStrike" dirty="0"/>
              <a:t>P802.1AS-Rev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trike="sngStrike" dirty="0"/>
              <a:t>Voters with outstanding Disapprove votes with outstanding MBS comments:</a:t>
            </a:r>
          </a:p>
          <a:p>
            <a:pPr lvl="1"/>
            <a:r>
              <a:rPr lang="en-US" strike="sngStrike" dirty="0"/>
              <a:t>Karl Weber</a:t>
            </a:r>
          </a:p>
          <a:p>
            <a:pPr lvl="1"/>
            <a:r>
              <a:rPr lang="en-US" strike="sngStrike" dirty="0"/>
              <a:t>Ashley Butterworth</a:t>
            </a:r>
          </a:p>
          <a:p>
            <a:pPr lvl="1"/>
            <a:endParaRPr lang="en-US" strike="sngStrike" dirty="0"/>
          </a:p>
          <a:p>
            <a:r>
              <a:rPr lang="en-US" strike="sngStrike" dirty="0"/>
              <a:t>The outstanding Must Be Satisfied comments of these voters are shown on the following slides.</a:t>
            </a:r>
          </a:p>
          <a:p>
            <a:pPr lvl="1"/>
            <a:endParaRPr lang="en-US" strike="sngStrike" dirty="0"/>
          </a:p>
        </p:txBody>
      </p:sp>
    </p:spTree>
    <p:extLst>
      <p:ext uri="{BB962C8B-B14F-4D97-AF65-F5344CB8AC3E}">
        <p14:creationId xmlns:p14="http://schemas.microsoft.com/office/powerpoint/2010/main" val="35527389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A0DC31-3418-41B1-863C-967B8F62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trike="sngStrike" dirty="0"/>
              <a:t>Supporting information </a:t>
            </a:r>
            <a:r>
              <a:rPr lang="en-US" strike="sngStrike" dirty="0"/>
              <a:t>P802.1AS-Rev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3487CF-4C42-40C0-8FAE-67B85C583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295400"/>
            <a:ext cx="7734300" cy="523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5494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A0DC31-3418-41B1-863C-967B8F62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trike="sngStrike" dirty="0"/>
              <a:t>Supporting information </a:t>
            </a:r>
            <a:r>
              <a:rPr lang="en-US" strike="sngStrike" dirty="0"/>
              <a:t>P802.1AS-Rev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789889-48EB-4AEC-BCBB-49624DC670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" y="1371600"/>
            <a:ext cx="7772400" cy="5231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953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685800" y="190500"/>
            <a:ext cx="7772400" cy="1143000"/>
          </a:xfrm>
        </p:spPr>
        <p:txBody>
          <a:bodyPr/>
          <a:lstStyle/>
          <a:p>
            <a:r>
              <a:rPr lang="en-CA" altLang="en-US" dirty="0"/>
              <a:t>Agenda </a:t>
            </a:r>
            <a:endParaRPr lang="en-US" altLang="en-US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33401" y="1524000"/>
            <a:ext cx="8286750" cy="4572000"/>
          </a:xfrm>
        </p:spPr>
        <p:txBody>
          <a:bodyPr/>
          <a:lstStyle/>
          <a:p>
            <a:pPr>
              <a:defRPr/>
            </a:pPr>
            <a:r>
              <a:rPr lang="en-US" sz="2400" dirty="0"/>
              <a:t>PARs to NesCom</a:t>
            </a:r>
          </a:p>
          <a:p>
            <a:pPr lvl="1">
              <a:defRPr/>
            </a:pPr>
            <a:r>
              <a:rPr lang="en-US" sz="2000" dirty="0"/>
              <a:t>5.072 P802.1Qcj PAR Extension to NesCom</a:t>
            </a:r>
          </a:p>
          <a:p>
            <a:pPr lvl="1">
              <a:defRPr/>
            </a:pPr>
            <a:r>
              <a:rPr lang="en-US" sz="2000" dirty="0"/>
              <a:t>5.073 P802.1ABdh PAR to NesCom</a:t>
            </a:r>
          </a:p>
          <a:p>
            <a:pPr lvl="1">
              <a:defRPr/>
            </a:pPr>
            <a:r>
              <a:rPr lang="en-US" sz="2000" dirty="0"/>
              <a:t>5.074 P802.1Qdj PAR to NesCom</a:t>
            </a:r>
          </a:p>
          <a:p>
            <a:pPr>
              <a:defRPr/>
            </a:pPr>
            <a:r>
              <a:rPr lang="en-US" sz="2400" dirty="0"/>
              <a:t>Drafts to SA Ballot</a:t>
            </a:r>
          </a:p>
          <a:p>
            <a:pPr lvl="1">
              <a:defRPr/>
            </a:pPr>
            <a:r>
              <a:rPr lang="en-US" sz="2000" dirty="0"/>
              <a:t>5.075 P802.1X-Rev/D1.4 to SA ballot</a:t>
            </a:r>
          </a:p>
          <a:p>
            <a:pPr lvl="1">
              <a:defRPr/>
            </a:pPr>
            <a:r>
              <a:rPr lang="en-US" sz="2000" strike="sngStrike" dirty="0" err="1"/>
              <a:t>x.xxx</a:t>
            </a:r>
            <a:r>
              <a:rPr lang="en-US" sz="2000" strike="sngStrike" dirty="0"/>
              <a:t> P802.1Qcx to/D2.0 SA ballot (conditional)</a:t>
            </a:r>
          </a:p>
          <a:p>
            <a:pPr lvl="2">
              <a:defRPr/>
            </a:pPr>
            <a:r>
              <a:rPr lang="en-US" sz="1600" dirty="0">
                <a:highlight>
                  <a:srgbClr val="FF0000"/>
                </a:highlight>
              </a:rPr>
              <a:t>Motion withdrawn</a:t>
            </a:r>
          </a:p>
          <a:p>
            <a:pPr>
              <a:defRPr/>
            </a:pPr>
            <a:r>
              <a:rPr lang="en-US" sz="2400" dirty="0"/>
              <a:t>Drafts to RevCom</a:t>
            </a:r>
          </a:p>
          <a:p>
            <a:pPr lvl="1">
              <a:defRPr/>
            </a:pPr>
            <a:r>
              <a:rPr lang="en-US" sz="2000" strike="sngStrike" dirty="0" err="1"/>
              <a:t>x.xxx</a:t>
            </a:r>
            <a:r>
              <a:rPr lang="en-US" sz="2000" strike="sngStrike" dirty="0"/>
              <a:t> P802.1AS-Rev to RevCom (conditional)</a:t>
            </a:r>
          </a:p>
          <a:p>
            <a:pPr lvl="2">
              <a:defRPr/>
            </a:pPr>
            <a:r>
              <a:rPr lang="en-US" sz="1600" dirty="0">
                <a:highlight>
                  <a:srgbClr val="FF0000"/>
                </a:highlight>
              </a:rPr>
              <a:t>Motion withdrawn</a:t>
            </a:r>
            <a:endParaRPr lang="en-US" sz="2400" dirty="0"/>
          </a:p>
          <a:p>
            <a:pPr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39808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A0DC31-3418-41B1-863C-967B8F62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trike="sngStrike" dirty="0"/>
              <a:t>Supporting information </a:t>
            </a:r>
            <a:r>
              <a:rPr lang="en-US" strike="sngStrike" dirty="0"/>
              <a:t>P802.1AS-Rev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660A3B-F75C-406F-879A-833A71D480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295400"/>
            <a:ext cx="7585277" cy="525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288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A0DC31-3418-41B1-863C-967B8F62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trike="sngStrike" dirty="0"/>
              <a:t>Supporting information </a:t>
            </a:r>
            <a:r>
              <a:rPr lang="en-US" strike="sngStrike" dirty="0"/>
              <a:t>P802.1AS-Rev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E503A3-FB56-442B-B127-F2C8590510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71600"/>
            <a:ext cx="7561500" cy="521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71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</p:spPr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2019-07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Liaisons and external communications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7096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7.101 – 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447800"/>
            <a:ext cx="8305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</a:t>
            </a:r>
            <a:r>
              <a:rPr lang="en-US" dirty="0">
                <a:hlinkClick r:id="rId3"/>
              </a:rPr>
              <a:t>http://www.ieee802.org/1/files/public/docs2019/liaison-response-SG15-LS187-clarifications-on-fronthaul-sync-requirements-0719-v01.pdf</a:t>
            </a:r>
            <a:r>
              <a:rPr lang="en-US" dirty="0"/>
              <a:t> as communication to ITU-T SG15 and CPRI Cooperation, granting the IEEE 802.1 WG chair (or his delegate) editorial license.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This approval is under LMSC OM “Procedure for public statements to government bodies”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29, 0, 1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/>
              <a:t>á</a:t>
            </a:r>
            <a:r>
              <a:rPr lang="en-US" dirty="0" err="1"/>
              <a:t>nos</a:t>
            </a:r>
            <a:r>
              <a:rPr lang="en-US" dirty="0"/>
              <a:t> Farkas </a:t>
            </a:r>
            <a:r>
              <a:rPr lang="en-GB" dirty="0"/>
              <a:t>	Second: Jessy Rouyer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EC, mover: </a:t>
            </a:r>
            <a:r>
              <a:rPr lang="en-GB" dirty="0"/>
              <a:t>Jessy Rouyer</a:t>
            </a:r>
            <a:r>
              <a:rPr lang="en-US" dirty="0"/>
              <a:t>	Second: </a:t>
            </a:r>
            <a:r>
              <a:rPr lang="en-GB" dirty="0"/>
              <a:t>David Law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(y/n/a): &lt;y&gt;, &lt;n&gt;, &lt;a&gt;</a:t>
            </a:r>
          </a:p>
        </p:txBody>
      </p:sp>
    </p:spTree>
    <p:extLst>
      <p:ext uri="{BB962C8B-B14F-4D97-AF65-F5344CB8AC3E}">
        <p14:creationId xmlns:p14="http://schemas.microsoft.com/office/powerpoint/2010/main" val="11320253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7.102 – 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447800"/>
            <a:ext cx="8305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</a:t>
            </a:r>
            <a:r>
              <a:rPr lang="en-US" dirty="0">
                <a:hlinkClick r:id="rId3"/>
              </a:rPr>
              <a:t>http://www.ieee802.org/1/files/public/docs2019/liaison-response-SG15-LS187-CMde-draft-sharing-0719-v01.pdf</a:t>
            </a:r>
            <a:r>
              <a:rPr lang="en-US" dirty="0"/>
              <a:t> as communication to ITU-T SG15, granting the IEEE 802.1 WG chair (or his delegate) editorial license.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This approval is under LMSC OM “Procedure for public statements to government bodies”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30, 0, 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/>
              <a:t>á</a:t>
            </a:r>
            <a:r>
              <a:rPr lang="en-US" dirty="0" err="1"/>
              <a:t>nos</a:t>
            </a:r>
            <a:r>
              <a:rPr lang="en-US" dirty="0"/>
              <a:t> Farkas </a:t>
            </a:r>
            <a:r>
              <a:rPr lang="en-GB" dirty="0"/>
              <a:t>	Second: Jessy Rouyer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EC, mover: </a:t>
            </a:r>
            <a:r>
              <a:rPr lang="en-GB" dirty="0"/>
              <a:t>Jessy Rouyer</a:t>
            </a:r>
            <a:r>
              <a:rPr lang="en-US" dirty="0"/>
              <a:t>	Second: </a:t>
            </a:r>
            <a:r>
              <a:rPr lang="en-GB" dirty="0"/>
              <a:t>David Law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(y/n/a): &lt;y&gt;, &lt;n&gt;, &lt;a&gt;</a:t>
            </a:r>
          </a:p>
        </p:txBody>
      </p:sp>
    </p:spTree>
    <p:extLst>
      <p:ext uri="{BB962C8B-B14F-4D97-AF65-F5344CB8AC3E}">
        <p14:creationId xmlns:p14="http://schemas.microsoft.com/office/powerpoint/2010/main" val="1223654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7.103 – 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447800"/>
            <a:ext cx="8305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</a:t>
            </a:r>
            <a:r>
              <a:rPr lang="en-US" dirty="0">
                <a:hlinkClick r:id="rId3"/>
              </a:rPr>
              <a:t>http://www.ieee802.org/1/files/public/docs2019/liaison-response-SG15-LS188-management-coordination-0719-v01.pdf</a:t>
            </a:r>
            <a:r>
              <a:rPr lang="en-US" dirty="0"/>
              <a:t> as communication to ITU-T SG15 granting the IEEE 802.1 WG chair (or his delegate) editorial license.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This approval is under LMSC OM “Procedure for public statements to government bodies”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30, 0, 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 err="1"/>
              <a:t>ános</a:t>
            </a:r>
            <a:r>
              <a:rPr lang="hu-HU" dirty="0"/>
              <a:t> Farkas</a:t>
            </a:r>
            <a:r>
              <a:rPr lang="en-GB" dirty="0"/>
              <a:t>	Second: Jessy Rouyer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EC, mover: </a:t>
            </a:r>
            <a:r>
              <a:rPr lang="en-GB" dirty="0"/>
              <a:t>Jessy Rouyer</a:t>
            </a:r>
            <a:r>
              <a:rPr lang="en-US" dirty="0"/>
              <a:t>	Second: </a:t>
            </a:r>
            <a:r>
              <a:rPr lang="en-GB" dirty="0"/>
              <a:t>David Law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(y/n/a): &lt;y&gt;, &lt;n&gt;, &lt;a&gt;</a:t>
            </a:r>
          </a:p>
        </p:txBody>
      </p:sp>
    </p:spTree>
    <p:extLst>
      <p:ext uri="{BB962C8B-B14F-4D97-AF65-F5344CB8AC3E}">
        <p14:creationId xmlns:p14="http://schemas.microsoft.com/office/powerpoint/2010/main" val="9930918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7.104 – 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447800"/>
            <a:ext cx="8305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</a:t>
            </a:r>
            <a:r>
              <a:rPr lang="en-US" dirty="0">
                <a:hlinkClick r:id="rId3"/>
              </a:rPr>
              <a:t>http://www.ieee802.org/1/files/public/docs2019/liaison-response-3GPP-RAN2-Ethernet-header-compression-0719-v01.pdf</a:t>
            </a:r>
            <a:r>
              <a:rPr lang="en-US" dirty="0"/>
              <a:t> as communication to 3GPP RAN WG2, granting the IEEE 802.1 WG chair (or his delegate) editorial license.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29, 0, 1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 err="1"/>
              <a:t>ános</a:t>
            </a:r>
            <a:r>
              <a:rPr lang="hu-HU" dirty="0"/>
              <a:t> Farkas</a:t>
            </a:r>
            <a:r>
              <a:rPr lang="en-US" dirty="0"/>
              <a:t> </a:t>
            </a:r>
            <a:r>
              <a:rPr lang="en-GB" dirty="0"/>
              <a:t>	Second:</a:t>
            </a:r>
            <a:r>
              <a:rPr lang="hu-HU" dirty="0"/>
              <a:t> </a:t>
            </a:r>
            <a:r>
              <a:rPr lang="en-GB" dirty="0"/>
              <a:t>Jessy Rouyer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EC, for information</a:t>
            </a:r>
          </a:p>
        </p:txBody>
      </p:sp>
    </p:spTree>
    <p:extLst>
      <p:ext uri="{BB962C8B-B14F-4D97-AF65-F5344CB8AC3E}">
        <p14:creationId xmlns:p14="http://schemas.microsoft.com/office/powerpoint/2010/main" val="1176089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7.105 – 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447800"/>
            <a:ext cx="8305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</a:t>
            </a:r>
            <a:r>
              <a:rPr lang="en-US" dirty="0">
                <a:hlinkClick r:id="rId3"/>
              </a:rPr>
              <a:t>http://www.ieee802.org/1/files/public/docs2019/liaison-response-3GPP-SA2-5G-integration-with-TSN-0719-v01.pdf</a:t>
            </a:r>
            <a:r>
              <a:rPr lang="en-US" dirty="0"/>
              <a:t> as communication to 3GPP SA WG2, granting the IEEE 802.1 WG chair (or his delegate) editorial license.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30, 0, 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 err="1"/>
              <a:t>ános</a:t>
            </a:r>
            <a:r>
              <a:rPr lang="hu-HU" dirty="0"/>
              <a:t> Farkas</a:t>
            </a:r>
            <a:r>
              <a:rPr lang="en-US" dirty="0"/>
              <a:t> </a:t>
            </a:r>
            <a:r>
              <a:rPr lang="en-GB" dirty="0"/>
              <a:t>	Second:</a:t>
            </a:r>
            <a:r>
              <a:rPr lang="hu-HU" dirty="0"/>
              <a:t> </a:t>
            </a:r>
            <a:r>
              <a:rPr lang="en-GB" dirty="0"/>
              <a:t>Jessy Rouyer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EC, for information</a:t>
            </a:r>
          </a:p>
        </p:txBody>
      </p:sp>
    </p:spTree>
    <p:extLst>
      <p:ext uri="{BB962C8B-B14F-4D97-AF65-F5344CB8AC3E}">
        <p14:creationId xmlns:p14="http://schemas.microsoft.com/office/powerpoint/2010/main" val="1473986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71F9F-5031-400D-83A5-2ADF06D9B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(</a:t>
            </a:r>
            <a:r>
              <a:rPr lang="en-GB" dirty="0" err="1"/>
              <a:t>contd</a:t>
            </a:r>
            <a:r>
              <a:rPr lang="en-GB" dirty="0"/>
              <a:t>…)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AFAE4-C393-4355-97BF-7EF7D7EDAC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/>
              <a:t>External communications (ME)</a:t>
            </a:r>
          </a:p>
          <a:p>
            <a:pPr lvl="1">
              <a:defRPr/>
            </a:pPr>
            <a:r>
              <a:rPr lang="en-US" sz="2000" dirty="0"/>
              <a:t>7.101 Communication from 802.1 to ITU-T SG15 and CPRI Cooperation on Fronthaul Sync Requirements</a:t>
            </a:r>
          </a:p>
          <a:p>
            <a:pPr lvl="1">
              <a:defRPr/>
            </a:pPr>
            <a:r>
              <a:rPr lang="en-US" sz="2000" dirty="0">
                <a:solidFill>
                  <a:srgbClr val="000000"/>
                </a:solidFill>
              </a:rPr>
              <a:t>7.102 Communication from 802.1 to ITU-T SG15 on 802.1CMde draft sharing</a:t>
            </a:r>
          </a:p>
          <a:p>
            <a:pPr lvl="1">
              <a:defRPr/>
            </a:pPr>
            <a:r>
              <a:rPr lang="en-US" sz="2000" dirty="0">
                <a:solidFill>
                  <a:srgbClr val="000000"/>
                </a:solidFill>
              </a:rPr>
              <a:t>7.103 Communication from 802.1 to ITU-T SG15 on Management Coordination (ref LS188)</a:t>
            </a:r>
          </a:p>
          <a:p>
            <a:pPr>
              <a:defRPr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sz="2400" dirty="0">
                <a:solidFill>
                  <a:srgbClr val="000000"/>
                </a:solidFill>
              </a:rPr>
              <a:t>Information Items (II)</a:t>
            </a:r>
          </a:p>
          <a:p>
            <a:pPr lvl="1">
              <a:defRPr/>
            </a:pPr>
            <a:r>
              <a:rPr lang="en-US" sz="2000" dirty="0">
                <a:solidFill>
                  <a:srgbClr val="000000"/>
                </a:solidFill>
              </a:rPr>
              <a:t>7.104 Communication from 802.1 to 3GPP RAN2 on Ethernet header compression</a:t>
            </a:r>
          </a:p>
          <a:p>
            <a:pPr lvl="1">
              <a:defRPr/>
            </a:pPr>
            <a:r>
              <a:rPr lang="en-US" sz="2000" dirty="0">
                <a:solidFill>
                  <a:srgbClr val="000000"/>
                </a:solidFill>
              </a:rPr>
              <a:t>7.105 Communication from 802.1 to 3GPP SA2 on 5G Integration with TSN</a:t>
            </a:r>
          </a:p>
          <a:p>
            <a:pPr lvl="1">
              <a:defRPr/>
            </a:pPr>
            <a:endParaRPr lang="en-US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75986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</p:spPr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2019-07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NesCom &amp; </a:t>
            </a:r>
            <a:r>
              <a:rPr lang="en-US" dirty="0" err="1"/>
              <a:t>ICCom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7043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5.072 –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P802.1Qcj PAR extension in </a:t>
            </a:r>
            <a:r>
              <a:rPr lang="en-US" sz="2400" dirty="0">
                <a:hlinkClick r:id="rId4"/>
              </a:rPr>
              <a:t>http://www.ieee802.org/1/files/public/docs2019/cj-PAR-extension-0719-v01.pdf</a:t>
            </a:r>
            <a:r>
              <a:rPr lang="en-US" sz="2400" dirty="0"/>
              <a:t> 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(unmodified) CSD documentation in </a:t>
            </a:r>
            <a:r>
              <a:rPr lang="en-US" sz="2400" dirty="0">
                <a:hlinkClick r:id="rId5"/>
              </a:rPr>
              <a:t>http://www.ieee802.org/1/files/public/docs2019/cj-CSD-0719-v01.pdf</a:t>
            </a:r>
            <a:r>
              <a:rPr lang="en-US" sz="2400" dirty="0"/>
              <a:t> 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r>
              <a:rPr lang="en-US" sz="2400" dirty="0"/>
              <a:t>, </a:t>
            </a:r>
            <a:r>
              <a:rPr lang="en-GB" sz="2400" dirty="0"/>
              <a:t>Second: </a:t>
            </a:r>
            <a:r>
              <a:rPr lang="en-US" sz="2400" dirty="0"/>
              <a:t>Craig Gunther</a:t>
            </a:r>
          </a:p>
          <a:p>
            <a:pPr lvl="1" fontAlgn="t"/>
            <a:r>
              <a:rPr lang="en-US" sz="2000" dirty="0"/>
              <a:t>PAR (y/n/a): 27, 0, 0</a:t>
            </a:r>
          </a:p>
          <a:p>
            <a:pPr lvl="1" fontAlgn="t"/>
            <a:r>
              <a:rPr lang="en-US" sz="2000" dirty="0"/>
              <a:t>CSD (y/n/a): 26, 0, 0</a:t>
            </a:r>
          </a:p>
          <a:p>
            <a:pPr lvl="1"/>
            <a:endParaRPr lang="en-GB" sz="2000" dirty="0"/>
          </a:p>
          <a:p>
            <a:r>
              <a:rPr lang="en-GB" sz="2400" dirty="0"/>
              <a:t>In EC, mover: Jessy Rouyer 	Second: David Law</a:t>
            </a:r>
          </a:p>
          <a:p>
            <a:pPr lvl="1"/>
            <a:r>
              <a:rPr lang="en-GB" sz="2000" dirty="0"/>
              <a:t>(y/n/a): &lt;y&gt;, &lt;n&gt;, 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574022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5.073 –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P802.1ABdh PAR documentation in </a:t>
            </a:r>
            <a:r>
              <a:rPr lang="en-US" sz="2400" dirty="0">
                <a:hlinkClick r:id="rId4"/>
              </a:rPr>
              <a:t>http://www.ieee802.org/1/files/public/docs2019/dh-PAR-0719-v01.pdf</a:t>
            </a:r>
            <a:r>
              <a:rPr lang="en-US" sz="2400" dirty="0"/>
              <a:t> 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CSD documentation in </a:t>
            </a:r>
            <a:r>
              <a:rPr lang="en-US" sz="2400" dirty="0">
                <a:hlinkClick r:id="rId5"/>
              </a:rPr>
              <a:t>http://www.ieee802.org/1/files/public/docs2019/dh-CSD-0719-v01.pdf</a:t>
            </a:r>
            <a:r>
              <a:rPr lang="en-US" sz="2400" dirty="0"/>
              <a:t> 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Paul Congdon,	Second: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endParaRPr lang="en-US" sz="2400" dirty="0"/>
          </a:p>
          <a:p>
            <a:pPr lvl="1" fontAlgn="t"/>
            <a:r>
              <a:rPr lang="en-US" sz="2000" dirty="0"/>
              <a:t>PAR (y/n/a): 26, 0, 0</a:t>
            </a:r>
          </a:p>
          <a:p>
            <a:pPr lvl="1"/>
            <a:r>
              <a:rPr lang="en-US" sz="2000" dirty="0"/>
              <a:t>CSD (y/n/a): 28, 0, 0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Jessy Rouyer	Second: David Law</a:t>
            </a:r>
          </a:p>
          <a:p>
            <a:pPr lvl="1"/>
            <a:r>
              <a:rPr lang="en-GB" sz="2000" dirty="0"/>
              <a:t>(y/n/a): &lt;y&gt;, &lt;n&gt;, 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56039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5.074 –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931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P802.1Qdj PAR documentation in </a:t>
            </a:r>
            <a:r>
              <a:rPr lang="en-US" sz="2400" dirty="0">
                <a:hlinkClick r:id="rId4"/>
              </a:rPr>
              <a:t>http://www.ieee802.org/1/files/public/docs2019/dj-PAR-0719-v01.pdf</a:t>
            </a:r>
            <a:r>
              <a:rPr lang="en-US" sz="2400" dirty="0"/>
              <a:t> 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CSD documentation in </a:t>
            </a:r>
            <a:r>
              <a:rPr lang="en-US" sz="2400" dirty="0">
                <a:hlinkClick r:id="rId5"/>
              </a:rPr>
              <a:t>http://www.ieee802.org/1/files/public/docs2019/dj-CSD-0719-v01.pdf</a:t>
            </a:r>
            <a:r>
              <a:rPr lang="en-US" sz="2400" dirty="0"/>
              <a:t> 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Stephan Kehrer, Second: </a:t>
            </a:r>
            <a:r>
              <a:rPr lang="en-US" sz="2400" dirty="0"/>
              <a:t>J</a:t>
            </a:r>
            <a:r>
              <a:rPr lang="hu-HU" sz="2400" dirty="0"/>
              <a:t>á</a:t>
            </a:r>
            <a:r>
              <a:rPr lang="en-US" sz="2400" dirty="0" err="1"/>
              <a:t>nos</a:t>
            </a:r>
            <a:r>
              <a:rPr lang="en-US" sz="2400" dirty="0"/>
              <a:t> Farkas</a:t>
            </a:r>
          </a:p>
          <a:p>
            <a:pPr lvl="1" fontAlgn="t"/>
            <a:r>
              <a:rPr lang="en-US" sz="2000" dirty="0"/>
              <a:t>PAR (y/n/a): 29, 0, 0</a:t>
            </a:r>
          </a:p>
          <a:p>
            <a:pPr lvl="1"/>
            <a:r>
              <a:rPr lang="en-US" sz="2000" dirty="0"/>
              <a:t>CSD (y/n/a): 29, 0, 0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Jessy Rouyer	Second: David Law</a:t>
            </a:r>
          </a:p>
          <a:p>
            <a:pPr lvl="1"/>
            <a:r>
              <a:rPr lang="en-GB" sz="2000" dirty="0"/>
              <a:t>(y/n/a): &lt;y&gt;, &lt;n&gt;, 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814809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470025"/>
          </a:xfrm>
        </p:spPr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2019-07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drafts to SA ballot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8889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74638"/>
            <a:ext cx="7772400" cy="914400"/>
          </a:xfrm>
        </p:spPr>
        <p:txBody>
          <a:bodyPr/>
          <a:lstStyle/>
          <a:p>
            <a:r>
              <a:rPr lang="en-US" altLang="en-US" dirty="0"/>
              <a:t>5.075 – </a:t>
            </a:r>
            <a:r>
              <a:rPr lang="en-GB" dirty="0"/>
              <a:t>Motion</a:t>
            </a:r>
            <a:endParaRPr lang="en-GB" dirty="0">
              <a:latin typeface="Times New Roman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371600"/>
            <a:ext cx="7772400" cy="4937125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/>
              <a:t>Approve sending P802.1X-Rev-D1.4 to Standards Association Ballot</a:t>
            </a:r>
          </a:p>
          <a:p>
            <a:pPr marL="400050" lvl="1" indent="0">
              <a:buNone/>
            </a:pPr>
            <a:r>
              <a:rPr lang="en-US" sz="2200" dirty="0"/>
              <a:t>[Maintenance PAR, no CSD]</a:t>
            </a:r>
            <a:endParaRPr lang="en-US" sz="1700" dirty="0"/>
          </a:p>
          <a:p>
            <a:pPr lvl="1"/>
            <a:r>
              <a:rPr lang="en-US" sz="1700" dirty="0"/>
              <a:t>P802.1X-Rev Port-Based Network Access Control</a:t>
            </a:r>
          </a:p>
          <a:p>
            <a:pPr lvl="1"/>
            <a:r>
              <a:rPr lang="en-US" sz="1700" dirty="0"/>
              <a:t>Working Group Recirculation Ballot closed 6/29/2019. </a:t>
            </a:r>
            <a:br>
              <a:rPr lang="en-US" sz="1700" dirty="0"/>
            </a:br>
            <a:r>
              <a:rPr lang="en-US" sz="1700" dirty="0"/>
              <a:t>100% Approval. 85% Response </a:t>
            </a:r>
            <a:br>
              <a:rPr lang="en-US" sz="1700" dirty="0"/>
            </a:br>
            <a:r>
              <a:rPr lang="en-US" sz="1700" dirty="0"/>
              <a:t>Approve: 19   Disapprove: 0   Abstain: 27   Voters: 54</a:t>
            </a:r>
          </a:p>
          <a:p>
            <a:pPr lvl="1"/>
            <a:r>
              <a:rPr lang="en-US" sz="1700" dirty="0"/>
              <a:t>Comment resolution </a:t>
            </a:r>
            <a:r>
              <a:rPr lang="en-US" sz="1400" dirty="0">
                <a:hlinkClick r:id="rId4"/>
              </a:rPr>
              <a:t>http://www.ieee802.org/1/files/private/x-rev-drafts/d1/802-1X-rev-d1-4-dis.pdf</a:t>
            </a:r>
            <a:r>
              <a:rPr lang="en-US" sz="1400" dirty="0"/>
              <a:t> </a:t>
            </a:r>
            <a:endParaRPr lang="en-US" sz="1700" dirty="0"/>
          </a:p>
          <a:p>
            <a:pPr eaLnBrk="1" hangingPunct="1">
              <a:spcBef>
                <a:spcPts val="1800"/>
              </a:spcBef>
              <a:tabLst>
                <a:tab pos="2000250" algn="l"/>
              </a:tabLst>
            </a:pPr>
            <a:r>
              <a:rPr lang="en-GB" sz="2400" dirty="0">
                <a:latin typeface="Arial" charset="0"/>
              </a:rPr>
              <a:t>In the WG, Proposed: Paul Congdon Second: Don Fedyk</a:t>
            </a:r>
          </a:p>
          <a:p>
            <a:pPr lvl="1">
              <a:buFont typeface="Arial"/>
              <a:buChar char="•"/>
            </a:pPr>
            <a:r>
              <a:rPr lang="en-GB" sz="2400" dirty="0">
                <a:latin typeface="Arial" charset="0"/>
              </a:rPr>
              <a:t>Sending draft (y/n/a): 28, 0, 0 </a:t>
            </a:r>
          </a:p>
          <a:p>
            <a:pPr lvl="1">
              <a:buFont typeface="Arial"/>
              <a:buChar char="•"/>
            </a:pPr>
            <a:endParaRPr lang="en-GB" sz="2400" dirty="0">
              <a:latin typeface="Arial" charset="0"/>
            </a:endParaRPr>
          </a:p>
          <a:p>
            <a:pPr>
              <a:spcBef>
                <a:spcPts val="1800"/>
              </a:spcBef>
              <a:buFont typeface="Arial"/>
              <a:buChar char="•"/>
            </a:pPr>
            <a:r>
              <a:rPr lang="en-GB" sz="2400" dirty="0">
                <a:latin typeface="Arial" charset="0"/>
              </a:rPr>
              <a:t>In the EC, mover: Jessy Rouyer Second: David Law</a:t>
            </a:r>
          </a:p>
          <a:p>
            <a:pPr lvl="1">
              <a:buFont typeface="Arial"/>
              <a:buChar char="•"/>
            </a:pPr>
            <a:r>
              <a:rPr lang="en-GB" sz="2200" dirty="0">
                <a:latin typeface="Arial" charset="0"/>
              </a:rPr>
              <a:t>(y/n/a):  &lt;y&gt;, &lt;n&gt;, &lt;a&gt; </a:t>
            </a:r>
          </a:p>
          <a:p>
            <a:pPr marL="0" indent="0" eaLnBrk="1" hangingPunct="1">
              <a:buNone/>
            </a:pPr>
            <a:endParaRPr lang="en-GB" sz="2800" dirty="0">
              <a:latin typeface="Arial" charset="0"/>
            </a:endParaRPr>
          </a:p>
          <a:p>
            <a:pPr marL="0" indent="0" eaLnBrk="1" hangingPunct="1">
              <a:buNone/>
            </a:pPr>
            <a:endParaRPr lang="en-GB" sz="2800" dirty="0">
              <a:latin typeface="Arial" charset="0"/>
            </a:endParaRPr>
          </a:p>
          <a:p>
            <a:pPr eaLnBrk="1" hangingPunct="1">
              <a:buFont typeface="Monotype Sorts" charset="0"/>
              <a:buNone/>
            </a:pPr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6474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0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1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2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3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4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5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6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7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8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9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0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1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2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3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4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5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6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8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9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195</TotalTime>
  <Words>1330</Words>
  <Application>Microsoft Office PowerPoint</Application>
  <PresentationFormat>On-screen Show (4:3)</PresentationFormat>
  <Paragraphs>200</Paragraphs>
  <Slides>27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ＭＳ Ｐゴシック</vt:lpstr>
      <vt:lpstr>Arial</vt:lpstr>
      <vt:lpstr>Monotype Sorts</vt:lpstr>
      <vt:lpstr>Times New Roman</vt:lpstr>
      <vt:lpstr>Title slide</vt:lpstr>
      <vt:lpstr>Title only</vt:lpstr>
      <vt:lpstr>802.1 consent agenda items for LMSC Closing Plenary</vt:lpstr>
      <vt:lpstr>Agenda </vt:lpstr>
      <vt:lpstr>Agenda (contd…)</vt:lpstr>
      <vt:lpstr>802.1 Motions 2019-07    Consent Agenda  NesCom &amp; ICCom </vt:lpstr>
      <vt:lpstr>5.072 – Motion</vt:lpstr>
      <vt:lpstr>5.073 – Motion</vt:lpstr>
      <vt:lpstr>5.074 – Motion</vt:lpstr>
      <vt:lpstr>802.1 Motions 2019-07    Consent Agenda  drafts to SA ballot </vt:lpstr>
      <vt:lpstr>5.075 – Motion</vt:lpstr>
      <vt:lpstr>Supporting information P802.1X-Rev</vt:lpstr>
      <vt:lpstr>x.xxx – Motion WITHDRAWN</vt:lpstr>
      <vt:lpstr>Supporting information P802.1Qcx</vt:lpstr>
      <vt:lpstr>802.1 Motions 2019-07    Consent Agenda   Drafts to RevCom </vt:lpstr>
      <vt:lpstr>x.xxx – Motion WITHDRAWN</vt:lpstr>
      <vt:lpstr>Supporting information P802.1AS-Rev</vt:lpstr>
      <vt:lpstr>Supporting information P802.1AS-Rev</vt:lpstr>
      <vt:lpstr>Supporting information P802.1AS-Rev</vt:lpstr>
      <vt:lpstr>Supporting information P802.1AS-Rev</vt:lpstr>
      <vt:lpstr>Supporting information P802.1AS-Rev</vt:lpstr>
      <vt:lpstr>Supporting information P802.1AS-Rev</vt:lpstr>
      <vt:lpstr>Supporting information P802.1AS-Rev</vt:lpstr>
      <vt:lpstr>802.1 Motions 2019-07   Consent Agenda   Liaisons and external communications </vt:lpstr>
      <vt:lpstr>7.101 – Motion</vt:lpstr>
      <vt:lpstr>7.102 – Motion</vt:lpstr>
      <vt:lpstr>7.103 – Motion</vt:lpstr>
      <vt:lpstr>7.104 – Motion</vt:lpstr>
      <vt:lpstr>7.105 – Motion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Jessy V Rouyer</cp:lastModifiedBy>
  <cp:revision>663</cp:revision>
  <dcterms:created xsi:type="dcterms:W3CDTF">2017-02-01T20:21:43Z</dcterms:created>
  <dcterms:modified xsi:type="dcterms:W3CDTF">2019-07-19T08:57:38Z</dcterms:modified>
</cp:coreProperties>
</file>