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ppt/theme/themeOverride26.xml" ContentType="application/vnd.openxmlformats-officedocument.themeOverride+xml"/>
  <Override PartName="/ppt/theme/themeOverride27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59" r:id="rId2"/>
  </p:sldMasterIdLst>
  <p:notesMasterIdLst>
    <p:notesMasterId r:id="rId31"/>
  </p:notesMasterIdLst>
  <p:handoutMasterIdLst>
    <p:handoutMasterId r:id="rId32"/>
  </p:handoutMasterIdLst>
  <p:sldIdLst>
    <p:sldId id="510" r:id="rId3"/>
    <p:sldId id="421" r:id="rId4"/>
    <p:sldId id="536" r:id="rId5"/>
    <p:sldId id="512" r:id="rId6"/>
    <p:sldId id="523" r:id="rId7"/>
    <p:sldId id="524" r:id="rId8"/>
    <p:sldId id="503" r:id="rId9"/>
    <p:sldId id="511" r:id="rId10"/>
    <p:sldId id="458" r:id="rId11"/>
    <p:sldId id="283" r:id="rId12"/>
    <p:sldId id="284" r:id="rId13"/>
    <p:sldId id="468" r:id="rId14"/>
    <p:sldId id="525" r:id="rId15"/>
    <p:sldId id="459" r:id="rId16"/>
    <p:sldId id="520" r:id="rId17"/>
    <p:sldId id="521" r:id="rId18"/>
    <p:sldId id="522" r:id="rId19"/>
    <p:sldId id="530" r:id="rId20"/>
    <p:sldId id="531" r:id="rId21"/>
    <p:sldId id="532" r:id="rId22"/>
    <p:sldId id="533" r:id="rId23"/>
    <p:sldId id="534" r:id="rId24"/>
    <p:sldId id="513" r:id="rId25"/>
    <p:sldId id="535" r:id="rId26"/>
    <p:sldId id="526" r:id="rId27"/>
    <p:sldId id="527" r:id="rId28"/>
    <p:sldId id="528" r:id="rId29"/>
    <p:sldId id="529" r:id="rId3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nos Farkas" initials="JF" lastIdx="1" clrIdx="0">
    <p:extLst>
      <p:ext uri="{19B8F6BF-5375-455C-9EA6-DF929625EA0E}">
        <p15:presenceInfo xmlns:p15="http://schemas.microsoft.com/office/powerpoint/2012/main" userId="S-1-5-21-1538607324-3213881460-940295383-31178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7C80"/>
    <a:srgbClr val="2FB1DF"/>
    <a:srgbClr val="69BE28"/>
    <a:srgbClr val="0066FF"/>
    <a:srgbClr val="33CCFF"/>
    <a:srgbClr val="99FF99"/>
    <a:srgbClr val="FFCC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29" autoAdjust="0"/>
    <p:restoredTop sz="82366" autoAdjust="0"/>
  </p:normalViewPr>
  <p:slideViewPr>
    <p:cSldViewPr showGuides="1">
      <p:cViewPr varScale="1">
        <p:scale>
          <a:sx n="43" d="100"/>
          <a:sy n="43" d="100"/>
        </p:scale>
        <p:origin x="1344" y="4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53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58DD877-B47C-4308-96C0-F86F851B6B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8822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E959D19-1FE8-493D-A0E2-ED88302250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2143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959D19-1FE8-493D-A0E2-ED883022503F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54610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959D19-1FE8-493D-A0E2-ED883022503F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71251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959D19-1FE8-493D-A0E2-ED883022503F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23343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959D19-1FE8-493D-A0E2-ED883022503F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33910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23" eaLnBrk="0" hangingPunct="0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685817" indent="-263776" defTabSz="914423" eaLnBrk="0" hangingPunct="0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055103" indent="-211021" defTabSz="914423" eaLnBrk="0" hangingPunct="0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477145" indent="-211021" defTabSz="914423" eaLnBrk="0" hangingPunct="0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1899186" indent="-211021" defTabSz="914423" eaLnBrk="0" hangingPunct="0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321227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743269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165310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587351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11AE4F0E-1EF6-844D-BC53-4636777E0F60}" type="slidenum">
              <a:rPr lang="en-GB" sz="1200"/>
              <a:pPr/>
              <a:t>10</a:t>
            </a:fld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18156704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GB">
              <a:latin typeface="Times New Roman" charset="0"/>
            </a:endParaRP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23" eaLnBrk="0" hangingPunct="0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685817" indent="-263776" defTabSz="914423" eaLnBrk="0" hangingPunct="0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055103" indent="-211021" defTabSz="914423" eaLnBrk="0" hangingPunct="0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477145" indent="-211021" defTabSz="914423" eaLnBrk="0" hangingPunct="0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1899186" indent="-211021" defTabSz="914423" eaLnBrk="0" hangingPunct="0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321227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743269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165310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587351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11AE4F0E-1EF6-844D-BC53-4636777E0F60}" type="slidenum">
              <a:rPr lang="en-GB" sz="1200"/>
              <a:pPr/>
              <a:t>11</a:t>
            </a:fld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26383223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959D19-1FE8-493D-A0E2-ED883022503F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71174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959D19-1FE8-493D-A0E2-ED883022503F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92566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959D19-1FE8-493D-A0E2-ED883022503F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725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ChangeArrowheads="1"/>
          </p:cNvSpPr>
          <p:nvPr/>
        </p:nvSpPr>
        <p:spPr bwMode="auto">
          <a:xfrm>
            <a:off x="14288" y="6597650"/>
            <a:ext cx="9129712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5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307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30758" name="Text Box 6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51AD4080-6D3A-494C-8BF2-E1F8C9265CB5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30759" name="Text Box 7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grpSp>
        <p:nvGrpSpPr>
          <p:cNvPr id="330761" name="Group 9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30762" name="Rectangle 10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0763" name="Text Box 11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30764" name="Line 12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765" name="Text Box 13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  <p:sp>
        <p:nvSpPr>
          <p:cNvPr id="15" name="Text Box 8">
            <a:extLst>
              <a:ext uri="{FF2B5EF4-FFF2-40B4-BE49-F238E27FC236}">
                <a16:creationId xmlns:a16="http://schemas.microsoft.com/office/drawing/2014/main" id="{E3FA5AB0-3058-4D92-9D34-7E588532C2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586539"/>
            <a:ext cx="19812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GB" sz="1200" dirty="0">
                <a:solidFill>
                  <a:schemeClr val="bg1"/>
                </a:solidFill>
              </a:rPr>
              <a:t>ec-19-0121-03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51741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404813"/>
            <a:ext cx="2108200" cy="5462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404813"/>
            <a:ext cx="6175375" cy="54625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0992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601642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29587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633871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797231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30156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35278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763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1993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20151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356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07161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04813"/>
            <a:ext cx="2057400" cy="57721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19800" cy="57721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8559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9956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1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02683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52514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25495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0649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8326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5287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pct20">
          <a:fgClr>
            <a:srgbClr val="FF7C8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7E0ED744-2AD2-45F1-9385-55C79C00BA3B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0" y="6586539"/>
            <a:ext cx="19812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GB" sz="1200" dirty="0">
                <a:solidFill>
                  <a:schemeClr val="bg1"/>
                </a:solidFill>
              </a:rPr>
              <a:t>ec-19-0121-03-00EC </a:t>
            </a:r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329737" name="Text Box 9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grpSp>
        <p:nvGrpSpPr>
          <p:cNvPr id="329748" name="Group 20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743" name="Text Box 15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9747" name="Text Box 19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pct20">
          <a:fgClr>
            <a:srgbClr val="FF7C8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061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06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8061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061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35A1644E-F053-4A1B-9182-CA74EB41EF07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580616" name="Text Box 8"/>
          <p:cNvSpPr txBox="1">
            <a:spLocks noChangeArrowheads="1"/>
          </p:cNvSpPr>
          <p:nvPr/>
        </p:nvSpPr>
        <p:spPr bwMode="auto">
          <a:xfrm>
            <a:off x="0" y="6589713"/>
            <a:ext cx="9525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200">
                <a:solidFill>
                  <a:schemeClr val="bg1"/>
                </a:solidFill>
              </a:rPr>
              <a:t>Version 1.0</a:t>
            </a:r>
          </a:p>
        </p:txBody>
      </p:sp>
      <p:sp>
        <p:nvSpPr>
          <p:cNvPr id="580617" name="Text Box 9"/>
          <p:cNvSpPr txBox="1">
            <a:spLocks noChangeArrowheads="1"/>
          </p:cNvSpPr>
          <p:nvPr/>
        </p:nvSpPr>
        <p:spPr bwMode="auto">
          <a:xfrm>
            <a:off x="0" y="6591300"/>
            <a:ext cx="914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1200">
                <a:solidFill>
                  <a:schemeClr val="bg1"/>
                </a:solidFill>
              </a:rPr>
              <a:t>IEEE 802 March 2011 workshop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9.xml"/><Relationship Id="rId4" Type="http://schemas.openxmlformats.org/officeDocument/2006/relationships/hyperlink" Target="http://www.ieee802.org/1/files/private/x-rev-drafts/d1/802-1X-rev-d1-4-dis.pdf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0.xml"/><Relationship Id="rId4" Type="http://schemas.openxmlformats.org/officeDocument/2006/relationships/hyperlink" Target="http://www.ieee802.org/1/files/private/x-rev-drafts/d1/802-1X-rev-d1-4-dis.pdf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Relationship Id="rId4" Type="http://schemas.openxmlformats.org/officeDocument/2006/relationships/hyperlink" Target="https://mentor.ieee.org/802-ec/dcn/17/ec-17-0159-00-ACSD-802-1qcx.pdf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2.xml"/><Relationship Id="rId6" Type="http://schemas.openxmlformats.org/officeDocument/2006/relationships/image" Target="../media/image1.emf"/><Relationship Id="rId5" Type="http://schemas.openxmlformats.org/officeDocument/2006/relationships/hyperlink" Target="http://www.ieee802.org/1/files/private/as-rev-drafts/d7/802-1AS-rev-d7-0-dis.pdf" TargetMode="External"/><Relationship Id="rId4" Type="http://schemas.openxmlformats.org/officeDocument/2006/relationships/hyperlink" Target="http://www.ieee802.org/1/files/private/cx-drafts/d1/802-1Qcx-d1-2-dis-v01.pdf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-ec/dcn/18/ec-18-0243-00-ACSD-p802-1as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5.xml"/><Relationship Id="rId5" Type="http://schemas.openxmlformats.org/officeDocument/2006/relationships/image" Target="../media/image2.emf"/><Relationship Id="rId4" Type="http://schemas.openxmlformats.org/officeDocument/2006/relationships/hyperlink" Target="http://www.ieee802.org/1/files/private/as-rev-drafts/d8/802-1AS-Rev-d8-0-dis-v03.pdf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1/files/public/docs2019/liaison-response-SG15-LS187-clarifications-on-fronthaul-sync-requirements-0719-v01.pdf" TargetMode="Externa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1/files/public/docs2019/liaison-response-SG15-LS187-CMde-draft-sharing-0719-v01.pdf" TargetMode="Externa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1/files/public/docs2019/liaison-response-SG15-LS188-management-coordination-0719-v01.pdf" TargetMode="Externa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1/files/public/docs2019/liaison-response-3GPP-RAN2-Ethernet-header-compression-0719-v01.pdf" TargetMode="Externa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1/files/public/docs2019/liaison-response-3GPP-SA2-5G-integration-with-TSN-0719-v01.pdf" TargetMode="Externa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5" Type="http://schemas.openxmlformats.org/officeDocument/2006/relationships/hyperlink" Target="https://mentor.ieee.org/privecsg/dcn/15/privecsg-15-0029-01-0000-privacy-ec-sg-csd-proposal.docx" TargetMode="External"/><Relationship Id="rId4" Type="http://schemas.openxmlformats.org/officeDocument/2006/relationships/hyperlink" Target="http://www.ieee802.org/1/files/public/docs2019/802e-par-extension-request-0719-v2.pdf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5" Type="http://schemas.openxmlformats.org/officeDocument/2006/relationships/hyperlink" Target="http://www.ieee802.org/1/files/public/docs2019/cj-CSD-0719-v01.pdf" TargetMode="External"/><Relationship Id="rId4" Type="http://schemas.openxmlformats.org/officeDocument/2006/relationships/hyperlink" Target="http://www.ieee802.org/1/files/public/docs2019/cj-PAR-extension-0719-v01.pdf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5" Type="http://schemas.openxmlformats.org/officeDocument/2006/relationships/hyperlink" Target="http://www.ieee802.org/1/files/public/docs2019/dh-CSD-0719-v01.pdf" TargetMode="External"/><Relationship Id="rId4" Type="http://schemas.openxmlformats.org/officeDocument/2006/relationships/hyperlink" Target="http://www.ieee802.org/1/files/public/docs2019/dh-PAR-0719-v01.pdf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Relationship Id="rId5" Type="http://schemas.openxmlformats.org/officeDocument/2006/relationships/hyperlink" Target="http://www.ieee802.org/1/files/public/docs2019/dj-CSD-0719-v01.pdf" TargetMode="External"/><Relationship Id="rId4" Type="http://schemas.openxmlformats.org/officeDocument/2006/relationships/hyperlink" Target="http://www.ieee802.org/1/files/public/docs2019/dj-PAR-0719-v01.pdf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C75E0-C4F4-4B3A-949E-C3DCF8D46D4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802.1 consent agenda items for LMSC Closing Plenary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EA3206-4562-4BF7-92FA-287E488D6F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July 2019, Vienna</a:t>
            </a:r>
          </a:p>
          <a:p>
            <a:r>
              <a:rPr lang="en-GB" dirty="0"/>
              <a:t>V4 </a:t>
            </a:r>
            <a:r>
              <a:rPr lang="en-GB" sz="1100" dirty="0"/>
              <a:t>(internal version #)</a:t>
            </a:r>
            <a:endParaRPr lang="en-GB" dirty="0"/>
          </a:p>
          <a:p>
            <a:r>
              <a:rPr lang="en-GB" dirty="0"/>
              <a:t>Jessy Rouyer</a:t>
            </a:r>
          </a:p>
        </p:txBody>
      </p:sp>
    </p:spTree>
    <p:extLst>
      <p:ext uri="{BB962C8B-B14F-4D97-AF65-F5344CB8AC3E}">
        <p14:creationId xmlns:p14="http://schemas.microsoft.com/office/powerpoint/2010/main" val="33017667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274638"/>
            <a:ext cx="7772400" cy="914400"/>
          </a:xfrm>
        </p:spPr>
        <p:txBody>
          <a:bodyPr/>
          <a:lstStyle/>
          <a:p>
            <a:r>
              <a:rPr lang="en-US" altLang="en-US" dirty="0"/>
              <a:t>5.075 – </a:t>
            </a:r>
            <a:r>
              <a:rPr lang="en-GB" dirty="0"/>
              <a:t>Motion</a:t>
            </a:r>
            <a:endParaRPr lang="en-GB" dirty="0">
              <a:latin typeface="Times New Roman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371600"/>
            <a:ext cx="7772400" cy="4937125"/>
          </a:xfrm>
        </p:spPr>
        <p:txBody>
          <a:bodyPr>
            <a:normAutofit fontScale="92500" lnSpcReduction="10000"/>
          </a:bodyPr>
          <a:lstStyle/>
          <a:p>
            <a:r>
              <a:rPr lang="en-US" sz="2600" dirty="0"/>
              <a:t>Approve sending P802.1X-Rev-D1.4 to Standards Association Ballot</a:t>
            </a:r>
          </a:p>
          <a:p>
            <a:pPr marL="400050" lvl="1" indent="0">
              <a:buNone/>
            </a:pPr>
            <a:r>
              <a:rPr lang="en-US" sz="2200" dirty="0"/>
              <a:t>[Maintenance PAR, no CSD]</a:t>
            </a:r>
            <a:endParaRPr lang="en-US" sz="1700" dirty="0"/>
          </a:p>
          <a:p>
            <a:pPr lvl="1"/>
            <a:r>
              <a:rPr lang="en-US" sz="1700" dirty="0"/>
              <a:t>P802.1X-Rev Port-Based Network Access Control</a:t>
            </a:r>
          </a:p>
          <a:p>
            <a:pPr lvl="1"/>
            <a:r>
              <a:rPr lang="en-US" sz="1700" dirty="0"/>
              <a:t>Working Group Recirculation Ballot closed 6/29/2019. </a:t>
            </a:r>
            <a:br>
              <a:rPr lang="en-US" sz="1700" dirty="0"/>
            </a:br>
            <a:r>
              <a:rPr lang="en-US" sz="1700" dirty="0"/>
              <a:t>100% Approval. 85% Response </a:t>
            </a:r>
            <a:br>
              <a:rPr lang="en-US" sz="1700" dirty="0"/>
            </a:br>
            <a:r>
              <a:rPr lang="en-US" sz="1700" dirty="0"/>
              <a:t>Approve: 19   Disapprove: 0   Abstain: 27   Voters: 54</a:t>
            </a:r>
          </a:p>
          <a:p>
            <a:pPr lvl="1"/>
            <a:r>
              <a:rPr lang="en-US" sz="1700" dirty="0"/>
              <a:t>Comment resolution </a:t>
            </a:r>
            <a:r>
              <a:rPr lang="en-US" sz="1400" dirty="0">
                <a:hlinkClick r:id="rId4"/>
              </a:rPr>
              <a:t>http://www.ieee802.org/1/files/private/x-rev-drafts/d1/802-1X-rev-d1-4-dis.pdf</a:t>
            </a:r>
            <a:r>
              <a:rPr lang="en-US" sz="1400" dirty="0"/>
              <a:t> </a:t>
            </a:r>
            <a:endParaRPr lang="en-US" sz="1700" dirty="0"/>
          </a:p>
          <a:p>
            <a:pPr eaLnBrk="1" hangingPunct="1">
              <a:spcBef>
                <a:spcPts val="1800"/>
              </a:spcBef>
              <a:tabLst>
                <a:tab pos="2000250" algn="l"/>
              </a:tabLst>
            </a:pPr>
            <a:r>
              <a:rPr lang="en-GB" sz="2400" dirty="0">
                <a:latin typeface="Arial" charset="0"/>
              </a:rPr>
              <a:t>In the WG, Proposed: Paul Congdon Second: Don Fedyk</a:t>
            </a:r>
          </a:p>
          <a:p>
            <a:pPr lvl="1">
              <a:buFont typeface="Arial"/>
              <a:buChar char="•"/>
            </a:pPr>
            <a:r>
              <a:rPr lang="en-GB" sz="2400" dirty="0">
                <a:latin typeface="Arial" charset="0"/>
              </a:rPr>
              <a:t>Sending draft (y/n/a): 28, 0, 0 </a:t>
            </a:r>
          </a:p>
          <a:p>
            <a:pPr lvl="1">
              <a:buFont typeface="Arial"/>
              <a:buChar char="•"/>
            </a:pPr>
            <a:endParaRPr lang="en-GB" sz="2400" dirty="0">
              <a:latin typeface="Arial" charset="0"/>
            </a:endParaRPr>
          </a:p>
          <a:p>
            <a:pPr>
              <a:spcBef>
                <a:spcPts val="1800"/>
              </a:spcBef>
              <a:buFont typeface="Arial"/>
              <a:buChar char="•"/>
            </a:pPr>
            <a:r>
              <a:rPr lang="en-GB" sz="2400" dirty="0">
                <a:latin typeface="Arial" charset="0"/>
              </a:rPr>
              <a:t>In the EC, mover: Jessy Rouyer Second: David Law</a:t>
            </a:r>
          </a:p>
          <a:p>
            <a:pPr lvl="1">
              <a:buFont typeface="Arial"/>
              <a:buChar char="•"/>
            </a:pPr>
            <a:r>
              <a:rPr lang="en-GB" sz="2200" dirty="0">
                <a:latin typeface="Arial" charset="0"/>
              </a:rPr>
              <a:t>(y/n/a):  &lt;y&gt;, &lt;n&gt;, &lt;a&gt; </a:t>
            </a:r>
          </a:p>
          <a:p>
            <a:pPr marL="0" indent="0" eaLnBrk="1" hangingPunct="1">
              <a:buNone/>
            </a:pPr>
            <a:endParaRPr lang="en-GB" sz="2800" dirty="0">
              <a:latin typeface="Arial" charset="0"/>
            </a:endParaRPr>
          </a:p>
          <a:p>
            <a:pPr marL="0" indent="0" eaLnBrk="1" hangingPunct="1">
              <a:buNone/>
            </a:pPr>
            <a:endParaRPr lang="en-GB" sz="2800" dirty="0">
              <a:latin typeface="Arial" charset="0"/>
            </a:endParaRPr>
          </a:p>
          <a:p>
            <a:pPr eaLnBrk="1" hangingPunct="1">
              <a:buFont typeface="Monotype Sorts" charset="0"/>
              <a:buNone/>
            </a:pPr>
            <a:endParaRPr lang="en-GB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26474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3587" y="274638"/>
            <a:ext cx="7772400" cy="914400"/>
          </a:xfrm>
        </p:spPr>
        <p:txBody>
          <a:bodyPr/>
          <a:lstStyle/>
          <a:p>
            <a:pPr algn="l"/>
            <a:r>
              <a:rPr lang="en-GB" sz="2800" dirty="0"/>
              <a:t>Supporting information </a:t>
            </a:r>
            <a:r>
              <a:rPr lang="en-GB" dirty="0"/>
              <a:t>P802.1X-Rev</a:t>
            </a:r>
            <a:endParaRPr lang="en-GB" dirty="0">
              <a:latin typeface="Times New Roman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600200"/>
            <a:ext cx="8002587" cy="4080269"/>
          </a:xfrm>
        </p:spPr>
        <p:txBody>
          <a:bodyPr>
            <a:normAutofit/>
          </a:bodyPr>
          <a:lstStyle/>
          <a:p>
            <a:r>
              <a:rPr lang="en-US" sz="2600" dirty="0"/>
              <a:t>WG ballot </a:t>
            </a:r>
            <a:r>
              <a:rPr lang="en-US" sz="2600" dirty="0" err="1"/>
              <a:t>recirc</a:t>
            </a:r>
            <a:r>
              <a:rPr lang="en-US" sz="2600" dirty="0"/>
              <a:t> closed: </a:t>
            </a:r>
            <a:br>
              <a:rPr lang="en-US" sz="2600" dirty="0"/>
            </a:br>
            <a:r>
              <a:rPr lang="en-US" sz="2600" dirty="0"/>
              <a:t>29 June 2018</a:t>
            </a:r>
          </a:p>
          <a:p>
            <a:r>
              <a:rPr lang="en-US" sz="2600" dirty="0"/>
              <a:t>The ballot resulted in</a:t>
            </a:r>
          </a:p>
          <a:p>
            <a:pPr lvl="1"/>
            <a:r>
              <a:rPr lang="en-US" sz="2200" dirty="0"/>
              <a:t>0 Disapprove votes</a:t>
            </a:r>
          </a:p>
          <a:p>
            <a:pPr lvl="1"/>
            <a:r>
              <a:rPr lang="en-US" sz="2200" dirty="0"/>
              <a:t>0 Must Be Satisfied </a:t>
            </a:r>
            <a:br>
              <a:rPr lang="en-US" sz="2200" dirty="0"/>
            </a:br>
            <a:r>
              <a:rPr lang="en-US" sz="2200" dirty="0"/>
              <a:t>comments</a:t>
            </a:r>
          </a:p>
          <a:p>
            <a:r>
              <a:rPr lang="en-US" sz="2600" dirty="0"/>
              <a:t>Ballot response details available here</a:t>
            </a:r>
          </a:p>
          <a:p>
            <a:pPr marL="0" indent="0">
              <a:buNone/>
            </a:pPr>
            <a:r>
              <a:rPr lang="en-US" sz="1700" dirty="0"/>
              <a:t> 	</a:t>
            </a:r>
            <a:r>
              <a:rPr lang="en-US" sz="1500" dirty="0">
                <a:hlinkClick r:id="rId4"/>
              </a:rPr>
              <a:t>http://www.ieee802.org/1/files/private/x-rev-drafts/d1/802-1X-rev-d1-4-dis.pdf</a:t>
            </a:r>
            <a:r>
              <a:rPr lang="en-US" sz="1500" dirty="0"/>
              <a:t> </a:t>
            </a:r>
            <a:endParaRPr lang="en-US" sz="2100" dirty="0"/>
          </a:p>
          <a:p>
            <a:endParaRPr lang="en-GB" sz="2800" dirty="0">
              <a:latin typeface="Arial" charset="0"/>
            </a:endParaRPr>
          </a:p>
          <a:p>
            <a:pPr marL="0" indent="0" eaLnBrk="1" hangingPunct="1">
              <a:buNone/>
            </a:pPr>
            <a:endParaRPr lang="en-GB" sz="2800" dirty="0">
              <a:latin typeface="Arial" charset="0"/>
            </a:endParaRPr>
          </a:p>
          <a:p>
            <a:pPr eaLnBrk="1" hangingPunct="1">
              <a:buFont typeface="Monotype Sorts" charset="0"/>
              <a:buNone/>
            </a:pPr>
            <a:endParaRPr lang="en-GB" dirty="0">
              <a:latin typeface="Arial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4174874"/>
              </p:ext>
            </p:extLst>
          </p:nvPr>
        </p:nvGraphicFramePr>
        <p:xfrm>
          <a:off x="4684500" y="1600200"/>
          <a:ext cx="3888432" cy="2134520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5046">
                <a:tc gridSpan="3"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Ballot results</a:t>
                      </a:r>
                    </a:p>
                  </a:txBody>
                  <a:tcPr marT="50292" marB="50292"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5845">
                <a:tc>
                  <a:txBody>
                    <a:bodyPr/>
                    <a:lstStyle/>
                    <a:p>
                      <a:r>
                        <a:rPr lang="en-US" sz="1200" dirty="0"/>
                        <a:t>Category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Percentage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5845">
                <a:tc>
                  <a:txBody>
                    <a:bodyPr/>
                    <a:lstStyle/>
                    <a:p>
                      <a:r>
                        <a:rPr lang="en-US" sz="12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5845">
                <a:tc>
                  <a:txBody>
                    <a:bodyPr/>
                    <a:lstStyle/>
                    <a:p>
                      <a:r>
                        <a:rPr lang="en-US" sz="12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5845">
                <a:tc>
                  <a:txBody>
                    <a:bodyPr/>
                    <a:lstStyle/>
                    <a:p>
                      <a:r>
                        <a:rPr lang="en-US" sz="1200" dirty="0"/>
                        <a:t>Abstain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5845">
                <a:tc>
                  <a:txBody>
                    <a:bodyPr/>
                    <a:lstStyle/>
                    <a:p>
                      <a:r>
                        <a:rPr lang="en-US" sz="1200" dirty="0"/>
                        <a:t>No. of Voters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0249">
                <a:tc>
                  <a:txBody>
                    <a:bodyPr/>
                    <a:lstStyle/>
                    <a:p>
                      <a:r>
                        <a:rPr lang="en-US" sz="1200" dirty="0"/>
                        <a:t>Voters responding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85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44312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5.076 – </a:t>
            </a:r>
            <a:r>
              <a:rPr lang="en-US" altLang="en-US" dirty="0">
                <a:highlight>
                  <a:srgbClr val="FF0000"/>
                </a:highlight>
              </a:rPr>
              <a:t>Motion WITHDRAWN</a:t>
            </a:r>
            <a:endParaRPr lang="en-US" dirty="0">
              <a:highlight>
                <a:srgbClr val="FF0000"/>
              </a:highligh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4" y="1295400"/>
            <a:ext cx="8893175" cy="52117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strike="sngStrike" dirty="0"/>
              <a:t>Conditionally approve sending P802.1Qcx D2.0 to </a:t>
            </a:r>
            <a:r>
              <a:rPr lang="en-GB" sz="2400" strike="sngStrike" dirty="0"/>
              <a:t>Standards Association ballot</a:t>
            </a:r>
            <a:endParaRPr lang="en-US" sz="2400" strike="sngStrik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strike="sngStrike" dirty="0"/>
              <a:t>Confirm the CSD for P802.1Qcx in </a:t>
            </a:r>
            <a:r>
              <a:rPr lang="en-US" sz="2400" strike="sngStrike" dirty="0">
                <a:hlinkClick r:id="rId4"/>
              </a:rPr>
              <a:t>https://mentor.ieee.org/802-ec/dcn/17/ec-17-0159-00-ACSD-802-1qcx.pdf</a:t>
            </a:r>
            <a:r>
              <a:rPr lang="en-US" sz="2400" strike="sngStrike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strike="sngStrike" dirty="0"/>
              <a:t>P802.1Qcx D1.2 had 100% approval at the end of the last WG ballot</a:t>
            </a:r>
          </a:p>
          <a:p>
            <a:pPr fontAlgn="t"/>
            <a:r>
              <a:rPr lang="en-US" sz="2400" strike="sngStrike" dirty="0"/>
              <a:t>In the WG, </a:t>
            </a:r>
            <a:r>
              <a:rPr lang="en-GB" sz="2400" strike="sngStrike" dirty="0"/>
              <a:t>Proposed: </a:t>
            </a:r>
            <a:r>
              <a:rPr lang="en-US" sz="2400" strike="sngStrike" dirty="0"/>
              <a:t>J</a:t>
            </a:r>
            <a:r>
              <a:rPr lang="hu-HU" sz="2400" strike="sngStrike" dirty="0" err="1"/>
              <a:t>ános</a:t>
            </a:r>
            <a:r>
              <a:rPr lang="hu-HU" sz="2400" strike="sngStrike" dirty="0"/>
              <a:t> Farkas </a:t>
            </a:r>
            <a:r>
              <a:rPr lang="en-GB" sz="2400" strike="sngStrike" dirty="0"/>
              <a:t>	Second: </a:t>
            </a:r>
            <a:r>
              <a:rPr lang="en-US" sz="2400" strike="sngStrike" dirty="0"/>
              <a:t>Craig Gunther</a:t>
            </a:r>
          </a:p>
          <a:p>
            <a:pPr lvl="1" fontAlgn="t"/>
            <a:r>
              <a:rPr lang="en-US" sz="2000" strike="sngStrike" dirty="0"/>
              <a:t>Sending draft (y/n/a): &lt;y&gt;, &lt;n&gt;, &lt;a&gt;</a:t>
            </a:r>
          </a:p>
          <a:p>
            <a:pPr lvl="1"/>
            <a:r>
              <a:rPr lang="en-US" sz="2000" strike="sngStrike" dirty="0"/>
              <a:t>CSD (y/n/a): &lt;y&gt;, &lt;n&gt;, &lt;a&gt;</a:t>
            </a:r>
            <a:endParaRPr lang="en-GB" sz="2000" strike="sngStrike" dirty="0"/>
          </a:p>
          <a:p>
            <a:r>
              <a:rPr lang="en-GB" sz="2400" strike="sngStrike" dirty="0"/>
              <a:t>In EC, mover: Jessy Rouyer 	Second: David Law</a:t>
            </a:r>
          </a:p>
          <a:p>
            <a:pPr lvl="1"/>
            <a:r>
              <a:rPr lang="en-GB" sz="2000" strike="sngStrike" dirty="0"/>
              <a:t>(y/n/a): &lt;y&gt;, &lt;n&gt;, &lt;a&gt;</a:t>
            </a:r>
            <a:endParaRPr lang="en-US" sz="2000" strike="sngStrike" dirty="0"/>
          </a:p>
        </p:txBody>
      </p:sp>
    </p:spTree>
    <p:extLst>
      <p:ext uri="{BB962C8B-B14F-4D97-AF65-F5344CB8AC3E}">
        <p14:creationId xmlns:p14="http://schemas.microsoft.com/office/powerpoint/2010/main" val="16264614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92162"/>
          </a:xfrm>
        </p:spPr>
        <p:txBody>
          <a:bodyPr/>
          <a:lstStyle/>
          <a:p>
            <a:r>
              <a:rPr lang="en-US" altLang="en-US" sz="3200" strike="sngStrike" dirty="0"/>
              <a:t>Supporting information </a:t>
            </a:r>
            <a:r>
              <a:rPr lang="en-US" strike="sngStrike" dirty="0"/>
              <a:t>P802.1Qcx</a:t>
            </a:r>
            <a:endParaRPr lang="en-US" sz="3200" strike="sngStrike" dirty="0"/>
          </a:p>
        </p:txBody>
      </p:sp>
      <p:sp>
        <p:nvSpPr>
          <p:cNvPr id="3" name="Rectangle 2"/>
          <p:cNvSpPr/>
          <p:nvPr/>
        </p:nvSpPr>
        <p:spPr>
          <a:xfrm>
            <a:off x="76200" y="1219200"/>
            <a:ext cx="57912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strike="sngStrike" dirty="0"/>
              <a:t>WG ballot closed: 21 June 2019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strike="sngStrike" dirty="0"/>
              <a:t>All WG ballot requirements are met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strike="sngStrike" dirty="0"/>
              <a:t>The ballot resulted in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strike="sngStrike" dirty="0"/>
              <a:t>0 outstanding Disapprove votes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strike="sngStrike" dirty="0"/>
              <a:t>0 outstanding Must Be satisfied comments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strike="sngStrike" dirty="0"/>
              <a:t>Comment resolution available here: </a:t>
            </a:r>
            <a:r>
              <a:rPr lang="en-US" sz="2200" strike="sngStrike" dirty="0">
                <a:hlinkClick r:id="rId4"/>
              </a:rPr>
              <a:t>http://www.ieee802.org/1/files/private/cx-drafts/d1/802-1Qcx-d1-2-dis-v01.pdf</a:t>
            </a:r>
            <a:r>
              <a:rPr lang="en-US" sz="2200" strike="sngStrike" dirty="0"/>
              <a:t>   </a:t>
            </a:r>
            <a:endParaRPr lang="en-US" sz="2200" strike="sngStrike" dirty="0">
              <a:hlinkClick r:id="rId5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strike="sngStrike" dirty="0"/>
              <a:t>Recirculation ballot will be conducted during July/August with comment resolution on the TSN TG calls, and during the September Interim if required. A possible final recirculation in September/October if required with comment resolution on the TSN TG calls.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653871" y="1290935"/>
            <a:ext cx="20329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trike="sngStrike" dirty="0"/>
              <a:t>Ballot results: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52AE2AC-74E9-4021-B935-36E1006985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69952" y="1752600"/>
            <a:ext cx="2774048" cy="4859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1088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1200"/>
            <a:ext cx="7772400" cy="1470025"/>
          </a:xfrm>
        </p:spPr>
        <p:txBody>
          <a:bodyPr/>
          <a:lstStyle/>
          <a:p>
            <a:r>
              <a:rPr lang="en-US" dirty="0"/>
              <a:t>802.1 Motions</a:t>
            </a:r>
            <a:br>
              <a:rPr lang="en-US" dirty="0"/>
            </a:br>
            <a:r>
              <a:rPr lang="en-US" dirty="0"/>
              <a:t>2019-07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Consent Agenda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Drafts to </a:t>
            </a:r>
            <a:r>
              <a:rPr lang="en-US" dirty="0" err="1"/>
              <a:t>RevCom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9582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5.077 – </a:t>
            </a:r>
            <a:r>
              <a:rPr lang="en-US" altLang="en-US" dirty="0">
                <a:highlight>
                  <a:srgbClr val="FF0000"/>
                </a:highlight>
              </a:rPr>
              <a:t>Motion WITHDRAWN</a:t>
            </a:r>
            <a:endParaRPr lang="en-US" dirty="0">
              <a:highlight>
                <a:srgbClr val="FF0000"/>
              </a:highligh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341438"/>
            <a:ext cx="8229600" cy="5111898"/>
          </a:xfrm>
        </p:spPr>
        <p:txBody>
          <a:bodyPr>
            <a:normAutofit fontScale="925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strike="sngStrike" dirty="0"/>
              <a:t>Conditionally approve sending P802.1AS-Rev to </a:t>
            </a:r>
            <a:r>
              <a:rPr lang="en-US" sz="2400" strike="sngStrike" dirty="0" err="1"/>
              <a:t>RevCom</a:t>
            </a:r>
            <a:endParaRPr lang="en-US" sz="2400" strike="sngStrik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strike="sngStrike" dirty="0"/>
              <a:t>Approve CSD documentation in </a:t>
            </a:r>
            <a:r>
              <a:rPr lang="en-US" sz="2400" strike="sngStrike" dirty="0">
                <a:hlinkClick r:id="rId3"/>
              </a:rPr>
              <a:t>https://mentor.ieee.org/802-ec/dcn/18/ec-18-0243-00-ACSD-p802-1as.pdf</a:t>
            </a:r>
            <a:r>
              <a:rPr lang="en-US" sz="2400" strike="sngStrike" dirty="0"/>
              <a:t>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strike="sngStrik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strike="sngStrike" dirty="0"/>
              <a:t>P802.1AS-Rev D8.0 had 94% approval at the end of the initial sponsor ballot</a:t>
            </a:r>
          </a:p>
          <a:p>
            <a:endParaRPr lang="en-US" sz="2400" strike="sngStrike" dirty="0"/>
          </a:p>
          <a:p>
            <a:pPr fontAlgn="t"/>
            <a:r>
              <a:rPr lang="en-US" sz="2400" strike="sngStrike" dirty="0"/>
              <a:t>In the WG, </a:t>
            </a:r>
            <a:r>
              <a:rPr lang="en-GB" sz="2400" strike="sngStrike" dirty="0"/>
              <a:t>Proposed: </a:t>
            </a:r>
            <a:r>
              <a:rPr lang="en-US" sz="2400" strike="sngStrike" dirty="0"/>
              <a:t>Craig Gunther, </a:t>
            </a:r>
            <a:r>
              <a:rPr lang="en-GB" sz="2400" strike="sngStrike" dirty="0"/>
              <a:t>Second: </a:t>
            </a:r>
            <a:r>
              <a:rPr lang="en-US" sz="2400" strike="sngStrike" dirty="0"/>
              <a:t>J</a:t>
            </a:r>
            <a:r>
              <a:rPr lang="hu-HU" sz="2400" strike="sngStrike" dirty="0" err="1"/>
              <a:t>ános</a:t>
            </a:r>
            <a:r>
              <a:rPr lang="hu-HU" sz="2400" strike="sngStrike" dirty="0"/>
              <a:t> Farkas</a:t>
            </a:r>
            <a:endParaRPr lang="en-US" sz="2400" strike="sngStrike" dirty="0"/>
          </a:p>
          <a:p>
            <a:pPr lvl="1" fontAlgn="t"/>
            <a:r>
              <a:rPr lang="en-US" sz="2000" strike="sngStrike" dirty="0"/>
              <a:t>Sending draft (y/n/a): &lt;y&gt;, &lt;n&gt;, &lt;a&gt;</a:t>
            </a:r>
          </a:p>
          <a:p>
            <a:pPr lvl="1" fontAlgn="t"/>
            <a:r>
              <a:rPr lang="en-US" sz="2000" strike="sngStrike" dirty="0"/>
              <a:t>CSD (y/n/a): &lt;y&gt;, &lt;n&gt;, &lt;a&gt;</a:t>
            </a:r>
          </a:p>
          <a:p>
            <a:pPr marL="457200" lvl="1" indent="0">
              <a:buNone/>
            </a:pPr>
            <a:endParaRPr lang="en-US" sz="2000" strike="sngStrike" dirty="0"/>
          </a:p>
          <a:p>
            <a:r>
              <a:rPr lang="en-US" sz="2400" strike="sngStrike" dirty="0"/>
              <a:t>In EC, mover: </a:t>
            </a:r>
            <a:r>
              <a:rPr lang="en-GB" sz="2400" strike="sngStrike" dirty="0"/>
              <a:t>Jessy Rouyer</a:t>
            </a:r>
            <a:r>
              <a:rPr lang="en-US" sz="2400" strike="sngStrike" dirty="0"/>
              <a:t>	Second: </a:t>
            </a:r>
            <a:r>
              <a:rPr lang="en-GB" sz="2400" strike="sngStrike" dirty="0"/>
              <a:t>David Law</a:t>
            </a:r>
            <a:endParaRPr lang="en-US" sz="2400" strike="sngStrike" dirty="0"/>
          </a:p>
          <a:p>
            <a:pPr lvl="1"/>
            <a:r>
              <a:rPr lang="en-US" sz="2000" strike="sngStrike" dirty="0"/>
              <a:t>(y/n/a): &lt;y&gt;, &lt;n&gt;, &lt;a&gt; </a:t>
            </a:r>
          </a:p>
        </p:txBody>
      </p:sp>
    </p:spTree>
    <p:extLst>
      <p:ext uri="{BB962C8B-B14F-4D97-AF65-F5344CB8AC3E}">
        <p14:creationId xmlns:p14="http://schemas.microsoft.com/office/powerpoint/2010/main" val="23919940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1701"/>
            <a:ext cx="8229600" cy="792162"/>
          </a:xfrm>
        </p:spPr>
        <p:txBody>
          <a:bodyPr/>
          <a:lstStyle/>
          <a:p>
            <a:r>
              <a:rPr lang="en-US" altLang="en-US" strike="sngStrike" dirty="0"/>
              <a:t>Supporting information </a:t>
            </a:r>
            <a:r>
              <a:rPr lang="en-US" strike="sngStrike" dirty="0"/>
              <a:t>P802.1AS-Rev</a:t>
            </a:r>
            <a:endParaRPr lang="en-US" sz="3200" strike="sngStrike" dirty="0"/>
          </a:p>
        </p:txBody>
      </p:sp>
      <p:sp>
        <p:nvSpPr>
          <p:cNvPr id="3" name="Rectangle 2"/>
          <p:cNvSpPr/>
          <p:nvPr/>
        </p:nvSpPr>
        <p:spPr>
          <a:xfrm>
            <a:off x="228600" y="1371600"/>
            <a:ext cx="54102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strike="sngStrike" dirty="0"/>
              <a:t>Sponsor ballot closed: 26 February 2019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strike="sngStrike" dirty="0"/>
              <a:t>Ballot result after ballot comment resolution: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strike="sngStrike" dirty="0"/>
              <a:t>6 outstanding Disapprove votes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strike="sngStrike" dirty="0"/>
              <a:t>13 outstanding Must Be Satisfied (MBS) comments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strike="sngStrike" dirty="0"/>
              <a:t>Disposition is available here: </a:t>
            </a:r>
            <a:r>
              <a:rPr lang="en-US" sz="2000" strike="sngStrike" dirty="0">
                <a:hlinkClick r:id="rId4"/>
              </a:rPr>
              <a:t>http://www.ieee802.org/1/files/private/as-rev-drafts/d8/802-1AS-Rev-d8-0-dis-v03.pdf</a:t>
            </a:r>
            <a:r>
              <a:rPr lang="en-US" sz="2000" strike="sngStrike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strike="sngStrike" dirty="0"/>
              <a:t>Recirculation ballot will be conducted during August with comment resolution on the TSN TG calls, and during the September Interim. Another recirculation ballot in September/October with comment resolution on the TSN TG calls. A possible final recirculation in October if required with comment resolution on the TSN TG calls.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77597" y="1260832"/>
            <a:ext cx="20329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trike="sngStrike" dirty="0"/>
              <a:t>Ballot results: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01F1195-4CA0-4378-A8FF-C56AB52FB9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78990" y="1733967"/>
            <a:ext cx="3365010" cy="4836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2155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trike="sngStrike" dirty="0"/>
              <a:t>Supporting information </a:t>
            </a:r>
            <a:r>
              <a:rPr lang="en-US" strike="sngStrike" dirty="0"/>
              <a:t>P802.1AS-Rev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trike="sngStrike" dirty="0"/>
              <a:t>Voters with outstanding Disapprove votes without outstanding MBS comments:</a:t>
            </a:r>
          </a:p>
          <a:p>
            <a:pPr lvl="1"/>
            <a:r>
              <a:rPr lang="en-US" strike="sngStrike" dirty="0"/>
              <a:t>Christian </a:t>
            </a:r>
            <a:r>
              <a:rPr lang="en-US" strike="sngStrike" dirty="0" err="1"/>
              <a:t>Boiger</a:t>
            </a:r>
            <a:endParaRPr lang="en-US" strike="sngStrike" dirty="0"/>
          </a:p>
          <a:p>
            <a:pPr lvl="1"/>
            <a:r>
              <a:rPr lang="en-US" strike="sngStrike" dirty="0"/>
              <a:t>Glenn Parsons</a:t>
            </a:r>
          </a:p>
          <a:p>
            <a:pPr lvl="1"/>
            <a:r>
              <a:rPr lang="en-US" strike="sngStrike" dirty="0"/>
              <a:t>Stephan </a:t>
            </a:r>
            <a:r>
              <a:rPr lang="en-US" strike="sngStrike" dirty="0" err="1"/>
              <a:t>Kehrer</a:t>
            </a:r>
            <a:endParaRPr lang="en-US" strike="sngStrike" dirty="0"/>
          </a:p>
          <a:p>
            <a:pPr lvl="1"/>
            <a:r>
              <a:rPr lang="en-US" strike="sngStrike" dirty="0"/>
              <a:t>Paul </a:t>
            </a:r>
            <a:r>
              <a:rPr lang="en-US" strike="sngStrike" dirty="0" err="1"/>
              <a:t>Nikolich</a:t>
            </a:r>
            <a:endParaRPr lang="en-US" strike="sngStrike" dirty="0"/>
          </a:p>
          <a:p>
            <a:r>
              <a:rPr lang="en-US" strike="sngStrike" dirty="0"/>
              <a:t>These voters have indicated that they are satisfied with the disposition of their comments, but they would like to see the next draft. </a:t>
            </a:r>
          </a:p>
          <a:p>
            <a:pPr lvl="1"/>
            <a:endParaRPr lang="en-US" strike="sngStrike" dirty="0"/>
          </a:p>
        </p:txBody>
      </p:sp>
    </p:spTree>
    <p:extLst>
      <p:ext uri="{BB962C8B-B14F-4D97-AF65-F5344CB8AC3E}">
        <p14:creationId xmlns:p14="http://schemas.microsoft.com/office/powerpoint/2010/main" val="14519178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trike="sngStrike" dirty="0"/>
              <a:t>Supporting information </a:t>
            </a:r>
            <a:r>
              <a:rPr lang="en-US" strike="sngStrike" dirty="0"/>
              <a:t>P802.1AS-Rev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trike="sngStrike" dirty="0"/>
              <a:t>Voters with outstanding Disapprove votes with outstanding MBS comments:</a:t>
            </a:r>
          </a:p>
          <a:p>
            <a:pPr lvl="1"/>
            <a:r>
              <a:rPr lang="en-US" strike="sngStrike" dirty="0"/>
              <a:t>Karl Weber</a:t>
            </a:r>
          </a:p>
          <a:p>
            <a:pPr lvl="1"/>
            <a:r>
              <a:rPr lang="en-US" strike="sngStrike" dirty="0"/>
              <a:t>Ashley Butterworth</a:t>
            </a:r>
          </a:p>
          <a:p>
            <a:pPr lvl="1"/>
            <a:endParaRPr lang="en-US" strike="sngStrike" dirty="0"/>
          </a:p>
          <a:p>
            <a:r>
              <a:rPr lang="en-US" strike="sngStrike" dirty="0"/>
              <a:t>The outstanding Must Be Satisfied comments of these voters are shown on the following slides.</a:t>
            </a:r>
          </a:p>
          <a:p>
            <a:pPr lvl="1"/>
            <a:endParaRPr lang="en-US" strike="sngStrike" dirty="0"/>
          </a:p>
        </p:txBody>
      </p:sp>
    </p:spTree>
    <p:extLst>
      <p:ext uri="{BB962C8B-B14F-4D97-AF65-F5344CB8AC3E}">
        <p14:creationId xmlns:p14="http://schemas.microsoft.com/office/powerpoint/2010/main" val="35527389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7A0DC31-3418-41B1-863C-967B8F622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trike="sngStrike" dirty="0"/>
              <a:t>Supporting information </a:t>
            </a:r>
            <a:r>
              <a:rPr lang="en-US" strike="sngStrike" dirty="0"/>
              <a:t>P802.1AS-Rev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D3487CF-4C42-40C0-8FAE-67B85C583B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295400"/>
            <a:ext cx="7734300" cy="5233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5494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685800" y="190500"/>
            <a:ext cx="7772400" cy="1143000"/>
          </a:xfrm>
        </p:spPr>
        <p:txBody>
          <a:bodyPr/>
          <a:lstStyle/>
          <a:p>
            <a:r>
              <a:rPr lang="en-CA" altLang="en-US" dirty="0"/>
              <a:t>Agenda </a:t>
            </a:r>
            <a:endParaRPr lang="en-US" altLang="en-US" dirty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533401" y="1524000"/>
            <a:ext cx="8286750" cy="4572000"/>
          </a:xfrm>
        </p:spPr>
        <p:txBody>
          <a:bodyPr/>
          <a:lstStyle/>
          <a:p>
            <a:pPr>
              <a:defRPr/>
            </a:pPr>
            <a:r>
              <a:rPr lang="en-US" sz="2400" dirty="0"/>
              <a:t>PARs to NesCom</a:t>
            </a:r>
          </a:p>
          <a:p>
            <a:pPr lvl="1">
              <a:defRPr/>
            </a:pPr>
            <a:r>
              <a:rPr lang="en-US" sz="2000" dirty="0" err="1"/>
              <a:t>x.xxx</a:t>
            </a:r>
            <a:r>
              <a:rPr lang="en-US" sz="2000" dirty="0"/>
              <a:t> P802E PAR Extension to NesCom</a:t>
            </a:r>
          </a:p>
          <a:p>
            <a:pPr lvl="1">
              <a:defRPr/>
            </a:pPr>
            <a:r>
              <a:rPr lang="en-US" sz="2000" dirty="0"/>
              <a:t>5.072 P802.1Qcj PAR Extension to NesCom</a:t>
            </a:r>
          </a:p>
          <a:p>
            <a:pPr lvl="1">
              <a:defRPr/>
            </a:pPr>
            <a:r>
              <a:rPr lang="en-US" sz="2000" dirty="0"/>
              <a:t>5.073 P802.1ABdh PAR to NesCom</a:t>
            </a:r>
          </a:p>
          <a:p>
            <a:pPr lvl="1">
              <a:defRPr/>
            </a:pPr>
            <a:r>
              <a:rPr lang="en-US" sz="2000" dirty="0"/>
              <a:t>5.074 P802.1Qdj PAR to NesCom</a:t>
            </a:r>
          </a:p>
          <a:p>
            <a:pPr>
              <a:defRPr/>
            </a:pPr>
            <a:r>
              <a:rPr lang="en-US" sz="2400" dirty="0"/>
              <a:t>Drafts to SA Ballot</a:t>
            </a:r>
          </a:p>
          <a:p>
            <a:pPr lvl="1">
              <a:defRPr/>
            </a:pPr>
            <a:r>
              <a:rPr lang="en-US" sz="2000" dirty="0"/>
              <a:t>5.075 P802.1X-Rev/D1.4 to SA ballot</a:t>
            </a:r>
          </a:p>
          <a:p>
            <a:pPr lvl="1">
              <a:defRPr/>
            </a:pPr>
            <a:r>
              <a:rPr lang="en-US" sz="2000" strike="sngStrike" dirty="0"/>
              <a:t>5.076 P802.1Qcx to/D2.0 SA ballot (conditional)</a:t>
            </a:r>
          </a:p>
          <a:p>
            <a:pPr lvl="2">
              <a:defRPr/>
            </a:pPr>
            <a:r>
              <a:rPr lang="en-US" sz="1600" dirty="0">
                <a:highlight>
                  <a:srgbClr val="FF0000"/>
                </a:highlight>
              </a:rPr>
              <a:t>Motion withdrawn</a:t>
            </a:r>
          </a:p>
          <a:p>
            <a:pPr>
              <a:defRPr/>
            </a:pPr>
            <a:r>
              <a:rPr lang="en-US" sz="2400" dirty="0"/>
              <a:t>Drafts to RevCom</a:t>
            </a:r>
          </a:p>
          <a:p>
            <a:pPr lvl="1">
              <a:defRPr/>
            </a:pPr>
            <a:r>
              <a:rPr lang="en-US" sz="2000" strike="sngStrike" dirty="0"/>
              <a:t>5.077 P802.1AS-Rev to RevCom (conditional)</a:t>
            </a:r>
          </a:p>
          <a:p>
            <a:pPr lvl="2">
              <a:defRPr/>
            </a:pPr>
            <a:r>
              <a:rPr lang="en-US" sz="1600" dirty="0">
                <a:highlight>
                  <a:srgbClr val="FF0000"/>
                </a:highlight>
              </a:rPr>
              <a:t>Motion withdrawn</a:t>
            </a:r>
            <a:endParaRPr lang="en-US" sz="2400" dirty="0"/>
          </a:p>
          <a:p>
            <a:pPr>
              <a:defRPr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339808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7A0DC31-3418-41B1-863C-967B8F622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trike="sngStrike" dirty="0"/>
              <a:t>Supporting information </a:t>
            </a:r>
            <a:r>
              <a:rPr lang="en-US" strike="sngStrike" dirty="0"/>
              <a:t>P802.1AS-Rev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9789889-48EB-4AEC-BCBB-49624DC670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" y="1371600"/>
            <a:ext cx="7772400" cy="5231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953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7A0DC31-3418-41B1-863C-967B8F622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trike="sngStrike" dirty="0"/>
              <a:t>Supporting information </a:t>
            </a:r>
            <a:r>
              <a:rPr lang="en-US" strike="sngStrike" dirty="0"/>
              <a:t>P802.1AS-Rev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9660A3B-F75C-406F-879A-833A71D480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295400"/>
            <a:ext cx="7585277" cy="5256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2887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7A0DC31-3418-41B1-863C-967B8F622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trike="sngStrike" dirty="0"/>
              <a:t>Supporting information </a:t>
            </a:r>
            <a:r>
              <a:rPr lang="en-US" strike="sngStrike" dirty="0"/>
              <a:t>P802.1AS-Rev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DE503A3-FB56-442B-B127-F2C8590510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371600"/>
            <a:ext cx="7561500" cy="521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714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58975"/>
            <a:ext cx="7772400" cy="1470025"/>
          </a:xfrm>
        </p:spPr>
        <p:txBody>
          <a:bodyPr/>
          <a:lstStyle/>
          <a:p>
            <a:r>
              <a:rPr lang="en-US" dirty="0"/>
              <a:t>802.1 Motions</a:t>
            </a:r>
            <a:br>
              <a:rPr lang="en-US" dirty="0"/>
            </a:br>
            <a:r>
              <a:rPr lang="en-US" dirty="0"/>
              <a:t>2019-07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Consent Agenda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Liaisons and external communications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7096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92162"/>
          </a:xfrm>
        </p:spPr>
        <p:txBody>
          <a:bodyPr/>
          <a:lstStyle/>
          <a:p>
            <a:r>
              <a:rPr lang="en-US" altLang="en-US" dirty="0"/>
              <a:t>7.101 – Motion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62000" y="1447800"/>
            <a:ext cx="83058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Approve </a:t>
            </a:r>
            <a:r>
              <a:rPr lang="en-US" dirty="0">
                <a:hlinkClick r:id="rId3"/>
              </a:rPr>
              <a:t>http://www.ieee802.org/1/files/public/docs2019/liaison-response-SG15-LS187-clarifications-on-fronthaul-sync-requirements-0719-v01.pdf</a:t>
            </a:r>
            <a:r>
              <a:rPr lang="en-US" dirty="0"/>
              <a:t> as communication to ITU-T SG15 and CPRI Cooperation, granting the IEEE 802.1 WG chair (or his delegate) editorial license.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This approval is under LMSC OM “Procedure for public statements to government bodies”</a:t>
            </a:r>
          </a:p>
          <a:p>
            <a:pPr marL="342900" indent="-342900" fontAlgn="t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 fontAlgn="t">
              <a:buFont typeface="Arial" panose="020B0604020202020204" pitchFamily="34" charset="0"/>
              <a:buChar char="•"/>
            </a:pPr>
            <a:r>
              <a:rPr lang="en-US" dirty="0"/>
              <a:t>In the WG (y/n/a): 29, 0, 1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Proposed: J</a:t>
            </a:r>
            <a:r>
              <a:rPr lang="hu-HU" dirty="0"/>
              <a:t>á</a:t>
            </a:r>
            <a:r>
              <a:rPr lang="en-US" dirty="0" err="1"/>
              <a:t>nos</a:t>
            </a:r>
            <a:r>
              <a:rPr lang="en-US" dirty="0"/>
              <a:t> Farkas </a:t>
            </a:r>
            <a:r>
              <a:rPr lang="en-GB" dirty="0"/>
              <a:t>	Second: Jessy Rouyer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 EC, mover: </a:t>
            </a:r>
            <a:r>
              <a:rPr lang="en-GB" dirty="0"/>
              <a:t>Jessy Rouyer</a:t>
            </a:r>
            <a:r>
              <a:rPr lang="en-US" dirty="0"/>
              <a:t>	Second: </a:t>
            </a:r>
            <a:r>
              <a:rPr lang="en-GB" dirty="0"/>
              <a:t>David Law</a:t>
            </a: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(y/n/a): &lt;y&gt;, &lt;n&gt;, &lt;a&gt;</a:t>
            </a:r>
          </a:p>
        </p:txBody>
      </p:sp>
    </p:spTree>
    <p:extLst>
      <p:ext uri="{BB962C8B-B14F-4D97-AF65-F5344CB8AC3E}">
        <p14:creationId xmlns:p14="http://schemas.microsoft.com/office/powerpoint/2010/main" val="11320253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92162"/>
          </a:xfrm>
        </p:spPr>
        <p:txBody>
          <a:bodyPr/>
          <a:lstStyle/>
          <a:p>
            <a:r>
              <a:rPr lang="en-US" altLang="en-US" dirty="0"/>
              <a:t>7.102 – Motion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62000" y="1447800"/>
            <a:ext cx="83058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Approve </a:t>
            </a:r>
            <a:r>
              <a:rPr lang="en-US" dirty="0">
                <a:hlinkClick r:id="rId3"/>
              </a:rPr>
              <a:t>http://www.ieee802.org/1/files/public/docs2019/liaison-response-SG15-LS187-CMde-draft-sharing-0719-v01.pdf</a:t>
            </a:r>
            <a:r>
              <a:rPr lang="en-US" dirty="0"/>
              <a:t> as communication to ITU-T SG15, granting the IEEE 802.1 WG chair (or his delegate) editorial license.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This approval is under LMSC OM “Procedure for public statements to government bodies”</a:t>
            </a:r>
          </a:p>
          <a:p>
            <a:pPr marL="342900" indent="-342900" fontAlgn="t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 fontAlgn="t">
              <a:buFont typeface="Arial" panose="020B0604020202020204" pitchFamily="34" charset="0"/>
              <a:buChar char="•"/>
            </a:pPr>
            <a:r>
              <a:rPr lang="en-US" dirty="0"/>
              <a:t>In the WG (y/n/a): 30, 0, 0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Proposed: J</a:t>
            </a:r>
            <a:r>
              <a:rPr lang="hu-HU" dirty="0"/>
              <a:t>á</a:t>
            </a:r>
            <a:r>
              <a:rPr lang="en-US" dirty="0" err="1"/>
              <a:t>nos</a:t>
            </a:r>
            <a:r>
              <a:rPr lang="en-US" dirty="0"/>
              <a:t> Farkas </a:t>
            </a:r>
            <a:r>
              <a:rPr lang="en-GB" dirty="0"/>
              <a:t>	Second: Jessy Rouyer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 EC, mover: </a:t>
            </a:r>
            <a:r>
              <a:rPr lang="en-GB" dirty="0"/>
              <a:t>Jessy Rouyer</a:t>
            </a:r>
            <a:r>
              <a:rPr lang="en-US" dirty="0"/>
              <a:t>	Second: </a:t>
            </a:r>
            <a:r>
              <a:rPr lang="en-GB" dirty="0"/>
              <a:t>David Law</a:t>
            </a: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(y/n/a): &lt;y&gt;, &lt;n&gt;, &lt;a&gt;</a:t>
            </a:r>
          </a:p>
        </p:txBody>
      </p:sp>
    </p:spTree>
    <p:extLst>
      <p:ext uri="{BB962C8B-B14F-4D97-AF65-F5344CB8AC3E}">
        <p14:creationId xmlns:p14="http://schemas.microsoft.com/office/powerpoint/2010/main" val="1223654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92162"/>
          </a:xfrm>
        </p:spPr>
        <p:txBody>
          <a:bodyPr/>
          <a:lstStyle/>
          <a:p>
            <a:r>
              <a:rPr lang="en-US" altLang="en-US" dirty="0"/>
              <a:t>7.103 – Motion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62000" y="1447800"/>
            <a:ext cx="83058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Approve </a:t>
            </a:r>
            <a:r>
              <a:rPr lang="en-US" dirty="0">
                <a:hlinkClick r:id="rId3"/>
              </a:rPr>
              <a:t>http://www.ieee802.org/1/files/public/docs2019/liaison-response-SG15-LS188-management-coordination-0719-v01.pdf</a:t>
            </a:r>
            <a:r>
              <a:rPr lang="en-US" dirty="0"/>
              <a:t> as communication to ITU-T SG15 granting the IEEE 802.1 WG chair (or his delegate) editorial license.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This approval is under LMSC OM “Procedure for public statements to government bodies”</a:t>
            </a:r>
          </a:p>
          <a:p>
            <a:pPr marL="342900" indent="-342900" fontAlgn="t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 fontAlgn="t">
              <a:buFont typeface="Arial" panose="020B0604020202020204" pitchFamily="34" charset="0"/>
              <a:buChar char="•"/>
            </a:pPr>
            <a:r>
              <a:rPr lang="en-US" dirty="0"/>
              <a:t>In the WG (y/n/a): 30, 0, 0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Proposed: J</a:t>
            </a:r>
            <a:r>
              <a:rPr lang="hu-HU" dirty="0" err="1"/>
              <a:t>ános</a:t>
            </a:r>
            <a:r>
              <a:rPr lang="hu-HU" dirty="0"/>
              <a:t> Farkas</a:t>
            </a:r>
            <a:r>
              <a:rPr lang="en-GB" dirty="0"/>
              <a:t>	Second: Jessy Rouyer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 EC, mover: </a:t>
            </a:r>
            <a:r>
              <a:rPr lang="en-GB" dirty="0"/>
              <a:t>Jessy Rouyer</a:t>
            </a:r>
            <a:r>
              <a:rPr lang="en-US" dirty="0"/>
              <a:t>	Second: </a:t>
            </a:r>
            <a:r>
              <a:rPr lang="en-GB" dirty="0"/>
              <a:t>David Law</a:t>
            </a: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(y/n/a): &lt;y&gt;, &lt;n&gt;, &lt;a&gt;</a:t>
            </a:r>
          </a:p>
        </p:txBody>
      </p:sp>
    </p:spTree>
    <p:extLst>
      <p:ext uri="{BB962C8B-B14F-4D97-AF65-F5344CB8AC3E}">
        <p14:creationId xmlns:p14="http://schemas.microsoft.com/office/powerpoint/2010/main" val="9930918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92162"/>
          </a:xfrm>
        </p:spPr>
        <p:txBody>
          <a:bodyPr/>
          <a:lstStyle/>
          <a:p>
            <a:r>
              <a:rPr lang="en-US" altLang="en-US" dirty="0" err="1"/>
              <a:t>x.xxx</a:t>
            </a:r>
            <a:r>
              <a:rPr lang="en-US" altLang="en-US" dirty="0"/>
              <a:t> – Motion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62000" y="1447800"/>
            <a:ext cx="83058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Approve </a:t>
            </a:r>
            <a:r>
              <a:rPr lang="en-US" dirty="0">
                <a:hlinkClick r:id="rId3"/>
              </a:rPr>
              <a:t>http://www.ieee802.org/1/files/public/docs2019/liaison-response-3GPP-RAN2-Ethernet-header-compression-0719-v01.pdf</a:t>
            </a:r>
            <a:r>
              <a:rPr lang="en-US" dirty="0"/>
              <a:t> as communication to 3GPP RAN WG2, granting the IEEE 802.1 WG chair (or his delegate) editorial license.</a:t>
            </a:r>
          </a:p>
          <a:p>
            <a:pPr marL="342900" indent="-342900" fontAlgn="t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 fontAlgn="t">
              <a:buFont typeface="Arial" panose="020B0604020202020204" pitchFamily="34" charset="0"/>
              <a:buChar char="•"/>
            </a:pPr>
            <a:r>
              <a:rPr lang="en-US" dirty="0"/>
              <a:t>In the WG (y/n/a): 29, 0, 1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Proposed: J</a:t>
            </a:r>
            <a:r>
              <a:rPr lang="hu-HU" dirty="0" err="1"/>
              <a:t>ános</a:t>
            </a:r>
            <a:r>
              <a:rPr lang="hu-HU" dirty="0"/>
              <a:t> Farkas</a:t>
            </a:r>
            <a:r>
              <a:rPr lang="en-US" dirty="0"/>
              <a:t> </a:t>
            </a:r>
            <a:r>
              <a:rPr lang="en-GB" dirty="0"/>
              <a:t>	Second:</a:t>
            </a:r>
            <a:r>
              <a:rPr lang="hu-HU" dirty="0"/>
              <a:t> </a:t>
            </a:r>
            <a:r>
              <a:rPr lang="en-GB" dirty="0"/>
              <a:t>Jessy Rouyer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 EC, for information</a:t>
            </a:r>
          </a:p>
        </p:txBody>
      </p:sp>
    </p:spTree>
    <p:extLst>
      <p:ext uri="{BB962C8B-B14F-4D97-AF65-F5344CB8AC3E}">
        <p14:creationId xmlns:p14="http://schemas.microsoft.com/office/powerpoint/2010/main" val="11760891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92162"/>
          </a:xfrm>
        </p:spPr>
        <p:txBody>
          <a:bodyPr/>
          <a:lstStyle/>
          <a:p>
            <a:r>
              <a:rPr lang="en-US" altLang="en-US" dirty="0" err="1"/>
              <a:t>x.xxx</a:t>
            </a:r>
            <a:r>
              <a:rPr lang="en-US" altLang="en-US" dirty="0"/>
              <a:t> – Motion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62000" y="1447800"/>
            <a:ext cx="8305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Approve </a:t>
            </a:r>
            <a:r>
              <a:rPr lang="en-US" dirty="0">
                <a:hlinkClick r:id="rId3"/>
              </a:rPr>
              <a:t>http://www.ieee802.org/1/files/public/docs2019/liaison-response-3GPP-SA2-5G-integration-with-TSN-0719-v01.pdf</a:t>
            </a:r>
            <a:r>
              <a:rPr lang="en-US" dirty="0"/>
              <a:t> as communication to 3GPP SA WG2, granting the IEEE 802.1 WG chair (or his delegate) editorial license.</a:t>
            </a:r>
          </a:p>
          <a:p>
            <a:pPr marL="342900" indent="-342900" fontAlgn="t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 fontAlgn="t">
              <a:buFont typeface="Arial" panose="020B0604020202020204" pitchFamily="34" charset="0"/>
              <a:buChar char="•"/>
            </a:pPr>
            <a:r>
              <a:rPr lang="en-US" dirty="0"/>
              <a:t>In the WG (y/n/a): 30, 0, 0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Proposed: J</a:t>
            </a:r>
            <a:r>
              <a:rPr lang="hu-HU" dirty="0" err="1"/>
              <a:t>ános</a:t>
            </a:r>
            <a:r>
              <a:rPr lang="hu-HU" dirty="0"/>
              <a:t> Farkas</a:t>
            </a:r>
            <a:r>
              <a:rPr lang="en-US" dirty="0"/>
              <a:t> </a:t>
            </a:r>
            <a:r>
              <a:rPr lang="en-GB" dirty="0"/>
              <a:t>	Second:</a:t>
            </a:r>
            <a:r>
              <a:rPr lang="hu-HU" dirty="0"/>
              <a:t> </a:t>
            </a:r>
            <a:r>
              <a:rPr lang="en-GB" dirty="0"/>
              <a:t>Jessy Rouyer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 EC, for information</a:t>
            </a:r>
          </a:p>
        </p:txBody>
      </p:sp>
    </p:spTree>
    <p:extLst>
      <p:ext uri="{BB962C8B-B14F-4D97-AF65-F5344CB8AC3E}">
        <p14:creationId xmlns:p14="http://schemas.microsoft.com/office/powerpoint/2010/main" val="14739865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671F9F-5031-400D-83A5-2ADF06D9B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 (</a:t>
            </a:r>
            <a:r>
              <a:rPr lang="en-GB" dirty="0" err="1"/>
              <a:t>contd</a:t>
            </a:r>
            <a:r>
              <a:rPr lang="en-GB" dirty="0"/>
              <a:t>…)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EAFAE4-C393-4355-97BF-7EF7D7EDAC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400" dirty="0"/>
              <a:t>External communications (ME)</a:t>
            </a:r>
          </a:p>
          <a:p>
            <a:pPr lvl="1">
              <a:defRPr/>
            </a:pPr>
            <a:r>
              <a:rPr lang="en-US" sz="2000" dirty="0"/>
              <a:t>7.101 Communication from 802.1 to ITU-T SG15 and CPRI Cooperation on Fronthaul Sync Requirements</a:t>
            </a:r>
          </a:p>
          <a:p>
            <a:pPr lvl="1">
              <a:defRPr/>
            </a:pPr>
            <a:r>
              <a:rPr lang="en-US" sz="2000" dirty="0">
                <a:solidFill>
                  <a:srgbClr val="000000"/>
                </a:solidFill>
              </a:rPr>
              <a:t>7.102 Communication from 802.1 to ITU-T SG15 on 802.1CMde draft sharing</a:t>
            </a:r>
          </a:p>
          <a:p>
            <a:pPr lvl="1">
              <a:defRPr/>
            </a:pPr>
            <a:r>
              <a:rPr lang="en-US" sz="2000" dirty="0">
                <a:solidFill>
                  <a:srgbClr val="000000"/>
                </a:solidFill>
              </a:rPr>
              <a:t>7.103 Communication from 802.1 to ITU-T SG15 on Management Coordination (ref LS188)</a:t>
            </a:r>
          </a:p>
          <a:p>
            <a:pPr>
              <a:defRPr/>
            </a:pPr>
            <a:endParaRPr lang="en-US" sz="2400" dirty="0">
              <a:solidFill>
                <a:srgbClr val="000000"/>
              </a:solidFill>
            </a:endParaRPr>
          </a:p>
          <a:p>
            <a:pPr>
              <a:defRPr/>
            </a:pPr>
            <a:r>
              <a:rPr lang="en-US" sz="2400" dirty="0">
                <a:solidFill>
                  <a:srgbClr val="000000"/>
                </a:solidFill>
              </a:rPr>
              <a:t>Information Items (II)</a:t>
            </a:r>
          </a:p>
          <a:p>
            <a:pPr lvl="1">
              <a:defRPr/>
            </a:pPr>
            <a:r>
              <a:rPr lang="en-US" sz="2000" dirty="0" err="1">
                <a:solidFill>
                  <a:srgbClr val="000000"/>
                </a:solidFill>
              </a:rPr>
              <a:t>x.xxx</a:t>
            </a:r>
            <a:r>
              <a:rPr lang="en-US" sz="2000" dirty="0">
                <a:solidFill>
                  <a:srgbClr val="000000"/>
                </a:solidFill>
              </a:rPr>
              <a:t> Communication from 802.1 to 3GPP RAN2 on Ethernet header compression</a:t>
            </a:r>
          </a:p>
          <a:p>
            <a:pPr lvl="1">
              <a:defRPr/>
            </a:pPr>
            <a:r>
              <a:rPr lang="en-US" sz="2000" dirty="0" err="1">
                <a:solidFill>
                  <a:srgbClr val="000000"/>
                </a:solidFill>
              </a:rPr>
              <a:t>x.xxx</a:t>
            </a:r>
            <a:r>
              <a:rPr lang="en-US" sz="2000" dirty="0">
                <a:solidFill>
                  <a:srgbClr val="000000"/>
                </a:solidFill>
              </a:rPr>
              <a:t> Communication from 802.1 to 3GPP SA2 on 5G Integration with TSN</a:t>
            </a:r>
          </a:p>
          <a:p>
            <a:pPr lvl="1">
              <a:defRPr/>
            </a:pPr>
            <a:endParaRPr lang="en-US" sz="2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75986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58975"/>
            <a:ext cx="7772400" cy="1470025"/>
          </a:xfrm>
        </p:spPr>
        <p:txBody>
          <a:bodyPr/>
          <a:lstStyle/>
          <a:p>
            <a:r>
              <a:rPr lang="en-US" dirty="0"/>
              <a:t>802.1 Motions</a:t>
            </a:r>
            <a:br>
              <a:rPr lang="en-US" dirty="0"/>
            </a:br>
            <a:r>
              <a:rPr lang="en-US" dirty="0"/>
              <a:t>2019-07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Consent Agenda</a:t>
            </a:r>
            <a:br>
              <a:rPr lang="en-US" dirty="0"/>
            </a:br>
            <a:br>
              <a:rPr lang="en-US" dirty="0"/>
            </a:br>
            <a:r>
              <a:rPr lang="en-US" dirty="0"/>
              <a:t>NesCom &amp; </a:t>
            </a:r>
            <a:r>
              <a:rPr lang="en-US" dirty="0" err="1"/>
              <a:t>ICCom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57043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/>
              <a:t>x.xxx</a:t>
            </a:r>
            <a:r>
              <a:rPr lang="en-US" altLang="en-US" dirty="0"/>
              <a:t> –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4" y="1219200"/>
            <a:ext cx="8816976" cy="49831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forwarding P802E PAR extension in </a:t>
            </a:r>
            <a:r>
              <a:rPr lang="en-US" sz="2400" dirty="0">
                <a:hlinkClick r:id="rId4"/>
              </a:rPr>
              <a:t>http://www.ieee802.org/1/files/public/docs2019/802e-par-extension-request-0719-v2.pdf</a:t>
            </a:r>
            <a:r>
              <a:rPr lang="en-US" sz="2400" dirty="0"/>
              <a:t> to NesCom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(unmodified) CSD documentation in </a:t>
            </a:r>
            <a:r>
              <a:rPr lang="en-US" sz="2400" dirty="0">
                <a:hlinkClick r:id="rId5"/>
              </a:rPr>
              <a:t>https://mentor.ieee.org/privecsg/dcn/15/privecsg-15-0029-01-0000-privacy-ec-sg-csd-proposal.docx</a:t>
            </a:r>
            <a:r>
              <a:rPr lang="en-US" sz="2400" dirty="0"/>
              <a:t>   </a:t>
            </a: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2000" dirty="0"/>
          </a:p>
          <a:p>
            <a:pPr fontAlgn="t"/>
            <a:r>
              <a:rPr lang="en-US" sz="2400" dirty="0"/>
              <a:t>In the WG, </a:t>
            </a:r>
            <a:r>
              <a:rPr lang="en-GB" sz="2400" dirty="0"/>
              <a:t>Proposed: </a:t>
            </a:r>
            <a:r>
              <a:rPr lang="en-US" sz="2400" dirty="0"/>
              <a:t>J</a:t>
            </a:r>
            <a:r>
              <a:rPr lang="hu-HU" sz="2400" dirty="0" err="1"/>
              <a:t>ános</a:t>
            </a:r>
            <a:r>
              <a:rPr lang="hu-HU" sz="2400" dirty="0"/>
              <a:t> Farkas</a:t>
            </a:r>
            <a:r>
              <a:rPr lang="en-US" sz="2400" dirty="0"/>
              <a:t>, </a:t>
            </a:r>
            <a:r>
              <a:rPr lang="en-GB" sz="2400" dirty="0"/>
              <a:t>Second: </a:t>
            </a:r>
            <a:r>
              <a:rPr lang="en-US" sz="2400" dirty="0"/>
              <a:t>Craig Gunther</a:t>
            </a:r>
          </a:p>
          <a:p>
            <a:pPr lvl="1" fontAlgn="t"/>
            <a:r>
              <a:rPr lang="en-US" sz="2000" dirty="0"/>
              <a:t>PAR (y/n/a): 26, 0, 0</a:t>
            </a:r>
          </a:p>
          <a:p>
            <a:pPr lvl="1"/>
            <a:r>
              <a:rPr lang="en-US" sz="2000" dirty="0"/>
              <a:t>CSD (y/n/a): 24, 0, 0</a:t>
            </a:r>
            <a:endParaRPr lang="en-GB" sz="2000" dirty="0"/>
          </a:p>
          <a:p>
            <a:pPr lvl="1"/>
            <a:endParaRPr lang="en-GB" sz="2000" dirty="0"/>
          </a:p>
          <a:p>
            <a:r>
              <a:rPr lang="en-GB" sz="2400" dirty="0"/>
              <a:t>In EC, mover: Jessy Rouyer 	Second: David Law</a:t>
            </a:r>
          </a:p>
          <a:p>
            <a:pPr lvl="1"/>
            <a:r>
              <a:rPr lang="en-GB" sz="2000" dirty="0"/>
              <a:t>(y/n/a): &lt;y&gt;, &lt;n&gt;, &lt;a&gt;</a:t>
            </a:r>
            <a:endParaRPr lang="en-US" sz="20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597089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5.072 –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4" y="1219200"/>
            <a:ext cx="8816976" cy="49831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forwarding P802.1Qcj PAR extension in </a:t>
            </a:r>
            <a:r>
              <a:rPr lang="en-US" sz="2400" dirty="0">
                <a:hlinkClick r:id="rId4"/>
              </a:rPr>
              <a:t>http://www.ieee802.org/1/files/public/docs2019/cj-PAR-extension-0719-v01.pdf</a:t>
            </a:r>
            <a:r>
              <a:rPr lang="en-US" sz="2400" dirty="0"/>
              <a:t> to </a:t>
            </a:r>
            <a:r>
              <a:rPr lang="en-US" sz="2400" dirty="0" err="1"/>
              <a:t>NesCom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(unmodified) CSD documentation in </a:t>
            </a:r>
            <a:r>
              <a:rPr lang="en-US" sz="2400" dirty="0">
                <a:hlinkClick r:id="rId5"/>
              </a:rPr>
              <a:t>http://www.ieee802.org/1/files/public/docs2019/cj-CSD-0719-v01.pdf</a:t>
            </a:r>
            <a:r>
              <a:rPr lang="en-US" sz="2400" dirty="0"/>
              <a:t> </a:t>
            </a: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2000" dirty="0"/>
          </a:p>
          <a:p>
            <a:pPr fontAlgn="t"/>
            <a:r>
              <a:rPr lang="en-US" sz="2400" dirty="0"/>
              <a:t>In the WG, </a:t>
            </a:r>
            <a:r>
              <a:rPr lang="en-GB" sz="2400" dirty="0"/>
              <a:t>Proposed: </a:t>
            </a:r>
            <a:r>
              <a:rPr lang="en-US" sz="2400" dirty="0"/>
              <a:t>J</a:t>
            </a:r>
            <a:r>
              <a:rPr lang="hu-HU" sz="2400" dirty="0" err="1"/>
              <a:t>ános</a:t>
            </a:r>
            <a:r>
              <a:rPr lang="hu-HU" sz="2400" dirty="0"/>
              <a:t> Farkas</a:t>
            </a:r>
            <a:r>
              <a:rPr lang="en-US" sz="2400" dirty="0"/>
              <a:t>, </a:t>
            </a:r>
            <a:r>
              <a:rPr lang="en-GB" sz="2400" dirty="0"/>
              <a:t>Second: </a:t>
            </a:r>
            <a:r>
              <a:rPr lang="en-US" sz="2400" dirty="0"/>
              <a:t>Craig Gunther</a:t>
            </a:r>
          </a:p>
          <a:p>
            <a:pPr lvl="1" fontAlgn="t"/>
            <a:r>
              <a:rPr lang="en-US" sz="2000" dirty="0"/>
              <a:t>PAR (y/n/a): 27, 0, 0</a:t>
            </a:r>
          </a:p>
          <a:p>
            <a:pPr lvl="1" fontAlgn="t"/>
            <a:r>
              <a:rPr lang="en-US" sz="2000" dirty="0"/>
              <a:t>CSD (y/n/a): 26, 0, 0</a:t>
            </a:r>
          </a:p>
          <a:p>
            <a:pPr lvl="1"/>
            <a:endParaRPr lang="en-GB" sz="2000" dirty="0"/>
          </a:p>
          <a:p>
            <a:r>
              <a:rPr lang="en-GB" sz="2400" dirty="0"/>
              <a:t>In EC, mover: Jessy Rouyer 	Second: David Law</a:t>
            </a:r>
          </a:p>
          <a:p>
            <a:pPr lvl="1"/>
            <a:r>
              <a:rPr lang="en-GB" sz="2000" dirty="0"/>
              <a:t>(y/n/a): &lt;y&gt;, &lt;n&gt;, &lt;a&gt;</a:t>
            </a:r>
            <a:endParaRPr lang="en-US" sz="20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574022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5.073 –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4" y="1219200"/>
            <a:ext cx="8816976" cy="49831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forwarding P802.1ABdh PAR documentation in </a:t>
            </a:r>
            <a:r>
              <a:rPr lang="en-US" sz="2400" dirty="0">
                <a:hlinkClick r:id="rId4"/>
              </a:rPr>
              <a:t>http://www.ieee802.org/1/files/public/docs2019/dh-PAR-0719-v01.pdf</a:t>
            </a:r>
            <a:r>
              <a:rPr lang="en-US" sz="2400" dirty="0"/>
              <a:t> to </a:t>
            </a:r>
            <a:r>
              <a:rPr lang="en-US" sz="2400" dirty="0" err="1"/>
              <a:t>NesCom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CSD documentation in </a:t>
            </a:r>
            <a:r>
              <a:rPr lang="en-US" sz="2400" dirty="0">
                <a:hlinkClick r:id="rId5"/>
              </a:rPr>
              <a:t>http://www.ieee802.org/1/files/public/docs2019/dh-CSD-0719-v01.pdf</a:t>
            </a:r>
            <a:r>
              <a:rPr lang="en-US" sz="2400" dirty="0"/>
              <a:t> </a:t>
            </a: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2000" dirty="0"/>
          </a:p>
          <a:p>
            <a:pPr fontAlgn="t"/>
            <a:r>
              <a:rPr lang="en-US" sz="2400" dirty="0"/>
              <a:t>In the WG, </a:t>
            </a:r>
            <a:r>
              <a:rPr lang="en-GB" sz="2400" dirty="0"/>
              <a:t>Proposed: Paul Congdon,	Second: </a:t>
            </a:r>
            <a:r>
              <a:rPr lang="en-US" sz="2400" dirty="0"/>
              <a:t>J</a:t>
            </a:r>
            <a:r>
              <a:rPr lang="hu-HU" sz="2400" dirty="0" err="1"/>
              <a:t>ános</a:t>
            </a:r>
            <a:r>
              <a:rPr lang="hu-HU" sz="2400" dirty="0"/>
              <a:t> Farkas</a:t>
            </a:r>
            <a:endParaRPr lang="en-US" sz="2400" dirty="0"/>
          </a:p>
          <a:p>
            <a:pPr lvl="1" fontAlgn="t"/>
            <a:r>
              <a:rPr lang="en-US" sz="2000" dirty="0"/>
              <a:t>PAR (y/n/a): 26, 0, 0</a:t>
            </a:r>
          </a:p>
          <a:p>
            <a:pPr lvl="1"/>
            <a:r>
              <a:rPr lang="en-US" sz="2000" dirty="0"/>
              <a:t>CSD (y/n/a): 28, 0, 0</a:t>
            </a:r>
            <a:endParaRPr lang="en-GB" sz="2000" dirty="0"/>
          </a:p>
          <a:p>
            <a:pPr lvl="1"/>
            <a:endParaRPr lang="en-GB" sz="2000" dirty="0"/>
          </a:p>
          <a:p>
            <a:r>
              <a:rPr lang="en-GB" sz="2400" dirty="0"/>
              <a:t>In EC, mover: Jessy Rouyer	Second: David Law</a:t>
            </a:r>
          </a:p>
          <a:p>
            <a:pPr lvl="1"/>
            <a:r>
              <a:rPr lang="en-GB" sz="2000" dirty="0"/>
              <a:t>(y/n/a): &lt;y&gt;, &lt;n&gt;, &lt;a&gt;</a:t>
            </a:r>
            <a:endParaRPr lang="en-US" sz="20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560390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5.074 –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4" y="1219200"/>
            <a:ext cx="8893176" cy="49831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forwarding P802.1Qdj PAR documentation in </a:t>
            </a:r>
            <a:r>
              <a:rPr lang="en-US" sz="2400" dirty="0">
                <a:hlinkClick r:id="rId4"/>
              </a:rPr>
              <a:t>http://www.ieee802.org/1/files/public/docs2019/dj-PAR-0719-v01.pdf</a:t>
            </a:r>
            <a:r>
              <a:rPr lang="en-US" sz="2400" dirty="0"/>
              <a:t> to </a:t>
            </a:r>
            <a:r>
              <a:rPr lang="en-US" sz="2400" dirty="0" err="1"/>
              <a:t>NesCom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CSD documentation in </a:t>
            </a:r>
            <a:r>
              <a:rPr lang="en-US" sz="2400" dirty="0">
                <a:hlinkClick r:id="rId5"/>
              </a:rPr>
              <a:t>http://www.ieee802.org/1/files/public/docs2019/dj-CSD-0719-v01.pdf</a:t>
            </a:r>
            <a:r>
              <a:rPr lang="en-US" sz="2400" dirty="0"/>
              <a:t> </a:t>
            </a: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2000" dirty="0"/>
          </a:p>
          <a:p>
            <a:pPr fontAlgn="t"/>
            <a:r>
              <a:rPr lang="en-US" sz="2400" dirty="0"/>
              <a:t>In the WG, </a:t>
            </a:r>
            <a:r>
              <a:rPr lang="en-GB" sz="2400" dirty="0"/>
              <a:t>Proposed: Stephan Kehrer, Second: </a:t>
            </a:r>
            <a:r>
              <a:rPr lang="en-US" sz="2400" dirty="0"/>
              <a:t>J</a:t>
            </a:r>
            <a:r>
              <a:rPr lang="hu-HU" sz="2400" dirty="0"/>
              <a:t>á</a:t>
            </a:r>
            <a:r>
              <a:rPr lang="en-US" sz="2400" dirty="0" err="1"/>
              <a:t>nos</a:t>
            </a:r>
            <a:r>
              <a:rPr lang="en-US" sz="2400" dirty="0"/>
              <a:t> Farkas</a:t>
            </a:r>
          </a:p>
          <a:p>
            <a:pPr lvl="1" fontAlgn="t"/>
            <a:r>
              <a:rPr lang="en-US" sz="2000" dirty="0"/>
              <a:t>PAR (y/n/a): 29, 0, 0</a:t>
            </a:r>
          </a:p>
          <a:p>
            <a:pPr lvl="1"/>
            <a:r>
              <a:rPr lang="en-US" sz="2000" dirty="0"/>
              <a:t>CSD (y/n/a): 29, 0, 0</a:t>
            </a:r>
            <a:endParaRPr lang="en-GB" sz="2000" dirty="0"/>
          </a:p>
          <a:p>
            <a:pPr lvl="1"/>
            <a:endParaRPr lang="en-GB" sz="2000" dirty="0"/>
          </a:p>
          <a:p>
            <a:r>
              <a:rPr lang="en-GB" sz="2400" dirty="0"/>
              <a:t>In EC, mover: Jessy Rouyer	Second: David Law</a:t>
            </a:r>
          </a:p>
          <a:p>
            <a:pPr lvl="1"/>
            <a:r>
              <a:rPr lang="en-GB" sz="2000" dirty="0"/>
              <a:t>(y/n/a): &lt;y&gt;, &lt;n&gt;, &lt;a&gt;</a:t>
            </a:r>
            <a:endParaRPr lang="en-US" sz="20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814809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1200"/>
            <a:ext cx="7772400" cy="1470025"/>
          </a:xfrm>
        </p:spPr>
        <p:txBody>
          <a:bodyPr/>
          <a:lstStyle/>
          <a:p>
            <a:r>
              <a:rPr lang="en-US" dirty="0"/>
              <a:t>802.1 Motions</a:t>
            </a:r>
            <a:br>
              <a:rPr lang="en-US" dirty="0"/>
            </a:br>
            <a:r>
              <a:rPr lang="en-US" dirty="0"/>
              <a:t>2019-07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Consent Agenda</a:t>
            </a:r>
            <a:br>
              <a:rPr lang="en-US" dirty="0"/>
            </a:br>
            <a:br>
              <a:rPr lang="en-US" dirty="0"/>
            </a:br>
            <a:r>
              <a:rPr lang="en-US" dirty="0"/>
              <a:t>drafts to SA ballot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28889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itle only">
  <a:themeElements>
    <a:clrScheme name="Title onl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onl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onl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0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1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2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3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4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5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6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7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8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9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0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1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2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3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4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5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6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7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3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4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5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6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7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8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9.xml><?xml version="1.0" encoding="utf-8"?>
<a:themeOverride xmlns:a="http://schemas.openxmlformats.org/drawingml/2006/main">
  <a:clrScheme name="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IEEE_802_template (1)</Template>
  <TotalTime>145</TotalTime>
  <Words>1440</Words>
  <Application>Microsoft Office PowerPoint</Application>
  <PresentationFormat>On-screen Show (4:3)</PresentationFormat>
  <Paragraphs>212</Paragraphs>
  <Slides>28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ＭＳ Ｐゴシック</vt:lpstr>
      <vt:lpstr>Arial</vt:lpstr>
      <vt:lpstr>Monotype Sorts</vt:lpstr>
      <vt:lpstr>Times New Roman</vt:lpstr>
      <vt:lpstr>Title slide</vt:lpstr>
      <vt:lpstr>Title only</vt:lpstr>
      <vt:lpstr>802.1 consent agenda items for LMSC Closing Plenary</vt:lpstr>
      <vt:lpstr>Agenda </vt:lpstr>
      <vt:lpstr>Agenda (contd…)</vt:lpstr>
      <vt:lpstr>802.1 Motions 2019-07    Consent Agenda  NesCom &amp; ICCom </vt:lpstr>
      <vt:lpstr>x.xxx – Motion</vt:lpstr>
      <vt:lpstr>5.072 – Motion</vt:lpstr>
      <vt:lpstr>5.073 – Motion</vt:lpstr>
      <vt:lpstr>5.074 – Motion</vt:lpstr>
      <vt:lpstr>802.1 Motions 2019-07    Consent Agenda  drafts to SA ballot </vt:lpstr>
      <vt:lpstr>5.075 – Motion</vt:lpstr>
      <vt:lpstr>Supporting information P802.1X-Rev</vt:lpstr>
      <vt:lpstr>5.076 – Motion WITHDRAWN</vt:lpstr>
      <vt:lpstr>Supporting information P802.1Qcx</vt:lpstr>
      <vt:lpstr>802.1 Motions 2019-07    Consent Agenda   Drafts to RevCom </vt:lpstr>
      <vt:lpstr>5.077 – Motion WITHDRAWN</vt:lpstr>
      <vt:lpstr>Supporting information P802.1AS-Rev</vt:lpstr>
      <vt:lpstr>Supporting information P802.1AS-Rev</vt:lpstr>
      <vt:lpstr>Supporting information P802.1AS-Rev</vt:lpstr>
      <vt:lpstr>Supporting information P802.1AS-Rev</vt:lpstr>
      <vt:lpstr>Supporting information P802.1AS-Rev</vt:lpstr>
      <vt:lpstr>Supporting information P802.1AS-Rev</vt:lpstr>
      <vt:lpstr>Supporting information P802.1AS-Rev</vt:lpstr>
      <vt:lpstr>802.1 Motions 2019-07   Consent Agenda   Liaisons and external communications </vt:lpstr>
      <vt:lpstr>7.101 – Motion</vt:lpstr>
      <vt:lpstr>7.102 – Motion</vt:lpstr>
      <vt:lpstr>7.103 – Motion</vt:lpstr>
      <vt:lpstr>x.xxx – Motion</vt:lpstr>
      <vt:lpstr>x.xxx – Motion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 Template</dc:title>
  <dc:subject>IEEE 802 March 2011 workshop</dc:subject>
  <dc:creator>John DAmbrosia</dc:creator>
  <cp:lastModifiedBy>Jessy V Rouyer</cp:lastModifiedBy>
  <cp:revision>658</cp:revision>
  <dcterms:created xsi:type="dcterms:W3CDTF">2017-02-01T20:21:43Z</dcterms:created>
  <dcterms:modified xsi:type="dcterms:W3CDTF">2019-07-19T06:33:09Z</dcterms:modified>
</cp:coreProperties>
</file>