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Override5.xml" ContentType="application/vnd.openxmlformats-officedocument.themeOverride+xml"/>
  <Override PartName="/ppt/theme/themeOverride6.xml" ContentType="application/vnd.openxmlformats-officedocument.themeOverride+xml"/>
  <Override PartName="/ppt/theme/themeOverride7.xml" ContentType="application/vnd.openxmlformats-officedocument.themeOverride+xml"/>
  <Override PartName="/ppt/notesSlides/notesSlide1.xml" ContentType="application/vnd.openxmlformats-officedocument.presentationml.notesSlide+xml"/>
  <Override PartName="/ppt/theme/themeOverride8.xml" ContentType="application/vnd.openxmlformats-officedocument.themeOverride+xml"/>
  <Override PartName="/ppt/notesSlides/notesSlide2.xml" ContentType="application/vnd.openxmlformats-officedocument.presentationml.notesSlide+xml"/>
  <Override PartName="/ppt/theme/themeOverride9.xml" ContentType="application/vnd.openxmlformats-officedocument.themeOverride+xml"/>
  <Override PartName="/ppt/notesSlides/notesSlide3.xml" ContentType="application/vnd.openxmlformats-officedocument.presentationml.notesSlide+xml"/>
  <Override PartName="/ppt/theme/themeOverride10.xml" ContentType="application/vnd.openxmlformats-officedocument.themeOverride+xml"/>
  <Override PartName="/ppt/notesSlides/notesSlide4.xml" ContentType="application/vnd.openxmlformats-officedocument.presentationml.notesSlide+xml"/>
  <Override PartName="/ppt/theme/themeOverride11.xml" ContentType="application/vnd.openxmlformats-officedocument.themeOverride+xml"/>
  <Override PartName="/ppt/theme/themeOverride12.xml" ContentType="application/vnd.openxmlformats-officedocument.themeOverride+xml"/>
  <Override PartName="/ppt/theme/themeOverride13.xml" ContentType="application/vnd.openxmlformats-officedocument.themeOverride+xml"/>
  <Override PartName="/ppt/notesSlides/notesSlide5.xml" ContentType="application/vnd.openxmlformats-officedocument.presentationml.notesSlide+xml"/>
  <Override PartName="/ppt/theme/themeOverride14.xml" ContentType="application/vnd.openxmlformats-officedocument.themeOverride+xml"/>
  <Override PartName="/ppt/theme/themeOverride15.xml" ContentType="application/vnd.openxmlformats-officedocument.themeOverride+xml"/>
  <Override PartName="/ppt/theme/themeOverride16.xml" ContentType="application/vnd.openxmlformats-officedocument.themeOverride+xml"/>
  <Override PartName="/ppt/theme/themeOverride17.xml" ContentType="application/vnd.openxmlformats-officedocument.themeOverride+xml"/>
  <Override PartName="/ppt/theme/themeOverride18.xml" ContentType="application/vnd.openxmlformats-officedocument.themeOverride+xml"/>
  <Override PartName="/ppt/theme/themeOverride19.xml" ContentType="application/vnd.openxmlformats-officedocument.themeOverride+xml"/>
  <Override PartName="/ppt/theme/themeOverride20.xml" ContentType="application/vnd.openxmlformats-officedocument.themeOverride+xml"/>
  <Override PartName="/ppt/theme/themeOverride21.xml" ContentType="application/vnd.openxmlformats-officedocument.themeOverride+xml"/>
  <Override PartName="/ppt/theme/themeOverride22.xml" ContentType="application/vnd.openxmlformats-officedocument.themeOverride+xml"/>
  <Override PartName="/ppt/theme/themeOverride23.xml" ContentType="application/vnd.openxmlformats-officedocument.themeOverride+xml"/>
  <Override PartName="/ppt/theme/themeOverride24.xml" ContentType="application/vnd.openxmlformats-officedocument.themeOverride+xml"/>
  <Override PartName="/ppt/theme/themeOverride25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659" r:id="rId2"/>
  </p:sldMasterIdLst>
  <p:notesMasterIdLst>
    <p:notesMasterId r:id="rId29"/>
  </p:notesMasterIdLst>
  <p:handoutMasterIdLst>
    <p:handoutMasterId r:id="rId30"/>
  </p:handoutMasterIdLst>
  <p:sldIdLst>
    <p:sldId id="510" r:id="rId3"/>
    <p:sldId id="512" r:id="rId4"/>
    <p:sldId id="523" r:id="rId5"/>
    <p:sldId id="524" r:id="rId6"/>
    <p:sldId id="503" r:id="rId7"/>
    <p:sldId id="511" r:id="rId8"/>
    <p:sldId id="458" r:id="rId9"/>
    <p:sldId id="283" r:id="rId10"/>
    <p:sldId id="284" r:id="rId11"/>
    <p:sldId id="468" r:id="rId12"/>
    <p:sldId id="525" r:id="rId13"/>
    <p:sldId id="459" r:id="rId14"/>
    <p:sldId id="520" r:id="rId15"/>
    <p:sldId id="521" r:id="rId16"/>
    <p:sldId id="522" r:id="rId17"/>
    <p:sldId id="530" r:id="rId18"/>
    <p:sldId id="531" r:id="rId19"/>
    <p:sldId id="532" r:id="rId20"/>
    <p:sldId id="533" r:id="rId21"/>
    <p:sldId id="534" r:id="rId22"/>
    <p:sldId id="513" r:id="rId23"/>
    <p:sldId id="535" r:id="rId24"/>
    <p:sldId id="526" r:id="rId25"/>
    <p:sldId id="527" r:id="rId26"/>
    <p:sldId id="528" r:id="rId27"/>
    <p:sldId id="529" r:id="rId28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anos Farkas" initials="JF" lastIdx="1" clrIdx="0">
    <p:extLst>
      <p:ext uri="{19B8F6BF-5375-455C-9EA6-DF929625EA0E}">
        <p15:presenceInfo xmlns:p15="http://schemas.microsoft.com/office/powerpoint/2012/main" userId="S-1-5-21-1538607324-3213881460-940295383-311781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7C80"/>
    <a:srgbClr val="2FB1DF"/>
    <a:srgbClr val="69BE28"/>
    <a:srgbClr val="0066FF"/>
    <a:srgbClr val="33CCFF"/>
    <a:srgbClr val="99FF99"/>
    <a:srgbClr val="FFFF00"/>
    <a:srgbClr val="FFCC00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974" autoAdjust="0"/>
    <p:restoredTop sz="94090" autoAdjust="0"/>
  </p:normalViewPr>
  <p:slideViewPr>
    <p:cSldViewPr showGuides="1">
      <p:cViewPr>
        <p:scale>
          <a:sx n="83" d="100"/>
          <a:sy n="83" d="100"/>
        </p:scale>
        <p:origin x="528" y="43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1488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20" d="100"/>
        <a:sy n="120" d="100"/>
      </p:scale>
      <p:origin x="0" y="0"/>
    </p:cViewPr>
  </p:sorterViewPr>
  <p:notesViewPr>
    <p:cSldViewPr showGuide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presProps" Target="pres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commentAuthors" Target="commentAuthor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handoutMaster" Target="handoutMasters/handoutMaster1.xml"/><Relationship Id="rId35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595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458DD877-B47C-4308-96C0-F86F851B6BC1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3188229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75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75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/>
          </a:p>
        </p:txBody>
      </p:sp>
      <p:sp>
        <p:nvSpPr>
          <p:cNvPr id="1075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EE959D19-1FE8-493D-A0E2-ED883022503F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10421434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1433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endParaRPr lang="en-GB">
              <a:latin typeface="Times New Roman" charset="0"/>
            </a:endParaRPr>
          </a:p>
        </p:txBody>
      </p:sp>
      <p:sp>
        <p:nvSpPr>
          <p:cNvPr id="1434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1pPr>
            <a:lvl2pPr marL="685817" indent="-263776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055103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477145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1899186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321227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743269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165310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587351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fld id="{11AE4F0E-1EF6-844D-BC53-4636777E0F60}" type="slidenum">
              <a:rPr lang="en-GB" sz="1200"/>
              <a:pPr/>
              <a:t>8</a:t>
            </a:fld>
            <a:endParaRPr lang="en-GB" sz="1200"/>
          </a:p>
        </p:txBody>
      </p:sp>
    </p:spTree>
    <p:extLst>
      <p:ext uri="{BB962C8B-B14F-4D97-AF65-F5344CB8AC3E}">
        <p14:creationId xmlns:p14="http://schemas.microsoft.com/office/powerpoint/2010/main" val="181567048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1433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="" xmlns:ma14="http://schemas.microsoft.com/office/mac/drawingml/2011/main" val="1"/>
            </a:ext>
          </a:extLst>
        </p:spPr>
        <p:txBody>
          <a:bodyPr/>
          <a:lstStyle/>
          <a:p>
            <a:endParaRPr lang="en-GB">
              <a:latin typeface="Times New Roman" charset="0"/>
            </a:endParaRPr>
          </a:p>
        </p:txBody>
      </p:sp>
      <p:sp>
        <p:nvSpPr>
          <p:cNvPr id="1434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1pPr>
            <a:lvl2pPr marL="685817" indent="-263776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055103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477145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1899186" indent="-211021" defTabSz="914423" eaLnBrk="0" hangingPunct="0"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321227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743269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165310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587351" indent="-211021" defTabSz="914423" eaLnBrk="0" fontAlgn="base" hangingPunct="0">
              <a:spcBef>
                <a:spcPct val="0"/>
              </a:spcBef>
              <a:spcAft>
                <a:spcPct val="0"/>
              </a:spcAft>
              <a:defRPr sz="11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fld id="{11AE4F0E-1EF6-844D-BC53-4636777E0F60}" type="slidenum">
              <a:rPr lang="en-GB" sz="1200"/>
              <a:pPr/>
              <a:t>9</a:t>
            </a:fld>
            <a:endParaRPr lang="en-GB" sz="1200"/>
          </a:p>
        </p:txBody>
      </p:sp>
    </p:spTree>
    <p:extLst>
      <p:ext uri="{BB962C8B-B14F-4D97-AF65-F5344CB8AC3E}">
        <p14:creationId xmlns:p14="http://schemas.microsoft.com/office/powerpoint/2010/main" val="26383223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E959D19-1FE8-493D-A0E2-ED883022503F}" type="slidenum">
              <a:rPr lang="en-US" altLang="en-US" smtClean="0"/>
              <a:pPr/>
              <a:t>10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0711740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959D19-1FE8-493D-A0E2-ED883022503F}" type="slidenum">
              <a:rPr lang="en-US" altLang="en-US" smtClean="0"/>
              <a:pPr/>
              <a:t>11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1925663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959D19-1FE8-493D-A0E2-ED883022503F}" type="slidenum">
              <a:rPr lang="en-US" altLang="en-US" smtClean="0"/>
              <a:pPr/>
              <a:t>14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172590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754" name="Rectangle 2"/>
          <p:cNvSpPr>
            <a:spLocks noChangeArrowheads="1"/>
          </p:cNvSpPr>
          <p:nvPr/>
        </p:nvSpPr>
        <p:spPr bwMode="auto">
          <a:xfrm>
            <a:off x="14288" y="6597650"/>
            <a:ext cx="9129712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3075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30758" name="Text Box 6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51AD4080-6D3A-494C-8BF2-E1F8C9265CB5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30759" name="Text Box 7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grpSp>
        <p:nvGrpSpPr>
          <p:cNvPr id="330761" name="Group 9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30762" name="Rectangle 10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30763" name="Text Box 11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30764" name="Line 12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30765" name="Text Box 13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  <p:sp>
        <p:nvSpPr>
          <p:cNvPr id="15" name="Text Box 8">
            <a:extLst>
              <a:ext uri="{FF2B5EF4-FFF2-40B4-BE49-F238E27FC236}">
                <a16:creationId xmlns:a16="http://schemas.microsoft.com/office/drawing/2014/main" id="{E3FA5AB0-3058-4D92-9D34-7E588532C20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0" y="6586539"/>
            <a:ext cx="19812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eaLnBrk="1" hangingPunct="1"/>
            <a:r>
              <a:rPr lang="en-GB" sz="1200" dirty="0">
                <a:solidFill>
                  <a:schemeClr val="bg1"/>
                </a:solidFill>
              </a:rPr>
              <a:t>ec-19-0043-02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51741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78600" y="404813"/>
            <a:ext cx="2108200" cy="54625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0825" y="404813"/>
            <a:ext cx="6175375" cy="54625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809920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5601642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2958764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6338713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797231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301560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9352780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07630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19936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6201510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2356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071614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04813"/>
            <a:ext cx="2057400" cy="57721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04813"/>
            <a:ext cx="6019800" cy="57721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285596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29956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0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41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02683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52514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0254959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80649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08326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5287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pattFill prst="pct20">
          <a:fgClr>
            <a:srgbClr val="FF7C80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73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29733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0825" y="1341438"/>
            <a:ext cx="8229600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dirty="0"/>
              <a:t>Edit Master text styles</a:t>
            </a:r>
          </a:p>
          <a:p>
            <a:pPr lvl="1"/>
            <a:r>
              <a:rPr lang="en-US" altLang="en-US" dirty="0"/>
              <a:t>Second level</a:t>
            </a:r>
          </a:p>
          <a:p>
            <a:pPr lvl="2"/>
            <a:r>
              <a:rPr lang="en-US" altLang="en-US" dirty="0"/>
              <a:t>Third level</a:t>
            </a:r>
          </a:p>
          <a:p>
            <a:pPr lvl="3"/>
            <a:r>
              <a:rPr lang="en-US" altLang="en-US" dirty="0"/>
              <a:t>Fourth level</a:t>
            </a:r>
          </a:p>
          <a:p>
            <a:pPr lvl="4"/>
            <a:r>
              <a:rPr lang="en-US" altLang="en-US" dirty="0"/>
              <a:t>Fifth level</a:t>
            </a:r>
          </a:p>
        </p:txBody>
      </p:sp>
      <p:sp>
        <p:nvSpPr>
          <p:cNvPr id="32973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2973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7E0ED744-2AD2-45F1-9385-55C79C00BA3B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29736" name="Text Box 8"/>
          <p:cNvSpPr txBox="1">
            <a:spLocks noChangeArrowheads="1"/>
          </p:cNvSpPr>
          <p:nvPr/>
        </p:nvSpPr>
        <p:spPr bwMode="auto">
          <a:xfrm>
            <a:off x="0" y="6586539"/>
            <a:ext cx="19812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eaLnBrk="1" hangingPunct="1"/>
            <a:r>
              <a:rPr lang="en-GB" sz="1200" dirty="0">
                <a:solidFill>
                  <a:schemeClr val="bg1"/>
                </a:solidFill>
              </a:rPr>
              <a:t>ec-19-0043-02</a:t>
            </a:r>
            <a:endParaRPr lang="en-US" altLang="en-US" sz="1200" dirty="0">
              <a:solidFill>
                <a:schemeClr val="bg1"/>
              </a:solidFill>
            </a:endParaRPr>
          </a:p>
        </p:txBody>
      </p:sp>
      <p:sp>
        <p:nvSpPr>
          <p:cNvPr id="329737" name="Text Box 9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grpSp>
        <p:nvGrpSpPr>
          <p:cNvPr id="329748" name="Group 20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29746" name="Rectangle 18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29743" name="Text Box 15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29745" name="Line 17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29747" name="Text Box 19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pattFill prst="pct20">
          <a:fgClr>
            <a:srgbClr val="FF7C80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61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8061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58061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8061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35A1644E-F053-4A1B-9182-CA74EB41EF07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580616" name="Text Box 8"/>
          <p:cNvSpPr txBox="1">
            <a:spLocks noChangeArrowheads="1"/>
          </p:cNvSpPr>
          <p:nvPr/>
        </p:nvSpPr>
        <p:spPr bwMode="auto">
          <a:xfrm>
            <a:off x="0" y="6589713"/>
            <a:ext cx="9525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>
                <a:solidFill>
                  <a:schemeClr val="bg1"/>
                </a:solidFill>
              </a:rPr>
              <a:t>Version 1.0</a:t>
            </a:r>
          </a:p>
        </p:txBody>
      </p:sp>
      <p:sp>
        <p:nvSpPr>
          <p:cNvPr id="580617" name="Text Box 9"/>
          <p:cNvSpPr txBox="1">
            <a:spLocks noChangeArrowheads="1"/>
          </p:cNvSpPr>
          <p:nvPr/>
        </p:nvSpPr>
        <p:spPr bwMode="auto">
          <a:xfrm>
            <a:off x="0" y="65913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/>
            <a:r>
              <a:rPr lang="en-US" altLang="en-US" sz="1200">
                <a:solidFill>
                  <a:schemeClr val="bg1"/>
                </a:solidFill>
              </a:rPr>
              <a:t>IEEE 802 March 2011 workshop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9.xml"/><Relationship Id="rId4" Type="http://schemas.openxmlformats.org/officeDocument/2006/relationships/hyperlink" Target="https://mentor.ieee.org/802-ec/dcn/17/ec-17-0159-00-ACSD-802-1qcx.pdf" TargetMode="Externa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0.xml"/><Relationship Id="rId6" Type="http://schemas.openxmlformats.org/officeDocument/2006/relationships/image" Target="../media/image1.emf"/><Relationship Id="rId5" Type="http://schemas.openxmlformats.org/officeDocument/2006/relationships/hyperlink" Target="http://www.ieee802.org/1/files/private/as-rev-drafts/d7/802-1AS-rev-d7-0-dis.pdf" TargetMode="External"/><Relationship Id="rId4" Type="http://schemas.openxmlformats.org/officeDocument/2006/relationships/hyperlink" Target="http://www.ieee802.org/1/files/private/cx-drafts/d1/802-1Qcx-d1-2-dis-v01.pdf" TargetMode="Externa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18/ec-18-0243-00-ACSD-p802-1as.pdf" TargetMode="Externa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3.xml"/><Relationship Id="rId5" Type="http://schemas.openxmlformats.org/officeDocument/2006/relationships/image" Target="../media/image2.emf"/><Relationship Id="rId4" Type="http://schemas.openxmlformats.org/officeDocument/2006/relationships/hyperlink" Target="http://www.ieee802.org/1/files/private/as-rev-drafts/d8/802-1AS-Rev-d8-0-dis-v03.pdf" TargetMode="Externa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5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6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7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8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19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20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SG15-LS187-clarifications-on-fronthaul-sync-requirements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1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SG15-LS187-CMde-draft-sharing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SG15-LS188-management-coordination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3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3GPP-RAN2-Ethernet-header-compression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4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liaison-response-3GPP-SA2-5G-integration-with-TSN-0719-v01.pdf" TargetMode="External"/><Relationship Id="rId2" Type="http://schemas.openxmlformats.org/officeDocument/2006/relationships/slideLayout" Target="../slideLayouts/slideLayout6.xml"/><Relationship Id="rId1" Type="http://schemas.openxmlformats.org/officeDocument/2006/relationships/themeOverride" Target="../theme/themeOverride2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as-PAR-extension-0719-v01.pdf" TargetMode="Externa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2.xml"/><Relationship Id="rId4" Type="http://schemas.openxmlformats.org/officeDocument/2006/relationships/hyperlink" Target="https://mentor.ieee.org/802-ec/dcn/18/ec-18-0243-00-ACSD-p802-1as.pdf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cj-PAR-extension-0719-v01.pdf" TargetMode="Externa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3.xml"/><Relationship Id="rId4" Type="http://schemas.openxmlformats.org/officeDocument/2006/relationships/hyperlink" Target="http://www.ieee802.org/1/files/public/docs2019/cj-CSD-0719-v01.pdf" TargetMode="Externa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dh-PAR-0719-v01.pdf" TargetMode="Externa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4.xml"/><Relationship Id="rId4" Type="http://schemas.openxmlformats.org/officeDocument/2006/relationships/hyperlink" Target="http://www.ieee802.org/1/files/public/docs2019/dh-CSD-0719-v01.pdf" TargetMode="Externa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9/dj-PAR-0719-v01.pdf" TargetMode="Externa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5.xml"/><Relationship Id="rId4" Type="http://schemas.openxmlformats.org/officeDocument/2006/relationships/hyperlink" Target="http://www.ieee802.org/1/files/public/docs2019/dj-CSD-0719-v01.pdf" TargetMode="Externa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7.xml"/><Relationship Id="rId4" Type="http://schemas.openxmlformats.org/officeDocument/2006/relationships/hyperlink" Target="http://www.ieee802.org/1/files/private/x-rev-drafts/d1/802-1X-rev-d1-4-dis.pdf" TargetMode="Externa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8.xml"/><Relationship Id="rId4" Type="http://schemas.openxmlformats.org/officeDocument/2006/relationships/hyperlink" Target="http://www.ieee802.org/1/files/private/x-rev-drafts/d1/802-1X-rev-d1-4-dis.pd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0C75E0-C4F4-4B3A-949E-C3DCF8D46D4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GB" dirty="0"/>
              <a:t>802.1 consent agenda items for LMSC Closing Plenary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1EA3206-4562-4BF7-92FA-287E488D6F5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GB" dirty="0"/>
              <a:t>July 2019, Vienna</a:t>
            </a:r>
          </a:p>
          <a:p>
            <a:r>
              <a:rPr lang="en-GB" dirty="0"/>
              <a:t>V1 </a:t>
            </a:r>
            <a:r>
              <a:rPr lang="en-GB" sz="1100" dirty="0"/>
              <a:t>(internal version #)</a:t>
            </a:r>
            <a:endParaRPr lang="en-GB" dirty="0"/>
          </a:p>
          <a:p>
            <a:r>
              <a:rPr lang="en-GB" dirty="0"/>
              <a:t>John Messenger</a:t>
            </a:r>
          </a:p>
        </p:txBody>
      </p:sp>
    </p:spTree>
    <p:extLst>
      <p:ext uri="{BB962C8B-B14F-4D97-AF65-F5344CB8AC3E}">
        <p14:creationId xmlns:p14="http://schemas.microsoft.com/office/powerpoint/2010/main" val="33017667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4" y="1295400"/>
            <a:ext cx="8893175" cy="5211762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Conditionally approve sending P802.1Qcx D2.0 to </a:t>
            </a:r>
            <a:r>
              <a:rPr lang="en-GB" sz="2400" dirty="0"/>
              <a:t>Standards Association ballot</a:t>
            </a: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Confirm the CSD for P802.1Qcx in </a:t>
            </a:r>
            <a:r>
              <a:rPr lang="en-US" sz="2400" dirty="0">
                <a:hlinkClick r:id="rId4"/>
              </a:rPr>
              <a:t>https://mentor.ieee.org/802-ec/dcn/17/ec-17-0159-00-ACSD-802-1qcx.pdf</a:t>
            </a:r>
            <a:r>
              <a:rPr lang="en-US" sz="2400" dirty="0"/>
              <a:t>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P802.1Qcx D1.2 had 100% approval at the end of the last WG ballot</a:t>
            </a:r>
          </a:p>
          <a:p>
            <a:pPr fontAlgn="t"/>
            <a:r>
              <a:rPr lang="en-US" sz="2400" dirty="0"/>
              <a:t>In the WG, </a:t>
            </a:r>
            <a:r>
              <a:rPr lang="en-GB" sz="2400" dirty="0"/>
              <a:t>Proposed: </a:t>
            </a:r>
            <a:r>
              <a:rPr lang="en-US" sz="2400" dirty="0"/>
              <a:t>J</a:t>
            </a:r>
            <a:r>
              <a:rPr lang="hu-HU" sz="2400" dirty="0" err="1"/>
              <a:t>ános</a:t>
            </a:r>
            <a:r>
              <a:rPr lang="hu-HU" sz="2400" dirty="0"/>
              <a:t> Farkas </a:t>
            </a:r>
            <a:r>
              <a:rPr lang="en-GB" sz="2400" dirty="0"/>
              <a:t>	Second: </a:t>
            </a:r>
            <a:r>
              <a:rPr lang="en-US" sz="2400" dirty="0"/>
              <a:t>Craig Gunther</a:t>
            </a:r>
          </a:p>
          <a:p>
            <a:pPr lvl="1" fontAlgn="t"/>
            <a:r>
              <a:rPr lang="en-US" sz="2000" dirty="0"/>
              <a:t>Sending draft (y/n/a): &lt;y&gt;,&lt;n&gt;,&lt;a&gt;</a:t>
            </a:r>
          </a:p>
          <a:p>
            <a:pPr lvl="1"/>
            <a:r>
              <a:rPr lang="en-US" sz="2000" dirty="0"/>
              <a:t>CSD (y/n/a): &lt;y&gt;,&lt;n&gt;,&lt;a&gt;</a:t>
            </a:r>
            <a:endParaRPr lang="en-GB" sz="2000" dirty="0"/>
          </a:p>
          <a:p>
            <a:r>
              <a:rPr lang="en-GB" sz="2400" dirty="0"/>
              <a:t>In EC, mover: Jessy Rouyer 	Second: David Law</a:t>
            </a:r>
          </a:p>
          <a:p>
            <a:pPr lvl="1"/>
            <a:r>
              <a:rPr lang="en-GB" sz="2000" dirty="0"/>
              <a:t>(y/n/a): &lt;y&gt;,&lt;n&gt;,&lt;a&gt;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62646144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sz="3200" dirty="0"/>
              <a:t>Supporting information </a:t>
            </a:r>
            <a:r>
              <a:rPr lang="en-US" dirty="0"/>
              <a:t>P802.1Qcx</a:t>
            </a:r>
            <a:endParaRPr lang="en-US" sz="3200" dirty="0"/>
          </a:p>
        </p:txBody>
      </p:sp>
      <p:sp>
        <p:nvSpPr>
          <p:cNvPr id="3" name="Rectangle 2"/>
          <p:cNvSpPr/>
          <p:nvPr/>
        </p:nvSpPr>
        <p:spPr>
          <a:xfrm>
            <a:off x="76200" y="1219200"/>
            <a:ext cx="5791200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/>
              <a:t>WG ballot closed: 21 June 2019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/>
              <a:t>All WG ballot requirements are met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/>
              <a:t>The ballot resulted in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2200" dirty="0"/>
              <a:t>0 outstanding Disapprove votes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2200" dirty="0"/>
              <a:t>0 outstanding Must Be satisfied comments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/>
              <a:t>Comment resolution available here: </a:t>
            </a:r>
            <a:r>
              <a:rPr lang="en-US" sz="2200" dirty="0">
                <a:hlinkClick r:id="rId4"/>
              </a:rPr>
              <a:t>http://www.ieee802.org/1/files/private/cx-drafts/d1/802-1Qcx-d1-2-dis-v01.pdf</a:t>
            </a:r>
            <a:r>
              <a:rPr lang="en-US" sz="2200" dirty="0"/>
              <a:t>   </a:t>
            </a:r>
            <a:endParaRPr lang="en-US" sz="2200" dirty="0">
              <a:hlinkClick r:id="rId5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200" dirty="0"/>
              <a:t>Recirculation ballot will be conducted during July/August with comment resolution on the TSN TG calls, and during the September Interim if required. A possible final recirculation in September/October if required with comment resolution on the TSN TG calls.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653871" y="1290935"/>
            <a:ext cx="20329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Ballot results: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352AE2AC-74E9-4021-B935-36E10069859B}"/>
              </a:ext>
            </a:extLst>
          </p:cNvPr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6369952" y="1752600"/>
            <a:ext cx="2774048" cy="485982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6410889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802.1 Motions</a:t>
            </a:r>
            <a:br>
              <a:rPr lang="en-US" dirty="0"/>
            </a:br>
            <a:r>
              <a:rPr lang="en-US" dirty="0"/>
              <a:t>2019-07</a:t>
            </a:r>
            <a:br>
              <a:rPr lang="en-US" dirty="0"/>
            </a:br>
            <a:br>
              <a:rPr lang="en-US" dirty="0"/>
            </a:br>
            <a:br>
              <a:rPr lang="en-US" dirty="0"/>
            </a:br>
            <a:r>
              <a:rPr lang="en-US" dirty="0"/>
              <a:t>Consent Agenda </a:t>
            </a:r>
            <a:br>
              <a:rPr lang="en-US" dirty="0"/>
            </a:br>
            <a:br>
              <a:rPr lang="en-US" dirty="0"/>
            </a:br>
            <a:r>
              <a:rPr lang="en-US" dirty="0"/>
              <a:t>Drafts to RevCom</a:t>
            </a:r>
          </a:p>
        </p:txBody>
      </p:sp>
    </p:spTree>
    <p:extLst>
      <p:ext uri="{BB962C8B-B14F-4D97-AF65-F5344CB8AC3E}">
        <p14:creationId xmlns:p14="http://schemas.microsoft.com/office/powerpoint/2010/main" val="184695825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5" y="1341438"/>
            <a:ext cx="8229600" cy="5111898"/>
          </a:xfrm>
        </p:spPr>
        <p:txBody>
          <a:bodyPr>
            <a:normAutofit fontScale="92500"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Conditionally approve sending P802.1AS-Rev to </a:t>
            </a:r>
            <a:r>
              <a:rPr lang="en-US" sz="2400" dirty="0" err="1"/>
              <a:t>RevCom</a:t>
            </a: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CSD documentation in </a:t>
            </a:r>
            <a:r>
              <a:rPr lang="en-US" sz="2400" dirty="0">
                <a:hlinkClick r:id="rId3"/>
              </a:rPr>
              <a:t>https://mentor.ieee.org/802-ec/dcn/18/ec-18-0243-00-ACSD-p802-1as.pdf</a:t>
            </a:r>
            <a:r>
              <a:rPr lang="en-US" sz="2400" dirty="0"/>
              <a:t> 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P802.1AS-Rev D8.0 had 94% approval at the end of the initial sponsor ballot</a:t>
            </a:r>
          </a:p>
          <a:p>
            <a:endParaRPr lang="en-US" sz="2400" dirty="0"/>
          </a:p>
          <a:p>
            <a:pPr fontAlgn="t"/>
            <a:r>
              <a:rPr lang="en-US" sz="2400" dirty="0"/>
              <a:t>In the WG, </a:t>
            </a:r>
            <a:r>
              <a:rPr lang="en-GB" sz="2400" dirty="0"/>
              <a:t>Proposed: </a:t>
            </a:r>
            <a:r>
              <a:rPr lang="en-US" sz="2400" dirty="0"/>
              <a:t>Craig Gunther, </a:t>
            </a:r>
            <a:r>
              <a:rPr lang="en-GB" sz="2400" dirty="0"/>
              <a:t>Second: </a:t>
            </a:r>
            <a:r>
              <a:rPr lang="en-US" sz="2400" dirty="0"/>
              <a:t>J</a:t>
            </a:r>
            <a:r>
              <a:rPr lang="hu-HU" sz="2400" dirty="0" err="1"/>
              <a:t>ános</a:t>
            </a:r>
            <a:r>
              <a:rPr lang="hu-HU" sz="2400" dirty="0"/>
              <a:t> Farkas</a:t>
            </a:r>
            <a:endParaRPr lang="en-US" sz="2400" dirty="0"/>
          </a:p>
          <a:p>
            <a:pPr lvl="1" fontAlgn="t"/>
            <a:r>
              <a:rPr lang="en-US" sz="2000" dirty="0"/>
              <a:t>Sending draft (y/n/a): &lt;y&gt;,&lt;n&gt;,&lt;a&gt;</a:t>
            </a:r>
          </a:p>
          <a:p>
            <a:pPr lvl="1" fontAlgn="t"/>
            <a:r>
              <a:rPr lang="en-US" sz="2000" dirty="0"/>
              <a:t>CSD (y/n/a): &lt;y&gt;,&lt;n&gt;,&lt;a&gt;</a:t>
            </a:r>
          </a:p>
          <a:p>
            <a:pPr marL="457200" lvl="1" indent="0">
              <a:buNone/>
            </a:pPr>
            <a:endParaRPr lang="en-US" sz="2000" dirty="0"/>
          </a:p>
          <a:p>
            <a:r>
              <a:rPr lang="en-US" sz="2400" dirty="0"/>
              <a:t>In EC, mover: </a:t>
            </a:r>
            <a:r>
              <a:rPr lang="en-GB" sz="2400" dirty="0"/>
              <a:t>Jessy Rouyer</a:t>
            </a:r>
            <a:r>
              <a:rPr lang="en-US" sz="2400" dirty="0"/>
              <a:t>	Second: </a:t>
            </a:r>
            <a:r>
              <a:rPr lang="en-GB" sz="2400" dirty="0"/>
              <a:t>David Law</a:t>
            </a:r>
            <a:endParaRPr lang="en-US" sz="2400" dirty="0"/>
          </a:p>
          <a:p>
            <a:pPr lvl="1"/>
            <a:r>
              <a:rPr lang="en-US" sz="2000" dirty="0"/>
              <a:t>(y/n/a): &lt;y&gt;,&lt;n&gt;,&lt;a&gt; </a:t>
            </a:r>
          </a:p>
        </p:txBody>
      </p:sp>
    </p:spTree>
    <p:extLst>
      <p:ext uri="{BB962C8B-B14F-4D97-AF65-F5344CB8AC3E}">
        <p14:creationId xmlns:p14="http://schemas.microsoft.com/office/powerpoint/2010/main" val="2391994031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Supporting information </a:t>
            </a:r>
            <a:r>
              <a:rPr lang="en-US" dirty="0"/>
              <a:t>P802.1AS-Rev</a:t>
            </a:r>
            <a:endParaRPr lang="en-US" sz="3200" dirty="0"/>
          </a:p>
        </p:txBody>
      </p:sp>
      <p:sp>
        <p:nvSpPr>
          <p:cNvPr id="3" name="Rectangle 2"/>
          <p:cNvSpPr/>
          <p:nvPr/>
        </p:nvSpPr>
        <p:spPr>
          <a:xfrm>
            <a:off x="228600" y="1371600"/>
            <a:ext cx="5410200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Sponsor ballot closed: 26 February 2019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Ballot result after ballot comment resolution: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2000" dirty="0"/>
              <a:t>6 outstanding Disapprove votes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sz="2000" dirty="0"/>
              <a:t>13 outstanding Must Be Satisfied (MBS) comments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Disposition is available here: </a:t>
            </a:r>
            <a:r>
              <a:rPr lang="en-US" sz="2000" dirty="0">
                <a:hlinkClick r:id="rId4"/>
              </a:rPr>
              <a:t>http://www.ieee802.org/1/files/private/as-rev-drafts/d8/802-1AS-Rev-d8-0-dis-v03.pdf</a:t>
            </a:r>
            <a:r>
              <a:rPr lang="en-US" sz="2000" dirty="0"/>
              <a:t>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/>
              <a:t>Recirculation ballot will be conducted during August with comment resolution on the TSN TG calls, and during the September Interim. Another recirculation ballot in September/October with comment resolution on the TSN TG calls. A possible final recirculation in October if required with comment resolution on the TSN TG calls.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5977597" y="1260832"/>
            <a:ext cx="203292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Ballot results: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D01F1195-4CA0-4378-A8FF-C56AB52FB9CC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5778990" y="1733967"/>
            <a:ext cx="3365010" cy="4836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6221553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Supporting information </a:t>
            </a:r>
            <a:r>
              <a:rPr lang="en-US" dirty="0"/>
              <a:t>P802.1AS-Rev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Voters with outstanding Disapprove votes without outstanding MBS comments:</a:t>
            </a:r>
          </a:p>
          <a:p>
            <a:pPr lvl="1"/>
            <a:r>
              <a:rPr lang="en-US" dirty="0"/>
              <a:t>Christian </a:t>
            </a:r>
            <a:r>
              <a:rPr lang="en-US" dirty="0" err="1"/>
              <a:t>Boiger</a:t>
            </a:r>
            <a:endParaRPr lang="en-US" dirty="0"/>
          </a:p>
          <a:p>
            <a:pPr lvl="1"/>
            <a:r>
              <a:rPr lang="en-US" dirty="0"/>
              <a:t>Glenn Parsons</a:t>
            </a:r>
          </a:p>
          <a:p>
            <a:pPr lvl="1"/>
            <a:r>
              <a:rPr lang="en-US" dirty="0"/>
              <a:t>Stephan </a:t>
            </a:r>
            <a:r>
              <a:rPr lang="en-US" dirty="0" err="1"/>
              <a:t>Kehrer</a:t>
            </a:r>
            <a:endParaRPr lang="en-US" dirty="0"/>
          </a:p>
          <a:p>
            <a:pPr lvl="1"/>
            <a:r>
              <a:rPr lang="en-US" dirty="0"/>
              <a:t>Paul </a:t>
            </a:r>
            <a:r>
              <a:rPr lang="en-US" dirty="0" err="1"/>
              <a:t>Nikolich</a:t>
            </a:r>
            <a:endParaRPr lang="en-US" dirty="0"/>
          </a:p>
          <a:p>
            <a:r>
              <a:rPr lang="en-US" dirty="0"/>
              <a:t>These voters have indicated that they are satisfied with the disposition of their comments, but they would like to see the next draft. 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191784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Supporting information </a:t>
            </a:r>
            <a:r>
              <a:rPr lang="en-US" dirty="0"/>
              <a:t>P802.1AS-Rev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Voters with outstanding Disapprove votes with outstanding MBS comments:</a:t>
            </a:r>
          </a:p>
          <a:p>
            <a:pPr lvl="1"/>
            <a:r>
              <a:rPr lang="en-US" dirty="0"/>
              <a:t>Karl Weber</a:t>
            </a:r>
          </a:p>
          <a:p>
            <a:pPr lvl="1"/>
            <a:r>
              <a:rPr lang="en-US" dirty="0"/>
              <a:t>Ashley Butterworth</a:t>
            </a:r>
          </a:p>
          <a:p>
            <a:pPr lvl="1"/>
            <a:endParaRPr lang="en-US" dirty="0"/>
          </a:p>
          <a:p>
            <a:r>
              <a:rPr lang="en-US" dirty="0"/>
              <a:t>The outstanding Must Be Satisfied comments of these voters are shown on the following slides.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273891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7A0DC31-3418-41B1-863C-967B8F622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Supporting information </a:t>
            </a:r>
            <a:r>
              <a:rPr lang="en-US" dirty="0"/>
              <a:t>P802.1AS-Rev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AD3487CF-4C42-40C0-8FAE-67B85C583BDE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1000" y="1295400"/>
            <a:ext cx="7734300" cy="523388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8954941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7A0DC31-3418-41B1-863C-967B8F622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Supporting information </a:t>
            </a:r>
            <a:r>
              <a:rPr lang="en-US" dirty="0"/>
              <a:t>P802.1AS-Rev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C9789889-48EB-4AEC-BCBB-49624DC6707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19100" y="1371600"/>
            <a:ext cx="7772400" cy="523137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2595367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7A0DC31-3418-41B1-863C-967B8F622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Supporting information </a:t>
            </a:r>
            <a:r>
              <a:rPr lang="en-US" dirty="0"/>
              <a:t>P802.1AS-Rev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49660A3B-F75C-406F-879A-833A71D4806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1000" y="1295400"/>
            <a:ext cx="7585277" cy="525621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3228873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802.1 Motions</a:t>
            </a:r>
            <a:br>
              <a:rPr lang="en-US" dirty="0"/>
            </a:br>
            <a:r>
              <a:rPr lang="en-US" dirty="0"/>
              <a:t>2019-07</a:t>
            </a:r>
            <a:br>
              <a:rPr lang="en-US" dirty="0"/>
            </a:br>
            <a:br>
              <a:rPr lang="en-US" dirty="0"/>
            </a:br>
            <a:br>
              <a:rPr lang="en-US" dirty="0"/>
            </a:br>
            <a:r>
              <a:rPr lang="en-US" dirty="0"/>
              <a:t>Consent Agenda</a:t>
            </a:r>
            <a:br>
              <a:rPr lang="en-US" dirty="0"/>
            </a:br>
            <a:br>
              <a:rPr lang="en-US" dirty="0"/>
            </a:br>
            <a:r>
              <a:rPr lang="en-US" dirty="0"/>
              <a:t>NesCom &amp; </a:t>
            </a:r>
            <a:r>
              <a:rPr lang="en-US" dirty="0" err="1"/>
              <a:t>ICCom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570436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67A0DC31-3418-41B1-863C-967B8F622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Supporting information </a:t>
            </a:r>
            <a:r>
              <a:rPr lang="en-US" dirty="0"/>
              <a:t>P802.1AS-Rev</a:t>
            </a: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EDE503A3-FB56-442B-B127-F2C859051050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57200" y="1371600"/>
            <a:ext cx="7561500" cy="52106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107144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802.1 Motions</a:t>
            </a:r>
            <a:br>
              <a:rPr lang="en-US" dirty="0"/>
            </a:br>
            <a:r>
              <a:rPr lang="en-US" dirty="0"/>
              <a:t>2019-07</a:t>
            </a:r>
            <a:br>
              <a:rPr lang="en-US" dirty="0"/>
            </a:br>
            <a:br>
              <a:rPr lang="en-US" dirty="0"/>
            </a:br>
            <a:br>
              <a:rPr lang="en-US" dirty="0"/>
            </a:br>
            <a:r>
              <a:rPr lang="en-US" dirty="0"/>
              <a:t>Consent Agenda </a:t>
            </a:r>
            <a:br>
              <a:rPr lang="en-US" dirty="0"/>
            </a:br>
            <a:br>
              <a:rPr lang="en-US" dirty="0"/>
            </a:br>
            <a:r>
              <a:rPr lang="en-US" dirty="0"/>
              <a:t>Liaisons and external communications</a:t>
            </a:r>
          </a:p>
        </p:txBody>
      </p:sp>
    </p:spTree>
    <p:extLst>
      <p:ext uri="{BB962C8B-B14F-4D97-AF65-F5344CB8AC3E}">
        <p14:creationId xmlns:p14="http://schemas.microsoft.com/office/powerpoint/2010/main" val="198470965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http://www.ieee802.org/1/files/public/docs2019/liaison-response-SG15-LS187-clarifications-on-fronthaul-sync-requirements-0719-v01.pdf</a:t>
            </a:r>
            <a:r>
              <a:rPr lang="en-US" dirty="0"/>
              <a:t> as communication to ITU-T SG15 and CPRI Cooperation, granting the IEEE 802.1 WG chair (or his delegate) editorial license.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This approval is under LMSC OM “Procedure for public statements to government bodies”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&lt;y&gt;,&lt;n&gt;,&lt;a&gt;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/>
              <a:t>á</a:t>
            </a:r>
            <a:r>
              <a:rPr lang="en-US" dirty="0" err="1"/>
              <a:t>nos</a:t>
            </a:r>
            <a:r>
              <a:rPr lang="en-US" dirty="0"/>
              <a:t> Farkas </a:t>
            </a:r>
            <a:r>
              <a:rPr lang="en-GB" dirty="0"/>
              <a:t>	Second: 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mover: </a:t>
            </a:r>
            <a:r>
              <a:rPr lang="en-GB" dirty="0"/>
              <a:t>Jessy Rouyer</a:t>
            </a:r>
            <a:r>
              <a:rPr lang="en-US" dirty="0"/>
              <a:t>	Second: </a:t>
            </a:r>
            <a:r>
              <a:rPr lang="en-GB" dirty="0"/>
              <a:t>David Law</a:t>
            </a:r>
            <a:endParaRPr lang="en-US" dirty="0"/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dirty="0"/>
              <a:t>(y/n/a): &lt;y&gt;,&lt;n&gt;,&lt;a&gt;</a:t>
            </a:r>
          </a:p>
        </p:txBody>
      </p:sp>
    </p:spTree>
    <p:extLst>
      <p:ext uri="{BB962C8B-B14F-4D97-AF65-F5344CB8AC3E}">
        <p14:creationId xmlns:p14="http://schemas.microsoft.com/office/powerpoint/2010/main" val="113202539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http://www.ieee802.org/1/files/public/docs2019/liaison-response-SG15-LS187-CMde-draft-sharing-0719-v01.pdf</a:t>
            </a:r>
            <a:r>
              <a:rPr lang="en-US" dirty="0"/>
              <a:t> as communication to ITU-T SG15, granting the IEEE 802.1 WG chair (or his delegate) editorial license. 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This approval is under LMSC OM “Procedure for public statements to government bodies”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&lt;y&gt;,&lt;n&gt;,&lt;a&gt;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/>
              <a:t>á</a:t>
            </a:r>
            <a:r>
              <a:rPr lang="en-US" dirty="0" err="1"/>
              <a:t>nos</a:t>
            </a:r>
            <a:r>
              <a:rPr lang="en-US" dirty="0"/>
              <a:t> Farkas </a:t>
            </a:r>
            <a:r>
              <a:rPr lang="en-GB" dirty="0"/>
              <a:t>	Second: 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mover: </a:t>
            </a:r>
            <a:r>
              <a:rPr lang="en-GB" dirty="0"/>
              <a:t>Jessy Rouyer</a:t>
            </a:r>
            <a:r>
              <a:rPr lang="en-US" dirty="0"/>
              <a:t>	Second: </a:t>
            </a:r>
            <a:r>
              <a:rPr lang="en-GB" dirty="0"/>
              <a:t>David Law</a:t>
            </a:r>
            <a:endParaRPr lang="en-US" dirty="0"/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dirty="0"/>
              <a:t>(y/n/a): &lt;y&gt;,&lt;n&gt;,&lt;a&gt;</a:t>
            </a:r>
          </a:p>
        </p:txBody>
      </p:sp>
    </p:spTree>
    <p:extLst>
      <p:ext uri="{BB962C8B-B14F-4D97-AF65-F5344CB8AC3E}">
        <p14:creationId xmlns:p14="http://schemas.microsoft.com/office/powerpoint/2010/main" val="12236549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http://www.ieee802.org/1/files/public/docs2019/liaison-response-SG15-LS188-management-coordination-0719-v01.pdf</a:t>
            </a:r>
            <a:r>
              <a:rPr lang="en-US" dirty="0"/>
              <a:t> as communication to ITU-T SG15 granting the IEEE 802.1 WG chair (or his delegate) editorial license.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/>
              <a:t>This approval is under LMSC OM “Procedure for public statements to government bodies”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&lt;y&gt;,&lt;n&gt;,&lt;a&gt;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 err="1"/>
              <a:t>ános</a:t>
            </a:r>
            <a:r>
              <a:rPr lang="hu-HU" dirty="0"/>
              <a:t> Farkas</a:t>
            </a:r>
            <a:r>
              <a:rPr lang="en-GB" dirty="0"/>
              <a:t>	Second: 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mover: </a:t>
            </a:r>
            <a:r>
              <a:rPr lang="en-GB" dirty="0"/>
              <a:t>Jessy Rouyer</a:t>
            </a:r>
            <a:r>
              <a:rPr lang="en-US" dirty="0"/>
              <a:t>	Second: </a:t>
            </a:r>
            <a:r>
              <a:rPr lang="en-GB" dirty="0"/>
              <a:t>David Law</a:t>
            </a:r>
            <a:endParaRPr lang="en-US" dirty="0"/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US" dirty="0"/>
              <a:t>(y/n/a): &lt;y&gt;,&lt;n&gt;,&lt;a&gt;</a:t>
            </a:r>
          </a:p>
        </p:txBody>
      </p:sp>
    </p:spTree>
    <p:extLst>
      <p:ext uri="{BB962C8B-B14F-4D97-AF65-F5344CB8AC3E}">
        <p14:creationId xmlns:p14="http://schemas.microsoft.com/office/powerpoint/2010/main" val="99309184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http://www.ieee802.org/1/files/public/docs2019/liaison-response-3GPP-RAN2-Ethernet-header-compression-0719-v01.pdf</a:t>
            </a:r>
            <a:r>
              <a:rPr lang="en-US" dirty="0"/>
              <a:t> as communication to 3GPP RAN WG2, granting the IEEE 802.1 WG chair (or his delegate) editorial license.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&lt;y&gt;,&lt;n&gt;,&lt;a&gt;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 err="1"/>
              <a:t>ános</a:t>
            </a:r>
            <a:r>
              <a:rPr lang="hu-HU" dirty="0"/>
              <a:t> Farkas</a:t>
            </a:r>
            <a:r>
              <a:rPr lang="en-US" dirty="0"/>
              <a:t> </a:t>
            </a:r>
            <a:r>
              <a:rPr lang="en-GB" dirty="0"/>
              <a:t>	Second:</a:t>
            </a:r>
            <a:r>
              <a:rPr lang="hu-HU" dirty="0"/>
              <a:t> </a:t>
            </a:r>
            <a:r>
              <a:rPr lang="en-GB" dirty="0"/>
              <a:t>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for information</a:t>
            </a:r>
          </a:p>
        </p:txBody>
      </p:sp>
    </p:spTree>
    <p:extLst>
      <p:ext uri="{BB962C8B-B14F-4D97-AF65-F5344CB8AC3E}">
        <p14:creationId xmlns:p14="http://schemas.microsoft.com/office/powerpoint/2010/main" val="117608915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792162"/>
          </a:xfrm>
        </p:spPr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762000" y="1447800"/>
            <a:ext cx="83058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/>
              <a:t>Approve </a:t>
            </a:r>
            <a:r>
              <a:rPr lang="en-US" dirty="0">
                <a:hlinkClick r:id="rId3"/>
              </a:rPr>
              <a:t>http://www.ieee802.org/1/files/public/docs2019/liaison-response-3GPP-SA2-5G-integration-with-TSN-0719-v01.pdf</a:t>
            </a:r>
            <a:r>
              <a:rPr lang="en-US" dirty="0"/>
              <a:t> as communication to 3GPP SA WG2, granting the IEEE 802.1 WG chair (or his delegate) editorial license.</a:t>
            </a:r>
          </a:p>
          <a:p>
            <a:pPr marL="342900" indent="-342900" fontAlgn="t">
              <a:buFont typeface="Arial" panose="020B0604020202020204" pitchFamily="34" charset="0"/>
              <a:buChar char="•"/>
            </a:pPr>
            <a:endParaRPr lang="en-US" dirty="0"/>
          </a:p>
          <a:p>
            <a:pPr marL="342900" indent="-342900" fontAlgn="t">
              <a:buFont typeface="Arial" panose="020B0604020202020204" pitchFamily="34" charset="0"/>
              <a:buChar char="•"/>
            </a:pPr>
            <a:r>
              <a:rPr lang="en-US" dirty="0"/>
              <a:t>In the WG (y/n/a): &lt;y&gt;,&lt;n&gt;,&lt;a&gt;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/>
              <a:t>Proposed: J</a:t>
            </a:r>
            <a:r>
              <a:rPr lang="hu-HU" dirty="0" err="1"/>
              <a:t>ános</a:t>
            </a:r>
            <a:r>
              <a:rPr lang="hu-HU" dirty="0"/>
              <a:t> Farkas</a:t>
            </a:r>
            <a:r>
              <a:rPr lang="en-US" dirty="0"/>
              <a:t> </a:t>
            </a:r>
            <a:r>
              <a:rPr lang="en-GB" dirty="0"/>
              <a:t>	Second:</a:t>
            </a:r>
            <a:r>
              <a:rPr lang="hu-HU" dirty="0"/>
              <a:t> </a:t>
            </a:r>
            <a:r>
              <a:rPr lang="en-GB" dirty="0"/>
              <a:t>Jessy Rouyer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endParaRPr lang="en-GB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dirty="0"/>
              <a:t>In EC, for information</a:t>
            </a:r>
          </a:p>
        </p:txBody>
      </p:sp>
    </p:spTree>
    <p:extLst>
      <p:ext uri="{BB962C8B-B14F-4D97-AF65-F5344CB8AC3E}">
        <p14:creationId xmlns:p14="http://schemas.microsoft.com/office/powerpoint/2010/main" val="147398651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4" y="1219200"/>
            <a:ext cx="8816976" cy="4983162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forwarding P802.1</a:t>
            </a:r>
            <a:r>
              <a:rPr lang="hu-HU" sz="2400" dirty="0"/>
              <a:t>AS</a:t>
            </a:r>
            <a:r>
              <a:rPr lang="en-US" sz="2400" dirty="0"/>
              <a:t>-Rev PAR extension in </a:t>
            </a:r>
            <a:r>
              <a:rPr lang="en-US" sz="2400" dirty="0">
                <a:hlinkClick r:id="rId3"/>
              </a:rPr>
              <a:t>http://www.ieee802.org/1/files/public/docs2019/as-PAR-extension-0719-v01.pdf</a:t>
            </a:r>
            <a:r>
              <a:rPr lang="en-US" sz="2400" dirty="0"/>
              <a:t> to </a:t>
            </a:r>
            <a:r>
              <a:rPr lang="en-US" sz="2400" dirty="0" err="1"/>
              <a:t>NesCom</a:t>
            </a: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(unmodified) CSD documentation in </a:t>
            </a:r>
            <a:r>
              <a:rPr lang="en-US" sz="2400" dirty="0">
                <a:hlinkClick r:id="rId4"/>
              </a:rPr>
              <a:t>https://mentor.ieee.org/802-ec/dcn/18/ec-18-0243-00-ACSD-p802-1as.pdf</a:t>
            </a:r>
            <a:r>
              <a:rPr lang="en-US" sz="2400" dirty="0"/>
              <a:t>  </a:t>
            </a:r>
          </a:p>
          <a:p>
            <a:pPr marL="685800" lvl="1">
              <a:buFont typeface="Arial" panose="020B0604020202020204" pitchFamily="34" charset="0"/>
              <a:buChar char="•"/>
            </a:pPr>
            <a:endParaRPr lang="en-US" sz="2000" dirty="0"/>
          </a:p>
          <a:p>
            <a:pPr fontAlgn="t"/>
            <a:r>
              <a:rPr lang="en-US" sz="2400" dirty="0"/>
              <a:t>In the WG, </a:t>
            </a:r>
            <a:r>
              <a:rPr lang="en-GB" sz="2400" dirty="0"/>
              <a:t>Proposed: </a:t>
            </a:r>
            <a:r>
              <a:rPr lang="en-US" sz="2400" dirty="0"/>
              <a:t>J</a:t>
            </a:r>
            <a:r>
              <a:rPr lang="hu-HU" sz="2400" dirty="0" err="1"/>
              <a:t>ános</a:t>
            </a:r>
            <a:r>
              <a:rPr lang="hu-HU" sz="2400" dirty="0"/>
              <a:t> Farkas</a:t>
            </a:r>
            <a:r>
              <a:rPr lang="en-US" sz="2400" dirty="0"/>
              <a:t>, </a:t>
            </a:r>
            <a:r>
              <a:rPr lang="en-GB" sz="2400" dirty="0"/>
              <a:t>Second: </a:t>
            </a:r>
            <a:r>
              <a:rPr lang="en-US" sz="2400" dirty="0"/>
              <a:t>Craig Gunther</a:t>
            </a:r>
          </a:p>
          <a:p>
            <a:pPr lvl="1" fontAlgn="t"/>
            <a:r>
              <a:rPr lang="en-US" sz="2000" dirty="0"/>
              <a:t>PAR (y/n/a): &lt;y&gt;,&lt;n&gt;,&lt;a&gt;</a:t>
            </a:r>
          </a:p>
          <a:p>
            <a:pPr lvl="1"/>
            <a:r>
              <a:rPr lang="en-US" sz="2000" dirty="0"/>
              <a:t>CSD (y/n/a): &lt;y&gt;,&lt;n&gt;,&lt;a&gt;</a:t>
            </a:r>
            <a:endParaRPr lang="en-GB" sz="2000" dirty="0"/>
          </a:p>
          <a:p>
            <a:pPr lvl="1"/>
            <a:endParaRPr lang="en-GB" sz="2000" dirty="0"/>
          </a:p>
          <a:p>
            <a:r>
              <a:rPr lang="en-GB" sz="2400" dirty="0"/>
              <a:t>In EC, mover: Jessy Rouyer 	Second: David Law</a:t>
            </a:r>
          </a:p>
          <a:p>
            <a:pPr lvl="1"/>
            <a:r>
              <a:rPr lang="en-GB" sz="2000" dirty="0"/>
              <a:t>(y/n/a): &lt;y&gt;,&lt;n&gt;,&lt;a&gt;</a:t>
            </a:r>
            <a:endParaRPr lang="en-US" sz="20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85970896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4" y="1219200"/>
            <a:ext cx="8816976" cy="4983162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forwarding P802.1Qcj PAR extension in </a:t>
            </a:r>
            <a:r>
              <a:rPr lang="en-US" sz="2400" dirty="0">
                <a:hlinkClick r:id="rId3"/>
              </a:rPr>
              <a:t>http://www.ieee802.org/1/files/public/docs2019/cj-PAR-extension-0719-v01.pdf</a:t>
            </a:r>
            <a:r>
              <a:rPr lang="en-US" sz="2400" dirty="0"/>
              <a:t> to </a:t>
            </a:r>
            <a:r>
              <a:rPr lang="en-US" sz="2400" dirty="0" err="1"/>
              <a:t>NesCom</a:t>
            </a: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(unmodified) CSD documentation in </a:t>
            </a:r>
            <a:r>
              <a:rPr lang="en-US" sz="2400" dirty="0">
                <a:hlinkClick r:id="rId4"/>
              </a:rPr>
              <a:t>http://www.ieee802.org/1/files/public/docs2019/cj-CSD-0719-v01.pdf</a:t>
            </a:r>
            <a:r>
              <a:rPr lang="en-US" sz="2400" dirty="0"/>
              <a:t> </a:t>
            </a:r>
          </a:p>
          <a:p>
            <a:pPr marL="685800" lvl="1">
              <a:buFont typeface="Arial" panose="020B0604020202020204" pitchFamily="34" charset="0"/>
              <a:buChar char="•"/>
            </a:pPr>
            <a:endParaRPr lang="en-US" sz="2000" dirty="0"/>
          </a:p>
          <a:p>
            <a:pPr fontAlgn="t"/>
            <a:r>
              <a:rPr lang="en-US" sz="2400" dirty="0"/>
              <a:t>In the WG, </a:t>
            </a:r>
            <a:r>
              <a:rPr lang="en-GB" sz="2400" dirty="0"/>
              <a:t>Proposed: </a:t>
            </a:r>
            <a:r>
              <a:rPr lang="en-US" sz="2400" dirty="0"/>
              <a:t>J</a:t>
            </a:r>
            <a:r>
              <a:rPr lang="hu-HU" sz="2400" dirty="0" err="1"/>
              <a:t>ános</a:t>
            </a:r>
            <a:r>
              <a:rPr lang="hu-HU" sz="2400" dirty="0"/>
              <a:t> Farkas</a:t>
            </a:r>
            <a:r>
              <a:rPr lang="en-US" sz="2400" dirty="0"/>
              <a:t>, </a:t>
            </a:r>
            <a:r>
              <a:rPr lang="en-GB" sz="2400" dirty="0"/>
              <a:t>Second: </a:t>
            </a:r>
            <a:r>
              <a:rPr lang="en-US" sz="2400" dirty="0"/>
              <a:t>Craig Gunther</a:t>
            </a:r>
          </a:p>
          <a:p>
            <a:pPr lvl="1" fontAlgn="t"/>
            <a:r>
              <a:rPr lang="en-US" sz="2000" dirty="0"/>
              <a:t>PAR (y/n/a): &lt;y&gt;,&lt;n&gt;,&lt;a&gt;</a:t>
            </a:r>
          </a:p>
          <a:p>
            <a:pPr lvl="1" fontAlgn="t"/>
            <a:r>
              <a:rPr lang="en-US" sz="2000" dirty="0"/>
              <a:t>CSD (y/n/a): &lt;y&gt;,&lt;n&gt;,&lt;a&gt;</a:t>
            </a:r>
          </a:p>
          <a:p>
            <a:pPr lvl="1"/>
            <a:endParaRPr lang="en-GB" sz="2000" dirty="0"/>
          </a:p>
          <a:p>
            <a:r>
              <a:rPr lang="en-GB" sz="2400" dirty="0"/>
              <a:t>In EC, mover: Jessy Rouyer 	Second: David Law</a:t>
            </a:r>
          </a:p>
          <a:p>
            <a:pPr lvl="1"/>
            <a:r>
              <a:rPr lang="en-GB" sz="2000" dirty="0"/>
              <a:t>(y/n/a): &lt;y&gt;,&lt;n&gt;,&lt;a&gt;</a:t>
            </a:r>
            <a:endParaRPr lang="en-US" sz="20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35740223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4" y="1219200"/>
            <a:ext cx="8816976" cy="4983162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forwarding P802.1ABdh PAR documentation in </a:t>
            </a:r>
            <a:r>
              <a:rPr lang="en-US" sz="2400" dirty="0">
                <a:hlinkClick r:id="rId3"/>
              </a:rPr>
              <a:t>http://www.ieee802.org/1/files/public/docs2019/dh-PAR-0719-v01.pdf</a:t>
            </a:r>
            <a:r>
              <a:rPr lang="en-US" sz="2400" dirty="0"/>
              <a:t> to </a:t>
            </a:r>
            <a:r>
              <a:rPr lang="en-US" sz="2400" dirty="0" err="1"/>
              <a:t>NesCom</a:t>
            </a: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CSD documentation in </a:t>
            </a:r>
            <a:r>
              <a:rPr lang="en-US" sz="2400" dirty="0">
                <a:hlinkClick r:id="rId4"/>
              </a:rPr>
              <a:t>http://www.ieee802.org/1/files/public/docs2019/dh-CSD-0719-v01.pdf</a:t>
            </a:r>
            <a:r>
              <a:rPr lang="en-US" sz="2400" dirty="0"/>
              <a:t> </a:t>
            </a:r>
          </a:p>
          <a:p>
            <a:pPr marL="685800" lvl="1">
              <a:buFont typeface="Arial" panose="020B0604020202020204" pitchFamily="34" charset="0"/>
              <a:buChar char="•"/>
            </a:pPr>
            <a:endParaRPr lang="en-US" sz="2000" dirty="0"/>
          </a:p>
          <a:p>
            <a:pPr fontAlgn="t"/>
            <a:r>
              <a:rPr lang="en-US" sz="2400" dirty="0"/>
              <a:t>In the WG, </a:t>
            </a:r>
            <a:r>
              <a:rPr lang="en-GB" sz="2400" dirty="0"/>
              <a:t>Proposed: Paul Congdon,	Second: </a:t>
            </a:r>
            <a:r>
              <a:rPr lang="en-US" sz="2400" dirty="0"/>
              <a:t>J</a:t>
            </a:r>
            <a:r>
              <a:rPr lang="hu-HU" sz="2400" dirty="0" err="1"/>
              <a:t>ános</a:t>
            </a:r>
            <a:r>
              <a:rPr lang="hu-HU" sz="2400" dirty="0"/>
              <a:t> Farkas</a:t>
            </a:r>
            <a:endParaRPr lang="en-US" sz="2400" dirty="0"/>
          </a:p>
          <a:p>
            <a:pPr lvl="1" fontAlgn="t"/>
            <a:r>
              <a:rPr lang="en-US" sz="2000" dirty="0"/>
              <a:t>PAR (y/n/a): &lt;y&gt;,&lt;n&gt;,&lt;a&gt;</a:t>
            </a:r>
          </a:p>
          <a:p>
            <a:pPr lvl="1"/>
            <a:r>
              <a:rPr lang="en-US" sz="2000" dirty="0"/>
              <a:t>CSD (y/n/a): &lt;y&gt;,&lt;n&gt;,&lt;a&gt;</a:t>
            </a:r>
            <a:endParaRPr lang="en-GB" sz="2000" dirty="0"/>
          </a:p>
          <a:p>
            <a:pPr lvl="1"/>
            <a:endParaRPr lang="en-GB" sz="2000" dirty="0"/>
          </a:p>
          <a:p>
            <a:r>
              <a:rPr lang="en-GB" sz="2400" dirty="0"/>
              <a:t>In EC, mover: Jessy Rouyer	Second: David Law</a:t>
            </a:r>
          </a:p>
          <a:p>
            <a:pPr lvl="1"/>
            <a:r>
              <a:rPr lang="en-GB" sz="2000" dirty="0"/>
              <a:t>(y/n/a): &lt;y&gt;,&lt;n&gt;,&lt;a&gt;</a:t>
            </a:r>
            <a:endParaRPr lang="en-US" sz="20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35603909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/>
              <a:t>Motion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0824" y="1219200"/>
            <a:ext cx="8893176" cy="4983162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forwarding P802.1Qdj PAR documentation in </a:t>
            </a:r>
            <a:r>
              <a:rPr lang="en-US" sz="2400" dirty="0">
                <a:hlinkClick r:id="rId3"/>
              </a:rPr>
              <a:t>http://www.ieee802.org/1/files/public/docs2019/dj-PAR-0719-v01.pdf</a:t>
            </a:r>
            <a:r>
              <a:rPr lang="en-US" sz="2400" dirty="0"/>
              <a:t> to </a:t>
            </a:r>
            <a:r>
              <a:rPr lang="en-US" sz="2400" dirty="0" err="1"/>
              <a:t>NesCom</a:t>
            </a:r>
            <a:endParaRPr lang="en-US" sz="2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dirty="0"/>
              <a:t>Approve CSD documentation in </a:t>
            </a:r>
            <a:r>
              <a:rPr lang="en-US" sz="2400" dirty="0">
                <a:hlinkClick r:id="rId4"/>
              </a:rPr>
              <a:t>http://www.ieee802.org/1/files/public/docs2019/dj-CSD-0719-v01.pdf</a:t>
            </a:r>
            <a:r>
              <a:rPr lang="en-US" sz="2400" dirty="0"/>
              <a:t> </a:t>
            </a:r>
          </a:p>
          <a:p>
            <a:pPr marL="685800" lvl="1">
              <a:buFont typeface="Arial" panose="020B0604020202020204" pitchFamily="34" charset="0"/>
              <a:buChar char="•"/>
            </a:pPr>
            <a:endParaRPr lang="en-US" sz="2000" dirty="0"/>
          </a:p>
          <a:p>
            <a:pPr fontAlgn="t"/>
            <a:r>
              <a:rPr lang="en-US" sz="2400" dirty="0"/>
              <a:t>In the WG, </a:t>
            </a:r>
            <a:r>
              <a:rPr lang="en-GB" sz="2400" dirty="0"/>
              <a:t>Proposed: Stephan Kehrer, Second: </a:t>
            </a:r>
            <a:r>
              <a:rPr lang="en-US" sz="2400" dirty="0"/>
              <a:t>J</a:t>
            </a:r>
            <a:r>
              <a:rPr lang="hu-HU" sz="2400" dirty="0"/>
              <a:t>á</a:t>
            </a:r>
            <a:r>
              <a:rPr lang="en-US" sz="2400" dirty="0" err="1"/>
              <a:t>nos</a:t>
            </a:r>
            <a:r>
              <a:rPr lang="en-US" sz="2400" dirty="0"/>
              <a:t> Farkas</a:t>
            </a:r>
          </a:p>
          <a:p>
            <a:pPr lvl="1" fontAlgn="t"/>
            <a:r>
              <a:rPr lang="en-US" sz="2000" dirty="0"/>
              <a:t>PAR (y/n/a): &lt;y&gt;,&lt;n&gt;,&lt;a&gt;</a:t>
            </a:r>
          </a:p>
          <a:p>
            <a:pPr lvl="1"/>
            <a:r>
              <a:rPr lang="en-US" sz="2000" dirty="0"/>
              <a:t>CSD (y/n/a): &lt;y&gt;,&lt;n&gt;,&lt;a&gt;</a:t>
            </a:r>
            <a:endParaRPr lang="en-GB" sz="2000" dirty="0"/>
          </a:p>
          <a:p>
            <a:pPr lvl="1"/>
            <a:endParaRPr lang="en-GB" sz="2000" dirty="0"/>
          </a:p>
          <a:p>
            <a:r>
              <a:rPr lang="en-GB" sz="2400" dirty="0"/>
              <a:t>In EC, mover: Jessy Rouyer	Second: David Law</a:t>
            </a:r>
          </a:p>
          <a:p>
            <a:pPr lvl="1"/>
            <a:r>
              <a:rPr lang="en-GB" sz="2000" dirty="0"/>
              <a:t>(y/n/a): &lt;y&gt;,&lt;n&gt;,&lt;a&gt;</a:t>
            </a:r>
            <a:endParaRPr lang="en-US" sz="20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981480956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802.1 Motions</a:t>
            </a:r>
            <a:br>
              <a:rPr lang="en-US" dirty="0"/>
            </a:br>
            <a:r>
              <a:rPr lang="en-US" dirty="0"/>
              <a:t>2019-07</a:t>
            </a:r>
            <a:br>
              <a:rPr lang="en-US" dirty="0"/>
            </a:br>
            <a:br>
              <a:rPr lang="en-US" dirty="0"/>
            </a:br>
            <a:br>
              <a:rPr lang="en-US" dirty="0"/>
            </a:br>
            <a:r>
              <a:rPr lang="en-US" dirty="0"/>
              <a:t>Consent Agenda</a:t>
            </a:r>
            <a:br>
              <a:rPr lang="en-US" dirty="0"/>
            </a:br>
            <a:br>
              <a:rPr lang="en-US" dirty="0"/>
            </a:br>
            <a:r>
              <a:rPr lang="en-US" dirty="0"/>
              <a:t>drafts to Sponsor ballot</a:t>
            </a:r>
          </a:p>
        </p:txBody>
      </p:sp>
    </p:spTree>
    <p:extLst>
      <p:ext uri="{BB962C8B-B14F-4D97-AF65-F5344CB8AC3E}">
        <p14:creationId xmlns:p14="http://schemas.microsoft.com/office/powerpoint/2010/main" val="157288895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1371600" y="274638"/>
            <a:ext cx="7772400" cy="914400"/>
          </a:xfrm>
        </p:spPr>
        <p:txBody>
          <a:bodyPr/>
          <a:lstStyle/>
          <a:p>
            <a:pPr algn="l"/>
            <a:r>
              <a:rPr lang="en-GB" dirty="0"/>
              <a:t>MOTION</a:t>
            </a:r>
            <a:endParaRPr lang="en-GB" dirty="0">
              <a:latin typeface="Times New Roman" charset="0"/>
            </a:endParaRP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371600" y="1189038"/>
            <a:ext cx="7772400" cy="4937125"/>
          </a:xfrm>
        </p:spPr>
        <p:txBody>
          <a:bodyPr>
            <a:normAutofit fontScale="92500" lnSpcReduction="10000"/>
          </a:bodyPr>
          <a:lstStyle/>
          <a:p>
            <a:r>
              <a:rPr lang="en-US" sz="2600" dirty="0"/>
              <a:t>Approve sending P802.1X-Rev-D1.4 to Standards Association Ballot</a:t>
            </a:r>
          </a:p>
          <a:p>
            <a:pPr marL="400050" lvl="1" indent="0">
              <a:buNone/>
            </a:pPr>
            <a:r>
              <a:rPr lang="en-US" sz="2200" dirty="0"/>
              <a:t>[Maintenance PAR, no CSD]</a:t>
            </a:r>
            <a:endParaRPr lang="en-US" sz="1700" dirty="0"/>
          </a:p>
          <a:p>
            <a:pPr lvl="1"/>
            <a:r>
              <a:rPr lang="en-US" sz="1700" dirty="0"/>
              <a:t>P802.1X-Rev Port-Based Network Access Control</a:t>
            </a:r>
          </a:p>
          <a:p>
            <a:pPr lvl="1"/>
            <a:r>
              <a:rPr lang="en-US" sz="1700" dirty="0"/>
              <a:t>Working Group Recirculation Ballot closed 6/29/2019. </a:t>
            </a:r>
            <a:br>
              <a:rPr lang="en-US" sz="1700" dirty="0"/>
            </a:br>
            <a:r>
              <a:rPr lang="en-US" sz="1700" dirty="0"/>
              <a:t>100% Approval. 85% Response </a:t>
            </a:r>
            <a:br>
              <a:rPr lang="en-US" sz="1700" dirty="0"/>
            </a:br>
            <a:r>
              <a:rPr lang="en-US" sz="1700" dirty="0"/>
              <a:t>Approve: 19   Disapprove: 0   Abstain: 27   Voters: 54</a:t>
            </a:r>
          </a:p>
          <a:p>
            <a:pPr lvl="1"/>
            <a:r>
              <a:rPr lang="en-US" sz="1700" dirty="0"/>
              <a:t>Comment resolution </a:t>
            </a:r>
            <a:r>
              <a:rPr lang="en-US" sz="1400" dirty="0">
                <a:hlinkClick r:id="rId4"/>
              </a:rPr>
              <a:t>http://www.ieee802.org/1/files/private/x-rev-drafts/d1/802-1X-rev-d1-4-dis.pdf</a:t>
            </a:r>
            <a:r>
              <a:rPr lang="en-US" sz="1400" dirty="0"/>
              <a:t> </a:t>
            </a:r>
            <a:endParaRPr lang="en-US" sz="1700" dirty="0"/>
          </a:p>
          <a:p>
            <a:pPr eaLnBrk="1" hangingPunct="1">
              <a:spcBef>
                <a:spcPts val="1800"/>
              </a:spcBef>
              <a:tabLst>
                <a:tab pos="2000250" algn="l"/>
              </a:tabLst>
            </a:pPr>
            <a:r>
              <a:rPr lang="en-GB" sz="2400" dirty="0">
                <a:latin typeface="Arial" charset="0"/>
              </a:rPr>
              <a:t>In the WG, Proposed:</a:t>
            </a:r>
            <a:r>
              <a:rPr lang="en-GB" sz="2200" dirty="0">
                <a:latin typeface="Arial" charset="0"/>
              </a:rPr>
              <a:t> </a:t>
            </a:r>
            <a:r>
              <a:rPr lang="en-GB" sz="2000" dirty="0">
                <a:latin typeface="Arial" charset="0"/>
              </a:rPr>
              <a:t>Seaman</a:t>
            </a:r>
            <a:r>
              <a:rPr lang="en-GB" sz="2200" dirty="0">
                <a:latin typeface="Arial" charset="0"/>
              </a:rPr>
              <a:t> </a:t>
            </a:r>
            <a:r>
              <a:rPr lang="en-GB" sz="2400" dirty="0">
                <a:latin typeface="Arial" charset="0"/>
              </a:rPr>
              <a:t>Second:</a:t>
            </a:r>
            <a:r>
              <a:rPr lang="en-GB" sz="2200" dirty="0">
                <a:latin typeface="Arial" charset="0"/>
              </a:rPr>
              <a:t> </a:t>
            </a:r>
            <a:r>
              <a:rPr lang="en-GB" sz="2000" dirty="0" err="1">
                <a:latin typeface="Arial" charset="0"/>
              </a:rPr>
              <a:t>Fedyk</a:t>
            </a:r>
            <a:endParaRPr lang="en-GB" sz="2000" dirty="0">
              <a:latin typeface="Arial" charset="0"/>
            </a:endParaRPr>
          </a:p>
          <a:p>
            <a:pPr lvl="1">
              <a:buFont typeface="Arial"/>
              <a:buChar char="•"/>
            </a:pPr>
            <a:r>
              <a:rPr lang="en-GB" sz="2400" dirty="0">
                <a:latin typeface="Arial" charset="0"/>
              </a:rPr>
              <a:t>Sending draft (y/n/a):      ,    , </a:t>
            </a:r>
          </a:p>
          <a:p>
            <a:pPr lvl="1">
              <a:buFont typeface="Arial"/>
              <a:buChar char="•"/>
            </a:pPr>
            <a:endParaRPr lang="en-GB" sz="2400" dirty="0">
              <a:latin typeface="Arial" charset="0"/>
            </a:endParaRPr>
          </a:p>
          <a:p>
            <a:pPr>
              <a:spcBef>
                <a:spcPts val="1800"/>
              </a:spcBef>
              <a:buFont typeface="Arial"/>
              <a:buChar char="•"/>
            </a:pPr>
            <a:r>
              <a:rPr lang="en-GB" sz="2400" dirty="0">
                <a:latin typeface="Arial" charset="0"/>
              </a:rPr>
              <a:t>In the EC, mover:</a:t>
            </a:r>
            <a:r>
              <a:rPr lang="en-GB" sz="2000" dirty="0">
                <a:latin typeface="Arial" charset="0"/>
              </a:rPr>
              <a:t> Jessy Rouyer </a:t>
            </a:r>
            <a:r>
              <a:rPr lang="en-GB" sz="2400" dirty="0">
                <a:latin typeface="Arial" charset="0"/>
              </a:rPr>
              <a:t>Second:</a:t>
            </a:r>
            <a:r>
              <a:rPr lang="en-GB" sz="2000" dirty="0">
                <a:latin typeface="Arial" charset="0"/>
              </a:rPr>
              <a:t> David Law</a:t>
            </a:r>
          </a:p>
          <a:p>
            <a:pPr lvl="1">
              <a:buFont typeface="Arial"/>
              <a:buChar char="•"/>
            </a:pPr>
            <a:r>
              <a:rPr lang="en-GB" sz="2200" dirty="0">
                <a:latin typeface="Arial" charset="0"/>
              </a:rPr>
              <a:t>(y/n/a):  &lt;y&gt; , &lt;n&gt;   , &lt;a&gt; </a:t>
            </a:r>
          </a:p>
          <a:p>
            <a:pPr marL="0" indent="0" eaLnBrk="1" hangingPunct="1">
              <a:buNone/>
            </a:pPr>
            <a:endParaRPr lang="en-GB" sz="2800" dirty="0">
              <a:latin typeface="Arial" charset="0"/>
            </a:endParaRPr>
          </a:p>
          <a:p>
            <a:pPr marL="0" indent="0" eaLnBrk="1" hangingPunct="1">
              <a:buNone/>
            </a:pPr>
            <a:endParaRPr lang="en-GB" sz="2800" dirty="0">
              <a:latin typeface="Arial" charset="0"/>
            </a:endParaRPr>
          </a:p>
          <a:p>
            <a:pPr eaLnBrk="1" hangingPunct="1">
              <a:buFont typeface="Monotype Sorts" charset="0"/>
              <a:buNone/>
            </a:pPr>
            <a:endParaRPr lang="en-GB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264745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1371600" y="274638"/>
            <a:ext cx="7772400" cy="914400"/>
          </a:xfrm>
        </p:spPr>
        <p:txBody>
          <a:bodyPr/>
          <a:lstStyle/>
          <a:p>
            <a:pPr algn="l"/>
            <a:r>
              <a:rPr lang="en-GB" sz="2800" dirty="0"/>
              <a:t>Supporting information </a:t>
            </a:r>
            <a:r>
              <a:rPr lang="en-GB" dirty="0"/>
              <a:t>P802.1X-Rev</a:t>
            </a:r>
            <a:endParaRPr lang="en-GB" dirty="0">
              <a:latin typeface="Times New Roman" charset="0"/>
            </a:endParaRP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141413" y="1189038"/>
            <a:ext cx="8002587" cy="4937125"/>
          </a:xfrm>
        </p:spPr>
        <p:txBody>
          <a:bodyPr>
            <a:normAutofit/>
          </a:bodyPr>
          <a:lstStyle/>
          <a:p>
            <a:r>
              <a:rPr lang="en-US" sz="2600" dirty="0"/>
              <a:t>WG ballot </a:t>
            </a:r>
            <a:r>
              <a:rPr lang="en-US" sz="2600" dirty="0" err="1"/>
              <a:t>recirc</a:t>
            </a:r>
            <a:r>
              <a:rPr lang="en-US" sz="2600" dirty="0"/>
              <a:t> closed: </a:t>
            </a:r>
            <a:br>
              <a:rPr lang="en-US" sz="2600" dirty="0"/>
            </a:br>
            <a:r>
              <a:rPr lang="en-US" sz="2600" dirty="0"/>
              <a:t>29 June 2018</a:t>
            </a:r>
          </a:p>
          <a:p>
            <a:r>
              <a:rPr lang="en-US" sz="2600" dirty="0"/>
              <a:t>The ballot resulted in</a:t>
            </a:r>
          </a:p>
          <a:p>
            <a:pPr lvl="1"/>
            <a:r>
              <a:rPr lang="en-US" sz="2200" dirty="0"/>
              <a:t>0 Disapprove votes</a:t>
            </a:r>
          </a:p>
          <a:p>
            <a:pPr lvl="1"/>
            <a:r>
              <a:rPr lang="en-US" sz="2200" dirty="0"/>
              <a:t>0 Must Be Satisfied </a:t>
            </a:r>
            <a:br>
              <a:rPr lang="en-US" sz="2200" dirty="0"/>
            </a:br>
            <a:r>
              <a:rPr lang="en-US" sz="2200" dirty="0"/>
              <a:t>comments</a:t>
            </a:r>
          </a:p>
          <a:p>
            <a:r>
              <a:rPr lang="en-US" sz="2600" dirty="0"/>
              <a:t>Ballot response details available here</a:t>
            </a:r>
          </a:p>
          <a:p>
            <a:pPr marL="0" indent="0">
              <a:buNone/>
            </a:pPr>
            <a:r>
              <a:rPr lang="en-US" sz="1700" dirty="0"/>
              <a:t> 	</a:t>
            </a:r>
            <a:r>
              <a:rPr lang="en-US" sz="1500" dirty="0">
                <a:hlinkClick r:id="rId4"/>
              </a:rPr>
              <a:t>http://www.ieee802.org/1/files/private/x-rev-drafts/d1/802-1X-rev-d1-4-dis.pdf</a:t>
            </a:r>
            <a:r>
              <a:rPr lang="en-US" sz="1500" dirty="0"/>
              <a:t> </a:t>
            </a:r>
            <a:endParaRPr lang="en-US" sz="2100" dirty="0"/>
          </a:p>
          <a:p>
            <a:endParaRPr lang="en-GB" sz="2800" dirty="0">
              <a:latin typeface="Arial" charset="0"/>
            </a:endParaRPr>
          </a:p>
          <a:p>
            <a:pPr marL="0" indent="0" eaLnBrk="1" hangingPunct="1">
              <a:buNone/>
            </a:pPr>
            <a:endParaRPr lang="en-GB" sz="2800" dirty="0">
              <a:latin typeface="Arial" charset="0"/>
            </a:endParaRPr>
          </a:p>
          <a:p>
            <a:pPr eaLnBrk="1" hangingPunct="1">
              <a:buFont typeface="Monotype Sorts" charset="0"/>
              <a:buNone/>
            </a:pPr>
            <a:endParaRPr lang="en-GB" dirty="0">
              <a:latin typeface="Arial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2806137"/>
              </p:ext>
            </p:extLst>
          </p:nvPr>
        </p:nvGraphicFramePr>
        <p:xfrm>
          <a:off x="5112688" y="1195821"/>
          <a:ext cx="3888432" cy="2103120"/>
        </p:xfrm>
        <a:graphic>
          <a:graphicData uri="http://schemas.openxmlformats.org/drawingml/2006/table">
            <a:tbl>
              <a:tblPr firstRow="1">
                <a:tableStyleId>{5940675A-B579-460E-94D1-54222C63F5DA}</a:tableStyleId>
              </a:tblPr>
              <a:tblGrid>
                <a:gridCol w="129614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52028">
                <a:tc gridSpan="3"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Ballot results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2028">
                <a:tc>
                  <a:txBody>
                    <a:bodyPr/>
                    <a:lstStyle/>
                    <a:p>
                      <a:r>
                        <a:rPr lang="en-US" sz="1200" dirty="0"/>
                        <a:t>Category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Total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Percentage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2028">
                <a:tc>
                  <a:txBody>
                    <a:bodyPr/>
                    <a:lstStyle/>
                    <a:p>
                      <a:r>
                        <a:rPr lang="en-US" sz="1200" dirty="0"/>
                        <a:t>Yes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2028">
                <a:tc>
                  <a:txBody>
                    <a:bodyPr/>
                    <a:lstStyle/>
                    <a:p>
                      <a:r>
                        <a:rPr lang="en-US" sz="1200" dirty="0"/>
                        <a:t>No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52028">
                <a:tc>
                  <a:txBody>
                    <a:bodyPr/>
                    <a:lstStyle/>
                    <a:p>
                      <a:r>
                        <a:rPr lang="en-US" sz="1200" dirty="0"/>
                        <a:t>Abstain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52028">
                <a:tc>
                  <a:txBody>
                    <a:bodyPr/>
                    <a:lstStyle/>
                    <a:p>
                      <a:r>
                        <a:rPr lang="en-US" sz="1200" dirty="0"/>
                        <a:t>No. of Voters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54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52028">
                <a:tc>
                  <a:txBody>
                    <a:bodyPr/>
                    <a:lstStyle/>
                    <a:p>
                      <a:r>
                        <a:rPr lang="en-US" sz="1200" dirty="0"/>
                        <a:t>Voters responding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46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200" dirty="0"/>
                        <a:t>85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443124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Title slide">
  <a:themeElements>
    <a:clrScheme name="Title slid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itle only">
  <a:themeElements>
    <a:clrScheme name="Title only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onl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0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1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2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3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4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5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6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7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8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19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0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1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2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3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4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25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3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4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5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6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7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8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ppt/theme/themeOverride9.xml><?xml version="1.0" encoding="utf-8"?>
<a:themeOverride xmlns:a="http://schemas.openxmlformats.org/drawingml/2006/main">
  <a:clrScheme name="Title slide 1">
    <a:dk1>
      <a:srgbClr val="000000"/>
    </a:dk1>
    <a:lt1>
      <a:srgbClr val="FFFFFF"/>
    </a:lt1>
    <a:dk2>
      <a:srgbClr val="000000"/>
    </a:dk2>
    <a:lt2>
      <a:srgbClr val="808080"/>
    </a:lt2>
    <a:accent1>
      <a:srgbClr val="BBE0E3"/>
    </a:accent1>
    <a:accent2>
      <a:srgbClr val="333399"/>
    </a:accent2>
    <a:accent3>
      <a:srgbClr val="FFFFFF"/>
    </a:accent3>
    <a:accent4>
      <a:srgbClr val="000000"/>
    </a:accent4>
    <a:accent5>
      <a:srgbClr val="DAEDEF"/>
    </a:accent5>
    <a:accent6>
      <a:srgbClr val="2D2D8A"/>
    </a:accent6>
    <a:hlink>
      <a:srgbClr val="009999"/>
    </a:hlink>
    <a:folHlink>
      <a:srgbClr val="99CC0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IEEE_802_template (1)</Template>
  <TotalTime>0</TotalTime>
  <Words>1283</Words>
  <Application>Microsoft Office PowerPoint</Application>
  <PresentationFormat>On-screen Show (4:3)</PresentationFormat>
  <Paragraphs>186</Paragraphs>
  <Slides>26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26</vt:i4>
      </vt:variant>
    </vt:vector>
  </HeadingPairs>
  <TitlesOfParts>
    <vt:vector size="32" baseType="lpstr">
      <vt:lpstr>MS PGothic</vt:lpstr>
      <vt:lpstr>Arial</vt:lpstr>
      <vt:lpstr>Monotype Sorts</vt:lpstr>
      <vt:lpstr>Times New Roman</vt:lpstr>
      <vt:lpstr>Title slide</vt:lpstr>
      <vt:lpstr>Title only</vt:lpstr>
      <vt:lpstr>802.1 consent agenda items for LMSC Closing Plenary</vt:lpstr>
      <vt:lpstr>802.1 Motions 2019-07   Consent Agenda  NesCom &amp; ICCom</vt:lpstr>
      <vt:lpstr>Motion</vt:lpstr>
      <vt:lpstr>Motion</vt:lpstr>
      <vt:lpstr>Motion</vt:lpstr>
      <vt:lpstr>Motion</vt:lpstr>
      <vt:lpstr>802.1 Motions 2019-07   Consent Agenda  drafts to Sponsor ballot</vt:lpstr>
      <vt:lpstr>MOTION</vt:lpstr>
      <vt:lpstr>Supporting information P802.1X-Rev</vt:lpstr>
      <vt:lpstr>Motion</vt:lpstr>
      <vt:lpstr>Supporting information P802.1Qcx</vt:lpstr>
      <vt:lpstr>802.1 Motions 2019-07   Consent Agenda   Drafts to RevCom</vt:lpstr>
      <vt:lpstr>Motion</vt:lpstr>
      <vt:lpstr>Supporting information P802.1AS-Rev</vt:lpstr>
      <vt:lpstr>Supporting information P802.1AS-Rev</vt:lpstr>
      <vt:lpstr>Supporting information P802.1AS-Rev</vt:lpstr>
      <vt:lpstr>Supporting information P802.1AS-Rev</vt:lpstr>
      <vt:lpstr>Supporting information P802.1AS-Rev</vt:lpstr>
      <vt:lpstr>Supporting information P802.1AS-Rev</vt:lpstr>
      <vt:lpstr>Supporting information P802.1AS-Rev</vt:lpstr>
      <vt:lpstr>802.1 Motions 2019-07   Consent Agenda   Liaisons and external communications</vt:lpstr>
      <vt:lpstr>Motion</vt:lpstr>
      <vt:lpstr>Motion</vt:lpstr>
      <vt:lpstr>Motion</vt:lpstr>
      <vt:lpstr>Motion</vt:lpstr>
      <vt:lpstr>Motion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Motion Template</dc:title>
  <dc:subject>IEEE 802 March 2011 workshop</dc:subject>
  <dc:creator>John DAmbrosia</dc:creator>
  <cp:lastModifiedBy>John Messenger</cp:lastModifiedBy>
  <cp:revision>623</cp:revision>
  <dcterms:created xsi:type="dcterms:W3CDTF">2017-02-01T20:21:43Z</dcterms:created>
  <dcterms:modified xsi:type="dcterms:W3CDTF">2019-07-17T11:00:00Z</dcterms:modified>
</cp:coreProperties>
</file>

<file path=docProps/thumbnail.jpeg>
</file>