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ppt/theme/themeOverride24.xml" ContentType="application/vnd.openxmlformats-officedocument.themeOverride+xml"/>
  <Override PartName="/ppt/theme/themeOverride2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  <p:sldMasterId id="2147483659" r:id="rId2"/>
  </p:sldMasterIdLst>
  <p:notesMasterIdLst>
    <p:notesMasterId r:id="rId29"/>
  </p:notesMasterIdLst>
  <p:handoutMasterIdLst>
    <p:handoutMasterId r:id="rId30"/>
  </p:handoutMasterIdLst>
  <p:sldIdLst>
    <p:sldId id="510" r:id="rId3"/>
    <p:sldId id="512" r:id="rId4"/>
    <p:sldId id="523" r:id="rId5"/>
    <p:sldId id="524" r:id="rId6"/>
    <p:sldId id="503" r:id="rId7"/>
    <p:sldId id="511" r:id="rId8"/>
    <p:sldId id="458" r:id="rId9"/>
    <p:sldId id="283" r:id="rId10"/>
    <p:sldId id="284" r:id="rId11"/>
    <p:sldId id="468" r:id="rId12"/>
    <p:sldId id="525" r:id="rId13"/>
    <p:sldId id="459" r:id="rId14"/>
    <p:sldId id="520" r:id="rId15"/>
    <p:sldId id="521" r:id="rId16"/>
    <p:sldId id="522" r:id="rId17"/>
    <p:sldId id="530" r:id="rId18"/>
    <p:sldId id="531" r:id="rId19"/>
    <p:sldId id="532" r:id="rId20"/>
    <p:sldId id="533" r:id="rId21"/>
    <p:sldId id="534" r:id="rId22"/>
    <p:sldId id="513" r:id="rId23"/>
    <p:sldId id="535" r:id="rId24"/>
    <p:sldId id="526" r:id="rId25"/>
    <p:sldId id="527" r:id="rId26"/>
    <p:sldId id="528" r:id="rId27"/>
    <p:sldId id="529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os Farkas" initials="JF" lastIdx="1" clrIdx="0">
    <p:extLst>
      <p:ext uri="{19B8F6BF-5375-455C-9EA6-DF929625EA0E}">
        <p15:presenceInfo xmlns:p15="http://schemas.microsoft.com/office/powerpoint/2012/main" userId="S-1-5-21-1538607324-3213881460-940295383-3117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2FB1DF"/>
    <a:srgbClr val="69BE28"/>
    <a:srgbClr val="0066FF"/>
    <a:srgbClr val="33CCFF"/>
    <a:srgbClr val="99FF99"/>
    <a:srgbClr val="FFFF00"/>
    <a:srgbClr val="FFCC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74" autoAdjust="0"/>
    <p:restoredTop sz="94090" autoAdjust="0"/>
  </p:normalViewPr>
  <p:slideViewPr>
    <p:cSldViewPr showGuides="1">
      <p:cViewPr>
        <p:scale>
          <a:sx n="83" d="100"/>
          <a:sy n="83" d="100"/>
        </p:scale>
        <p:origin x="528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95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95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58DD877-B47C-4308-96C0-F86F851B6B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822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075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75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E959D19-1FE8-493D-A0E2-ED88302250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2143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685817" indent="-263776" defTabSz="914423" eaLnBrk="0" hangingPunct="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55103" indent="-211021" defTabSz="914423" eaLnBrk="0" hangingPunct="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477145" indent="-211021" defTabSz="914423" eaLnBrk="0" hangingPunct="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899186" indent="-211021" defTabSz="914423" eaLnBrk="0" hangingPunct="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AE4F0E-1EF6-844D-BC53-4636777E0F60}" type="slidenum">
              <a:rPr lang="en-GB" sz="1200"/>
              <a:pPr/>
              <a:t>8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1815670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685817" indent="-263776" defTabSz="914423" eaLnBrk="0" hangingPunct="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55103" indent="-211021" defTabSz="914423" eaLnBrk="0" hangingPunct="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477145" indent="-211021" defTabSz="914423" eaLnBrk="0" hangingPunct="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899186" indent="-211021" defTabSz="914423" eaLnBrk="0" hangingPunct="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AE4F0E-1EF6-844D-BC53-4636777E0F60}" type="slidenum">
              <a:rPr lang="en-GB" sz="1200"/>
              <a:pPr/>
              <a:t>9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2638322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59D19-1FE8-493D-A0E2-ED883022503F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7117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959D19-1FE8-493D-A0E2-ED883022503F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256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959D19-1FE8-493D-A0E2-ED883022503F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725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ChangeArrowheads="1"/>
          </p:cNvSpPr>
          <p:nvPr/>
        </p:nvSpPr>
        <p:spPr bwMode="auto">
          <a:xfrm>
            <a:off x="14288" y="6597650"/>
            <a:ext cx="9129712" cy="260350"/>
          </a:xfrm>
          <a:prstGeom prst="rect">
            <a:avLst/>
          </a:prstGeom>
          <a:solidFill>
            <a:srgbClr val="2FADDF"/>
          </a:solidFill>
          <a:ln w="9525">
            <a:solidFill>
              <a:srgbClr val="2FAD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755" name="Rectangle 3"/>
          <p:cNvSpPr>
            <a:spLocks noChangeArrowheads="1"/>
          </p:cNvSpPr>
          <p:nvPr/>
        </p:nvSpPr>
        <p:spPr bwMode="auto">
          <a:xfrm>
            <a:off x="3175" y="3175"/>
            <a:ext cx="9136063" cy="260350"/>
          </a:xfrm>
          <a:prstGeom prst="rect">
            <a:avLst/>
          </a:prstGeom>
          <a:solidFill>
            <a:srgbClr val="2FADDF"/>
          </a:solidFill>
          <a:ln w="9525">
            <a:solidFill>
              <a:srgbClr val="2FAD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7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3075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30758" name="Text Box 6"/>
          <p:cNvSpPr txBox="1">
            <a:spLocks noChangeArrowheads="1"/>
          </p:cNvSpPr>
          <p:nvPr/>
        </p:nvSpPr>
        <p:spPr bwMode="auto">
          <a:xfrm>
            <a:off x="7958138" y="6589713"/>
            <a:ext cx="11509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en-US" sz="1200">
                <a:solidFill>
                  <a:schemeClr val="bg1"/>
                </a:solidFill>
              </a:rPr>
              <a:t>Page </a:t>
            </a:r>
            <a:fld id="{51AD4080-6D3A-494C-8BF2-E1F8C9265CB5}" type="slidenum">
              <a:rPr lang="en-US" altLang="en-US" sz="1200">
                <a:solidFill>
                  <a:schemeClr val="bg1"/>
                </a:solidFill>
              </a:rPr>
              <a:pPr algn="r" eaLnBrk="1" hangingPunct="1">
                <a:spcBef>
                  <a:spcPct val="50000"/>
                </a:spcBef>
              </a:pPr>
              <a:t>‹#›</a:t>
            </a:fld>
            <a:endParaRPr lang="en-US" altLang="en-US" sz="1200">
              <a:solidFill>
                <a:schemeClr val="bg1"/>
              </a:solidFill>
            </a:endParaRPr>
          </a:p>
        </p:txBody>
      </p:sp>
      <p:sp>
        <p:nvSpPr>
          <p:cNvPr id="330759" name="Text Box 7"/>
          <p:cNvSpPr txBox="1">
            <a:spLocks noChangeArrowheads="1"/>
          </p:cNvSpPr>
          <p:nvPr/>
        </p:nvSpPr>
        <p:spPr bwMode="auto">
          <a:xfrm>
            <a:off x="1828800" y="6591301"/>
            <a:ext cx="54864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1200" dirty="0">
                <a:solidFill>
                  <a:schemeClr val="bg1"/>
                </a:solidFill>
              </a:rPr>
              <a:t>IEEE 802 LMSC</a:t>
            </a:r>
          </a:p>
        </p:txBody>
      </p:sp>
      <p:grpSp>
        <p:nvGrpSpPr>
          <p:cNvPr id="330761" name="Group 9"/>
          <p:cNvGrpSpPr>
            <a:grpSpLocks/>
          </p:cNvGrpSpPr>
          <p:nvPr/>
        </p:nvGrpSpPr>
        <p:grpSpPr bwMode="auto">
          <a:xfrm>
            <a:off x="8316913" y="5876925"/>
            <a:ext cx="793750" cy="709613"/>
            <a:chOff x="3288" y="3482"/>
            <a:chExt cx="500" cy="447"/>
          </a:xfrm>
        </p:grpSpPr>
        <p:sp>
          <p:nvSpPr>
            <p:cNvPr id="330762" name="Rectangle 10"/>
            <p:cNvSpPr>
              <a:spLocks noChangeArrowheads="1"/>
            </p:cNvSpPr>
            <p:nvPr userDrawn="1"/>
          </p:nvSpPr>
          <p:spPr bwMode="auto">
            <a:xfrm>
              <a:off x="3288" y="3521"/>
              <a:ext cx="454" cy="363"/>
            </a:xfrm>
            <a:prstGeom prst="rect">
              <a:avLst/>
            </a:prstGeom>
            <a:solidFill>
              <a:srgbClr val="2FB1D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0763" name="Text Box 11"/>
            <p:cNvSpPr txBox="1">
              <a:spLocks noChangeArrowheads="1"/>
            </p:cNvSpPr>
            <p:nvPr userDrawn="1"/>
          </p:nvSpPr>
          <p:spPr bwMode="auto">
            <a:xfrm>
              <a:off x="3297" y="3482"/>
              <a:ext cx="485" cy="2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300" b="1">
                  <a:solidFill>
                    <a:schemeClr val="bg1"/>
                  </a:solidFill>
                </a:rPr>
                <a:t>EEE</a:t>
              </a:r>
            </a:p>
          </p:txBody>
        </p:sp>
        <p:sp>
          <p:nvSpPr>
            <p:cNvPr id="330764" name="Line 12"/>
            <p:cNvSpPr>
              <a:spLocks noChangeShapeType="1"/>
            </p:cNvSpPr>
            <p:nvPr userDrawn="1"/>
          </p:nvSpPr>
          <p:spPr bwMode="auto">
            <a:xfrm>
              <a:off x="3331" y="3542"/>
              <a:ext cx="0" cy="31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0765" name="Text Box 13"/>
            <p:cNvSpPr txBox="1">
              <a:spLocks noChangeArrowheads="1"/>
            </p:cNvSpPr>
            <p:nvPr userDrawn="1"/>
          </p:nvSpPr>
          <p:spPr bwMode="auto">
            <a:xfrm>
              <a:off x="3303" y="3641"/>
              <a:ext cx="4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r>
                <a:rPr lang="en-US" altLang="en-US" b="1">
                  <a:solidFill>
                    <a:schemeClr val="bg1"/>
                  </a:solidFill>
                </a:rPr>
                <a:t>802</a:t>
              </a:r>
            </a:p>
          </p:txBody>
        </p:sp>
      </p:grpSp>
      <p:sp>
        <p:nvSpPr>
          <p:cNvPr id="15" name="Text Box 8">
            <a:extLst>
              <a:ext uri="{FF2B5EF4-FFF2-40B4-BE49-F238E27FC236}">
                <a16:creationId xmlns:a16="http://schemas.microsoft.com/office/drawing/2014/main" id="{E3FA5AB0-3058-4D92-9D34-7E588532C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86539"/>
            <a:ext cx="19812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sz="1200" dirty="0">
                <a:solidFill>
                  <a:schemeClr val="bg1"/>
                </a:solidFill>
              </a:rPr>
              <a:t>ec-19-0043-02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741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404813"/>
            <a:ext cx="2108200" cy="54625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404813"/>
            <a:ext cx="6175375" cy="546258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992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601642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9587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3387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9723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015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278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63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1993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20151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356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0716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04813"/>
            <a:ext cx="2057400" cy="57721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04813"/>
            <a:ext cx="6019800" cy="57721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559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9956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341438"/>
            <a:ext cx="4038600" cy="4525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41825" y="1341438"/>
            <a:ext cx="4038600" cy="4525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268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2514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25495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064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8326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5287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20">
          <a:fgClr>
            <a:srgbClr val="FF7C8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ChangeArrowheads="1"/>
          </p:cNvSpPr>
          <p:nvPr/>
        </p:nvSpPr>
        <p:spPr bwMode="auto">
          <a:xfrm>
            <a:off x="0" y="6604000"/>
            <a:ext cx="9139238" cy="260350"/>
          </a:xfrm>
          <a:prstGeom prst="rect">
            <a:avLst/>
          </a:prstGeom>
          <a:solidFill>
            <a:srgbClr val="2FB1DF"/>
          </a:solidFill>
          <a:ln w="9525">
            <a:solidFill>
              <a:srgbClr val="2FB1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731" name="Rectangle 3"/>
          <p:cNvSpPr>
            <a:spLocks noChangeArrowheads="1"/>
          </p:cNvSpPr>
          <p:nvPr/>
        </p:nvSpPr>
        <p:spPr bwMode="auto">
          <a:xfrm>
            <a:off x="3175" y="3175"/>
            <a:ext cx="9136063" cy="260350"/>
          </a:xfrm>
          <a:prstGeom prst="rect">
            <a:avLst/>
          </a:prstGeom>
          <a:solidFill>
            <a:srgbClr val="2FB1DF"/>
          </a:solidFill>
          <a:ln w="9525">
            <a:solidFill>
              <a:srgbClr val="2FAD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73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04813"/>
            <a:ext cx="822960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2973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341438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329734" name="Line 6"/>
          <p:cNvSpPr>
            <a:spLocks noChangeShapeType="1"/>
          </p:cNvSpPr>
          <p:nvPr/>
        </p:nvSpPr>
        <p:spPr bwMode="auto">
          <a:xfrm>
            <a:off x="395288" y="1268413"/>
            <a:ext cx="8353425" cy="0"/>
          </a:xfrm>
          <a:prstGeom prst="line">
            <a:avLst/>
          </a:prstGeom>
          <a:noFill/>
          <a:ln w="9525">
            <a:solidFill>
              <a:srgbClr val="2FAD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735" name="Text Box 7"/>
          <p:cNvSpPr txBox="1">
            <a:spLocks noChangeArrowheads="1"/>
          </p:cNvSpPr>
          <p:nvPr/>
        </p:nvSpPr>
        <p:spPr bwMode="auto">
          <a:xfrm>
            <a:off x="7958138" y="6589713"/>
            <a:ext cx="11509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en-US" sz="1200">
                <a:solidFill>
                  <a:schemeClr val="bg1"/>
                </a:solidFill>
              </a:rPr>
              <a:t>Page </a:t>
            </a:r>
            <a:fld id="{7E0ED744-2AD2-45F1-9385-55C79C00BA3B}" type="slidenum">
              <a:rPr lang="en-US" altLang="en-US" sz="1200">
                <a:solidFill>
                  <a:schemeClr val="bg1"/>
                </a:solidFill>
              </a:rPr>
              <a:pPr algn="r" eaLnBrk="1" hangingPunct="1">
                <a:spcBef>
                  <a:spcPct val="50000"/>
                </a:spcBef>
              </a:pPr>
              <a:t>‹#›</a:t>
            </a:fld>
            <a:endParaRPr lang="en-US" altLang="en-US" sz="1200">
              <a:solidFill>
                <a:schemeClr val="bg1"/>
              </a:solidFill>
            </a:endParaRPr>
          </a:p>
        </p:txBody>
      </p:sp>
      <p:sp>
        <p:nvSpPr>
          <p:cNvPr id="329736" name="Text Box 8"/>
          <p:cNvSpPr txBox="1">
            <a:spLocks noChangeArrowheads="1"/>
          </p:cNvSpPr>
          <p:nvPr/>
        </p:nvSpPr>
        <p:spPr bwMode="auto">
          <a:xfrm>
            <a:off x="0" y="6586539"/>
            <a:ext cx="19812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sz="1200" dirty="0">
                <a:solidFill>
                  <a:schemeClr val="bg1"/>
                </a:solidFill>
              </a:rPr>
              <a:t>ec-19-0043-02</a:t>
            </a:r>
            <a:endParaRPr lang="en-US" altLang="en-US" sz="1200" dirty="0">
              <a:solidFill>
                <a:schemeClr val="bg1"/>
              </a:solidFill>
            </a:endParaRPr>
          </a:p>
        </p:txBody>
      </p:sp>
      <p:sp>
        <p:nvSpPr>
          <p:cNvPr id="329737" name="Text Box 9"/>
          <p:cNvSpPr txBox="1">
            <a:spLocks noChangeArrowheads="1"/>
          </p:cNvSpPr>
          <p:nvPr/>
        </p:nvSpPr>
        <p:spPr bwMode="auto">
          <a:xfrm>
            <a:off x="1828800" y="6591301"/>
            <a:ext cx="54864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1200" dirty="0">
                <a:solidFill>
                  <a:schemeClr val="bg1"/>
                </a:solidFill>
              </a:rPr>
              <a:t>IEEE 802 LMSC</a:t>
            </a:r>
          </a:p>
        </p:txBody>
      </p:sp>
      <p:grpSp>
        <p:nvGrpSpPr>
          <p:cNvPr id="329748" name="Group 20"/>
          <p:cNvGrpSpPr>
            <a:grpSpLocks/>
          </p:cNvGrpSpPr>
          <p:nvPr/>
        </p:nvGrpSpPr>
        <p:grpSpPr bwMode="auto">
          <a:xfrm>
            <a:off x="8316913" y="5876925"/>
            <a:ext cx="793750" cy="709613"/>
            <a:chOff x="3288" y="3482"/>
            <a:chExt cx="500" cy="447"/>
          </a:xfrm>
        </p:grpSpPr>
        <p:sp>
          <p:nvSpPr>
            <p:cNvPr id="329746" name="Rectangle 18"/>
            <p:cNvSpPr>
              <a:spLocks noChangeArrowheads="1"/>
            </p:cNvSpPr>
            <p:nvPr userDrawn="1"/>
          </p:nvSpPr>
          <p:spPr bwMode="auto">
            <a:xfrm>
              <a:off x="3288" y="3521"/>
              <a:ext cx="454" cy="363"/>
            </a:xfrm>
            <a:prstGeom prst="rect">
              <a:avLst/>
            </a:prstGeom>
            <a:solidFill>
              <a:srgbClr val="2FB1D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9743" name="Text Box 15"/>
            <p:cNvSpPr txBox="1">
              <a:spLocks noChangeArrowheads="1"/>
            </p:cNvSpPr>
            <p:nvPr userDrawn="1"/>
          </p:nvSpPr>
          <p:spPr bwMode="auto">
            <a:xfrm>
              <a:off x="3297" y="3482"/>
              <a:ext cx="485" cy="2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300" b="1">
                  <a:solidFill>
                    <a:schemeClr val="bg1"/>
                  </a:solidFill>
                </a:rPr>
                <a:t>EEE</a:t>
              </a:r>
            </a:p>
          </p:txBody>
        </p:sp>
        <p:sp>
          <p:nvSpPr>
            <p:cNvPr id="329745" name="Line 17"/>
            <p:cNvSpPr>
              <a:spLocks noChangeShapeType="1"/>
            </p:cNvSpPr>
            <p:nvPr userDrawn="1"/>
          </p:nvSpPr>
          <p:spPr bwMode="auto">
            <a:xfrm>
              <a:off x="3331" y="3542"/>
              <a:ext cx="0" cy="31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9747" name="Text Box 19"/>
            <p:cNvSpPr txBox="1">
              <a:spLocks noChangeArrowheads="1"/>
            </p:cNvSpPr>
            <p:nvPr userDrawn="1"/>
          </p:nvSpPr>
          <p:spPr bwMode="auto">
            <a:xfrm>
              <a:off x="3303" y="3641"/>
              <a:ext cx="4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r>
                <a:rPr lang="en-US" altLang="en-US" b="1">
                  <a:solidFill>
                    <a:schemeClr val="bg1"/>
                  </a:solidFill>
                </a:rPr>
                <a:t>802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20">
          <a:fgClr>
            <a:srgbClr val="FF7C8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ChangeArrowheads="1"/>
          </p:cNvSpPr>
          <p:nvPr/>
        </p:nvSpPr>
        <p:spPr bwMode="auto">
          <a:xfrm>
            <a:off x="0" y="6604000"/>
            <a:ext cx="9139238" cy="260350"/>
          </a:xfrm>
          <a:prstGeom prst="rect">
            <a:avLst/>
          </a:prstGeom>
          <a:solidFill>
            <a:srgbClr val="2FB1DF"/>
          </a:solidFill>
          <a:ln w="9525">
            <a:solidFill>
              <a:srgbClr val="2FB1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0611" name="Rectangle 3"/>
          <p:cNvSpPr>
            <a:spLocks noChangeArrowheads="1"/>
          </p:cNvSpPr>
          <p:nvPr/>
        </p:nvSpPr>
        <p:spPr bwMode="auto">
          <a:xfrm>
            <a:off x="3175" y="3175"/>
            <a:ext cx="9136063" cy="260350"/>
          </a:xfrm>
          <a:prstGeom prst="rect">
            <a:avLst/>
          </a:prstGeom>
          <a:solidFill>
            <a:srgbClr val="2FB1DF"/>
          </a:solidFill>
          <a:ln w="9525">
            <a:solidFill>
              <a:srgbClr val="2FAD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061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04813"/>
            <a:ext cx="822960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80614" name="Line 6"/>
          <p:cNvSpPr>
            <a:spLocks noChangeShapeType="1"/>
          </p:cNvSpPr>
          <p:nvPr/>
        </p:nvSpPr>
        <p:spPr bwMode="auto">
          <a:xfrm>
            <a:off x="395288" y="1268413"/>
            <a:ext cx="8353425" cy="0"/>
          </a:xfrm>
          <a:prstGeom prst="line">
            <a:avLst/>
          </a:prstGeom>
          <a:noFill/>
          <a:ln w="9525">
            <a:solidFill>
              <a:srgbClr val="2FAD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0615" name="Text Box 7"/>
          <p:cNvSpPr txBox="1">
            <a:spLocks noChangeArrowheads="1"/>
          </p:cNvSpPr>
          <p:nvPr/>
        </p:nvSpPr>
        <p:spPr bwMode="auto">
          <a:xfrm>
            <a:off x="7958138" y="6589713"/>
            <a:ext cx="11509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en-US" sz="1200">
                <a:solidFill>
                  <a:schemeClr val="bg1"/>
                </a:solidFill>
              </a:rPr>
              <a:t>Page </a:t>
            </a:r>
            <a:fld id="{35A1644E-F053-4A1B-9182-CA74EB41EF07}" type="slidenum">
              <a:rPr lang="en-US" altLang="en-US" sz="1200">
                <a:solidFill>
                  <a:schemeClr val="bg1"/>
                </a:solidFill>
              </a:rPr>
              <a:pPr algn="r" eaLnBrk="1" hangingPunct="1">
                <a:spcBef>
                  <a:spcPct val="50000"/>
                </a:spcBef>
              </a:pPr>
              <a:t>‹#›</a:t>
            </a:fld>
            <a:endParaRPr lang="en-US" altLang="en-US" sz="1200">
              <a:solidFill>
                <a:schemeClr val="bg1"/>
              </a:solidFill>
            </a:endParaRPr>
          </a:p>
        </p:txBody>
      </p:sp>
      <p:sp>
        <p:nvSpPr>
          <p:cNvPr id="580616" name="Text Box 8"/>
          <p:cNvSpPr txBox="1">
            <a:spLocks noChangeArrowheads="1"/>
          </p:cNvSpPr>
          <p:nvPr/>
        </p:nvSpPr>
        <p:spPr bwMode="auto">
          <a:xfrm>
            <a:off x="0" y="6589713"/>
            <a:ext cx="9525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200">
                <a:solidFill>
                  <a:schemeClr val="bg1"/>
                </a:solidFill>
              </a:rPr>
              <a:t>Version 1.0</a:t>
            </a:r>
          </a:p>
        </p:txBody>
      </p:sp>
      <p:sp>
        <p:nvSpPr>
          <p:cNvPr id="580617" name="Text Box 9"/>
          <p:cNvSpPr txBox="1">
            <a:spLocks noChangeArrowheads="1"/>
          </p:cNvSpPr>
          <p:nvPr/>
        </p:nvSpPr>
        <p:spPr bwMode="auto">
          <a:xfrm>
            <a:off x="0" y="6591300"/>
            <a:ext cx="914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200">
                <a:solidFill>
                  <a:schemeClr val="bg1"/>
                </a:solidFill>
              </a:rPr>
              <a:t>IEEE 802 March 2011 workshop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4" Type="http://schemas.openxmlformats.org/officeDocument/2006/relationships/hyperlink" Target="https://mentor.ieee.org/802-ec/dcn/17/ec-17-0159-00-ACSD-802-1qcx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0.xml"/><Relationship Id="rId6" Type="http://schemas.openxmlformats.org/officeDocument/2006/relationships/image" Target="../media/image1.emf"/><Relationship Id="rId5" Type="http://schemas.openxmlformats.org/officeDocument/2006/relationships/hyperlink" Target="http://www.ieee802.org/1/files/private/as-rev-drafts/d7/802-1AS-rev-d7-0-dis.pdf" TargetMode="External"/><Relationship Id="rId4" Type="http://schemas.openxmlformats.org/officeDocument/2006/relationships/hyperlink" Target="http://www.ieee802.org/1/files/private/cx-drafts/d1/802-1Qcx-d1-2-dis-v01.pdf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-ec/dcn/18/ec-18-0243-00-ACSD-p802-1as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3.xml"/><Relationship Id="rId5" Type="http://schemas.openxmlformats.org/officeDocument/2006/relationships/image" Target="../media/image2.emf"/><Relationship Id="rId4" Type="http://schemas.openxmlformats.org/officeDocument/2006/relationships/hyperlink" Target="http://www.ieee802.org/1/files/private/as-rev-drafts/d8/802-1AS-Rev-d8-0-dis-v03.pdf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9/liaison-response-SG15-LS187-clarifications-on-fronthaul-sync-requirements-0719-v01.pdf" TargetMode="Externa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9/liaison-response-SG15-LS187-CMde-draft-sharing-0719-v01.pdf" TargetMode="Externa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9/liaison-response-SG15-LS188-management-coordination-0719-v01.pdf" TargetMode="Externa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9/liaison-response-3GPP-RAN2-Ethernet-header-compression-0719-v01.pdf" TargetMode="Externa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9/liaison-response-3GPP-SA2-5G-integration-with-TSN-0719-v01.pdf" TargetMode="Externa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9/as-PAR-extension-0719-v01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hyperlink" Target="https://mentor.ieee.org/802-ec/dcn/18/ec-18-0243-00-ACSD-p802-1as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9/cj-PAR-extension-0719-v01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hyperlink" Target="http://www.ieee802.org/1/files/public/docs2019/cj-CSD-0719-v01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9/dh-PAR-0719-v01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hyperlink" Target="http://www.ieee802.org/1/files/public/docs2019/dh-CSD-0719-v01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9/dj-PAR-0719-v01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hyperlink" Target="http://www.ieee802.org/1/files/public/docs2019/dj-CSD-0719-v01.pd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7.xml"/><Relationship Id="rId4" Type="http://schemas.openxmlformats.org/officeDocument/2006/relationships/hyperlink" Target="http://www.ieee802.org/1/files/private/x-rev-drafts/d1/802-1X-rev-d1-4-dis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8.xml"/><Relationship Id="rId4" Type="http://schemas.openxmlformats.org/officeDocument/2006/relationships/hyperlink" Target="http://www.ieee802.org/1/files/private/x-rev-drafts/d1/802-1X-rev-d1-4-di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C75E0-C4F4-4B3A-949E-C3DCF8D46D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802.1 consent agenda items for LMSC Closing Plenary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EA3206-4562-4BF7-92FA-287E488D6F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July 2019, Vienna</a:t>
            </a:r>
          </a:p>
          <a:p>
            <a:r>
              <a:rPr lang="en-GB" dirty="0"/>
              <a:t>V1 </a:t>
            </a:r>
            <a:r>
              <a:rPr lang="en-GB" sz="1100" dirty="0"/>
              <a:t>(internal version #)</a:t>
            </a:r>
            <a:endParaRPr lang="en-GB" dirty="0"/>
          </a:p>
          <a:p>
            <a:r>
              <a:rPr lang="en-GB" dirty="0"/>
              <a:t>John Messenger</a:t>
            </a:r>
          </a:p>
        </p:txBody>
      </p:sp>
    </p:spTree>
    <p:extLst>
      <p:ext uri="{BB962C8B-B14F-4D97-AF65-F5344CB8AC3E}">
        <p14:creationId xmlns:p14="http://schemas.microsoft.com/office/powerpoint/2010/main" val="3301766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4" y="1295400"/>
            <a:ext cx="8893175" cy="521176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Conditionally approve sending P802.1Qcx D2.0 to </a:t>
            </a:r>
            <a:r>
              <a:rPr lang="en-GB" sz="2400" dirty="0"/>
              <a:t>Standards Association ballot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Confirm the CSD for P802.1Qcx in </a:t>
            </a:r>
            <a:r>
              <a:rPr lang="en-US" sz="2400" dirty="0">
                <a:hlinkClick r:id="rId4"/>
              </a:rPr>
              <a:t>https://mentor.ieee.org/802-ec/dcn/17/ec-17-0159-00-ACSD-802-1qcx.pdf</a:t>
            </a:r>
            <a:r>
              <a:rPr lang="en-US" sz="2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P802.1Qcx D1.2 had 100% approval at the end of the last WG ballot</a:t>
            </a:r>
          </a:p>
          <a:p>
            <a:pPr fontAlgn="t"/>
            <a:r>
              <a:rPr lang="en-US" sz="2400" dirty="0"/>
              <a:t>In the WG, </a:t>
            </a:r>
            <a:r>
              <a:rPr lang="en-GB" sz="2400" dirty="0"/>
              <a:t>Proposed: </a:t>
            </a:r>
            <a:r>
              <a:rPr lang="en-US" sz="2400" dirty="0"/>
              <a:t>J</a:t>
            </a:r>
            <a:r>
              <a:rPr lang="hu-HU" sz="2400" dirty="0" err="1"/>
              <a:t>ános</a:t>
            </a:r>
            <a:r>
              <a:rPr lang="hu-HU" sz="2400" dirty="0"/>
              <a:t> Farkas </a:t>
            </a:r>
            <a:r>
              <a:rPr lang="en-GB" sz="2400" dirty="0"/>
              <a:t>	Second: </a:t>
            </a:r>
            <a:r>
              <a:rPr lang="en-US" sz="2400" dirty="0"/>
              <a:t>Craig Gunther</a:t>
            </a:r>
          </a:p>
          <a:p>
            <a:pPr lvl="1" fontAlgn="t"/>
            <a:r>
              <a:rPr lang="en-US" sz="2000" dirty="0"/>
              <a:t>Sending draft (y/n/a): &lt;y&gt;,&lt;n&gt;,&lt;a&gt;</a:t>
            </a:r>
          </a:p>
          <a:p>
            <a:pPr lvl="1"/>
            <a:r>
              <a:rPr lang="en-US" sz="2000" dirty="0"/>
              <a:t>CSD (y/n/a): &lt;y&gt;,&lt;n&gt;,&lt;a&gt;</a:t>
            </a:r>
            <a:endParaRPr lang="en-GB" sz="2000" dirty="0"/>
          </a:p>
          <a:p>
            <a:r>
              <a:rPr lang="en-GB" sz="2400" dirty="0"/>
              <a:t>In EC, mover: Jessy Rouyer 	Second: David Law</a:t>
            </a:r>
          </a:p>
          <a:p>
            <a:pPr lvl="1"/>
            <a:r>
              <a:rPr lang="en-GB" sz="2000" dirty="0"/>
              <a:t>(y/n/a): &lt;y&gt;,&lt;n&gt;,&lt;a&gt;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264614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92162"/>
          </a:xfrm>
        </p:spPr>
        <p:txBody>
          <a:bodyPr/>
          <a:lstStyle/>
          <a:p>
            <a:r>
              <a:rPr lang="en-US" altLang="en-US" sz="3200" dirty="0"/>
              <a:t>Supporting information </a:t>
            </a:r>
            <a:r>
              <a:rPr lang="en-US" dirty="0"/>
              <a:t>P802.1Qcx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76200" y="1219200"/>
            <a:ext cx="57912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WG ballot closed: 21 June 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All WG ballot requirements are met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The ballot resulted in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/>
              <a:t>0 outstanding Disapprove votes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/>
              <a:t>0 outstanding Must Be satisfied comments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Comment resolution available here: </a:t>
            </a:r>
            <a:r>
              <a:rPr lang="en-US" sz="2200" dirty="0">
                <a:hlinkClick r:id="rId4"/>
              </a:rPr>
              <a:t>http://www.ieee802.org/1/files/private/cx-drafts/d1/802-1Qcx-d1-2-dis-v01.pdf</a:t>
            </a:r>
            <a:r>
              <a:rPr lang="en-US" sz="2200" dirty="0"/>
              <a:t>   </a:t>
            </a:r>
            <a:endParaRPr lang="en-US" sz="2200" dirty="0">
              <a:hlinkClick r:id="rId5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Recirculation ballot will be conducted during July/August with comment resolution on the TSN TG calls, and during the September Interim if required. A possible final recirculation in September/October if required with comment resolution on the TSN TG calls.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53871" y="1290935"/>
            <a:ext cx="2032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Ballot results: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2AE2AC-74E9-4021-B935-36E1006985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9952" y="1752600"/>
            <a:ext cx="2774048" cy="485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1088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802.1 Motions</a:t>
            </a:r>
            <a:br>
              <a:rPr lang="en-US" dirty="0"/>
            </a:br>
            <a:r>
              <a:rPr lang="en-US" dirty="0"/>
              <a:t>2019-07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Consent Agenda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Drafts to RevCom</a:t>
            </a:r>
          </a:p>
        </p:txBody>
      </p:sp>
    </p:spTree>
    <p:extLst>
      <p:ext uri="{BB962C8B-B14F-4D97-AF65-F5344CB8AC3E}">
        <p14:creationId xmlns:p14="http://schemas.microsoft.com/office/powerpoint/2010/main" val="1846958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1341438"/>
            <a:ext cx="8229600" cy="5111898"/>
          </a:xfrm>
        </p:spPr>
        <p:txBody>
          <a:bodyPr>
            <a:normAutofit fontScale="925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Conditionally approve sending P802.1AS-Rev to </a:t>
            </a:r>
            <a:r>
              <a:rPr lang="en-US" sz="2400" dirty="0" err="1"/>
              <a:t>RevCom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Approve CSD documentation in </a:t>
            </a:r>
            <a:r>
              <a:rPr lang="en-US" sz="2400" dirty="0">
                <a:hlinkClick r:id="rId3"/>
              </a:rPr>
              <a:t>https://mentor.ieee.org/802-ec/dcn/18/ec-18-0243-00-ACSD-p802-1as.pdf</a:t>
            </a:r>
            <a:r>
              <a:rPr lang="en-US" sz="2400" dirty="0"/>
              <a:t>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P802.1AS-Rev D8.0 had 94% approval at the end of the initial sponsor ballot</a:t>
            </a:r>
          </a:p>
          <a:p>
            <a:endParaRPr lang="en-US" sz="2400" dirty="0"/>
          </a:p>
          <a:p>
            <a:pPr fontAlgn="t"/>
            <a:r>
              <a:rPr lang="en-US" sz="2400" dirty="0"/>
              <a:t>In the WG, </a:t>
            </a:r>
            <a:r>
              <a:rPr lang="en-GB" sz="2400" dirty="0"/>
              <a:t>Proposed: </a:t>
            </a:r>
            <a:r>
              <a:rPr lang="en-US" sz="2400" dirty="0"/>
              <a:t>Craig Gunther, </a:t>
            </a:r>
            <a:r>
              <a:rPr lang="en-GB" sz="2400" dirty="0"/>
              <a:t>Second: </a:t>
            </a:r>
            <a:r>
              <a:rPr lang="en-US" sz="2400" dirty="0"/>
              <a:t>J</a:t>
            </a:r>
            <a:r>
              <a:rPr lang="hu-HU" sz="2400" dirty="0" err="1"/>
              <a:t>ános</a:t>
            </a:r>
            <a:r>
              <a:rPr lang="hu-HU" sz="2400" dirty="0"/>
              <a:t> Farkas</a:t>
            </a:r>
            <a:endParaRPr lang="en-US" sz="2400" dirty="0"/>
          </a:p>
          <a:p>
            <a:pPr lvl="1" fontAlgn="t"/>
            <a:r>
              <a:rPr lang="en-US" sz="2000" dirty="0"/>
              <a:t>Sending draft (y/n/a): &lt;y&gt;,&lt;n&gt;,&lt;a&gt;</a:t>
            </a:r>
          </a:p>
          <a:p>
            <a:pPr lvl="1" fontAlgn="t"/>
            <a:r>
              <a:rPr lang="en-US" sz="2000" dirty="0"/>
              <a:t>CSD (y/n/a): &lt;y&gt;,&lt;n&gt;,&lt;a&gt;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400" dirty="0"/>
              <a:t>In EC, mover: </a:t>
            </a:r>
            <a:r>
              <a:rPr lang="en-GB" sz="2400" dirty="0"/>
              <a:t>Jessy Rouyer</a:t>
            </a:r>
            <a:r>
              <a:rPr lang="en-US" sz="2400" dirty="0"/>
              <a:t>	Second: </a:t>
            </a:r>
            <a:r>
              <a:rPr lang="en-GB" sz="2400" dirty="0"/>
              <a:t>David Law</a:t>
            </a:r>
            <a:endParaRPr lang="en-US" sz="2400" dirty="0"/>
          </a:p>
          <a:p>
            <a:pPr lvl="1"/>
            <a:r>
              <a:rPr lang="en-US" sz="2000" dirty="0"/>
              <a:t>(y/n/a): &lt;y&gt;,&lt;n&gt;,&lt;a&gt; </a:t>
            </a:r>
          </a:p>
        </p:txBody>
      </p:sp>
    </p:spTree>
    <p:extLst>
      <p:ext uri="{BB962C8B-B14F-4D97-AF65-F5344CB8AC3E}">
        <p14:creationId xmlns:p14="http://schemas.microsoft.com/office/powerpoint/2010/main" val="23919940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92162"/>
          </a:xfrm>
        </p:spPr>
        <p:txBody>
          <a:bodyPr/>
          <a:lstStyle/>
          <a:p>
            <a:r>
              <a:rPr lang="en-US" altLang="en-US" dirty="0"/>
              <a:t>Supporting information </a:t>
            </a:r>
            <a:r>
              <a:rPr lang="en-US" dirty="0"/>
              <a:t>P802.1AS-Rev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228600" y="1371600"/>
            <a:ext cx="54102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Sponsor ballot closed: 26 February 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Ballot result after ballot comment resolution: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6 outstanding Disapprove votes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13 outstanding Must Be Satisfied (MBS) comments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Disposition is available here: </a:t>
            </a:r>
            <a:r>
              <a:rPr lang="en-US" sz="2000" dirty="0">
                <a:hlinkClick r:id="rId4"/>
              </a:rPr>
              <a:t>http://www.ieee802.org/1/files/private/as-rev-drafts/d8/802-1AS-Rev-d8-0-dis-v03.pdf</a:t>
            </a:r>
            <a:r>
              <a:rPr lang="en-US" sz="20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Recirculation ballot will be conducted during August with comment resolution on the TSN TG calls, and during the September Interim. Another recirculation ballot in September/October with comment resolution on the TSN TG calls. A possible final recirculation in October if required with comment resolution on the TSN TG calls.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77597" y="1260832"/>
            <a:ext cx="2032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Ballot results: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1F1195-4CA0-4378-A8FF-C56AB52FB9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8990" y="1733967"/>
            <a:ext cx="3365010" cy="4836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2155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Supporting information </a:t>
            </a:r>
            <a:r>
              <a:rPr lang="en-US" dirty="0"/>
              <a:t>P802.1AS-Rev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Voters with outstanding Disapprove votes without outstanding MBS comments:</a:t>
            </a:r>
          </a:p>
          <a:p>
            <a:pPr lvl="1"/>
            <a:r>
              <a:rPr lang="en-US" dirty="0"/>
              <a:t>Christian </a:t>
            </a:r>
            <a:r>
              <a:rPr lang="en-US" dirty="0" err="1"/>
              <a:t>Boiger</a:t>
            </a:r>
            <a:endParaRPr lang="en-US" dirty="0"/>
          </a:p>
          <a:p>
            <a:pPr lvl="1"/>
            <a:r>
              <a:rPr lang="en-US" dirty="0"/>
              <a:t>Glenn Parsons</a:t>
            </a:r>
          </a:p>
          <a:p>
            <a:pPr lvl="1"/>
            <a:r>
              <a:rPr lang="en-US" dirty="0"/>
              <a:t>Stephan </a:t>
            </a:r>
            <a:r>
              <a:rPr lang="en-US" dirty="0" err="1"/>
              <a:t>Kehrer</a:t>
            </a:r>
            <a:endParaRPr lang="en-US" dirty="0"/>
          </a:p>
          <a:p>
            <a:pPr lvl="1"/>
            <a:r>
              <a:rPr lang="en-US" dirty="0"/>
              <a:t>Paul </a:t>
            </a:r>
            <a:r>
              <a:rPr lang="en-US" dirty="0" err="1"/>
              <a:t>Nikolich</a:t>
            </a:r>
            <a:endParaRPr lang="en-US" dirty="0"/>
          </a:p>
          <a:p>
            <a:r>
              <a:rPr lang="en-US" dirty="0"/>
              <a:t>These voters have indicated that they are satisfied with the disposition of their comments, but they would like to see the next draft.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9178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Supporting information </a:t>
            </a:r>
            <a:r>
              <a:rPr lang="en-US" dirty="0"/>
              <a:t>P802.1AS-Rev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Voters with outstanding Disapprove votes with outstanding MBS comments:</a:t>
            </a:r>
          </a:p>
          <a:p>
            <a:pPr lvl="1"/>
            <a:r>
              <a:rPr lang="en-US" dirty="0"/>
              <a:t>Karl Weber</a:t>
            </a:r>
          </a:p>
          <a:p>
            <a:pPr lvl="1"/>
            <a:r>
              <a:rPr lang="en-US" dirty="0"/>
              <a:t>Ashley Butterworth</a:t>
            </a:r>
          </a:p>
          <a:p>
            <a:pPr lvl="1"/>
            <a:endParaRPr lang="en-US" dirty="0"/>
          </a:p>
          <a:p>
            <a:r>
              <a:rPr lang="en-US" dirty="0"/>
              <a:t>The outstanding Must Be Satisfied comments of these voters are shown on the following slides.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7389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A0DC31-3418-41B1-863C-967B8F622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Supporting information </a:t>
            </a:r>
            <a:r>
              <a:rPr lang="en-US" dirty="0"/>
              <a:t>P802.1AS-Rev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3487CF-4C42-40C0-8FAE-67B85C583B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295400"/>
            <a:ext cx="7734300" cy="5233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549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A0DC31-3418-41B1-863C-967B8F622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Supporting information </a:t>
            </a:r>
            <a:r>
              <a:rPr lang="en-US" dirty="0"/>
              <a:t>P802.1AS-Rev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789889-48EB-4AEC-BCBB-49624DC670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1371600"/>
            <a:ext cx="7772400" cy="5231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95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A0DC31-3418-41B1-863C-967B8F622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Supporting information </a:t>
            </a:r>
            <a:r>
              <a:rPr lang="en-US" dirty="0"/>
              <a:t>P802.1AS-Rev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660A3B-F75C-406F-879A-833A71D480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295400"/>
            <a:ext cx="7585277" cy="5256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288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802.1 Motions</a:t>
            </a:r>
            <a:br>
              <a:rPr lang="en-US" dirty="0"/>
            </a:br>
            <a:r>
              <a:rPr lang="en-US" dirty="0"/>
              <a:t>2019-07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Consent Agenda</a:t>
            </a:r>
            <a:br>
              <a:rPr lang="en-US" dirty="0"/>
            </a:br>
            <a:br>
              <a:rPr lang="en-US" dirty="0"/>
            </a:br>
            <a:r>
              <a:rPr lang="en-US" dirty="0"/>
              <a:t>NesCom &amp; </a:t>
            </a:r>
            <a:r>
              <a:rPr lang="en-US" dirty="0" err="1"/>
              <a:t>ICCom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704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A0DC31-3418-41B1-863C-967B8F622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Supporting information </a:t>
            </a:r>
            <a:r>
              <a:rPr lang="en-US" dirty="0"/>
              <a:t>P802.1AS-Rev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DE503A3-FB56-442B-B127-F2C8590510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371600"/>
            <a:ext cx="7561500" cy="521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714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802.1 Motions</a:t>
            </a:r>
            <a:br>
              <a:rPr lang="en-US" dirty="0"/>
            </a:br>
            <a:r>
              <a:rPr lang="en-US" dirty="0"/>
              <a:t>2019-07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Consent Agenda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Liaisons and external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19847096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92162"/>
          </a:xfrm>
        </p:spPr>
        <p:txBody>
          <a:bodyPr/>
          <a:lstStyle/>
          <a:p>
            <a:r>
              <a:rPr lang="en-US" altLang="en-US" dirty="0"/>
              <a:t>Motion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0" y="1447800"/>
            <a:ext cx="8305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Approve </a:t>
            </a:r>
            <a:r>
              <a:rPr lang="en-US" dirty="0">
                <a:hlinkClick r:id="rId3"/>
              </a:rPr>
              <a:t>http://www.ieee802.org/1/files/public/docs2019/liaison-response-SG15-LS187-clarifications-on-fronthaul-sync-requirements-0719-v01.pdf</a:t>
            </a:r>
            <a:r>
              <a:rPr lang="en-US" dirty="0"/>
              <a:t> as communication to ITU-T SG15 and CPRI Cooperation, granting the IEEE 802.1 WG chair (or his delegate) editorial license.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This approval is under LMSC OM “Procedure for public statements to government bodies”</a:t>
            </a:r>
          </a:p>
          <a:p>
            <a:pPr marL="342900" indent="-342900" fontAlgn="t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fontAlgn="t">
              <a:buFont typeface="Arial" panose="020B0604020202020204" pitchFamily="34" charset="0"/>
              <a:buChar char="•"/>
            </a:pPr>
            <a:r>
              <a:rPr lang="en-US" dirty="0"/>
              <a:t>In the WG (y/n/a): &lt;y&gt;,&lt;n&gt;,&lt;a&gt;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Proposed: J</a:t>
            </a:r>
            <a:r>
              <a:rPr lang="hu-HU" dirty="0"/>
              <a:t>á</a:t>
            </a:r>
            <a:r>
              <a:rPr lang="en-US" dirty="0" err="1"/>
              <a:t>nos</a:t>
            </a:r>
            <a:r>
              <a:rPr lang="en-US" dirty="0"/>
              <a:t> Farkas </a:t>
            </a:r>
            <a:r>
              <a:rPr lang="en-GB" dirty="0"/>
              <a:t>	Second: Jessy Rouyer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 EC, mover: </a:t>
            </a:r>
            <a:r>
              <a:rPr lang="en-GB" dirty="0"/>
              <a:t>Jessy Rouyer</a:t>
            </a:r>
            <a:r>
              <a:rPr lang="en-US" dirty="0"/>
              <a:t>	Second: </a:t>
            </a:r>
            <a:r>
              <a:rPr lang="en-GB" dirty="0"/>
              <a:t>David Law</a:t>
            </a: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(y/n/a): &lt;y&gt;,&lt;n&gt;,&lt;a&gt;</a:t>
            </a:r>
          </a:p>
        </p:txBody>
      </p:sp>
    </p:spTree>
    <p:extLst>
      <p:ext uri="{BB962C8B-B14F-4D97-AF65-F5344CB8AC3E}">
        <p14:creationId xmlns:p14="http://schemas.microsoft.com/office/powerpoint/2010/main" val="11320253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92162"/>
          </a:xfrm>
        </p:spPr>
        <p:txBody>
          <a:bodyPr/>
          <a:lstStyle/>
          <a:p>
            <a:r>
              <a:rPr lang="en-US" altLang="en-US" dirty="0"/>
              <a:t>Motion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0" y="1447800"/>
            <a:ext cx="8305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Approve </a:t>
            </a:r>
            <a:r>
              <a:rPr lang="en-US" dirty="0">
                <a:hlinkClick r:id="rId3"/>
              </a:rPr>
              <a:t>http://www.ieee802.org/1/files/public/docs2019/liaison-response-SG15-LS187-CMde-draft-sharing-0719-v01.pdf</a:t>
            </a:r>
            <a:r>
              <a:rPr lang="en-US" dirty="0"/>
              <a:t> as communication to ITU-T SG15, granting the IEEE 802.1 WG chair (or his delegate) editorial license.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This approval is under LMSC OM “Procedure for public statements to government bodies”</a:t>
            </a:r>
          </a:p>
          <a:p>
            <a:pPr marL="342900" indent="-342900" fontAlgn="t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fontAlgn="t">
              <a:buFont typeface="Arial" panose="020B0604020202020204" pitchFamily="34" charset="0"/>
              <a:buChar char="•"/>
            </a:pPr>
            <a:r>
              <a:rPr lang="en-US" dirty="0"/>
              <a:t>In the WG (y/n/a): &lt;y&gt;,&lt;n&gt;,&lt;a&gt;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Proposed: J</a:t>
            </a:r>
            <a:r>
              <a:rPr lang="hu-HU" dirty="0"/>
              <a:t>á</a:t>
            </a:r>
            <a:r>
              <a:rPr lang="en-US" dirty="0" err="1"/>
              <a:t>nos</a:t>
            </a:r>
            <a:r>
              <a:rPr lang="en-US" dirty="0"/>
              <a:t> Farkas </a:t>
            </a:r>
            <a:r>
              <a:rPr lang="en-GB" dirty="0"/>
              <a:t>	Second: Jessy Rouyer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 EC, mover: </a:t>
            </a:r>
            <a:r>
              <a:rPr lang="en-GB" dirty="0"/>
              <a:t>Jessy Rouyer</a:t>
            </a:r>
            <a:r>
              <a:rPr lang="en-US" dirty="0"/>
              <a:t>	Second: </a:t>
            </a:r>
            <a:r>
              <a:rPr lang="en-GB" dirty="0"/>
              <a:t>David Law</a:t>
            </a: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(y/n/a): &lt;y&gt;,&lt;n&gt;,&lt;a&gt;</a:t>
            </a:r>
          </a:p>
        </p:txBody>
      </p:sp>
    </p:spTree>
    <p:extLst>
      <p:ext uri="{BB962C8B-B14F-4D97-AF65-F5344CB8AC3E}">
        <p14:creationId xmlns:p14="http://schemas.microsoft.com/office/powerpoint/2010/main" val="122365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92162"/>
          </a:xfrm>
        </p:spPr>
        <p:txBody>
          <a:bodyPr/>
          <a:lstStyle/>
          <a:p>
            <a:r>
              <a:rPr lang="en-US" altLang="en-US" dirty="0"/>
              <a:t>Motion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0" y="1447800"/>
            <a:ext cx="8305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Approve </a:t>
            </a:r>
            <a:r>
              <a:rPr lang="en-US" dirty="0">
                <a:hlinkClick r:id="rId3"/>
              </a:rPr>
              <a:t>http://www.ieee802.org/1/files/public/docs2019/liaison-response-SG15-LS188-management-coordination-0719-v01.pdf</a:t>
            </a:r>
            <a:r>
              <a:rPr lang="en-US" dirty="0"/>
              <a:t> as communication to ITU-T SG15 granting the IEEE 802.1 WG chair (or his delegate) editorial license.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This approval is under LMSC OM “Procedure for public statements to government bodies”</a:t>
            </a:r>
          </a:p>
          <a:p>
            <a:pPr marL="342900" indent="-342900" fontAlgn="t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fontAlgn="t">
              <a:buFont typeface="Arial" panose="020B0604020202020204" pitchFamily="34" charset="0"/>
              <a:buChar char="•"/>
            </a:pPr>
            <a:r>
              <a:rPr lang="en-US" dirty="0"/>
              <a:t>In the WG (y/n/a): &lt;y&gt;,&lt;n&gt;,&lt;a&gt;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Proposed: J</a:t>
            </a:r>
            <a:r>
              <a:rPr lang="hu-HU" dirty="0" err="1"/>
              <a:t>ános</a:t>
            </a:r>
            <a:r>
              <a:rPr lang="hu-HU" dirty="0"/>
              <a:t> Farkas</a:t>
            </a:r>
            <a:r>
              <a:rPr lang="en-GB" dirty="0"/>
              <a:t>	Second: Jessy Rouyer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 EC, mover: </a:t>
            </a:r>
            <a:r>
              <a:rPr lang="en-GB" dirty="0"/>
              <a:t>Jessy Rouyer</a:t>
            </a:r>
            <a:r>
              <a:rPr lang="en-US" dirty="0"/>
              <a:t>	Second: </a:t>
            </a:r>
            <a:r>
              <a:rPr lang="en-GB" dirty="0"/>
              <a:t>David Law</a:t>
            </a: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(y/n/a): &lt;y&gt;,&lt;n&gt;,&lt;a&gt;</a:t>
            </a:r>
          </a:p>
        </p:txBody>
      </p:sp>
    </p:spTree>
    <p:extLst>
      <p:ext uri="{BB962C8B-B14F-4D97-AF65-F5344CB8AC3E}">
        <p14:creationId xmlns:p14="http://schemas.microsoft.com/office/powerpoint/2010/main" val="9930918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92162"/>
          </a:xfrm>
        </p:spPr>
        <p:txBody>
          <a:bodyPr/>
          <a:lstStyle/>
          <a:p>
            <a:r>
              <a:rPr lang="en-US" altLang="en-US" dirty="0"/>
              <a:t>Motion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0" y="1447800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Approve </a:t>
            </a:r>
            <a:r>
              <a:rPr lang="en-US" dirty="0">
                <a:hlinkClick r:id="rId3"/>
              </a:rPr>
              <a:t>http://www.ieee802.org/1/files/public/docs2019/liaison-response-3GPP-RAN2-Ethernet-header-compression-0719-v01.pdf</a:t>
            </a:r>
            <a:r>
              <a:rPr lang="en-US" dirty="0"/>
              <a:t> as communication to 3GPP RAN WG2, granting the IEEE 802.1 WG chair (or his delegate) editorial license.</a:t>
            </a:r>
          </a:p>
          <a:p>
            <a:pPr marL="342900" indent="-342900" fontAlgn="t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fontAlgn="t">
              <a:buFont typeface="Arial" panose="020B0604020202020204" pitchFamily="34" charset="0"/>
              <a:buChar char="•"/>
            </a:pPr>
            <a:r>
              <a:rPr lang="en-US" dirty="0"/>
              <a:t>In the WG (y/n/a): &lt;y&gt;,&lt;n&gt;,&lt;a&gt;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Proposed: J</a:t>
            </a:r>
            <a:r>
              <a:rPr lang="hu-HU" dirty="0" err="1"/>
              <a:t>ános</a:t>
            </a:r>
            <a:r>
              <a:rPr lang="hu-HU" dirty="0"/>
              <a:t> Farkas</a:t>
            </a:r>
            <a:r>
              <a:rPr lang="en-US" dirty="0"/>
              <a:t> </a:t>
            </a:r>
            <a:r>
              <a:rPr lang="en-GB" dirty="0"/>
              <a:t>	Second:</a:t>
            </a:r>
            <a:r>
              <a:rPr lang="hu-HU" dirty="0"/>
              <a:t> </a:t>
            </a:r>
            <a:r>
              <a:rPr lang="en-GB" dirty="0"/>
              <a:t>Jessy Rouyer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 EC, for information</a:t>
            </a:r>
          </a:p>
        </p:txBody>
      </p:sp>
    </p:spTree>
    <p:extLst>
      <p:ext uri="{BB962C8B-B14F-4D97-AF65-F5344CB8AC3E}">
        <p14:creationId xmlns:p14="http://schemas.microsoft.com/office/powerpoint/2010/main" val="11760891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92162"/>
          </a:xfrm>
        </p:spPr>
        <p:txBody>
          <a:bodyPr/>
          <a:lstStyle/>
          <a:p>
            <a:r>
              <a:rPr lang="en-US" altLang="en-US" dirty="0"/>
              <a:t>Motion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0" y="1447800"/>
            <a:ext cx="8305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Approve </a:t>
            </a:r>
            <a:r>
              <a:rPr lang="en-US" dirty="0">
                <a:hlinkClick r:id="rId3"/>
              </a:rPr>
              <a:t>http://www.ieee802.org/1/files/public/docs2019/liaison-response-3GPP-SA2-5G-integration-with-TSN-0719-v01.pdf</a:t>
            </a:r>
            <a:r>
              <a:rPr lang="en-US" dirty="0"/>
              <a:t> as communication to 3GPP SA WG2, granting the IEEE 802.1 WG chair (or his delegate) editorial license.</a:t>
            </a:r>
          </a:p>
          <a:p>
            <a:pPr marL="342900" indent="-342900" fontAlgn="t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fontAlgn="t">
              <a:buFont typeface="Arial" panose="020B0604020202020204" pitchFamily="34" charset="0"/>
              <a:buChar char="•"/>
            </a:pPr>
            <a:r>
              <a:rPr lang="en-US" dirty="0"/>
              <a:t>In the WG (y/n/a): &lt;y&gt;,&lt;n&gt;,&lt;a&gt;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Proposed: J</a:t>
            </a:r>
            <a:r>
              <a:rPr lang="hu-HU" dirty="0" err="1"/>
              <a:t>ános</a:t>
            </a:r>
            <a:r>
              <a:rPr lang="hu-HU" dirty="0"/>
              <a:t> Farkas</a:t>
            </a:r>
            <a:r>
              <a:rPr lang="en-US" dirty="0"/>
              <a:t> </a:t>
            </a:r>
            <a:r>
              <a:rPr lang="en-GB" dirty="0"/>
              <a:t>	Second:</a:t>
            </a:r>
            <a:r>
              <a:rPr lang="hu-HU" dirty="0"/>
              <a:t> </a:t>
            </a:r>
            <a:r>
              <a:rPr lang="en-GB" dirty="0"/>
              <a:t>Jessy Rouyer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 EC, for information</a:t>
            </a:r>
          </a:p>
        </p:txBody>
      </p:sp>
    </p:spTree>
    <p:extLst>
      <p:ext uri="{BB962C8B-B14F-4D97-AF65-F5344CB8AC3E}">
        <p14:creationId xmlns:p14="http://schemas.microsoft.com/office/powerpoint/2010/main" val="1473986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4" y="1219200"/>
            <a:ext cx="8816976" cy="498316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Approve forwarding P802.1</a:t>
            </a:r>
            <a:r>
              <a:rPr lang="hu-HU" sz="2400" dirty="0"/>
              <a:t>AS</a:t>
            </a:r>
            <a:r>
              <a:rPr lang="en-US" sz="2400" dirty="0"/>
              <a:t>-Rev PAR extension in </a:t>
            </a:r>
            <a:r>
              <a:rPr lang="en-US" sz="2400" dirty="0">
                <a:hlinkClick r:id="rId3"/>
              </a:rPr>
              <a:t>http://www.ieee802.org/1/files/public/docs2019/as-PAR-extension-0719-v01.pdf</a:t>
            </a:r>
            <a:r>
              <a:rPr lang="en-US" sz="2400" dirty="0"/>
              <a:t> to </a:t>
            </a:r>
            <a:r>
              <a:rPr lang="en-US" sz="2400" dirty="0" err="1"/>
              <a:t>NesCom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Approve (unmodified) CSD documentation in </a:t>
            </a:r>
            <a:r>
              <a:rPr lang="en-US" sz="2400" dirty="0">
                <a:hlinkClick r:id="rId4"/>
              </a:rPr>
              <a:t>https://mentor.ieee.org/802-ec/dcn/18/ec-18-0243-00-ACSD-p802-1as.pdf</a:t>
            </a:r>
            <a:r>
              <a:rPr lang="en-US" sz="2400" dirty="0"/>
              <a:t>  </a:t>
            </a:r>
          </a:p>
          <a:p>
            <a:pPr marL="685800" lvl="1">
              <a:buFont typeface="Arial" panose="020B0604020202020204" pitchFamily="34" charset="0"/>
              <a:buChar char="•"/>
            </a:pPr>
            <a:endParaRPr lang="en-US" sz="2000" dirty="0"/>
          </a:p>
          <a:p>
            <a:pPr fontAlgn="t"/>
            <a:r>
              <a:rPr lang="en-US" sz="2400" dirty="0"/>
              <a:t>In the WG, </a:t>
            </a:r>
            <a:r>
              <a:rPr lang="en-GB" sz="2400" dirty="0"/>
              <a:t>Proposed: </a:t>
            </a:r>
            <a:r>
              <a:rPr lang="en-US" sz="2400" dirty="0"/>
              <a:t>J</a:t>
            </a:r>
            <a:r>
              <a:rPr lang="hu-HU" sz="2400" dirty="0" err="1"/>
              <a:t>ános</a:t>
            </a:r>
            <a:r>
              <a:rPr lang="hu-HU" sz="2400" dirty="0"/>
              <a:t> Farkas</a:t>
            </a:r>
            <a:r>
              <a:rPr lang="en-US" sz="2400" dirty="0"/>
              <a:t>, </a:t>
            </a:r>
            <a:r>
              <a:rPr lang="en-GB" sz="2400" dirty="0"/>
              <a:t>Second: </a:t>
            </a:r>
            <a:r>
              <a:rPr lang="en-US" sz="2400" dirty="0"/>
              <a:t>Craig Gunther</a:t>
            </a:r>
          </a:p>
          <a:p>
            <a:pPr lvl="1" fontAlgn="t"/>
            <a:r>
              <a:rPr lang="en-US" sz="2000" dirty="0"/>
              <a:t>PAR (y/n/a): &lt;y&gt;,&lt;n&gt;,&lt;a&gt;</a:t>
            </a:r>
          </a:p>
          <a:p>
            <a:pPr lvl="1"/>
            <a:r>
              <a:rPr lang="en-US" sz="2000" dirty="0"/>
              <a:t>CSD (y/n/a): &lt;y&gt;,&lt;n&gt;,&lt;a&gt;</a:t>
            </a:r>
            <a:endParaRPr lang="en-GB" sz="2000" dirty="0"/>
          </a:p>
          <a:p>
            <a:pPr lvl="1"/>
            <a:endParaRPr lang="en-GB" sz="2000" dirty="0"/>
          </a:p>
          <a:p>
            <a:r>
              <a:rPr lang="en-GB" sz="2400" dirty="0"/>
              <a:t>In EC, mover: Jessy Rouyer 	Second: David Law</a:t>
            </a:r>
          </a:p>
          <a:p>
            <a:pPr lvl="1"/>
            <a:r>
              <a:rPr lang="en-GB" sz="2000" dirty="0"/>
              <a:t>(y/n/a): &lt;y&gt;,&lt;n&gt;,&lt;a&gt;</a:t>
            </a:r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597089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4" y="1219200"/>
            <a:ext cx="8816976" cy="498316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Approve forwarding P802.1Qcj PAR extension in </a:t>
            </a:r>
            <a:r>
              <a:rPr lang="en-US" sz="2400" dirty="0">
                <a:hlinkClick r:id="rId3"/>
              </a:rPr>
              <a:t>http://www.ieee802.org/1/files/public/docs2019/cj-PAR-extension-0719-v01.pdf</a:t>
            </a:r>
            <a:r>
              <a:rPr lang="en-US" sz="2400" dirty="0"/>
              <a:t> to </a:t>
            </a:r>
            <a:r>
              <a:rPr lang="en-US" sz="2400" dirty="0" err="1"/>
              <a:t>NesCom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Approve (unmodified) CSD documentation in </a:t>
            </a:r>
            <a:r>
              <a:rPr lang="en-US" sz="2400" dirty="0">
                <a:hlinkClick r:id="rId4"/>
              </a:rPr>
              <a:t>http://www.ieee802.org/1/files/public/docs2019/cj-CSD-0719-v01.pdf</a:t>
            </a:r>
            <a:r>
              <a:rPr lang="en-US" sz="2400" dirty="0"/>
              <a:t> </a:t>
            </a:r>
          </a:p>
          <a:p>
            <a:pPr marL="685800" lvl="1">
              <a:buFont typeface="Arial" panose="020B0604020202020204" pitchFamily="34" charset="0"/>
              <a:buChar char="•"/>
            </a:pPr>
            <a:endParaRPr lang="en-US" sz="2000" dirty="0"/>
          </a:p>
          <a:p>
            <a:pPr fontAlgn="t"/>
            <a:r>
              <a:rPr lang="en-US" sz="2400" dirty="0"/>
              <a:t>In the WG, </a:t>
            </a:r>
            <a:r>
              <a:rPr lang="en-GB" sz="2400" dirty="0"/>
              <a:t>Proposed: </a:t>
            </a:r>
            <a:r>
              <a:rPr lang="en-US" sz="2400" dirty="0"/>
              <a:t>J</a:t>
            </a:r>
            <a:r>
              <a:rPr lang="hu-HU" sz="2400" dirty="0" err="1"/>
              <a:t>ános</a:t>
            </a:r>
            <a:r>
              <a:rPr lang="hu-HU" sz="2400" dirty="0"/>
              <a:t> Farkas</a:t>
            </a:r>
            <a:r>
              <a:rPr lang="en-US" sz="2400" dirty="0"/>
              <a:t>, </a:t>
            </a:r>
            <a:r>
              <a:rPr lang="en-GB" sz="2400" dirty="0"/>
              <a:t>Second: </a:t>
            </a:r>
            <a:r>
              <a:rPr lang="en-US" sz="2400" dirty="0"/>
              <a:t>Craig Gunther</a:t>
            </a:r>
          </a:p>
          <a:p>
            <a:pPr lvl="1" fontAlgn="t"/>
            <a:r>
              <a:rPr lang="en-US" sz="2000" dirty="0"/>
              <a:t>PAR (y/n/a): &lt;y&gt;,&lt;n&gt;,&lt;a&gt;</a:t>
            </a:r>
          </a:p>
          <a:p>
            <a:pPr lvl="1" fontAlgn="t"/>
            <a:r>
              <a:rPr lang="en-US" sz="2000" dirty="0"/>
              <a:t>CSD (y/n/a): &lt;y&gt;,&lt;n&gt;,&lt;a&gt;</a:t>
            </a:r>
          </a:p>
          <a:p>
            <a:pPr lvl="1"/>
            <a:endParaRPr lang="en-GB" sz="2000" dirty="0"/>
          </a:p>
          <a:p>
            <a:r>
              <a:rPr lang="en-GB" sz="2400" dirty="0"/>
              <a:t>In EC, mover: Jessy Rouyer 	Second: David Law</a:t>
            </a:r>
          </a:p>
          <a:p>
            <a:pPr lvl="1"/>
            <a:r>
              <a:rPr lang="en-GB" sz="2000" dirty="0"/>
              <a:t>(y/n/a): &lt;y&gt;,&lt;n&gt;,&lt;a&gt;</a:t>
            </a:r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74022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4" y="1219200"/>
            <a:ext cx="8816976" cy="498316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Approve forwarding P802.1ABdh PAR documentation in </a:t>
            </a:r>
            <a:r>
              <a:rPr lang="en-US" sz="2400" dirty="0">
                <a:hlinkClick r:id="rId3"/>
              </a:rPr>
              <a:t>http://www.ieee802.org/1/files/public/docs2019/dh-PAR-0719-v01.pdf</a:t>
            </a:r>
            <a:r>
              <a:rPr lang="en-US" sz="2400" dirty="0"/>
              <a:t> to </a:t>
            </a:r>
            <a:r>
              <a:rPr lang="en-US" sz="2400" dirty="0" err="1"/>
              <a:t>NesCom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Approve CSD documentation in </a:t>
            </a:r>
            <a:r>
              <a:rPr lang="en-US" sz="2400" dirty="0">
                <a:hlinkClick r:id="rId4"/>
              </a:rPr>
              <a:t>http://www.ieee802.org/1/files/public/docs2019/dh-CSD-0719-v01.pdf</a:t>
            </a:r>
            <a:r>
              <a:rPr lang="en-US" sz="2400" dirty="0"/>
              <a:t> </a:t>
            </a:r>
          </a:p>
          <a:p>
            <a:pPr marL="685800" lvl="1">
              <a:buFont typeface="Arial" panose="020B0604020202020204" pitchFamily="34" charset="0"/>
              <a:buChar char="•"/>
            </a:pPr>
            <a:endParaRPr lang="en-US" sz="2000" dirty="0"/>
          </a:p>
          <a:p>
            <a:pPr fontAlgn="t"/>
            <a:r>
              <a:rPr lang="en-US" sz="2400" dirty="0"/>
              <a:t>In the WG, </a:t>
            </a:r>
            <a:r>
              <a:rPr lang="en-GB" sz="2400" dirty="0"/>
              <a:t>Proposed: Paul Congdon,	Second: </a:t>
            </a:r>
            <a:r>
              <a:rPr lang="en-US" sz="2400" dirty="0"/>
              <a:t>J</a:t>
            </a:r>
            <a:r>
              <a:rPr lang="hu-HU" sz="2400" dirty="0" err="1"/>
              <a:t>ános</a:t>
            </a:r>
            <a:r>
              <a:rPr lang="hu-HU" sz="2400" dirty="0"/>
              <a:t> Farkas</a:t>
            </a:r>
            <a:endParaRPr lang="en-US" sz="2400" dirty="0"/>
          </a:p>
          <a:p>
            <a:pPr lvl="1" fontAlgn="t"/>
            <a:r>
              <a:rPr lang="en-US" sz="2000" dirty="0"/>
              <a:t>PAR (y/n/a): &lt;y&gt;,&lt;n&gt;,&lt;a&gt;</a:t>
            </a:r>
          </a:p>
          <a:p>
            <a:pPr lvl="1"/>
            <a:r>
              <a:rPr lang="en-US" sz="2000" dirty="0"/>
              <a:t>CSD (y/n/a): &lt;y&gt;,&lt;n&gt;,&lt;a&gt;</a:t>
            </a:r>
            <a:endParaRPr lang="en-GB" sz="2000" dirty="0"/>
          </a:p>
          <a:p>
            <a:pPr lvl="1"/>
            <a:endParaRPr lang="en-GB" sz="2000" dirty="0"/>
          </a:p>
          <a:p>
            <a:r>
              <a:rPr lang="en-GB" sz="2400" dirty="0"/>
              <a:t>In EC, mover: Jessy Rouyer	Second: David Law</a:t>
            </a:r>
          </a:p>
          <a:p>
            <a:pPr lvl="1"/>
            <a:r>
              <a:rPr lang="en-GB" sz="2000" dirty="0"/>
              <a:t>(y/n/a): &lt;y&gt;,&lt;n&gt;,&lt;a&gt;</a:t>
            </a:r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60390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4" y="1219200"/>
            <a:ext cx="8893176" cy="498316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Approve forwarding P802.1Qdj PAR documentation in </a:t>
            </a:r>
            <a:r>
              <a:rPr lang="en-US" sz="2400" dirty="0">
                <a:hlinkClick r:id="rId3"/>
              </a:rPr>
              <a:t>http://www.ieee802.org/1/files/public/docs2019/dj-PAR-0719-v01.pdf</a:t>
            </a:r>
            <a:r>
              <a:rPr lang="en-US" sz="2400" dirty="0"/>
              <a:t> to </a:t>
            </a:r>
            <a:r>
              <a:rPr lang="en-US" sz="2400" dirty="0" err="1"/>
              <a:t>NesCom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Approve CSD documentation in </a:t>
            </a:r>
            <a:r>
              <a:rPr lang="en-US" sz="2400" dirty="0">
                <a:hlinkClick r:id="rId4"/>
              </a:rPr>
              <a:t>http://www.ieee802.org/1/files/public/docs2019/dj-CSD-0719-v01.pdf</a:t>
            </a:r>
            <a:r>
              <a:rPr lang="en-US" sz="2400" dirty="0"/>
              <a:t> </a:t>
            </a:r>
          </a:p>
          <a:p>
            <a:pPr marL="685800" lvl="1">
              <a:buFont typeface="Arial" panose="020B0604020202020204" pitchFamily="34" charset="0"/>
              <a:buChar char="•"/>
            </a:pPr>
            <a:endParaRPr lang="en-US" sz="2000" dirty="0"/>
          </a:p>
          <a:p>
            <a:pPr fontAlgn="t"/>
            <a:r>
              <a:rPr lang="en-US" sz="2400" dirty="0"/>
              <a:t>In the WG, </a:t>
            </a:r>
            <a:r>
              <a:rPr lang="en-GB" sz="2400" dirty="0"/>
              <a:t>Proposed: Stephan Kehrer, Second: </a:t>
            </a:r>
            <a:r>
              <a:rPr lang="en-US" sz="2400" dirty="0"/>
              <a:t>J</a:t>
            </a:r>
            <a:r>
              <a:rPr lang="hu-HU" sz="2400" dirty="0"/>
              <a:t>á</a:t>
            </a:r>
            <a:r>
              <a:rPr lang="en-US" sz="2400" dirty="0" err="1"/>
              <a:t>nos</a:t>
            </a:r>
            <a:r>
              <a:rPr lang="en-US" sz="2400" dirty="0"/>
              <a:t> Farkas</a:t>
            </a:r>
          </a:p>
          <a:p>
            <a:pPr lvl="1" fontAlgn="t"/>
            <a:r>
              <a:rPr lang="en-US" sz="2000" dirty="0"/>
              <a:t>PAR (y/n/a): &lt;y&gt;,&lt;n&gt;,&lt;a&gt;</a:t>
            </a:r>
          </a:p>
          <a:p>
            <a:pPr lvl="1"/>
            <a:r>
              <a:rPr lang="en-US" sz="2000" dirty="0"/>
              <a:t>CSD (y/n/a): &lt;y&gt;,&lt;n&gt;,&lt;a&gt;</a:t>
            </a:r>
            <a:endParaRPr lang="en-GB" sz="2000" dirty="0"/>
          </a:p>
          <a:p>
            <a:pPr lvl="1"/>
            <a:endParaRPr lang="en-GB" sz="2000" dirty="0"/>
          </a:p>
          <a:p>
            <a:r>
              <a:rPr lang="en-GB" sz="2400" dirty="0"/>
              <a:t>In EC, mover: Jessy Rouyer	Second: David Law</a:t>
            </a:r>
          </a:p>
          <a:p>
            <a:pPr lvl="1"/>
            <a:r>
              <a:rPr lang="en-GB" sz="2000" dirty="0"/>
              <a:t>(y/n/a): &lt;y&gt;,&lt;n&gt;,&lt;a&gt;</a:t>
            </a:r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814809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802.1 Motions</a:t>
            </a:r>
            <a:br>
              <a:rPr lang="en-US" dirty="0"/>
            </a:br>
            <a:r>
              <a:rPr lang="en-US" dirty="0"/>
              <a:t>2019-07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Consent Agenda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drafts to Sponsor ballot</a:t>
            </a:r>
          </a:p>
        </p:txBody>
      </p:sp>
    </p:spTree>
    <p:extLst>
      <p:ext uri="{BB962C8B-B14F-4D97-AF65-F5344CB8AC3E}">
        <p14:creationId xmlns:p14="http://schemas.microsoft.com/office/powerpoint/2010/main" val="15728889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274638"/>
            <a:ext cx="7772400" cy="914400"/>
          </a:xfrm>
        </p:spPr>
        <p:txBody>
          <a:bodyPr/>
          <a:lstStyle/>
          <a:p>
            <a:pPr algn="l"/>
            <a:r>
              <a:rPr lang="en-GB" dirty="0"/>
              <a:t>MOTION</a:t>
            </a:r>
            <a:endParaRPr lang="en-GB" dirty="0">
              <a:latin typeface="Times New Roman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189038"/>
            <a:ext cx="7772400" cy="4937125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/>
              <a:t>Approve sending P802.1X-Rev-D1.4 to Standards Association Ballot</a:t>
            </a:r>
          </a:p>
          <a:p>
            <a:pPr marL="400050" lvl="1" indent="0">
              <a:buNone/>
            </a:pPr>
            <a:r>
              <a:rPr lang="en-US" sz="2200" dirty="0"/>
              <a:t>[Maintenance PAR, no CSD]</a:t>
            </a:r>
            <a:endParaRPr lang="en-US" sz="1700" dirty="0"/>
          </a:p>
          <a:p>
            <a:pPr lvl="1"/>
            <a:r>
              <a:rPr lang="en-US" sz="1700" dirty="0"/>
              <a:t>P802.1X-Rev Port-Based Network Access Control</a:t>
            </a:r>
          </a:p>
          <a:p>
            <a:pPr lvl="1"/>
            <a:r>
              <a:rPr lang="en-US" sz="1700" dirty="0"/>
              <a:t>Working Group Recirculation Ballot closed 6/29/2019. </a:t>
            </a:r>
            <a:br>
              <a:rPr lang="en-US" sz="1700" dirty="0"/>
            </a:br>
            <a:r>
              <a:rPr lang="en-US" sz="1700" dirty="0"/>
              <a:t>100% Approval. 85% Response </a:t>
            </a:r>
            <a:br>
              <a:rPr lang="en-US" sz="1700" dirty="0"/>
            </a:br>
            <a:r>
              <a:rPr lang="en-US" sz="1700" dirty="0"/>
              <a:t>Approve: 19   Disapprove: 0   Abstain: 27   Voters: 54</a:t>
            </a:r>
          </a:p>
          <a:p>
            <a:pPr lvl="1"/>
            <a:r>
              <a:rPr lang="en-US" sz="1700" dirty="0"/>
              <a:t>Comment resolution </a:t>
            </a:r>
            <a:r>
              <a:rPr lang="en-US" sz="1400" dirty="0">
                <a:hlinkClick r:id="rId4"/>
              </a:rPr>
              <a:t>http://www.ieee802.org/1/files/private/x-rev-drafts/d1/802-1X-rev-d1-4-dis.pdf</a:t>
            </a:r>
            <a:r>
              <a:rPr lang="en-US" sz="1400" dirty="0"/>
              <a:t> </a:t>
            </a:r>
            <a:endParaRPr lang="en-US" sz="1700" dirty="0"/>
          </a:p>
          <a:p>
            <a:pPr eaLnBrk="1" hangingPunct="1">
              <a:spcBef>
                <a:spcPts val="1800"/>
              </a:spcBef>
              <a:tabLst>
                <a:tab pos="2000250" algn="l"/>
              </a:tabLst>
            </a:pPr>
            <a:r>
              <a:rPr lang="en-GB" sz="2400" dirty="0">
                <a:latin typeface="Arial" charset="0"/>
              </a:rPr>
              <a:t>In the WG, Proposed:</a:t>
            </a:r>
            <a:r>
              <a:rPr lang="en-GB" sz="2200" dirty="0">
                <a:latin typeface="Arial" charset="0"/>
              </a:rPr>
              <a:t> </a:t>
            </a:r>
            <a:r>
              <a:rPr lang="en-GB" sz="2000" dirty="0">
                <a:latin typeface="Arial" charset="0"/>
              </a:rPr>
              <a:t>Seaman</a:t>
            </a:r>
            <a:r>
              <a:rPr lang="en-GB" sz="2200" dirty="0">
                <a:latin typeface="Arial" charset="0"/>
              </a:rPr>
              <a:t> </a:t>
            </a:r>
            <a:r>
              <a:rPr lang="en-GB" sz="2400" dirty="0">
                <a:latin typeface="Arial" charset="0"/>
              </a:rPr>
              <a:t>Second:</a:t>
            </a:r>
            <a:r>
              <a:rPr lang="en-GB" sz="2200" dirty="0">
                <a:latin typeface="Arial" charset="0"/>
              </a:rPr>
              <a:t> </a:t>
            </a:r>
            <a:r>
              <a:rPr lang="en-GB" sz="2000" dirty="0" err="1">
                <a:latin typeface="Arial" charset="0"/>
              </a:rPr>
              <a:t>Fedyk</a:t>
            </a:r>
            <a:endParaRPr lang="en-GB" sz="2000" dirty="0">
              <a:latin typeface="Arial" charset="0"/>
            </a:endParaRPr>
          </a:p>
          <a:p>
            <a:pPr lvl="1">
              <a:buFont typeface="Arial"/>
              <a:buChar char="•"/>
            </a:pPr>
            <a:r>
              <a:rPr lang="en-GB" sz="2400" dirty="0">
                <a:latin typeface="Arial" charset="0"/>
              </a:rPr>
              <a:t>Sending draft (y/n/a):      ,    , </a:t>
            </a:r>
          </a:p>
          <a:p>
            <a:pPr lvl="1">
              <a:buFont typeface="Arial"/>
              <a:buChar char="•"/>
            </a:pPr>
            <a:endParaRPr lang="en-GB" sz="2400" dirty="0">
              <a:latin typeface="Arial" charset="0"/>
            </a:endParaRPr>
          </a:p>
          <a:p>
            <a:pPr>
              <a:spcBef>
                <a:spcPts val="1800"/>
              </a:spcBef>
              <a:buFont typeface="Arial"/>
              <a:buChar char="•"/>
            </a:pPr>
            <a:r>
              <a:rPr lang="en-GB" sz="2400" dirty="0">
                <a:latin typeface="Arial" charset="0"/>
              </a:rPr>
              <a:t>In the EC, mover:</a:t>
            </a:r>
            <a:r>
              <a:rPr lang="en-GB" sz="2000" dirty="0">
                <a:latin typeface="Arial" charset="0"/>
              </a:rPr>
              <a:t> Jessy Rouyer </a:t>
            </a:r>
            <a:r>
              <a:rPr lang="en-GB" sz="2400" dirty="0">
                <a:latin typeface="Arial" charset="0"/>
              </a:rPr>
              <a:t>Second:</a:t>
            </a:r>
            <a:r>
              <a:rPr lang="en-GB" sz="2000" dirty="0">
                <a:latin typeface="Arial" charset="0"/>
              </a:rPr>
              <a:t> David Law</a:t>
            </a:r>
          </a:p>
          <a:p>
            <a:pPr lvl="1">
              <a:buFont typeface="Arial"/>
              <a:buChar char="•"/>
            </a:pPr>
            <a:r>
              <a:rPr lang="en-GB" sz="2200" dirty="0">
                <a:latin typeface="Arial" charset="0"/>
              </a:rPr>
              <a:t>(y/n/a):  &lt;y&gt; , &lt;n&gt;   , &lt;a&gt; </a:t>
            </a:r>
          </a:p>
          <a:p>
            <a:pPr marL="0" indent="0" eaLnBrk="1" hangingPunct="1">
              <a:buNone/>
            </a:pPr>
            <a:endParaRPr lang="en-GB" sz="2800" dirty="0">
              <a:latin typeface="Arial" charset="0"/>
            </a:endParaRPr>
          </a:p>
          <a:p>
            <a:pPr marL="0" indent="0" eaLnBrk="1" hangingPunct="1">
              <a:buNone/>
            </a:pPr>
            <a:endParaRPr lang="en-GB" sz="2800" dirty="0">
              <a:latin typeface="Arial" charset="0"/>
            </a:endParaRPr>
          </a:p>
          <a:p>
            <a:pPr eaLnBrk="1" hangingPunct="1">
              <a:buFont typeface="Monotype Sorts" charset="0"/>
              <a:buNone/>
            </a:pP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647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274638"/>
            <a:ext cx="7772400" cy="914400"/>
          </a:xfrm>
        </p:spPr>
        <p:txBody>
          <a:bodyPr/>
          <a:lstStyle/>
          <a:p>
            <a:pPr algn="l"/>
            <a:r>
              <a:rPr lang="en-GB" sz="2800" dirty="0"/>
              <a:t>Supporting information </a:t>
            </a:r>
            <a:r>
              <a:rPr lang="en-GB" dirty="0"/>
              <a:t>P802.1X-Rev</a:t>
            </a:r>
            <a:endParaRPr lang="en-GB" dirty="0">
              <a:latin typeface="Times New Roman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41413" y="1189038"/>
            <a:ext cx="8002587" cy="4937125"/>
          </a:xfrm>
        </p:spPr>
        <p:txBody>
          <a:bodyPr>
            <a:normAutofit/>
          </a:bodyPr>
          <a:lstStyle/>
          <a:p>
            <a:r>
              <a:rPr lang="en-US" sz="2600" dirty="0"/>
              <a:t>WG ballot </a:t>
            </a:r>
            <a:r>
              <a:rPr lang="en-US" sz="2600" dirty="0" err="1"/>
              <a:t>recirc</a:t>
            </a:r>
            <a:r>
              <a:rPr lang="en-US" sz="2600" dirty="0"/>
              <a:t> closed: </a:t>
            </a:r>
            <a:br>
              <a:rPr lang="en-US" sz="2600" dirty="0"/>
            </a:br>
            <a:r>
              <a:rPr lang="en-US" sz="2600" dirty="0"/>
              <a:t>29 June 2018</a:t>
            </a:r>
          </a:p>
          <a:p>
            <a:r>
              <a:rPr lang="en-US" sz="2600" dirty="0"/>
              <a:t>The ballot resulted in</a:t>
            </a:r>
          </a:p>
          <a:p>
            <a:pPr lvl="1"/>
            <a:r>
              <a:rPr lang="en-US" sz="2200" dirty="0"/>
              <a:t>0 Disapprove votes</a:t>
            </a:r>
          </a:p>
          <a:p>
            <a:pPr lvl="1"/>
            <a:r>
              <a:rPr lang="en-US" sz="2200" dirty="0"/>
              <a:t>0 Must Be Satisfied </a:t>
            </a:r>
            <a:br>
              <a:rPr lang="en-US" sz="2200" dirty="0"/>
            </a:br>
            <a:r>
              <a:rPr lang="en-US" sz="2200" dirty="0"/>
              <a:t>comments</a:t>
            </a:r>
          </a:p>
          <a:p>
            <a:r>
              <a:rPr lang="en-US" sz="2600" dirty="0"/>
              <a:t>Ballot response details available here</a:t>
            </a:r>
          </a:p>
          <a:p>
            <a:pPr marL="0" indent="0">
              <a:buNone/>
            </a:pPr>
            <a:r>
              <a:rPr lang="en-US" sz="1700" dirty="0"/>
              <a:t> 	</a:t>
            </a:r>
            <a:r>
              <a:rPr lang="en-US" sz="1500" dirty="0">
                <a:hlinkClick r:id="rId4"/>
              </a:rPr>
              <a:t>http://www.ieee802.org/1/files/private/x-rev-drafts/d1/802-1X-rev-d1-4-dis.pdf</a:t>
            </a:r>
            <a:r>
              <a:rPr lang="en-US" sz="1500" dirty="0"/>
              <a:t> </a:t>
            </a:r>
            <a:endParaRPr lang="en-US" sz="2100" dirty="0"/>
          </a:p>
          <a:p>
            <a:endParaRPr lang="en-GB" sz="2800" dirty="0">
              <a:latin typeface="Arial" charset="0"/>
            </a:endParaRPr>
          </a:p>
          <a:p>
            <a:pPr marL="0" indent="0" eaLnBrk="1" hangingPunct="1">
              <a:buNone/>
            </a:pPr>
            <a:endParaRPr lang="en-GB" sz="2800" dirty="0">
              <a:latin typeface="Arial" charset="0"/>
            </a:endParaRPr>
          </a:p>
          <a:p>
            <a:pPr eaLnBrk="1" hangingPunct="1">
              <a:buFont typeface="Monotype Sorts" charset="0"/>
              <a:buNone/>
            </a:pPr>
            <a:endParaRPr lang="en-GB" dirty="0">
              <a:latin typeface="Arial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806137"/>
              </p:ext>
            </p:extLst>
          </p:nvPr>
        </p:nvGraphicFramePr>
        <p:xfrm>
          <a:off x="5112688" y="1195821"/>
          <a:ext cx="3888432" cy="2103120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2028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Ballot results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r>
                        <a:rPr lang="en-US" sz="1200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Percentage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r>
                        <a:rPr lang="en-US" sz="12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r>
                        <a:rPr lang="en-US" sz="12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r>
                        <a:rPr lang="en-US" sz="1200" dirty="0"/>
                        <a:t>Abstain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r>
                        <a:rPr lang="en-US" sz="1200" dirty="0"/>
                        <a:t>No. of Voters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r>
                        <a:rPr lang="en-US" sz="1200" dirty="0"/>
                        <a:t>Voters responding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4431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itle slide">
  <a:themeElements>
    <a:clrScheme name="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 only">
  <a:themeElements>
    <a:clrScheme name="Title onl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onl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onl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onl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onl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onl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onl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onl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onl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onl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onl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onl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0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1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2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3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4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5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6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7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8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9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0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1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2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3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4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5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4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5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6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7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8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9.xml><?xml version="1.0" encoding="utf-8"?>
<a:themeOverride xmlns:a="http://schemas.openxmlformats.org/drawingml/2006/main">
  <a:clrScheme name="Title slid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IEEE_802_template (1)</Template>
  <TotalTime>0</TotalTime>
  <Words>1283</Words>
  <Application>Microsoft Office PowerPoint</Application>
  <PresentationFormat>On-screen Show (4:3)</PresentationFormat>
  <Paragraphs>186</Paragraphs>
  <Slides>26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MS PGothic</vt:lpstr>
      <vt:lpstr>Arial</vt:lpstr>
      <vt:lpstr>Monotype Sorts</vt:lpstr>
      <vt:lpstr>Times New Roman</vt:lpstr>
      <vt:lpstr>Title slide</vt:lpstr>
      <vt:lpstr>Title only</vt:lpstr>
      <vt:lpstr>802.1 consent agenda items for LMSC Closing Plenary</vt:lpstr>
      <vt:lpstr>802.1 Motions 2019-07   Consent Agenda  NesCom &amp; ICCom</vt:lpstr>
      <vt:lpstr>Motion</vt:lpstr>
      <vt:lpstr>Motion</vt:lpstr>
      <vt:lpstr>Motion</vt:lpstr>
      <vt:lpstr>Motion</vt:lpstr>
      <vt:lpstr>802.1 Motions 2019-07   Consent Agenda  drafts to Sponsor ballot</vt:lpstr>
      <vt:lpstr>MOTION</vt:lpstr>
      <vt:lpstr>Supporting information P802.1X-Rev</vt:lpstr>
      <vt:lpstr>Motion</vt:lpstr>
      <vt:lpstr>Supporting information P802.1Qcx</vt:lpstr>
      <vt:lpstr>802.1 Motions 2019-07   Consent Agenda   Drafts to RevCom</vt:lpstr>
      <vt:lpstr>Motion</vt:lpstr>
      <vt:lpstr>Supporting information P802.1AS-Rev</vt:lpstr>
      <vt:lpstr>Supporting information P802.1AS-Rev</vt:lpstr>
      <vt:lpstr>Supporting information P802.1AS-Rev</vt:lpstr>
      <vt:lpstr>Supporting information P802.1AS-Rev</vt:lpstr>
      <vt:lpstr>Supporting information P802.1AS-Rev</vt:lpstr>
      <vt:lpstr>Supporting information P802.1AS-Rev</vt:lpstr>
      <vt:lpstr>Supporting information P802.1AS-Rev</vt:lpstr>
      <vt:lpstr>802.1 Motions 2019-07   Consent Agenda   Liaisons and external communications</vt:lpstr>
      <vt:lpstr>Motion</vt:lpstr>
      <vt:lpstr>Motion</vt:lpstr>
      <vt:lpstr>Motion</vt:lpstr>
      <vt:lpstr>Motion</vt:lpstr>
      <vt:lpstr>Motion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Motion Template</dc:title>
  <dc:subject>IEEE 802 March 2011 workshop</dc:subject>
  <dc:creator>John DAmbrosia</dc:creator>
  <cp:lastModifiedBy>John Messenger</cp:lastModifiedBy>
  <cp:revision>623</cp:revision>
  <dcterms:created xsi:type="dcterms:W3CDTF">2017-02-01T20:21:43Z</dcterms:created>
  <dcterms:modified xsi:type="dcterms:W3CDTF">2019-07-17T11:00:00Z</dcterms:modified>
</cp:coreProperties>
</file>