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41" r:id="rId3"/>
    <p:sldId id="417" r:id="rId4"/>
    <p:sldId id="511" r:id="rId5"/>
  </p:sldIdLst>
  <p:sldSz cx="9144000" cy="6858000" type="screen4x3"/>
  <p:notesSz cx="7102475" cy="938847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3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59" autoAdjust="0"/>
    <p:restoredTop sz="95501" autoAdjust="0"/>
  </p:normalViewPr>
  <p:slideViewPr>
    <p:cSldViewPr>
      <p:cViewPr varScale="1">
        <p:scale>
          <a:sx n="114" d="100"/>
          <a:sy n="114" d="100"/>
        </p:scale>
        <p:origin x="1248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3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65" cy="468942"/>
          </a:xfrm>
          <a:prstGeom prst="rect">
            <a:avLst/>
          </a:prstGeom>
        </p:spPr>
        <p:txBody>
          <a:bodyPr vert="horz" lIns="92994" tIns="46497" rIns="92994" bIns="4649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85" y="0"/>
            <a:ext cx="3078065" cy="468942"/>
          </a:xfrm>
          <a:prstGeom prst="rect">
            <a:avLst/>
          </a:prstGeom>
        </p:spPr>
        <p:txBody>
          <a:bodyPr vert="horz" lIns="92994" tIns="46497" rIns="92994" bIns="46497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09-Jul-19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928"/>
            <a:ext cx="3078065" cy="468942"/>
          </a:xfrm>
          <a:prstGeom prst="rect">
            <a:avLst/>
          </a:prstGeom>
        </p:spPr>
        <p:txBody>
          <a:bodyPr vert="horz" lIns="92994" tIns="46497" rIns="92994" bIns="4649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85" y="8917928"/>
            <a:ext cx="3078065" cy="468942"/>
          </a:xfrm>
          <a:prstGeom prst="rect">
            <a:avLst/>
          </a:prstGeom>
        </p:spPr>
        <p:txBody>
          <a:bodyPr vert="horz" lIns="92994" tIns="46497" rIns="92994" bIns="46497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1"/>
            <a:ext cx="7102475" cy="938847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2994" tIns="46497" rIns="92994" bIns="46497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777266" y="97965"/>
            <a:ext cx="655287" cy="2135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29945" algn="l"/>
                <a:tab pos="1859890" algn="l"/>
                <a:tab pos="2789834" algn="l"/>
                <a:tab pos="3719779" algn="l"/>
                <a:tab pos="4649724" algn="l"/>
                <a:tab pos="5579669" algn="l"/>
                <a:tab pos="6509614" algn="l"/>
                <a:tab pos="7439558" algn="l"/>
                <a:tab pos="8369503" algn="l"/>
                <a:tab pos="9299448" algn="l"/>
                <a:tab pos="10229393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69922" y="97965"/>
            <a:ext cx="845533" cy="21359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29945" algn="l"/>
                <a:tab pos="1859890" algn="l"/>
                <a:tab pos="2789834" algn="l"/>
                <a:tab pos="3719779" algn="l"/>
                <a:tab pos="4649724" algn="l"/>
                <a:tab pos="5579669" algn="l"/>
                <a:tab pos="6509614" algn="l"/>
                <a:tab pos="7439558" algn="l"/>
                <a:tab pos="8369503" algn="l"/>
                <a:tab pos="9299448" algn="l"/>
                <a:tab pos="10229393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11263" y="709613"/>
            <a:ext cx="4678362" cy="3508375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6347" y="4459767"/>
            <a:ext cx="5208157" cy="422369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191" tIns="46863" rIns="95191" bIns="46863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487834" y="9089766"/>
            <a:ext cx="944720" cy="1830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64972" algn="l"/>
                <a:tab pos="1394917" algn="l"/>
                <a:tab pos="2324862" algn="l"/>
                <a:tab pos="3254807" algn="l"/>
                <a:tab pos="4184752" algn="l"/>
                <a:tab pos="5114696" algn="l"/>
                <a:tab pos="6044641" algn="l"/>
                <a:tab pos="6974586" algn="l"/>
                <a:tab pos="7904531" algn="l"/>
                <a:tab pos="8834476" algn="l"/>
                <a:tab pos="9764420" algn="l"/>
                <a:tab pos="10694365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300830" y="9089765"/>
            <a:ext cx="523580" cy="3677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29945" algn="l"/>
                <a:tab pos="1859890" algn="l"/>
                <a:tab pos="2789834" algn="l"/>
                <a:tab pos="3719779" algn="l"/>
                <a:tab pos="4649724" algn="l"/>
                <a:tab pos="5579669" algn="l"/>
                <a:tab pos="6509614" algn="l"/>
                <a:tab pos="7439558" algn="l"/>
                <a:tab pos="8369503" algn="l"/>
                <a:tab pos="9299448" algn="l"/>
                <a:tab pos="10229393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39842" y="9089766"/>
            <a:ext cx="731711" cy="184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29945" algn="l"/>
                <a:tab pos="1859890" algn="l"/>
                <a:tab pos="2789834" algn="l"/>
                <a:tab pos="3719779" algn="l"/>
                <a:tab pos="4649724" algn="l"/>
                <a:tab pos="5579669" algn="l"/>
                <a:tab pos="6509614" algn="l"/>
                <a:tab pos="7439558" algn="l"/>
                <a:tab pos="8369503" algn="l"/>
                <a:tab pos="9299448" algn="l"/>
                <a:tab pos="10229393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41467" y="9088161"/>
            <a:ext cx="5619541" cy="160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2994" tIns="46497" rIns="92994" bIns="46497"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63418" y="300317"/>
            <a:ext cx="5775639" cy="160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2994" tIns="46497" rIns="92994" bIns="46497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82121" y="709837"/>
            <a:ext cx="4738235" cy="35090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2994" tIns="46497" rIns="92994" bIns="46497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46347" y="4459767"/>
            <a:ext cx="5209782" cy="432004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4191000" y="6475413"/>
            <a:ext cx="682625" cy="36353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Jay Holcomb (Itron)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09 July 2019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96912" y="333375"/>
            <a:ext cx="2198688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09 July 2019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Jay Holcomb (Itron)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191000" y="6475413"/>
            <a:ext cx="682625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4213" y="6475413"/>
            <a:ext cx="1686359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802.18 EC Opening Report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5000628" y="357166"/>
            <a:ext cx="3500462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EC-18/0102r00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303451" cy="273050"/>
          </a:xfrm>
        </p:spPr>
        <p:txBody>
          <a:bodyPr/>
          <a:lstStyle/>
          <a:p>
            <a:r>
              <a:rPr lang="en-US" dirty="0"/>
              <a:t>09 July 2019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4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GB"/>
              <a:t>Jay Holcomb (Itron)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  <a:ln/>
        </p:spPr>
        <p:txBody>
          <a:bodyPr/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latin typeface="Times New Roman" charset="0"/>
              </a:rPr>
              <a:t>IEEE 802.18 RR-TAG</a:t>
            </a:r>
            <a:br>
              <a:rPr lang="en-US" dirty="0">
                <a:latin typeface="Times New Roman" charset="0"/>
              </a:rPr>
            </a:br>
            <a:r>
              <a:rPr lang="en-US" dirty="0">
                <a:latin typeface="Times New Roman" charset="0"/>
              </a:rPr>
              <a:t>EC Opening Report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889125"/>
            <a:ext cx="7772400" cy="701675"/>
          </a:xfrm>
          <a:ln/>
        </p:spPr>
        <p:txBody>
          <a:bodyPr/>
          <a:lstStyle/>
          <a:p>
            <a:pPr algn="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	Date:</a:t>
            </a:r>
            <a:r>
              <a:rPr lang="en-GB" sz="2000" b="0" dirty="0"/>
              <a:t> 15 July 2019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49492" y="3040062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 </a:t>
            </a:r>
            <a:endParaRPr lang="en-GB" sz="2000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A9943946-CAC7-4B5F-A0AD-61A516AFFB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89485"/>
              </p:ext>
            </p:extLst>
          </p:nvPr>
        </p:nvGraphicFramePr>
        <p:xfrm>
          <a:off x="527050" y="3608388"/>
          <a:ext cx="7993063" cy="246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Document" r:id="rId4" imgW="8245941" imgH="2541999" progId="Word.Document.8">
                  <p:embed/>
                </p:oleObj>
              </mc:Choice>
              <mc:Fallback>
                <p:oleObj name="Document" r:id="rId4" imgW="8245941" imgH="2541999" progId="Word.Document.8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A9943946-CAC7-4B5F-A0AD-61A516AFFB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3608388"/>
                        <a:ext cx="7993063" cy="2460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367950" y="609601"/>
            <a:ext cx="8408100" cy="761999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Times New Roman" charset="0"/>
              </a:rPr>
              <a:t>802.18 Radio Regulatory Advisory Group – RR-TAG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8334" y="1371600"/>
            <a:ext cx="8303266" cy="4724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2000" dirty="0"/>
              <a:t>Number of voters:  48 (9 on LMSC)</a:t>
            </a:r>
            <a:r>
              <a:rPr lang="en-US" altLang="en-US" sz="2000" dirty="0">
                <a:solidFill>
                  <a:schemeClr val="tx1"/>
                </a:solidFill>
              </a:rPr>
              <a:t>;  Aspirant members: 17</a:t>
            </a:r>
          </a:p>
          <a:p>
            <a:pPr eaLnBrk="1" hangingPunct="1">
              <a:defRPr/>
            </a:pPr>
            <a:endParaRPr lang="en-US" sz="1000" dirty="0">
              <a:solidFill>
                <a:srgbClr val="FF0000"/>
              </a:solidFill>
              <a:ea typeface="+mn-ea"/>
              <a:cs typeface="+mn-cs"/>
            </a:endParaRP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ea typeface="+mn-ea"/>
                <a:cs typeface="+mn-cs"/>
              </a:rPr>
              <a:t>Officers or the RR-TAG / IEEE 802.18:</a:t>
            </a:r>
          </a:p>
          <a:p>
            <a:pPr lvl="1">
              <a:defRPr/>
            </a:pPr>
            <a:r>
              <a:rPr lang="en-US" sz="1800" dirty="0"/>
              <a:t>Chair is Jay Holcomb (Itron) </a:t>
            </a:r>
          </a:p>
          <a:p>
            <a:pPr lvl="1">
              <a:defRPr/>
            </a:pPr>
            <a:r>
              <a:rPr lang="en-US" sz="1800" dirty="0"/>
              <a:t>Vice-chair is open – any ideas? </a:t>
            </a:r>
          </a:p>
          <a:p>
            <a:pPr lvl="1">
              <a:defRPr/>
            </a:pPr>
            <a:r>
              <a:rPr lang="en-US" sz="1800" dirty="0"/>
              <a:t>Secretary is open – any ideas? </a:t>
            </a:r>
          </a:p>
          <a:p>
            <a:pPr lvl="1">
              <a:defRPr/>
            </a:pPr>
            <a:r>
              <a:rPr lang="en-US" sz="1600" dirty="0"/>
              <a:t>	</a:t>
            </a:r>
          </a:p>
          <a:p>
            <a:pPr marL="342900" lvl="1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cs typeface="+mn-cs"/>
              </a:rPr>
              <a:t>Schedule this week</a:t>
            </a:r>
          </a:p>
          <a:p>
            <a:pPr marL="742950" lvl="2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cs typeface="+mn-cs"/>
              </a:rPr>
              <a:t>Tuesday AM2 –  </a:t>
            </a:r>
            <a:r>
              <a:rPr lang="en-US" dirty="0"/>
              <a:t>0.49/50 Level 0 </a:t>
            </a:r>
            <a:endParaRPr lang="en-US" dirty="0">
              <a:cs typeface="+mn-cs"/>
            </a:endParaRPr>
          </a:p>
          <a:p>
            <a:pPr marL="742950" lvl="2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cs typeface="+mn-cs"/>
              </a:rPr>
              <a:t>Thursday AM1 –  </a:t>
            </a:r>
            <a:r>
              <a:rPr lang="en-US" dirty="0"/>
              <a:t>0.49/50 Level 0 </a:t>
            </a:r>
          </a:p>
          <a:p>
            <a:pPr marL="742950" lvl="2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en-US" sz="16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4294967295"/>
          </p:nvPr>
        </p:nvSpPr>
        <p:spPr>
          <a:xfrm>
            <a:off x="696912" y="333375"/>
            <a:ext cx="2198688" cy="2762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09 July 2019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>
          <a:xfrm>
            <a:off x="5410200" y="6475413"/>
            <a:ext cx="3184520" cy="180975"/>
          </a:xfrm>
        </p:spPr>
        <p:txBody>
          <a:bodyPr/>
          <a:lstStyle/>
          <a:p>
            <a:r>
              <a:rPr lang="en-US"/>
              <a:t>Jay Holcomb (Itron)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9033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674688" y="381000"/>
            <a:ext cx="7770813" cy="838200"/>
          </a:xfrm>
        </p:spPr>
        <p:txBody>
          <a:bodyPr/>
          <a:lstStyle/>
          <a:p>
            <a:r>
              <a:rPr lang="en-US" altLang="en-US" sz="2400" dirty="0"/>
              <a:t>802.18 meeting discussion item</a:t>
            </a:r>
            <a:r>
              <a:rPr lang="en-US" altLang="en-US" sz="2000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674688" y="990600"/>
            <a:ext cx="8316912" cy="54848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4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000" b="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Will discuss what members have to share on EU activities in ETSI, CEPT, etc.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dirty="0"/>
              <a:t>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4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Latest on update to ITU-R SM.2352  on THz communications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No liaison from WP1A that was expected, there is a report we can review.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4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UWB status Japan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b="0" dirty="0"/>
              <a:t>Presentation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400" b="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UWB FCC petition for rule making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Basically, codify what has been waived over the past many years.  Still reviewing petition.</a:t>
            </a:r>
          </a:p>
          <a:p>
            <a:pPr marL="457200" lvl="1" indent="0">
              <a:spcBef>
                <a:spcPts val="0"/>
              </a:spcBef>
            </a:pPr>
            <a:endParaRPr lang="en-US" sz="14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MSIT, Korea, has issued a consultation w/76GHz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Looks like above the bands we have standards in. 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8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APT update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How can we provide them our view points on WRC-19? (Do not process.) 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4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1W wireless power transfer product approved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Using some unlicensed bands. 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800" b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4294967295"/>
          </p:nvPr>
        </p:nvSpPr>
        <p:spPr>
          <a:xfrm>
            <a:off x="696912" y="333375"/>
            <a:ext cx="2198688" cy="2762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09 July 2019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Jay Holcomb (Itron)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259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FEC4E-D58D-4A00-A290-A9FAA1966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A62BAE-8D0B-4B09-8E4E-60DDA402ED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31770-8B4D-40EC-9E24-EB5B54D59CE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Jay Holcomb (Itron)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B277190-09EE-41DC-AB47-FC11E978F360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696912" y="333375"/>
            <a:ext cx="2655888" cy="273050"/>
          </a:xfrm>
        </p:spPr>
        <p:txBody>
          <a:bodyPr/>
          <a:lstStyle/>
          <a:p>
            <a:r>
              <a:rPr lang="en-US"/>
              <a:t>09 July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663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7030A0"/>
      </a:hlink>
      <a:folHlink>
        <a:srgbClr val="00002D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F2D85B4-B705-4018-9CF0-E6E4BD03567D}" vid="{6A25E773-D890-44CD-BA7F-9C3E9F9CAE5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67355</TotalTime>
  <Words>238</Words>
  <Application>Microsoft Office PowerPoint</Application>
  <PresentationFormat>On-screen Show (4:3)</PresentationFormat>
  <Paragraphs>54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Office Theme</vt:lpstr>
      <vt:lpstr>Document</vt:lpstr>
      <vt:lpstr>IEEE 802.18 RR-TAG EC Opening Report</vt:lpstr>
      <vt:lpstr>802.18 Radio Regulatory Advisory Group – RR-TAG</vt:lpstr>
      <vt:lpstr>802.18 meeting discussion items</vt:lpstr>
      <vt:lpstr>PowerPoint Presentation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802.11/15 Regulatory SC Teleconference Plan and Agenda</dc:title>
  <dc:creator>Kennedy, Rich</dc:creator>
  <cp:lastModifiedBy>Holcomb, Jay</cp:lastModifiedBy>
  <cp:revision>455</cp:revision>
  <cp:lastPrinted>2017-08-03T16:59:47Z</cp:lastPrinted>
  <dcterms:created xsi:type="dcterms:W3CDTF">2016-03-03T14:54:45Z</dcterms:created>
  <dcterms:modified xsi:type="dcterms:W3CDTF">2019-07-09T11:40:15Z</dcterms:modified>
</cp:coreProperties>
</file>