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6"/>
  </p:notesMasterIdLst>
  <p:handoutMasterIdLst>
    <p:handoutMasterId r:id="rId7"/>
  </p:handoutMasterIdLst>
  <p:sldIdLst>
    <p:sldId id="351" r:id="rId2"/>
    <p:sldId id="260" r:id="rId3"/>
    <p:sldId id="362" r:id="rId4"/>
    <p:sldId id="363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465" autoAdjust="0"/>
  </p:normalViewPr>
  <p:slideViewPr>
    <p:cSldViewPr showGuides="1">
      <p:cViewPr varScale="1">
        <p:scale>
          <a:sx n="93" d="100"/>
          <a:sy n="93" d="100"/>
        </p:scale>
        <p:origin x="69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632"/>
    </p:cViewPr>
  </p:sorterViewPr>
  <p:notesViewPr>
    <p:cSldViewPr showGuides="1">
      <p:cViewPr varScale="1">
        <p:scale>
          <a:sx n="55" d="100"/>
          <a:sy n="55" d="100"/>
        </p:scale>
        <p:origin x="-178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162FEA9-86A5-40EB-94A7-F69C6D903AB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EC0AAC-15FC-4C51-A8D2-66E5D2FDF2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3CF3C66-92F6-3748-B3EE-CEF450A9FCB4}" type="datetimeFigureOut">
              <a:rPr lang="en-US"/>
              <a:pPr>
                <a:defRPr/>
              </a:pPr>
              <a:t>11/16/18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34871D-98A1-445F-B9BD-47CFC49813B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993B7-6EFA-4093-9C67-A6FA8983221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AFEA41B-F167-1F4B-AB85-0DC2DEEBC6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C481AC9-F412-46DA-88A0-C3359C304D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8E4D1-E1A3-43A3-81F8-332F557F557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F88D448-FE46-F340-B487-6A295D8DD282}" type="datetimeFigureOut">
              <a:rPr lang="en-CA"/>
              <a:pPr>
                <a:defRPr/>
              </a:pPr>
              <a:t>2018-11-16</a:t>
            </a:fld>
            <a:endParaRPr lang="en-CA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0805EEC-3BBB-4901-BD77-7345F6B676A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A5DFE66-A871-4A68-ABDF-6ADB3D8203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A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1A6E97-ABCA-49BE-B425-EB92ADAB41E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C55815-E782-4ECC-9FBF-DF87DD3E0E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82AA54B-32AB-F34D-8D9A-3635F3DC8065}" type="slidenum">
              <a:rPr lang="en-CA" altLang="en-US"/>
              <a:pPr>
                <a:defRPr/>
              </a:pPr>
              <a:t>‹#›</a:t>
            </a:fld>
            <a:endParaRPr lang="en-CA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>
            <a:extLst>
              <a:ext uri="{FF2B5EF4-FFF2-40B4-BE49-F238E27FC236}">
                <a16:creationId xmlns:a16="http://schemas.microsoft.com/office/drawing/2014/main" id="{5A58C1C5-46CF-B84D-B7E7-74E2E173B02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es Placeholder 2">
            <a:extLst>
              <a:ext uri="{FF2B5EF4-FFF2-40B4-BE49-F238E27FC236}">
                <a16:creationId xmlns:a16="http://schemas.microsoft.com/office/drawing/2014/main" id="{8947D1DF-DB04-424E-9AF6-0DB93EBD8CC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CA" altLang="en-US"/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DDECBD24-9FB8-E34D-9D66-0BE6654874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0D37433-F468-F14D-9A9F-8C2783CB96FB}" type="slidenum">
              <a:rPr lang="en-CA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CA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945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2AA54B-32AB-F34D-8D9A-3635F3DC8065}" type="slidenum">
              <a:rPr lang="en-CA" altLang="en-US" smtClean="0"/>
              <a:pPr>
                <a:defRPr/>
              </a:pPr>
              <a:t>2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744608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2AA54B-32AB-F34D-8D9A-3635F3DC8065}" type="slidenum">
              <a:rPr lang="en-CA" altLang="en-US" smtClean="0"/>
              <a:pPr>
                <a:defRPr/>
              </a:pPr>
              <a:t>3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33069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2AA54B-32AB-F34D-8D9A-3635F3DC8065}" type="slidenum">
              <a:rPr lang="en-CA" altLang="en-US" smtClean="0"/>
              <a:pPr>
                <a:defRPr/>
              </a:pPr>
              <a:t>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535348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ounded Rectangle 10">
            <a:extLst>
              <a:ext uri="{FF2B5EF4-FFF2-40B4-BE49-F238E27FC236}">
                <a16:creationId xmlns:a16="http://schemas.microsoft.com/office/drawing/2014/main" id="{9EBFFEE7-E9EB-E341-BC6A-6823242CF451}"/>
              </a:ext>
            </a:extLst>
          </p:cNvPr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9" name="Slide Number Placeholder 28">
            <a:extLst>
              <a:ext uri="{FF2B5EF4-FFF2-40B4-BE49-F238E27FC236}">
                <a16:creationId xmlns:a16="http://schemas.microsoft.com/office/drawing/2014/main" id="{A4AB12F9-1C94-9544-84CF-1EE3C6E86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B4F4CF7-140E-224A-825F-20B642353E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8" name="Footer Placeholder 16">
            <a:extLst>
              <a:ext uri="{FF2B5EF4-FFF2-40B4-BE49-F238E27FC236}">
                <a16:creationId xmlns:a16="http://schemas.microsoft.com/office/drawing/2014/main" id="{75D2A165-DA8F-3246-839C-D784FBCD3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10200" y="44624"/>
            <a:ext cx="19653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DCN:  802.1-18-000x-00-ICne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CDA69C-FA6F-B545-8169-A67AADDEEE15}"/>
              </a:ext>
            </a:extLst>
          </p:cNvPr>
          <p:cNvSpPr txBox="1"/>
          <p:nvPr userDrawn="1"/>
        </p:nvSpPr>
        <p:spPr>
          <a:xfrm>
            <a:off x="4067944" y="6381328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55278B3F-0B56-6B49-B5EA-CA190D40E4CB}" type="slidenum">
              <a:rPr lang="en-US" sz="1400" smtClean="0"/>
              <a:pPr algn="ctr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3304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E870D996-65C0-F84F-B207-6EB4B2345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BE69082-3041-BA41-AF2D-697B2021A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DCN:  802.1-18-000x-00-ICne</a:t>
            </a:r>
            <a:endParaRPr lang="en-US" dirty="0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CFDCA546-A19C-0E48-B450-D2BF55F62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F9E7C-B485-5D47-BBED-62EB87726C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9259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17C0C8F2-9E14-F546-AAD2-AE05665F1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C1AB0BEB-5A41-C74E-8251-11C4DF4B0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DCN:  802.1-18-000x-00-ICne</a:t>
            </a:r>
            <a:endParaRPr lang="en-US" dirty="0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E422516F-4EF0-414D-ABDB-9EA55A147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717F1-495D-954A-A99C-3D0C4A8366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1433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10">
            <a:extLst>
              <a:ext uri="{FF2B5EF4-FFF2-40B4-BE49-F238E27FC236}">
                <a16:creationId xmlns:a16="http://schemas.microsoft.com/office/drawing/2014/main" id="{E32E9946-099B-0D4C-A71D-D8EE998879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331200" y="6134100"/>
            <a:ext cx="685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CD1EF-83E4-7D4A-AB65-EF9CD9707B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183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845B92-7B78-9044-8EB1-7727BA8A5A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64388" y="44624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9B023-782A-EC41-9309-99465301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44624"/>
            <a:ext cx="190658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DCN:  802.1-18-000x-00-ICne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55A3B-AA3D-0448-9759-64423E4D2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CF9D-5A26-E048-988B-EAFD589F40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C9F81A-7D2E-AD40-90D9-E59E3FCD5659}"/>
              </a:ext>
            </a:extLst>
          </p:cNvPr>
          <p:cNvSpPr txBox="1"/>
          <p:nvPr userDrawn="1"/>
        </p:nvSpPr>
        <p:spPr>
          <a:xfrm>
            <a:off x="8686800" y="6419949"/>
            <a:ext cx="421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00C22472-8E56-9144-B90E-219FB3554917}" type="slidenum">
              <a:rPr lang="en-US" sz="1400" smtClean="0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1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5DABE-FE85-3B42-A5EF-EBA40ED70B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59650" y="44624"/>
            <a:ext cx="9572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D3B6B-0343-5948-A6B1-3F025EE58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44624"/>
            <a:ext cx="19780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DCN:  802.1-18-000x-00-ICne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13ECE5-0E4B-8E4C-BD94-1FF34E585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7A773-FEA6-614A-ABA3-357C4D0EE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257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641709B0-CC85-0E4D-BCC2-E8BC6D5ED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82305844-A25C-5846-9336-1B7E6845A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DCN:  802.1-18-000x-00-ICne</a:t>
            </a:r>
            <a:endParaRPr lang="en-US" dirty="0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534D69CC-BC42-CB40-B851-24220EF23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85267-0732-1A46-80F6-8BB0A15A8A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4268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25">
            <a:extLst>
              <a:ext uri="{FF2B5EF4-FFF2-40B4-BE49-F238E27FC236}">
                <a16:creationId xmlns:a16="http://schemas.microsoft.com/office/drawing/2014/main" id="{53171709-8C36-5340-96E4-15BFD4E00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>
            <a:extLst>
              <a:ext uri="{FF2B5EF4-FFF2-40B4-BE49-F238E27FC236}">
                <a16:creationId xmlns:a16="http://schemas.microsoft.com/office/drawing/2014/main" id="{F11C1170-E892-434D-A516-BF30ACCDB6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C0543-2E09-6642-8708-544A506219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27">
            <a:extLst>
              <a:ext uri="{FF2B5EF4-FFF2-40B4-BE49-F238E27FC236}">
                <a16:creationId xmlns:a16="http://schemas.microsoft.com/office/drawing/2014/main" id="{C52D1CD9-20F5-0743-86F9-29F1FA46C9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DCN:  802.1-18-000x-00-ICne</a:t>
            </a:r>
          </a:p>
        </p:txBody>
      </p:sp>
    </p:spTree>
    <p:extLst>
      <p:ext uri="{BB962C8B-B14F-4D97-AF65-F5344CB8AC3E}">
        <p14:creationId xmlns:p14="http://schemas.microsoft.com/office/powerpoint/2010/main" val="197323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F97AC5-CD55-F746-8358-C0A719D823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59650" y="612775"/>
            <a:ext cx="9572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5F5EF4-EA6C-3C4B-90E3-F2A6C893F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20510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DCN:  802.1-18-000x-00-ICne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FCF326-A0C5-284C-9490-06D67F9F3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35E72-5F8F-B043-8A2D-58E0336DA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589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87469726-CE42-9149-80CF-563D095BF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FF6129-CD18-CB4D-8485-AA9343A64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DCN:  802.1-18-000x-00-ICne</a:t>
            </a:r>
            <a:endParaRPr lang="en-US" dirty="0"/>
          </a:p>
        </p:txBody>
      </p:sp>
      <p:sp>
        <p:nvSpPr>
          <p:cNvPr id="4" name="Slide Number Placeholder 22">
            <a:extLst>
              <a:ext uri="{FF2B5EF4-FFF2-40B4-BE49-F238E27FC236}">
                <a16:creationId xmlns:a16="http://schemas.microsoft.com/office/drawing/2014/main" id="{E1DE654B-E62C-3A40-9279-28FE6ACCA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4F317-62D1-A246-ABB8-689728604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5129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B56273D2-221A-234C-B5A9-87FE04231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919A4C78-2222-A94B-8B44-6A18B2AB7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DCN:  802.1-18-000x-00-ICne</a:t>
            </a:r>
            <a:endParaRPr lang="en-US" dirty="0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641BB032-4DF1-B14F-8146-8EAA69E3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A8D4B-A000-0442-9396-C48C62B595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0499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D30802FE-7508-9242-9EB9-E4076CFF2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845691EA-8DB0-3D45-BA97-9212D2D49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Mentor DCN:  802.1-18-000x-00-ICne</a:t>
            </a:r>
            <a:endParaRPr lang="en-US" dirty="0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104BF063-9EF6-D648-ADCA-8959EFD6B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7AD2D-1A12-D346-9B0A-52E14484E9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2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ounded Rectangle 32">
            <a:extLst>
              <a:ext uri="{FF2B5EF4-FFF2-40B4-BE49-F238E27FC236}">
                <a16:creationId xmlns:a16="http://schemas.microsoft.com/office/drawing/2014/main" id="{DDF6E961-4871-4998-9CF8-4F2DF1A40049}"/>
              </a:ext>
            </a:extLst>
          </p:cNvPr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 useBgFill="1">
        <p:nvSpPr>
          <p:cNvPr id="34" name="Rounded Rectangle 33">
            <a:extLst>
              <a:ext uri="{FF2B5EF4-FFF2-40B4-BE49-F238E27FC236}">
                <a16:creationId xmlns:a16="http://schemas.microsoft.com/office/drawing/2014/main" id="{8D1D5F66-1F34-495E-AA27-47F3FD6DACB1}"/>
              </a:ext>
            </a:extLst>
          </p:cNvPr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7E5C306-66A6-474D-BB7A-4CF879740D3E}"/>
              </a:ext>
            </a:extLst>
          </p:cNvPr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1DAB8B-8150-4C19-B269-0314D897C70C}"/>
              </a:ext>
            </a:extLst>
          </p:cNvPr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A8355C1-2975-4AEB-BD33-0F8C41963C0E}"/>
              </a:ext>
            </a:extLst>
          </p:cNvPr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84A2132-BE4C-4CF7-A027-DD1BCB968E14}"/>
              </a:ext>
            </a:extLst>
          </p:cNvPr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257930B-E886-4665-B22E-D9AD6B1CACA4}"/>
              </a:ext>
            </a:extLst>
          </p:cNvPr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40E02D1-A63B-48B0-BC5D-130247A56DAF}"/>
              </a:ext>
            </a:extLst>
          </p:cNvPr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39" name="Title Placeholder 21">
            <a:extLst>
              <a:ext uri="{FF2B5EF4-FFF2-40B4-BE49-F238E27FC236}">
                <a16:creationId xmlns:a16="http://schemas.microsoft.com/office/drawing/2014/main" id="{970F9C20-5EA0-EB4A-8286-910A3D2CC54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40" name="Text Placeholder 12">
            <a:extLst>
              <a:ext uri="{FF2B5EF4-FFF2-40B4-BE49-F238E27FC236}">
                <a16:creationId xmlns:a16="http://schemas.microsoft.com/office/drawing/2014/main" id="{8D37A393-DEE3-AC4D-AA55-3BAE18CF4CC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E8F05FC-350D-41D4-AEBE-D76A6DB656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43750" y="-27384"/>
            <a:ext cx="9572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3A7AB1-930F-4A16-986B-D6C01F5CA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57800" y="-27384"/>
            <a:ext cx="183515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/>
              <a:t>Mentor DCN:  802.1-18-000x-00-ICne</a:t>
            </a:r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2C697688-0EE7-4874-8A37-B00F546E46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7638AC8-2A4C-B440-A490-67648C0A0D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6" r:id="rId1"/>
    <p:sldLayoutId id="2147484377" r:id="rId2"/>
    <p:sldLayoutId id="2147484378" r:id="rId3"/>
    <p:sldLayoutId id="2147484370" r:id="rId4"/>
    <p:sldLayoutId id="2147484379" r:id="rId5"/>
    <p:sldLayoutId id="2147484380" r:id="rId6"/>
    <p:sldLayoutId id="2147484371" r:id="rId7"/>
    <p:sldLayoutId id="2147484372" r:id="rId8"/>
    <p:sldLayoutId id="2147484373" r:id="rId9"/>
    <p:sldLayoutId id="2147484374" r:id="rId10"/>
    <p:sldLayoutId id="2147484375" r:id="rId11"/>
    <p:sldLayoutId id="214748438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lenn.parsons@ericsson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tandards.ieee.org/content/dam/ieee-standards/standards/web/documents/other/patents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C3018348-DEC6-D048-B92E-986952205E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556792"/>
            <a:ext cx="8458200" cy="2880320"/>
          </a:xfrm>
        </p:spPr>
        <p:txBody>
          <a:bodyPr anchor="t"/>
          <a:lstStyle/>
          <a:p>
            <a:pPr eaLnBrk="1" hangingPunct="1"/>
            <a:r>
              <a:rPr lang="en-US" altLang="en-US" dirty="0"/>
              <a:t>Three Procedural Issues for Discussion</a:t>
            </a:r>
          </a:p>
        </p:txBody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8E509EC6-7CAC-2245-9515-16E556D92C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288" y="4628728"/>
            <a:ext cx="7561088" cy="1752600"/>
          </a:xfrm>
        </p:spPr>
        <p:txBody>
          <a:bodyPr/>
          <a:lstStyle/>
          <a:p>
            <a:pPr marL="63500" eaLnBrk="1" hangingPunct="1">
              <a:lnSpc>
                <a:spcPct val="70000"/>
              </a:lnSpc>
            </a:pPr>
            <a:r>
              <a:rPr lang="en-US" altLang="en-US" dirty="0"/>
              <a:t>Roger Marks (</a:t>
            </a:r>
            <a:r>
              <a:rPr lang="en-US" altLang="en-US" dirty="0" err="1"/>
              <a:t>EthAirNet</a:t>
            </a:r>
            <a:r>
              <a:rPr lang="en-US" altLang="en-US" dirty="0"/>
              <a:t> Associates; Huawei)</a:t>
            </a:r>
          </a:p>
          <a:p>
            <a:pPr lvl="1" algn="l" eaLnBrk="1" hangingPunct="1">
              <a:lnSpc>
                <a:spcPct val="70000"/>
              </a:lnSpc>
            </a:pPr>
            <a:endParaRPr lang="en-US" altLang="en-US" sz="2000" dirty="0">
              <a:hlinkClick r:id="rId3"/>
            </a:endParaRPr>
          </a:p>
          <a:p>
            <a:pPr marL="63500" eaLnBrk="1" hangingPunct="1">
              <a:lnSpc>
                <a:spcPct val="70000"/>
              </a:lnSpc>
            </a:pPr>
            <a:r>
              <a:rPr lang="en-US" altLang="en-US" sz="1800" dirty="0" err="1"/>
              <a:t>roger@ethair.net</a:t>
            </a:r>
            <a:br>
              <a:rPr lang="en-US" altLang="en-US" sz="1800" dirty="0"/>
            </a:br>
            <a:r>
              <a:rPr lang="en-US" altLang="en-US" sz="1600" dirty="0"/>
              <a:t>+1 802 227 2253</a:t>
            </a:r>
          </a:p>
          <a:p>
            <a:pPr marL="63500" eaLnBrk="1" hangingPunct="1">
              <a:lnSpc>
                <a:spcPct val="70000"/>
              </a:lnSpc>
            </a:pPr>
            <a:endParaRPr lang="en-US" altLang="en-US" dirty="0"/>
          </a:p>
          <a:p>
            <a:pPr marL="63500" eaLnBrk="1" hangingPunct="1">
              <a:lnSpc>
                <a:spcPct val="70000"/>
              </a:lnSpc>
            </a:pPr>
            <a:r>
              <a:rPr lang="en-US" altLang="en-US" dirty="0"/>
              <a:t>16 November 2018</a:t>
            </a:r>
          </a:p>
        </p:txBody>
      </p:sp>
      <p:pic>
        <p:nvPicPr>
          <p:cNvPr id="16387" name="Picture 6" descr="https://encrypted-tbn3.gstatic.com/images?q=tbn:ANd9GcS2OeDDz4S3NME0m7I9GDAhNV1zLpK7XjFi-44fBUJ55qOqrhtz">
            <a:extLst>
              <a:ext uri="{FF2B5EF4-FFF2-40B4-BE49-F238E27FC236}">
                <a16:creationId xmlns:a16="http://schemas.microsoft.com/office/drawing/2014/main" id="{69B162CA-C49A-D34A-BC94-C4435F4CC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1439862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BCCF55ED-10BE-0448-B8AA-95FAF850F39F}"/>
              </a:ext>
            </a:extLst>
          </p:cNvPr>
          <p:cNvSpPr txBox="1">
            <a:spLocks/>
          </p:cNvSpPr>
          <p:nvPr/>
        </p:nvSpPr>
        <p:spPr>
          <a:xfrm>
            <a:off x="5652120" y="44624"/>
            <a:ext cx="3452799" cy="465161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algn="l">
              <a:defRPr/>
            </a:pPr>
            <a:r>
              <a:rPr lang="en-US" sz="1400" dirty="0"/>
              <a:t>Mentor DCN 802-ec-18-0233-00-00EC</a:t>
            </a:r>
          </a:p>
        </p:txBody>
      </p:sp>
    </p:spTree>
    <p:extLst>
      <p:ext uri="{BB962C8B-B14F-4D97-AF65-F5344CB8AC3E}">
        <p14:creationId xmlns:p14="http://schemas.microsoft.com/office/powerpoint/2010/main" val="2280899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>
            <a:extLst>
              <a:ext uri="{FF2B5EF4-FFF2-40B4-BE49-F238E27FC236}">
                <a16:creationId xmlns:a16="http://schemas.microsoft.com/office/drawing/2014/main" id="{7DDF354F-B15E-A144-BF40-50A357FB4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0"/>
          </a:xfrm>
        </p:spPr>
        <p:txBody>
          <a:bodyPr/>
          <a:lstStyle/>
          <a:p>
            <a:pPr algn="ctr" eaLnBrk="1" hangingPunct="1"/>
            <a:r>
              <a:rPr lang="en-CA" altLang="en-US" sz="2800" dirty="0"/>
              <a:t>Issue #1: </a:t>
            </a:r>
            <a:r>
              <a:rPr lang="en-US" altLang="en-US" sz="2800" dirty="0"/>
              <a:t>LMSC enforcement of WG procedures </a:t>
            </a:r>
            <a:br>
              <a:rPr lang="en-CA" altLang="en-US" sz="2800" dirty="0"/>
            </a:br>
            <a:endParaRPr lang="en-CA" altLang="en-US" sz="1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5C9B2-DC86-814D-9A7D-C82290D39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6098"/>
          </a:xfrm>
        </p:spPr>
        <p:txBody>
          <a:bodyPr/>
          <a:lstStyle/>
          <a:p>
            <a:r>
              <a:rPr lang="en-US" dirty="0"/>
              <a:t>Recently the EC had a case in which an LMSC motion was debated on grounds that it had not met all internal WG procedures, when the alleged failure involved a WG policy more restrictive than the LMSC policy. </a:t>
            </a:r>
          </a:p>
          <a:p>
            <a:pPr lvl="1"/>
            <a:r>
              <a:rPr lang="en-US" dirty="0"/>
              <a:t>Is this valid grounds for the Sponsor to reject?</a:t>
            </a:r>
          </a:p>
          <a:p>
            <a:pPr lvl="1"/>
            <a:r>
              <a:rPr lang="en-US" dirty="0"/>
              <a:t>Is the EC responsible to police WG procedures beyond LMSC requirements?</a:t>
            </a:r>
          </a:p>
          <a:p>
            <a:pPr lvl="1"/>
            <a:r>
              <a:rPr lang="en-US" dirty="0"/>
              <a:t>This is parallel to, for example, </a:t>
            </a:r>
            <a:r>
              <a:rPr lang="en-US" dirty="0" err="1"/>
              <a:t>RevCom</a:t>
            </a:r>
            <a:r>
              <a:rPr lang="en-US" dirty="0"/>
              <a:t> checking to see whether a draft had received a proper WG ballot per LMSC procedures. </a:t>
            </a:r>
          </a:p>
          <a:p>
            <a:pPr lvl="1"/>
            <a:r>
              <a:rPr lang="en-US" dirty="0"/>
              <a:t>What are the appeal issues if the EC ignored an internal WG restriction?	</a:t>
            </a: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>
            <a:extLst>
              <a:ext uri="{FF2B5EF4-FFF2-40B4-BE49-F238E27FC236}">
                <a16:creationId xmlns:a16="http://schemas.microsoft.com/office/drawing/2014/main" id="{7DDF354F-B15E-A144-BF40-50A357FB4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507288" cy="720080"/>
          </a:xfrm>
        </p:spPr>
        <p:txBody>
          <a:bodyPr/>
          <a:lstStyle/>
          <a:p>
            <a:pPr algn="ctr" eaLnBrk="1" hangingPunct="1"/>
            <a:r>
              <a:rPr lang="en-CA" altLang="en-US" sz="2800" dirty="0"/>
              <a:t>Issue #2: </a:t>
            </a:r>
            <a:r>
              <a:rPr lang="en-US" altLang="en-US" sz="2800" dirty="0"/>
              <a:t>Call for Patents in non-PAR activity	</a:t>
            </a:r>
            <a:br>
              <a:rPr lang="en-CA" altLang="en-US" sz="2800" dirty="0"/>
            </a:br>
            <a:endParaRPr lang="en-CA" altLang="en-US" sz="1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5C9B2-DC86-814D-9A7D-C82290D39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6098"/>
          </a:xfrm>
        </p:spPr>
        <p:txBody>
          <a:bodyPr/>
          <a:lstStyle/>
          <a:p>
            <a:r>
              <a:rPr lang="en-US" dirty="0"/>
              <a:t>Many pre-PAR or non-PAR activities present the PAR slides and issue a Call for Patents.	</a:t>
            </a:r>
          </a:p>
          <a:p>
            <a:pPr lvl="1"/>
            <a:r>
              <a:rPr lang="en-US" dirty="0"/>
              <a:t>People may think this is somehow safest.</a:t>
            </a:r>
          </a:p>
          <a:p>
            <a:pPr lvl="1"/>
            <a:r>
              <a:rPr lang="en-US" dirty="0"/>
              <a:t>In my view, this wastes time, weakens the meaningful Call for Patents, and puts an undue burden on the participants	.</a:t>
            </a:r>
          </a:p>
          <a:p>
            <a:pPr lvl="1"/>
            <a:r>
              <a:rPr lang="en-US" dirty="0"/>
              <a:t>See “</a:t>
            </a:r>
            <a:r>
              <a:rPr lang="en-US" dirty="0">
                <a:hlinkClick r:id="rId3"/>
              </a:rPr>
              <a:t>Understanding Patent Issues During IEEE Standards Development</a:t>
            </a:r>
            <a:r>
              <a:rPr lang="en-US" dirty="0"/>
              <a:t>”</a:t>
            </a:r>
          </a:p>
          <a:p>
            <a:pPr lvl="2"/>
            <a:r>
              <a:rPr lang="en-US" i="1" dirty="0"/>
              <a:t>Should a Call for Patents be issued at a Study Group or other meetings that occur before approval of a Project Authorization Request (PAR)?</a:t>
            </a:r>
          </a:p>
          <a:p>
            <a:pPr lvl="2"/>
            <a:r>
              <a:rPr lang="en-US" i="1" dirty="0"/>
              <a:t>No. However, it is recommended that the Patent Slides for pre-PAR Meetings be used in these meetings.</a:t>
            </a:r>
          </a:p>
        </p:txBody>
      </p:sp>
    </p:spTree>
    <p:extLst>
      <p:ext uri="{BB962C8B-B14F-4D97-AF65-F5344CB8AC3E}">
        <p14:creationId xmlns:p14="http://schemas.microsoft.com/office/powerpoint/2010/main" val="1301992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>
            <a:extLst>
              <a:ext uri="{FF2B5EF4-FFF2-40B4-BE49-F238E27FC236}">
                <a16:creationId xmlns:a16="http://schemas.microsoft.com/office/drawing/2014/main" id="{7DDF354F-B15E-A144-BF40-50A357FB4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507288" cy="720080"/>
          </a:xfrm>
        </p:spPr>
        <p:txBody>
          <a:bodyPr/>
          <a:lstStyle/>
          <a:p>
            <a:pPr algn="ctr" eaLnBrk="1" hangingPunct="1"/>
            <a:r>
              <a:rPr lang="en-CA" altLang="en-US" sz="2800" dirty="0"/>
              <a:t>Issue #3: </a:t>
            </a:r>
            <a:r>
              <a:rPr lang="en-US" altLang="en-US" sz="2800" dirty="0"/>
              <a:t>Motion Procedures for Ballots 	</a:t>
            </a:r>
            <a:br>
              <a:rPr lang="en-CA" altLang="en-US" sz="2800" dirty="0"/>
            </a:br>
            <a:endParaRPr lang="en-CA" altLang="en-US" sz="1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5C9B2-DC86-814D-9A7D-C82290D39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6098"/>
          </a:xfrm>
        </p:spPr>
        <p:txBody>
          <a:bodyPr/>
          <a:lstStyle/>
          <a:p>
            <a:r>
              <a:rPr lang="en-US" dirty="0"/>
              <a:t>Recording Secretary maintains procedures for motions at meetings; for example,</a:t>
            </a:r>
          </a:p>
          <a:p>
            <a:pPr lvl="1"/>
            <a:r>
              <a:rPr lang="en-US" dirty="0"/>
              <a:t>Motion template</a:t>
            </a:r>
          </a:p>
          <a:p>
            <a:pPr lvl="1"/>
            <a:r>
              <a:rPr lang="en-US" dirty="0"/>
              <a:t>Referenced documentation must be posted at Mentor or elsewhere</a:t>
            </a:r>
          </a:p>
          <a:p>
            <a:pPr lvl="2"/>
            <a:r>
              <a:rPr lang="en-US" dirty="0"/>
              <a:t>Not just an attachment to an email</a:t>
            </a:r>
          </a:p>
          <a:p>
            <a:r>
              <a:rPr lang="en-US" dirty="0"/>
              <a:t>I recommend that email ballots follow the same procedures.</a:t>
            </a:r>
          </a:p>
          <a:p>
            <a:r>
              <a:rPr lang="en-US" dirty="0"/>
              <a:t>The procedure for email ballots should be recorded in Chair’s Guidelines, or Operations Manual</a:t>
            </a:r>
          </a:p>
          <a:p>
            <a:pPr lvl="1"/>
            <a:r>
              <a:rPr lang="en-US" dirty="0"/>
              <a:t>Procedures for motions at meetings should also be upgraded in status.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695333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16724</TotalTime>
  <Words>236</Words>
  <Application>Microsoft Macintosh PowerPoint</Application>
  <PresentationFormat>On-screen Show (4:3)</PresentationFormat>
  <Paragraphs>32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Georgia</vt:lpstr>
      <vt:lpstr>Helvetica Neue</vt:lpstr>
      <vt:lpstr>Trebuchet MS</vt:lpstr>
      <vt:lpstr>Wingdings 2</vt:lpstr>
      <vt:lpstr>Urban</vt:lpstr>
      <vt:lpstr>Three Procedural Issues for Discussion</vt:lpstr>
      <vt:lpstr>Issue #1: LMSC enforcement of WG procedures  </vt:lpstr>
      <vt:lpstr>Issue #2: Call for Patents in non-PAR activity  </vt:lpstr>
      <vt:lpstr>Issue #3: Motion Procedures for Ballots   </vt:lpstr>
    </vt:vector>
  </TitlesOfParts>
  <Company>Ericsson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ITU SC</dc:title>
  <dc:creator>epargle</dc:creator>
  <cp:keywords>No Restrictions</cp:keywords>
  <cp:lastModifiedBy>OfficeUser4564</cp:lastModifiedBy>
  <cp:revision>355</cp:revision>
  <cp:lastPrinted>2018-07-13T21:49:10Z</cp:lastPrinted>
  <dcterms:created xsi:type="dcterms:W3CDTF">2013-11-15T16:17:16Z</dcterms:created>
  <dcterms:modified xsi:type="dcterms:W3CDTF">2018-11-16T03:22:53Z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72156b37-93b3-4536-949a-f3c82521375d</vt:lpwstr>
  </property>
  <property fmtid="{D5CDD505-2E9C-101B-9397-08002B2CF9AE}" pid="3" name="DellClassification">
    <vt:lpwstr>No Restrictions</vt:lpwstr>
  </property>
  <property fmtid="{D5CDD505-2E9C-101B-9397-08002B2CF9AE}" pid="4" name="DellSubLabels">
    <vt:lpwstr/>
  </property>
  <property fmtid="{D5CDD505-2E9C-101B-9397-08002B2CF9AE}" pid="5" name="UpdateProcess">
    <vt:lpwstr>End</vt:lpwstr>
  </property>
</Properties>
</file>