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61" r:id="rId2"/>
    <p:sldId id="619" r:id="rId3"/>
    <p:sldId id="634" r:id="rId4"/>
    <p:sldId id="672" r:id="rId5"/>
    <p:sldId id="675" r:id="rId6"/>
    <p:sldId id="649" r:id="rId7"/>
    <p:sldId id="381" r:id="rId8"/>
    <p:sldId id="292" r:id="rId9"/>
    <p:sldId id="366" r:id="rId10"/>
    <p:sldId id="670" r:id="rId11"/>
    <p:sldId id="671" r:id="rId12"/>
    <p:sldId id="628" r:id="rId13"/>
    <p:sldId id="293" r:id="rId14"/>
    <p:sldId id="294" r:id="rId15"/>
    <p:sldId id="650" r:id="rId16"/>
    <p:sldId id="310" r:id="rId17"/>
    <p:sldId id="641" r:id="rId18"/>
    <p:sldId id="673" r:id="rId19"/>
    <p:sldId id="663" r:id="rId20"/>
    <p:sldId id="661" r:id="rId21"/>
    <p:sldId id="668" r:id="rId22"/>
    <p:sldId id="607" r:id="rId23"/>
    <p:sldId id="674" r:id="rId24"/>
    <p:sldId id="359"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05" autoAdjust="0"/>
    <p:restoredTop sz="95437" autoAdjust="0"/>
  </p:normalViewPr>
  <p:slideViewPr>
    <p:cSldViewPr>
      <p:cViewPr varScale="1">
        <p:scale>
          <a:sx n="98" d="100"/>
          <a:sy n="98" d="100"/>
        </p:scale>
        <p:origin x="672" y="72"/>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82688" y="701675"/>
            <a:ext cx="46466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12</a:t>
            </a:fld>
            <a:endParaRPr lang="en-US"/>
          </a:p>
        </p:txBody>
      </p:sp>
    </p:spTree>
    <p:extLst>
      <p:ext uri="{BB962C8B-B14F-4D97-AF65-F5344CB8AC3E}">
        <p14:creationId xmlns:p14="http://schemas.microsoft.com/office/powerpoint/2010/main" val="416784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572000" y="3886200"/>
            <a:ext cx="4572000" cy="1143000"/>
          </a:xfrm>
        </p:spPr>
        <p:txBody>
          <a:bodyPr/>
          <a:lstStyle/>
          <a:p>
            <a:pPr eaLnBrk="1" hangingPunct="1"/>
            <a:r>
              <a:rPr lang="en-US" sz="4000" dirty="0"/>
              <a:t>July 2018</a:t>
            </a:r>
            <a:br>
              <a:rPr lang="en-US" sz="4000" dirty="0"/>
            </a:br>
            <a:r>
              <a:rPr lang="en-US" sz="4000" dirty="0"/>
              <a:t>IEEE 802</a:t>
            </a:r>
            <a:br>
              <a:rPr lang="en-US" sz="4000" dirty="0"/>
            </a:br>
            <a:r>
              <a:rPr lang="en-US" sz="4000" dirty="0"/>
              <a:t>LMSC</a:t>
            </a:r>
            <a:br>
              <a:rPr lang="en-US" sz="4000" dirty="0"/>
            </a:br>
            <a:r>
              <a:rPr lang="en-US" sz="4000" dirty="0"/>
              <a:t>119</a:t>
            </a:r>
            <a:r>
              <a:rPr lang="en-US" sz="4000" baseline="30000" dirty="0"/>
              <a:t>th</a:t>
            </a:r>
            <a:r>
              <a:rPr lang="en-US" sz="4000" dirty="0"/>
              <a:t>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Draft 01 DCN ec-18-0113-00-00EC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360824314"/>
              </p:ext>
            </p:extLst>
          </p:nvPr>
        </p:nvGraphicFramePr>
        <p:xfrm>
          <a:off x="304800" y="990599"/>
          <a:ext cx="8534400" cy="4960710"/>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4">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rPr>
                        <a:t>IEEE 802 Executive Committee Members</a:t>
                      </a:r>
                      <a:endParaRPr lang="en-US" sz="1100" b="1" i="0" u="none" strike="noStrike" dirty="0">
                        <a:solidFill>
                          <a:srgbClr val="55AA8F"/>
                        </a:solidFill>
                        <a:effectLst/>
                        <a:latin typeface="Arial"/>
                      </a:endParaRPr>
                    </a:p>
                  </a:txBody>
                  <a:tcPr marL="9080" marR="9080"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rPr>
                        <a:t>Position</a:t>
                      </a:r>
                      <a:endParaRPr lang="en-US" sz="1000" b="1" i="0" u="none" strike="noStrike">
                        <a:effectLst/>
                        <a:latin typeface="Arial"/>
                      </a:endParaRPr>
                    </a:p>
                  </a:txBody>
                  <a:tcPr marL="9080" marR="9080" marT="9080" marB="0" anchor="ctr">
                    <a:noFill/>
                  </a:tcPr>
                </a:tc>
                <a:tc>
                  <a:txBody>
                    <a:bodyPr/>
                    <a:lstStyle/>
                    <a:p>
                      <a:pPr algn="ctr" fontAlgn="ctr"/>
                      <a:r>
                        <a:rPr lang="en-US" sz="1000" u="none" strike="noStrike">
                          <a:effectLst/>
                        </a:rPr>
                        <a:t>Name</a:t>
                      </a:r>
                      <a:endParaRPr lang="en-US" sz="1000" b="1" i="0" u="none" strike="noStrike">
                        <a:effectLst/>
                        <a:latin typeface="Arial"/>
                      </a:endParaRPr>
                    </a:p>
                  </a:txBody>
                  <a:tcPr marL="9080" marR="9080" marT="9080" marB="0" anchor="ctr">
                    <a:noFill/>
                  </a:tcPr>
                </a:tc>
                <a:tc>
                  <a:txBody>
                    <a:bodyPr/>
                    <a:lstStyle/>
                    <a:p>
                      <a:pPr algn="ctr" fontAlgn="ctr"/>
                      <a:r>
                        <a:rPr lang="en-US" sz="1000" u="none" strike="noStrike">
                          <a:effectLst/>
                        </a:rPr>
                        <a:t>Affiliation</a:t>
                      </a:r>
                      <a:endParaRPr lang="en-US" sz="1000" b="1" i="0" u="none" strike="noStrike">
                        <a:effectLst/>
                        <a:latin typeface="Arial"/>
                      </a:endParaRPr>
                    </a:p>
                  </a:txBody>
                  <a:tcPr marL="9080" marR="9080"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rPr>
                        <a:t>Chair</a:t>
                      </a:r>
                      <a:endParaRPr lang="en-US" sz="1000" b="0" i="0" u="none" strike="noStrike" dirty="0">
                        <a:effectLst/>
                        <a:latin typeface="Arial"/>
                      </a:endParaRPr>
                    </a:p>
                  </a:txBody>
                  <a:tcPr marL="9080" marR="9080" marT="9080" marB="0" anchor="ctr">
                    <a:noFill/>
                  </a:tcPr>
                </a:tc>
                <a:tc>
                  <a:txBody>
                    <a:bodyPr/>
                    <a:lstStyle/>
                    <a:p>
                      <a:pPr algn="l" fontAlgn="ctr"/>
                      <a:r>
                        <a:rPr lang="en-US" sz="1000" u="none" strike="noStrike">
                          <a:effectLst/>
                        </a:rPr>
                        <a:t>Paul Nikolich</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dirty="0">
                          <a:effectLst/>
                        </a:rPr>
                        <a:t>Self, Intel, Huawei, Silver</a:t>
                      </a:r>
                      <a:r>
                        <a:rPr lang="en-US" sz="1000" u="none" strike="noStrike" baseline="0" dirty="0">
                          <a:effectLst/>
                        </a:rPr>
                        <a:t> Spring Networks</a:t>
                      </a:r>
                      <a:r>
                        <a:rPr lang="en-US" sz="1000" u="none" strike="noStrike" dirty="0">
                          <a:effectLst/>
                        </a:rPr>
                        <a:t> </a:t>
                      </a:r>
                      <a:br>
                        <a:rPr lang="en-US" sz="1000" u="none" strike="noStrike" dirty="0">
                          <a:effectLst/>
                        </a:rPr>
                      </a:br>
                      <a:r>
                        <a:rPr lang="en-US" sz="1000" u="none" strike="noStrike" dirty="0" err="1">
                          <a:effectLst/>
                        </a:rPr>
                        <a:t>octoScope</a:t>
                      </a:r>
                      <a:r>
                        <a:rPr lang="en-US" sz="1000" u="none" strike="noStrike" dirty="0">
                          <a:effectLst/>
                        </a:rPr>
                        <a:t>,</a:t>
                      </a:r>
                      <a:r>
                        <a:rPr lang="en-US" sz="1000" u="none" strike="noStrike" baseline="0" dirty="0">
                          <a:effectLst/>
                        </a:rPr>
                        <a:t> </a:t>
                      </a:r>
                      <a:r>
                        <a:rPr lang="en-US" sz="1000" u="none" strike="noStrike" baseline="0" dirty="0" err="1">
                          <a:effectLst/>
                        </a:rPr>
                        <a:t>Wyebot</a:t>
                      </a:r>
                      <a:r>
                        <a:rPr lang="en-US" sz="1000" u="none" strike="noStrike" baseline="0" dirty="0">
                          <a:effectLst/>
                        </a:rPr>
                        <a:t>, UWNH </a:t>
                      </a:r>
                      <a:r>
                        <a:rPr lang="en-US" sz="1000" u="none" strike="noStrike" baseline="0" dirty="0" err="1">
                          <a:effectLst/>
                        </a:rPr>
                        <a:t>BCoE</a:t>
                      </a:r>
                      <a:r>
                        <a:rPr lang="en-US" sz="1000" u="none" strike="noStrike" baseline="0" dirty="0">
                          <a:effectLst/>
                        </a:rPr>
                        <a:t>, YAS BBV, HPE</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rPr>
                        <a:t>First Vice Chair</a:t>
                      </a:r>
                      <a:endParaRPr lang="en-US" sz="1000" b="0" i="0" u="none" strike="noStrike" dirty="0">
                        <a:effectLst/>
                        <a:latin typeface="Arial"/>
                      </a:endParaRPr>
                    </a:p>
                  </a:txBody>
                  <a:tcPr marL="9080" marR="9080" marT="9080" marB="0" anchor="ctr">
                    <a:noFill/>
                  </a:tcPr>
                </a:tc>
                <a:tc>
                  <a:txBody>
                    <a:bodyPr/>
                    <a:lstStyle/>
                    <a:p>
                      <a:pPr algn="l" fontAlgn="ctr"/>
                      <a:r>
                        <a:rPr lang="en-US" sz="1000" u="none" strike="noStrike" dirty="0">
                          <a:effectLst/>
                        </a:rPr>
                        <a:t>James P. K. </a:t>
                      </a:r>
                      <a:r>
                        <a:rPr lang="en-US" sz="1000" u="none" strike="noStrike" dirty="0" err="1">
                          <a:effectLst/>
                        </a:rPr>
                        <a:t>Gilb</a:t>
                      </a:r>
                      <a:endParaRPr lang="en-US" sz="1000" b="0" i="0" u="none" strike="noStrike" dirty="0">
                        <a:effectLst/>
                        <a:latin typeface="Arial"/>
                      </a:endParaRPr>
                    </a:p>
                  </a:txBody>
                  <a:tcPr marL="9080" marR="9080" marT="9080" marB="0" anchor="ctr">
                    <a:noFill/>
                  </a:tcPr>
                </a:tc>
                <a:tc>
                  <a:txBody>
                    <a:bodyPr/>
                    <a:lstStyle/>
                    <a:p>
                      <a:pPr algn="l" fontAlgn="ctr"/>
                      <a:r>
                        <a:rPr lang="en-US" sz="1000" b="0" i="0" u="none" strike="noStrike" dirty="0">
                          <a:effectLst/>
                          <a:latin typeface="+mn-lt"/>
                        </a:rPr>
                        <a:t>General Atomics Aeronautical Systems, Inc., </a:t>
                      </a:r>
                      <a:r>
                        <a:rPr lang="en-US" sz="1000" b="0" i="0" u="none" strike="noStrike" dirty="0" err="1">
                          <a:effectLst/>
                          <a:latin typeface="+mn-lt"/>
                        </a:rPr>
                        <a:t>Gilb</a:t>
                      </a:r>
                      <a:r>
                        <a:rPr lang="en-US" sz="1000" b="0" i="0" u="none" strike="noStrike" dirty="0">
                          <a:effectLst/>
                          <a:latin typeface="+mn-lt"/>
                        </a:rPr>
                        <a:t> Consulting</a:t>
                      </a:r>
                    </a:p>
                  </a:txBody>
                  <a:tcPr marL="9080" marR="9080"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rPr>
                        <a:t>Second Vice Chair</a:t>
                      </a:r>
                    </a:p>
                  </a:txBody>
                  <a:tcPr marL="9080" marR="9080"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rPr>
                        <a:t>Roger Marks</a:t>
                      </a:r>
                      <a:endParaRPr lang="en-US" sz="1000" b="0" i="0" u="none" strike="noStrike" dirty="0">
                        <a:effectLst/>
                        <a:latin typeface="Arial"/>
                      </a:endParaRPr>
                    </a:p>
                  </a:txBody>
                  <a:tcPr marL="9080" marR="9080" marT="9080" marB="0" anchor="ctr">
                    <a:noFill/>
                  </a:tcPr>
                </a:tc>
                <a:tc>
                  <a:txBody>
                    <a:bodyPr/>
                    <a:lstStyle/>
                    <a:p>
                      <a:pPr algn="l" fontAlgn="ctr"/>
                      <a:r>
                        <a:rPr lang="en-US" sz="1000" b="0" i="0" u="none" strike="noStrike" dirty="0" err="1">
                          <a:effectLst/>
                          <a:latin typeface="+mn-lt"/>
                        </a:rPr>
                        <a:t>EthAirNet</a:t>
                      </a:r>
                      <a:r>
                        <a:rPr lang="en-US" sz="1000" b="0" i="0" u="none" strike="noStrike" dirty="0">
                          <a:effectLst/>
                          <a:latin typeface="+mn-lt"/>
                        </a:rPr>
                        <a:t> Associates, Huawei</a:t>
                      </a:r>
                    </a:p>
                  </a:txBody>
                  <a:tcPr marL="9080" marR="9080"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rPr>
                        <a:t>Treasurer</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dirty="0">
                          <a:effectLst/>
                        </a:rPr>
                        <a:t>Clint Chaplin</a:t>
                      </a:r>
                      <a:endParaRPr lang="en-US" sz="1000" b="0" i="0" u="none" strike="noStrike" dirty="0">
                        <a:effectLst/>
                        <a:latin typeface="Arial"/>
                      </a:endParaRPr>
                    </a:p>
                  </a:txBody>
                  <a:tcPr marL="9080" marR="9080" marT="9080" marB="0" anchor="ctr">
                    <a:noFill/>
                  </a:tcPr>
                </a:tc>
                <a:tc>
                  <a:txBody>
                    <a:bodyPr/>
                    <a:lstStyle/>
                    <a:p>
                      <a:pPr algn="l" fontAlgn="ctr"/>
                      <a:r>
                        <a:rPr lang="en-US" sz="1000" u="none" strike="noStrike" dirty="0">
                          <a:effectLst/>
                        </a:rPr>
                        <a:t>Self</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rPr>
                        <a:t>Recording Secretary</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dirty="0">
                          <a:effectLst/>
                        </a:rPr>
                        <a:t>John </a:t>
                      </a:r>
                      <a:r>
                        <a:rPr lang="en-US" sz="1000" u="none" strike="noStrike" dirty="0" err="1">
                          <a:effectLst/>
                        </a:rPr>
                        <a:t>D'Ambrosia</a:t>
                      </a:r>
                      <a:endParaRPr lang="en-US" sz="1000" b="0" i="0" u="none" strike="noStrike" dirty="0">
                        <a:effectLst/>
                        <a:latin typeface="Arial"/>
                      </a:endParaRPr>
                    </a:p>
                  </a:txBody>
                  <a:tcPr marL="9080" marR="9080" marT="9080" marB="0" anchor="ctr">
                    <a:noFill/>
                  </a:tcPr>
                </a:tc>
                <a:tc>
                  <a:txBody>
                    <a:bodyPr/>
                    <a:lstStyle/>
                    <a:p>
                      <a:pPr algn="l" fontAlgn="ctr"/>
                      <a:r>
                        <a:rPr lang="en-US" sz="1000" b="0" i="0" u="none" strike="noStrike" dirty="0" err="1">
                          <a:effectLst/>
                          <a:latin typeface="+mn-lt"/>
                        </a:rPr>
                        <a:t>Futurewei</a:t>
                      </a:r>
                      <a:r>
                        <a:rPr lang="en-US" sz="1000" b="0" i="0" u="none" strike="noStrike" dirty="0">
                          <a:effectLst/>
                          <a:latin typeface="+mn-lt"/>
                        </a:rPr>
                        <a:t>, a subsidiary of Huawei</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rPr>
                        <a:t>Executive Secretary</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dirty="0">
                          <a:effectLst/>
                        </a:rPr>
                        <a:t>Jon </a:t>
                      </a:r>
                      <a:r>
                        <a:rPr lang="en-US" sz="1000" u="none" strike="noStrike" dirty="0" err="1">
                          <a:effectLst/>
                        </a:rPr>
                        <a:t>Rosdahl</a:t>
                      </a:r>
                      <a:endParaRPr lang="en-US" sz="1000" b="0" i="0" u="none" strike="noStrike" dirty="0">
                        <a:effectLst/>
                        <a:latin typeface="Arial"/>
                      </a:endParaRPr>
                    </a:p>
                  </a:txBody>
                  <a:tcPr marL="9080" marR="9080" marT="9080" marB="0" anchor="ctr">
                    <a:noFill/>
                  </a:tcPr>
                </a:tc>
                <a:tc>
                  <a:txBody>
                    <a:bodyPr/>
                    <a:lstStyle/>
                    <a:p>
                      <a:pPr algn="l" fontAlgn="ctr"/>
                      <a:r>
                        <a:rPr lang="en-US" sz="1000" b="0" i="0" u="none" strike="noStrike" dirty="0">
                          <a:effectLst/>
                          <a:latin typeface="+mn-lt"/>
                        </a:rPr>
                        <a:t>Qualcomm</a:t>
                      </a:r>
                      <a:r>
                        <a:rPr lang="en-US" sz="1000" b="0" i="0" u="none" strike="noStrike" baseline="0" dirty="0">
                          <a:effectLst/>
                          <a:latin typeface="+mn-lt"/>
                        </a:rPr>
                        <a:t> Technologies, Inc.</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rPr>
                        <a:t>P802.1 High Level Interface (HILI)</a:t>
                      </a:r>
                      <a:endParaRPr lang="en-US" sz="1000" b="0" i="0" u="none" strike="noStrike">
                        <a:effectLst/>
                        <a:latin typeface="Arial"/>
                      </a:endParaRPr>
                    </a:p>
                  </a:txBody>
                  <a:tcPr marL="9080" marR="9080" marT="9080" marB="0" anchor="ctr">
                    <a:noFill/>
                  </a:tcPr>
                </a:tc>
                <a:tc>
                  <a:txBody>
                    <a:bodyPr/>
                    <a:lstStyle/>
                    <a:p>
                      <a:pPr algn="l" fontAlgn="ctr"/>
                      <a:r>
                        <a:rPr lang="en-US" sz="1000" b="0" i="0" u="none" strike="noStrike" dirty="0">
                          <a:effectLst/>
                          <a:latin typeface="+mn-lt"/>
                        </a:rPr>
                        <a:t>Glenn</a:t>
                      </a:r>
                      <a:r>
                        <a:rPr lang="en-US" sz="1000" b="0" i="0" u="none" strike="noStrike" baseline="0" dirty="0">
                          <a:effectLst/>
                          <a:latin typeface="+mn-lt"/>
                        </a:rPr>
                        <a:t> Parsons</a:t>
                      </a:r>
                      <a:endParaRPr lang="en-US" sz="1000" b="0" i="0" u="none" strike="noStrike" dirty="0">
                        <a:effectLst/>
                        <a:latin typeface="Arial"/>
                      </a:endParaRPr>
                    </a:p>
                  </a:txBody>
                  <a:tcPr marL="9080" marR="9080" marT="9080" marB="0" anchor="ctr">
                    <a:noFill/>
                  </a:tcPr>
                </a:tc>
                <a:tc>
                  <a:txBody>
                    <a:bodyPr/>
                    <a:lstStyle/>
                    <a:p>
                      <a:pPr algn="l" fontAlgn="ctr"/>
                      <a:r>
                        <a:rPr lang="en-US" sz="1000" b="0" i="0" u="none" strike="noStrike" dirty="0">
                          <a:effectLst/>
                          <a:latin typeface="+mn-lt"/>
                        </a:rPr>
                        <a:t>Ericsson</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rPr>
                        <a:t>P802.3 Ethernet</a:t>
                      </a:r>
                      <a:endParaRPr lang="en-US" sz="1000" b="0" i="0" u="none" strike="noStrike" dirty="0">
                        <a:effectLst/>
                        <a:latin typeface="Arial"/>
                      </a:endParaRPr>
                    </a:p>
                  </a:txBody>
                  <a:tcPr marL="9080" marR="9080" marT="9080" marB="0" anchor="ctr">
                    <a:noFill/>
                  </a:tcPr>
                </a:tc>
                <a:tc>
                  <a:txBody>
                    <a:bodyPr/>
                    <a:lstStyle/>
                    <a:p>
                      <a:pPr algn="l" fontAlgn="ctr"/>
                      <a:r>
                        <a:rPr lang="en-US" sz="1000" u="none" strike="noStrike" dirty="0">
                          <a:effectLst/>
                        </a:rPr>
                        <a:t>David Law</a:t>
                      </a:r>
                      <a:endParaRPr lang="en-US" sz="1000" b="0" i="0" u="none" strike="noStrike" dirty="0">
                        <a:effectLst/>
                        <a:latin typeface="Arial"/>
                      </a:endParaRPr>
                    </a:p>
                  </a:txBody>
                  <a:tcPr marL="9080" marR="9080" marT="9080" marB="0" anchor="ctr">
                    <a:noFill/>
                  </a:tcPr>
                </a:tc>
                <a:tc>
                  <a:txBody>
                    <a:bodyPr/>
                    <a:lstStyle/>
                    <a:p>
                      <a:pPr algn="l" fontAlgn="ctr"/>
                      <a:r>
                        <a:rPr lang="en-US" sz="1000" u="none" strike="noStrike" dirty="0">
                          <a:effectLst/>
                        </a:rPr>
                        <a:t>Hewlett Packard Enterprise</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rPr>
                        <a:t>P802.11 Wireless Local Area Network (WLAN)</a:t>
                      </a:r>
                      <a:endParaRPr lang="en-US" sz="1000" b="0" i="0" u="none" strike="noStrike">
                        <a:effectLst/>
                        <a:latin typeface="Arial"/>
                      </a:endParaRPr>
                    </a:p>
                  </a:txBody>
                  <a:tcPr marL="9080" marR="9080" marT="9080" marB="0" anchor="ctr">
                    <a:noFill/>
                  </a:tcPr>
                </a:tc>
                <a:tc>
                  <a:txBody>
                    <a:bodyPr/>
                    <a:lstStyle/>
                    <a:p>
                      <a:pPr algn="l" fontAlgn="ctr"/>
                      <a:r>
                        <a:rPr lang="en-US" sz="1000" b="0" i="0" u="none" strike="noStrike" dirty="0">
                          <a:effectLst/>
                          <a:latin typeface="+mn-lt"/>
                        </a:rPr>
                        <a:t>Dorothy </a:t>
                      </a:r>
                      <a:r>
                        <a:rPr lang="en-US" sz="1000" b="0" i="0" u="none" strike="noStrike" dirty="0" err="1">
                          <a:effectLst/>
                          <a:latin typeface="+mn-lt"/>
                        </a:rPr>
                        <a:t>Stanely</a:t>
                      </a:r>
                      <a:endParaRPr lang="en-US" sz="1000" b="0" i="0" u="none" strike="noStrike" dirty="0">
                        <a:effectLst/>
                        <a:latin typeface="Arial"/>
                      </a:endParaRPr>
                    </a:p>
                  </a:txBody>
                  <a:tcPr marL="9080" marR="9080" marT="9080" marB="0" anchor="ctr">
                    <a:noFill/>
                  </a:tcPr>
                </a:tc>
                <a:tc>
                  <a:txBody>
                    <a:bodyPr/>
                    <a:lstStyle/>
                    <a:p>
                      <a:pPr algn="l" fontAlgn="ctr"/>
                      <a:r>
                        <a:rPr lang="en-US" sz="1000" b="0" i="0" u="none" strike="noStrike" dirty="0">
                          <a:effectLst/>
                          <a:latin typeface="+mn-lt"/>
                        </a:rPr>
                        <a:t>Hewlett Packard Enterprise</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rPr>
                        <a:t>P802.15 Wireless Personal Area Network (WPAN)</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dirty="0">
                          <a:effectLst/>
                        </a:rPr>
                        <a:t>Bob </a:t>
                      </a:r>
                      <a:r>
                        <a:rPr lang="en-US" sz="1000" u="none" strike="noStrike" dirty="0" err="1">
                          <a:effectLst/>
                        </a:rPr>
                        <a:t>Heile</a:t>
                      </a:r>
                      <a:endParaRPr lang="en-US" sz="1000" b="0" i="0" u="none" strike="noStrike" dirty="0">
                        <a:effectLst/>
                        <a:latin typeface="Arial"/>
                      </a:endParaRPr>
                    </a:p>
                  </a:txBody>
                  <a:tcPr marL="9080" marR="9080" marT="9080" marB="0" anchor="ctr">
                    <a:noFill/>
                  </a:tcPr>
                </a:tc>
                <a:tc>
                  <a:txBody>
                    <a:bodyPr/>
                    <a:lstStyle/>
                    <a:p>
                      <a:pPr algn="l" fontAlgn="ctr"/>
                      <a:r>
                        <a:rPr lang="en-US" sz="1000" u="none" strike="noStrike" dirty="0">
                          <a:effectLst/>
                        </a:rPr>
                        <a:t>Wireless Communication Consulting, LLC., Wi-SUN</a:t>
                      </a:r>
                      <a:r>
                        <a:rPr lang="en-US" sz="1000" u="none" strike="noStrike" baseline="0" dirty="0">
                          <a:effectLst/>
                        </a:rPr>
                        <a:t> Alliance</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a:effectLst/>
                        </a:rPr>
                        <a:t>P802.16 Broadband Wireless Access</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dirty="0">
                          <a:effectLst/>
                        </a:rPr>
                        <a:t>Roger Marks</a:t>
                      </a:r>
                      <a:endParaRPr lang="en-US" sz="1000" b="0" i="0" u="none" strike="noStrike" dirty="0">
                        <a:effectLst/>
                        <a:latin typeface="Arial"/>
                      </a:endParaRPr>
                    </a:p>
                  </a:txBody>
                  <a:tcPr marL="9080" marR="9080" marT="9080" marB="0" anchor="ctr">
                    <a:noFill/>
                  </a:tcPr>
                </a:tc>
                <a:tc>
                  <a:txBody>
                    <a:bodyPr/>
                    <a:lstStyle/>
                    <a:p>
                      <a:pPr algn="l" fontAlgn="ctr"/>
                      <a:r>
                        <a:rPr lang="en-US" sz="1000" u="none" strike="noStrike" dirty="0" err="1">
                          <a:effectLst/>
                        </a:rPr>
                        <a:t>EthAirNet</a:t>
                      </a:r>
                      <a:r>
                        <a:rPr lang="en-US" sz="1000" u="none" strike="noStrike" dirty="0">
                          <a:effectLst/>
                        </a:rPr>
                        <a:t> Associates,</a:t>
                      </a:r>
                      <a:r>
                        <a:rPr lang="en-US" sz="1000" u="none" strike="noStrike" baseline="0" dirty="0">
                          <a:effectLst/>
                        </a:rPr>
                        <a:t> Huawei</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12"/>
                  </a:ext>
                </a:extLst>
              </a:tr>
              <a:tr h="191185">
                <a:tc>
                  <a:txBody>
                    <a:bodyPr/>
                    <a:lstStyle/>
                    <a:p>
                      <a:pPr algn="l" fontAlgn="ctr"/>
                      <a:r>
                        <a:rPr lang="en-US" sz="1000" u="none" strike="noStrike">
                          <a:effectLst/>
                        </a:rPr>
                        <a:t>P802.18 Radio Regulatory TAG</a:t>
                      </a:r>
                      <a:endParaRPr lang="en-US" sz="1000" b="0" i="0" u="none" strike="noStrike">
                        <a:effectLst/>
                        <a:latin typeface="Arial"/>
                      </a:endParaRPr>
                    </a:p>
                  </a:txBody>
                  <a:tcPr marL="9080" marR="9080" marT="9080" marB="0" anchor="ctr">
                    <a:noFill/>
                  </a:tcPr>
                </a:tc>
                <a:tc>
                  <a:txBody>
                    <a:bodyPr/>
                    <a:lstStyle/>
                    <a:p>
                      <a:pPr algn="l" fontAlgn="ctr"/>
                      <a:r>
                        <a:rPr lang="en-US" sz="1000" b="0" i="0" u="none" strike="noStrike" dirty="0">
                          <a:effectLst/>
                          <a:latin typeface="+mn-lt"/>
                        </a:rPr>
                        <a:t>Jay Holcomb</a:t>
                      </a:r>
                      <a:endParaRPr lang="en-US" sz="1000" b="0" i="0" u="none" strike="noStrike" dirty="0">
                        <a:effectLst/>
                        <a:latin typeface="Arial"/>
                      </a:endParaRPr>
                    </a:p>
                  </a:txBody>
                  <a:tcPr marL="9080" marR="9080" marT="9080" marB="0" anchor="ctr">
                    <a:noFill/>
                  </a:tcPr>
                </a:tc>
                <a:tc>
                  <a:txBody>
                    <a:bodyPr/>
                    <a:lstStyle/>
                    <a:p>
                      <a:pPr algn="l" fontAlgn="ctr"/>
                      <a:r>
                        <a:rPr lang="en-US" sz="1000" b="0" i="0" u="none" strike="noStrike" dirty="0" err="1">
                          <a:effectLst/>
                          <a:latin typeface="+mn-lt"/>
                        </a:rPr>
                        <a:t>Itron</a:t>
                      </a:r>
                      <a:r>
                        <a:rPr lang="en-US" sz="1000" b="0" i="0" u="none" strike="noStrike" dirty="0">
                          <a:effectLst/>
                          <a:latin typeface="+mn-lt"/>
                        </a:rPr>
                        <a:t> Inc.</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a:effectLst/>
                        </a:rPr>
                        <a:t>P802.19 Wireless Coexistence</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a:effectLst/>
                        </a:rPr>
                        <a:t>Steve Shellhammer</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dirty="0">
                          <a:effectLst/>
                        </a:rPr>
                        <a:t>Qualcomm</a:t>
                      </a:r>
                      <a:r>
                        <a:rPr lang="en-US" sz="1000" u="none" strike="noStrike" baseline="0" dirty="0">
                          <a:effectLst/>
                        </a:rPr>
                        <a:t> Technologies, </a:t>
                      </a:r>
                      <a:r>
                        <a:rPr lang="en-US" sz="1000" u="none" strike="noStrike" dirty="0">
                          <a:effectLst/>
                        </a:rPr>
                        <a:t>Inc.</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a:effectLst/>
                        </a:rPr>
                        <a:t>P802.21 Media-independent Handover</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a:effectLst/>
                        </a:rPr>
                        <a:t>Subir Das</a:t>
                      </a:r>
                      <a:endParaRPr lang="en-US" sz="1000" b="0" i="0" u="none" strike="noStrike">
                        <a:effectLst/>
                        <a:latin typeface="Arial"/>
                      </a:endParaRPr>
                    </a:p>
                  </a:txBody>
                  <a:tcPr marL="9080" marR="9080" marT="9080" marB="0" anchor="ctr">
                    <a:noFill/>
                  </a:tcPr>
                </a:tc>
                <a:tc>
                  <a:txBody>
                    <a:bodyPr/>
                    <a:lstStyle/>
                    <a:p>
                      <a:pPr algn="l" fontAlgn="ctr"/>
                      <a:r>
                        <a:rPr lang="en-US" sz="1000" b="0" i="0" u="none" strike="noStrike" baseline="0" dirty="0" err="1">
                          <a:effectLst/>
                          <a:latin typeface="+mn-lt"/>
                        </a:rPr>
                        <a:t>Perspecta</a:t>
                      </a:r>
                      <a:r>
                        <a:rPr lang="en-US" sz="1000" b="0" i="0" u="none" strike="noStrike" baseline="0" dirty="0">
                          <a:effectLst/>
                          <a:latin typeface="+mn-lt"/>
                        </a:rPr>
                        <a:t> Labs</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15"/>
                  </a:ext>
                </a:extLst>
              </a:tr>
              <a:tr h="191185">
                <a:tc>
                  <a:txBody>
                    <a:bodyPr/>
                    <a:lstStyle/>
                    <a:p>
                      <a:pPr algn="l" fontAlgn="ctr"/>
                      <a:r>
                        <a:rPr lang="en-US" sz="1000" u="none" strike="noStrike">
                          <a:effectLst/>
                        </a:rPr>
                        <a:t>P802.22 Wireless Regional Area Networks</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a:effectLst/>
                        </a:rPr>
                        <a:t>Apurva Mody</a:t>
                      </a:r>
                      <a:endParaRPr lang="en-US" sz="1000" b="0" i="0" u="none" strike="noStrike">
                        <a:effectLst/>
                        <a:latin typeface="Arial"/>
                      </a:endParaRPr>
                    </a:p>
                  </a:txBody>
                  <a:tcPr marL="9080" marR="9080" marT="9080" marB="0" anchor="ctr">
                    <a:noFill/>
                  </a:tcPr>
                </a:tc>
                <a:tc>
                  <a:txBody>
                    <a:bodyPr/>
                    <a:lstStyle/>
                    <a:p>
                      <a:pPr algn="l" fontAlgn="ctr"/>
                      <a:r>
                        <a:rPr lang="en-US" sz="1000" u="none" strike="noStrike" dirty="0">
                          <a:effectLst/>
                        </a:rPr>
                        <a:t>BAE Systems, White Space Alliance</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16"/>
                  </a:ext>
                </a:extLst>
              </a:tr>
              <a:tr h="191185">
                <a:tc>
                  <a:txBody>
                    <a:bodyPr/>
                    <a:lstStyle/>
                    <a:p>
                      <a:pPr algn="l" fontAlgn="ctr"/>
                      <a:r>
                        <a:rPr lang="en-US" sz="1000" u="none" strike="noStrike" dirty="0">
                          <a:effectLst/>
                        </a:rPr>
                        <a:t>P802.24 Vertical</a:t>
                      </a:r>
                      <a:r>
                        <a:rPr lang="en-US" sz="1000" u="none" strike="noStrike" baseline="0" dirty="0">
                          <a:effectLst/>
                        </a:rPr>
                        <a:t> Network Applications</a:t>
                      </a:r>
                      <a:r>
                        <a:rPr lang="en-US" sz="1000" u="none" strike="noStrike" dirty="0">
                          <a:effectLst/>
                        </a:rPr>
                        <a:t> TAG</a:t>
                      </a:r>
                      <a:endParaRPr lang="en-US" sz="1000" b="0" i="0" u="none" strike="noStrike" dirty="0">
                        <a:effectLst/>
                        <a:latin typeface="Arial"/>
                      </a:endParaRPr>
                    </a:p>
                  </a:txBody>
                  <a:tcPr marL="9080" marR="9080" marT="9080" marB="0" anchor="ctr">
                    <a:noFill/>
                  </a:tcPr>
                </a:tc>
                <a:tc>
                  <a:txBody>
                    <a:bodyPr/>
                    <a:lstStyle/>
                    <a:p>
                      <a:pPr algn="l" fontAlgn="ctr"/>
                      <a:r>
                        <a:rPr lang="en-US" sz="1000" u="none" strike="noStrike" dirty="0">
                          <a:effectLst/>
                        </a:rPr>
                        <a:t>Tim</a:t>
                      </a:r>
                      <a:r>
                        <a:rPr lang="en-US" sz="1000" u="none" strike="noStrike" baseline="0" dirty="0">
                          <a:effectLst/>
                        </a:rPr>
                        <a:t> </a:t>
                      </a:r>
                      <a:r>
                        <a:rPr lang="en-US" sz="1000" u="none" strike="noStrike" dirty="0">
                          <a:effectLst/>
                        </a:rPr>
                        <a:t>Godfrey</a:t>
                      </a:r>
                      <a:endParaRPr lang="en-US" sz="1000" b="0" i="0" u="none" strike="noStrike" dirty="0">
                        <a:effectLst/>
                        <a:latin typeface="Arial"/>
                      </a:endParaRPr>
                    </a:p>
                  </a:txBody>
                  <a:tcPr marL="9080" marR="9080" marT="9080" marB="0" anchor="ctr">
                    <a:noFill/>
                  </a:tcPr>
                </a:tc>
                <a:tc>
                  <a:txBody>
                    <a:bodyPr/>
                    <a:lstStyle/>
                    <a:p>
                      <a:pPr algn="l" fontAlgn="ctr"/>
                      <a:r>
                        <a:rPr lang="en-US" sz="1000" b="0" i="0" u="none" strike="noStrike" dirty="0">
                          <a:effectLst/>
                          <a:latin typeface="+mn-lt"/>
                        </a:rPr>
                        <a:t>Electric Power Research Institute</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rPr>
                        <a:t>Member Emeritus</a:t>
                      </a:r>
                    </a:p>
                  </a:txBody>
                  <a:tcPr marL="9080" marR="9080" marT="9080" marB="0" anchor="ctr">
                    <a:noFill/>
                  </a:tcPr>
                </a:tc>
                <a:tc>
                  <a:txBody>
                    <a:bodyPr/>
                    <a:lstStyle/>
                    <a:p>
                      <a:pPr algn="l" fontAlgn="ctr"/>
                      <a:r>
                        <a:rPr lang="en-US" sz="1000" u="none" strike="noStrike" dirty="0">
                          <a:effectLst/>
                        </a:rPr>
                        <a:t>Geoff Thompson</a:t>
                      </a:r>
                      <a:endParaRPr lang="en-US" sz="1000" b="0" i="0" u="none" strike="noStrike" dirty="0">
                        <a:effectLst/>
                        <a:latin typeface="Arial"/>
                      </a:endParaRPr>
                    </a:p>
                  </a:txBody>
                  <a:tcPr marL="9080" marR="9080" marT="9080" marB="0" anchor="ctr">
                    <a:noFill/>
                  </a:tcPr>
                </a:tc>
                <a:tc>
                  <a:txBody>
                    <a:bodyPr/>
                    <a:lstStyle/>
                    <a:p>
                      <a:pPr algn="l" fontAlgn="ctr"/>
                      <a:r>
                        <a:rPr lang="en-US" sz="1000" u="none" strike="noStrike" dirty="0">
                          <a:effectLst/>
                        </a:rPr>
                        <a:t>Self, </a:t>
                      </a:r>
                      <a:r>
                        <a:rPr lang="en-US" sz="1000" u="none" strike="noStrike" dirty="0" err="1">
                          <a:effectLst/>
                        </a:rPr>
                        <a:t>GraCaSI</a:t>
                      </a:r>
                      <a:r>
                        <a:rPr lang="en-US" sz="1000" u="none" strike="noStrike" dirty="0">
                          <a:effectLst/>
                        </a:rPr>
                        <a:t> Advisors</a:t>
                      </a:r>
                    </a:p>
                  </a:txBody>
                  <a:tcPr marL="9080" marR="9080"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endParaRPr>
                    </a:p>
                  </a:txBody>
                  <a:tcPr marL="9080" marR="9080" marT="9080" marB="0" anchor="ctr">
                    <a:noFill/>
                  </a:tcPr>
                </a:tc>
                <a:tc>
                  <a:txBody>
                    <a:bodyPr/>
                    <a:lstStyle/>
                    <a:p>
                      <a:pPr algn="l" fontAlgn="ctr"/>
                      <a:endParaRPr lang="en-US" sz="1000" b="0" i="0" u="none" strike="noStrike" dirty="0">
                        <a:effectLst/>
                        <a:latin typeface="Arial"/>
                      </a:endParaRPr>
                    </a:p>
                  </a:txBody>
                  <a:tcPr marL="9080" marR="9080" marT="9080" marB="0" anchor="ctr">
                    <a:noFill/>
                  </a:tcPr>
                </a:tc>
                <a:tc>
                  <a:txBody>
                    <a:bodyPr/>
                    <a:lstStyle/>
                    <a:p>
                      <a:pPr algn="l" fontAlgn="ctr"/>
                      <a:endParaRPr lang="en-US" sz="1000" u="none" strike="noStrike" dirty="0">
                        <a:effectLst/>
                      </a:endParaRPr>
                    </a:p>
                  </a:txBody>
                  <a:tcPr marL="9080" marR="9080"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Arial"/>
                      </a:endParaRPr>
                    </a:p>
                  </a:txBody>
                  <a:tcPr marL="9080" marR="9080" marT="9080" marB="0" anchor="ctr">
                    <a:noFill/>
                  </a:tcPr>
                </a:tc>
                <a:tc>
                  <a:txBody>
                    <a:bodyPr/>
                    <a:lstStyle/>
                    <a:p>
                      <a:pPr algn="l" fontAlgn="b"/>
                      <a:endParaRPr lang="en-US" sz="1000" b="0" i="0" u="none" strike="noStrike">
                        <a:effectLst/>
                        <a:latin typeface="Arial"/>
                      </a:endParaRPr>
                    </a:p>
                  </a:txBody>
                  <a:tcPr marL="9080" marR="9080" marT="9080" marB="0" anchor="b">
                    <a:noFill/>
                  </a:tcPr>
                </a:tc>
                <a:tc>
                  <a:txBody>
                    <a:bodyPr/>
                    <a:lstStyle/>
                    <a:p>
                      <a:pPr algn="l" fontAlgn="b"/>
                      <a:endParaRPr lang="en-US" sz="1000" b="0" i="0" u="none" strike="noStrike">
                        <a:effectLst/>
                        <a:latin typeface="Arial"/>
                      </a:endParaRPr>
                    </a:p>
                  </a:txBody>
                  <a:tcPr marL="9080" marR="9080"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rPr>
                        <a:t>Hibernating Working Groups</a:t>
                      </a:r>
                      <a:endParaRPr lang="en-US" sz="1100" b="1" i="0" u="none" strike="noStrike" dirty="0">
                        <a:solidFill>
                          <a:srgbClr val="55AA8F"/>
                        </a:solidFill>
                        <a:effectLst/>
                        <a:latin typeface="Arial"/>
                      </a:endParaRPr>
                    </a:p>
                  </a:txBody>
                  <a:tcPr marL="9080" marR="9080" marT="9080" marB="0" anchor="ctr">
                    <a:noFill/>
                  </a:tcPr>
                </a:tc>
                <a:tc hMerge="1">
                  <a:txBody>
                    <a:bodyPr/>
                    <a:lstStyle/>
                    <a:p>
                      <a:endParaRPr lang="en-US"/>
                    </a:p>
                  </a:txBody>
                  <a:tcPr/>
                </a:tc>
                <a:tc>
                  <a:txBody>
                    <a:bodyPr/>
                    <a:lstStyle/>
                    <a:p>
                      <a:pPr algn="l" fontAlgn="b"/>
                      <a:endParaRPr lang="en-US" sz="1000" b="0" i="0" u="none" strike="noStrike">
                        <a:effectLst/>
                        <a:latin typeface="Arial"/>
                      </a:endParaRPr>
                    </a:p>
                  </a:txBody>
                  <a:tcPr marL="9080" marR="9080" marT="9080" marB="0" anchor="b">
                    <a:noFill/>
                  </a:tcPr>
                </a:tc>
                <a:extLst>
                  <a:ext uri="{0D108BD9-81ED-4DB2-BD59-A6C34878D82A}">
                    <a16:rowId xmlns:a16="http://schemas.microsoft.com/office/drawing/2014/main" val="10021"/>
                  </a:ext>
                </a:extLst>
              </a:tr>
              <a:tr h="191185">
                <a:tc>
                  <a:txBody>
                    <a:bodyPr/>
                    <a:lstStyle/>
                    <a:p>
                      <a:pPr algn="l" fontAlgn="ctr"/>
                      <a:endParaRPr lang="en-US" sz="1000" b="0" i="0" u="none" strike="noStrike" dirty="0">
                        <a:effectLst/>
                        <a:latin typeface="Arial"/>
                      </a:endParaRPr>
                    </a:p>
                  </a:txBody>
                  <a:tcPr marL="9080" marR="9080" marT="9080" marB="0" anchor="ctr">
                    <a:noFill/>
                  </a:tcPr>
                </a:tc>
                <a:tc>
                  <a:txBody>
                    <a:bodyPr/>
                    <a:lstStyle/>
                    <a:p>
                      <a:pPr algn="l" fontAlgn="ctr"/>
                      <a:endParaRPr lang="en-US" sz="1000" b="0" i="0" u="none" strike="noStrike">
                        <a:effectLst/>
                        <a:latin typeface="Arial"/>
                      </a:endParaRPr>
                    </a:p>
                  </a:txBody>
                  <a:tcPr marL="9080" marR="9080" marT="9080" marB="0" anchor="ctr">
                    <a:noFill/>
                  </a:tcPr>
                </a:tc>
                <a:tc>
                  <a:txBody>
                    <a:bodyPr/>
                    <a:lstStyle/>
                    <a:p>
                      <a:pPr algn="l" fontAlgn="ct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22"/>
                  </a:ext>
                </a:extLst>
              </a:tr>
              <a:tr h="191185">
                <a:tc>
                  <a:txBody>
                    <a:bodyPr/>
                    <a:lstStyle/>
                    <a:p>
                      <a:pPr algn="l" fontAlgn="ctr"/>
                      <a:r>
                        <a:rPr lang="en-US" sz="1000" u="none" strike="noStrike" dirty="0">
                          <a:effectLst/>
                        </a:rPr>
                        <a:t>Disbanded</a:t>
                      </a:r>
                      <a:br>
                        <a:rPr lang="en-US" sz="1000" u="none" strike="noStrike" dirty="0">
                          <a:effectLst/>
                        </a:rPr>
                      </a:br>
                      <a:r>
                        <a:rPr lang="en-US" sz="1000" u="none" strike="noStrike" dirty="0">
                          <a:effectLst/>
                        </a:rPr>
                        <a:t>P802.20 Mobile Broadband Wireless Access</a:t>
                      </a:r>
                      <a:endParaRPr lang="en-US" sz="1000" b="0" i="0" u="none" strike="noStrike" dirty="0">
                        <a:effectLst/>
                        <a:latin typeface="Arial"/>
                      </a:endParaRPr>
                    </a:p>
                  </a:txBody>
                  <a:tcPr marL="9080" marR="9080" marT="9080" marB="0" anchor="ctr">
                    <a:noFill/>
                  </a:tcPr>
                </a:tc>
                <a:tc>
                  <a:txBody>
                    <a:bodyPr/>
                    <a:lstStyle/>
                    <a:p>
                      <a:pPr algn="l" fontAlgn="ctr"/>
                      <a:endParaRPr lang="en-US" sz="1000" u="none" strike="noStrike" dirty="0">
                        <a:effectLst/>
                      </a:endParaRPr>
                    </a:p>
                    <a:p>
                      <a:pPr algn="l" fontAlgn="ctr"/>
                      <a:r>
                        <a:rPr lang="en-US" sz="1000" u="none" strike="noStrike" dirty="0" err="1">
                          <a:effectLst/>
                        </a:rPr>
                        <a:t>Radhakrishna</a:t>
                      </a:r>
                      <a:r>
                        <a:rPr lang="en-US" sz="1000" u="none" strike="noStrike" dirty="0">
                          <a:effectLst/>
                        </a:rPr>
                        <a:t> </a:t>
                      </a:r>
                      <a:r>
                        <a:rPr lang="en-US" sz="1000" u="none" strike="noStrike" dirty="0" err="1">
                          <a:effectLst/>
                        </a:rPr>
                        <a:t>Canchi</a:t>
                      </a:r>
                      <a:endParaRPr lang="en-US" sz="1000" b="0" i="0" u="none" strike="noStrike" dirty="0">
                        <a:effectLst/>
                        <a:latin typeface="Arial"/>
                      </a:endParaRPr>
                    </a:p>
                  </a:txBody>
                  <a:tcPr marL="9080" marR="9080" marT="9080" marB="0" anchor="ctr">
                    <a:noFill/>
                  </a:tcPr>
                </a:tc>
                <a:tc>
                  <a:txBody>
                    <a:bodyPr/>
                    <a:lstStyle/>
                    <a:p>
                      <a:pPr algn="l" fontAlgn="ctr"/>
                      <a:endParaRPr lang="en-US" sz="1000" u="none" strike="noStrike" dirty="0">
                        <a:effectLst/>
                      </a:endParaRPr>
                    </a:p>
                    <a:p>
                      <a:pPr algn="l" fontAlgn="ctr"/>
                      <a:r>
                        <a:rPr lang="en-US" sz="1000" u="none" strike="noStrike" dirty="0">
                          <a:effectLst/>
                        </a:rPr>
                        <a:t>Kyocera International, Inc.</a:t>
                      </a:r>
                      <a:endParaRPr lang="en-US" sz="1000" b="0" i="0" u="none" strike="noStrike" dirty="0">
                        <a:effectLst/>
                        <a:latin typeface="Arial"/>
                      </a:endParaRPr>
                    </a:p>
                  </a:txBody>
                  <a:tcPr marL="9080" marR="9080" marT="9080" marB="0" anchor="ctr">
                    <a:noFill/>
                  </a:tcPr>
                </a:tc>
                <a:extLst>
                  <a:ext uri="{0D108BD9-81ED-4DB2-BD59-A6C34878D82A}">
                    <a16:rowId xmlns:a16="http://schemas.microsoft.com/office/drawing/2014/main" val="10023"/>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5.05 EC Affiliation Update</a:t>
            </a:r>
          </a:p>
        </p:txBody>
      </p:sp>
    </p:spTree>
    <p:extLst>
      <p:ext uri="{BB962C8B-B14F-4D97-AF65-F5344CB8AC3E}">
        <p14:creationId xmlns:p14="http://schemas.microsoft.com/office/powerpoint/2010/main" val="3636422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11</a:t>
            </a:fld>
            <a:endParaRPr lang="en-US"/>
          </a:p>
        </p:txBody>
      </p:sp>
    </p:spTree>
    <p:extLst>
      <p:ext uri="{BB962C8B-B14F-4D97-AF65-F5344CB8AC3E}">
        <p14:creationId xmlns:p14="http://schemas.microsoft.com/office/powerpoint/2010/main" val="1781827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p:txBody>
          <a:bodyPr/>
          <a:lstStyle/>
          <a:p>
            <a:pPr>
              <a:defRPr/>
            </a:pPr>
            <a:fld id="{8C310F99-1F45-47EC-8886-14AE55002D51}" type="slidenum">
              <a:rPr lang="en-US" smtClean="0"/>
              <a:pPr>
                <a:defRPr/>
              </a:pPr>
              <a:t>12</a:t>
            </a:fld>
            <a:endParaRPr lang="en-US"/>
          </a:p>
        </p:txBody>
      </p:sp>
      <p:sp>
        <p:nvSpPr>
          <p:cNvPr id="16387" name="Rectangle 2"/>
          <p:cNvSpPr>
            <a:spLocks noGrp="1" noChangeArrowheads="1"/>
          </p:cNvSpPr>
          <p:nvPr>
            <p:ph type="title"/>
          </p:nvPr>
        </p:nvSpPr>
        <p:spPr>
          <a:xfrm>
            <a:off x="381000" y="152400"/>
            <a:ext cx="8534400" cy="762000"/>
          </a:xfrm>
        </p:spPr>
        <p:txBody>
          <a:bodyPr/>
          <a:lstStyle/>
          <a:p>
            <a:pPr eaLnBrk="1" hangingPunct="1"/>
            <a:r>
              <a:rPr lang="en-US" dirty="0"/>
              <a:t>5.06 Cross-802 Topics</a:t>
            </a:r>
          </a:p>
        </p:txBody>
      </p:sp>
      <p:graphicFrame>
        <p:nvGraphicFramePr>
          <p:cNvPr id="30998" name="Group 278"/>
          <p:cNvGraphicFramePr>
            <a:graphicFrameLocks noGrp="1"/>
          </p:cNvGraphicFramePr>
          <p:nvPr>
            <p:ph idx="1"/>
            <p:extLst>
              <p:ext uri="{D42A27DB-BD31-4B8C-83A1-F6EECF244321}">
                <p14:modId xmlns:p14="http://schemas.microsoft.com/office/powerpoint/2010/main" val="1172302449"/>
              </p:ext>
            </p:extLst>
          </p:nvPr>
        </p:nvGraphicFramePr>
        <p:xfrm>
          <a:off x="304800" y="990600"/>
          <a:ext cx="8810879" cy="5504688"/>
        </p:xfrm>
        <a:graphic>
          <a:graphicData uri="http://schemas.openxmlformats.org/drawingml/2006/table">
            <a:tbl>
              <a:tblPr/>
              <a:tblGrid>
                <a:gridCol w="6677279">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Monday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Notes</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792">
                <a:tc>
                  <a:txBody>
                    <a:bodyPr/>
                    <a:lstStyle/>
                    <a:p>
                      <a:r>
                        <a:rPr lang="en-US" sz="1400" b="1" baseline="0" dirty="0"/>
                        <a:t>18:00-19:20 Q&amp;A with the IEEE Executive Director, Steven </a:t>
                      </a:r>
                      <a:r>
                        <a:rPr lang="en-US" sz="1400" b="1" baseline="0" dirty="0" err="1"/>
                        <a:t>Welby</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792">
                <a:tc>
                  <a:txBody>
                    <a:bodyPr/>
                    <a:lstStyle/>
                    <a:p>
                      <a:r>
                        <a:rPr kumimoji="0" lang="en-US" sz="1400" b="1" i="0" u="none" strike="noStrike" cap="none" normalizeH="0" baseline="0" dirty="0">
                          <a:ln>
                            <a:noFill/>
                          </a:ln>
                          <a:solidFill>
                            <a:schemeClr val="tx1"/>
                          </a:solidFill>
                          <a:effectLst/>
                          <a:latin typeface="Times New Roman" pitchFamily="18" charset="0"/>
                        </a:rPr>
                        <a:t>19:30-20:50 Tutorial: none/open</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3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21:00-22:30 Tutorial: none/open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5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rPr>
                        <a:t>Tuesday</a:t>
                      </a:r>
                      <a:endParaRPr lang="en-US" sz="20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13:30-15:30 802/JTC1 Standing Committee, Myles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Bankers Hill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0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sngStrike" cap="none" normalizeH="0" baseline="0" dirty="0">
                          <a:ln>
                            <a:noFill/>
                          </a:ln>
                          <a:solidFill>
                            <a:schemeClr val="tx1"/>
                          </a:solidFill>
                          <a:effectLst/>
                          <a:latin typeface="Times New Roman" pitchFamily="18" charset="0"/>
                        </a:rPr>
                        <a:t>13:30-15:30 802/IETF Standing Committee, </a:t>
                      </a:r>
                      <a:r>
                        <a:rPr kumimoji="0" lang="en-US" sz="1400" b="1" i="0" u="none" strike="sngStrike" cap="none" normalizeH="0" baseline="0" dirty="0" err="1">
                          <a:ln>
                            <a:noFill/>
                          </a:ln>
                          <a:solidFill>
                            <a:schemeClr val="tx1"/>
                          </a:solidFill>
                          <a:effectLst/>
                          <a:latin typeface="Times New Roman" pitchFamily="18" charset="0"/>
                        </a:rPr>
                        <a:t>Stanely</a:t>
                      </a:r>
                      <a:endParaRPr lang="en-US" sz="1400" b="1" strike="sngStrike"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8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19:30-21:30 802.1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Seaport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01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Wednesday</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18:30-21:30 Social Reception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Poolside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2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 </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07:30-08:00 Next Venue Logistics,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08:00-09:00 Future Venues Ad Hoc,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09:00-10:00 802 Chair’s Open Office Hours, Nikolich</a:t>
                      </a:r>
                      <a:endParaRPr kumimoji="0" lang="en-US" sz="2000" b="1"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Bankers Hill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08:00-09:00  802/ITU Standing Committee, Parsons</a:t>
                      </a: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Torrey Hills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0736060"/>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13</a:t>
            </a:fld>
            <a:endParaRPr lang="en-US"/>
          </a:p>
        </p:txBody>
      </p:sp>
      <p:sp>
        <p:nvSpPr>
          <p:cNvPr id="9219" name="Rectangle 2"/>
          <p:cNvSpPr>
            <a:spLocks noGrp="1" noChangeArrowheads="1"/>
          </p:cNvSpPr>
          <p:nvPr>
            <p:ph type="title"/>
          </p:nvPr>
        </p:nvSpPr>
        <p:spPr/>
        <p:txBody>
          <a:bodyPr/>
          <a:lstStyle/>
          <a:p>
            <a:pPr eaLnBrk="1" hangingPunct="1"/>
            <a:r>
              <a:rPr lang="en-US" dirty="0"/>
              <a:t>5.07 Drafts to Sponsor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a:t>
            </a:r>
          </a:p>
          <a:p>
            <a:pPr eaLnBrk="1" hangingPunct="1">
              <a:buFont typeface="+mj-lt"/>
              <a:buAutoNum type="arabicPeriod"/>
            </a:pPr>
            <a:r>
              <a:rPr lang="en-US" sz="1600" dirty="0"/>
              <a:t>802.03: P802.3.2 (IEEE 802.3cf) YANG Data Model Definitions (</a:t>
            </a:r>
            <a:r>
              <a:rPr lang="en-US" sz="1600" dirty="0" err="1"/>
              <a:t>cond</a:t>
            </a:r>
            <a:r>
              <a:rPr lang="en-US" sz="1600" dirty="0"/>
              <a:t>),</a:t>
            </a:r>
          </a:p>
          <a:p>
            <a:pPr eaLnBrk="1" hangingPunct="1">
              <a:buFont typeface="+mj-lt"/>
              <a:buAutoNum type="arabicPeriod"/>
            </a:pPr>
            <a:r>
              <a:rPr lang="en-US" sz="1600" dirty="0"/>
              <a:t>802.11: none..</a:t>
            </a:r>
          </a:p>
          <a:p>
            <a:pPr eaLnBrk="1" hangingPunct="1">
              <a:buFont typeface="+mj-lt"/>
              <a:buAutoNum type="arabicPeriod"/>
            </a:pPr>
            <a:r>
              <a:rPr lang="en-US" sz="1600" dirty="0"/>
              <a:t>802.15:</a:t>
            </a:r>
          </a:p>
          <a:p>
            <a:pPr eaLnBrk="1" hangingPunct="1">
              <a:buFont typeface="+mj-lt"/>
              <a:buAutoNum type="arabicPeriod"/>
            </a:pPr>
            <a:r>
              <a:rPr lang="en-US" sz="1600" dirty="0"/>
              <a:t>802.16: none..</a:t>
            </a:r>
          </a:p>
          <a:p>
            <a:pPr eaLnBrk="1" hangingPunct="1">
              <a:buFont typeface="+mj-lt"/>
              <a:buAutoNum type="arabicPeriod"/>
            </a:pPr>
            <a:r>
              <a:rPr lang="en-US" sz="1600" dirty="0"/>
              <a:t>802.19:</a:t>
            </a:r>
          </a:p>
          <a:p>
            <a:pPr eaLnBrk="1" hangingPunct="1">
              <a:buFont typeface="+mj-lt"/>
              <a:buAutoNum type="arabicPeriod"/>
            </a:pPr>
            <a:r>
              <a:rPr lang="en-US" sz="1600" dirty="0"/>
              <a:t>802.20: none..</a:t>
            </a:r>
          </a:p>
          <a:p>
            <a:pPr eaLnBrk="1" hangingPunct="1">
              <a:buFont typeface="+mj-lt"/>
              <a:buAutoNum type="arabicPeriod"/>
            </a:pPr>
            <a:r>
              <a:rPr lang="en-US" sz="1600" dirty="0"/>
              <a:t>802.21: none..</a:t>
            </a:r>
          </a:p>
          <a:p>
            <a:pPr eaLnBrk="1" hangingPunct="1">
              <a:buFont typeface="+mj-lt"/>
              <a:buAutoNum type="arabicPeriod"/>
            </a:pPr>
            <a:r>
              <a:rPr lang="en-US" sz="1600" dirty="0"/>
              <a:t>802.22: none..</a:t>
            </a:r>
          </a:p>
          <a:p>
            <a:pPr eaLnBrk="1" hangingPunct="1">
              <a:buFont typeface="+mj-lt"/>
              <a:buAutoNum type="arabicPeriod"/>
            </a:pPr>
            <a:r>
              <a:rPr lang="en-US" sz="1600" dirty="0"/>
              <a:t>802.24: none..</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14</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a:t>
            </a:r>
          </a:p>
          <a:p>
            <a:pPr eaLnBrk="1" hangingPunct="1">
              <a:buFont typeface="+mj-lt"/>
              <a:buAutoNum type="arabicPeriod"/>
            </a:pPr>
            <a:r>
              <a:rPr lang="en-US" sz="1600" dirty="0"/>
              <a:t>802.03: P802.3bt (</a:t>
            </a:r>
            <a:r>
              <a:rPr lang="en-US" sz="1600" dirty="0" err="1"/>
              <a:t>cond</a:t>
            </a:r>
            <a:r>
              <a:rPr lang="en-US" sz="1600" dirty="0"/>
              <a:t>), P802.3cb (</a:t>
            </a:r>
            <a:r>
              <a:rPr lang="en-US" sz="1600" dirty="0" err="1"/>
              <a:t>cond</a:t>
            </a:r>
            <a:r>
              <a:rPr lang="en-US" sz="1600" dirty="0"/>
              <a:t>), P802.3cd (</a:t>
            </a:r>
            <a:r>
              <a:rPr lang="en-US" sz="1600" dirty="0" err="1"/>
              <a:t>cond</a:t>
            </a:r>
            <a:r>
              <a:rPr lang="en-US" sz="1600" dirty="0"/>
              <a:t>),</a:t>
            </a:r>
          </a:p>
          <a:p>
            <a:pPr eaLnBrk="1" hangingPunct="1">
              <a:buFont typeface="+mj-lt"/>
              <a:buAutoNum type="arabicPeriod"/>
            </a:pPr>
            <a:r>
              <a:rPr lang="en-US" sz="1600" dirty="0"/>
              <a:t>802.11:..</a:t>
            </a:r>
          </a:p>
          <a:p>
            <a:pPr eaLnBrk="1" hangingPunct="1">
              <a:buFont typeface="+mj-lt"/>
              <a:buAutoNum type="arabicPeriod"/>
            </a:pPr>
            <a:r>
              <a:rPr lang="en-US" sz="1600" dirty="0"/>
              <a:t>802.15: none..</a:t>
            </a:r>
          </a:p>
          <a:p>
            <a:pPr eaLnBrk="1" hangingPunct="1">
              <a:buFont typeface="+mj-lt"/>
              <a:buAutoNum type="arabicPeriod"/>
            </a:pPr>
            <a:r>
              <a:rPr lang="en-US" sz="1600" dirty="0"/>
              <a:t>802.16: none..</a:t>
            </a:r>
          </a:p>
          <a:p>
            <a:pPr eaLnBrk="1" hangingPunct="1">
              <a:buFont typeface="+mj-lt"/>
              <a:buAutoNum type="arabicPeriod"/>
            </a:pPr>
            <a:r>
              <a:rPr lang="en-US" sz="1600" dirty="0"/>
              <a:t>802.19: P802.19.1,</a:t>
            </a:r>
          </a:p>
          <a:p>
            <a:pPr eaLnBrk="1" hangingPunct="1">
              <a:buFont typeface="+mj-lt"/>
              <a:buAutoNum type="arabicPeriod"/>
            </a:pPr>
            <a:r>
              <a:rPr lang="en-US" sz="1600" dirty="0"/>
              <a:t>802.21: none..</a:t>
            </a:r>
          </a:p>
          <a:p>
            <a:pPr eaLnBrk="1" hangingPunct="1">
              <a:buFont typeface="+mj-lt"/>
              <a:buAutoNum type="arabicPeriod"/>
            </a:pPr>
            <a:r>
              <a:rPr lang="en-US" sz="1600" dirty="0"/>
              <a:t>802.22: none..</a:t>
            </a:r>
          </a:p>
          <a:p>
            <a:pPr eaLnBrk="1" hangingPunct="1">
              <a:buFont typeface="+mj-lt"/>
              <a:buAutoNum type="arabicPeriod"/>
            </a:pPr>
            <a:r>
              <a:rPr lang="en-US" sz="1600" dirty="0"/>
              <a:t>802.24: none..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15</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5.09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TBD</a:t>
            </a:r>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anticipated: liaison letters..</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802.16: none..</a:t>
            </a:r>
          </a:p>
          <a:p>
            <a:pPr eaLnBrk="1" hangingPunct="1">
              <a:buFont typeface="+mj-lt"/>
              <a:buAutoNum type="arabicPeriod"/>
            </a:pPr>
            <a:r>
              <a:rPr lang="en-US" sz="1600" kern="0" dirty="0"/>
              <a:t>802.18: </a:t>
            </a:r>
            <a:r>
              <a:rPr lang="en-US" sz="1600" kern="0" dirty="0" err="1"/>
              <a:t>tbd</a:t>
            </a:r>
            <a:endParaRPr lang="en-US" sz="1600" kern="0" dirty="0"/>
          </a:p>
          <a:p>
            <a:pPr eaLnBrk="1" hangingPunct="1">
              <a:buFont typeface="+mj-lt"/>
              <a:buAutoNum type="arabicPeriod"/>
            </a:pPr>
            <a:r>
              <a:rPr lang="en-US" sz="1600" kern="0" dirty="0"/>
              <a:t>802.19: none..</a:t>
            </a:r>
            <a:endParaRPr lang="en-US" sz="1600" dirty="0"/>
          </a:p>
          <a:p>
            <a:pPr eaLnBrk="1" hangingPunct="1">
              <a:buFont typeface="+mj-lt"/>
              <a:buAutoNum type="arabicPeriod"/>
            </a:pPr>
            <a:r>
              <a:rPr lang="en-US" sz="1600" kern="0" dirty="0"/>
              <a:t>802.21: none..</a:t>
            </a:r>
          </a:p>
          <a:p>
            <a:pPr eaLnBrk="1" hangingPunct="1">
              <a:buFont typeface="+mj-lt"/>
              <a:buAutoNum type="arabicPeriod"/>
            </a:pPr>
            <a:r>
              <a:rPr lang="en-US" sz="1600" kern="0" dirty="0"/>
              <a:t>802.22: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802/IETF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SC: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16</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685800" y="1371600"/>
            <a:ext cx="7696200" cy="4114800"/>
          </a:xfrm>
        </p:spPr>
        <p:txBody>
          <a:bodyPr/>
          <a:lstStyle/>
          <a:p>
            <a:pPr>
              <a:buFont typeface="+mj-lt"/>
              <a:buAutoNum type="arabicPeriod"/>
            </a:pPr>
            <a:r>
              <a:rPr lang="en-US" sz="1600" dirty="0"/>
              <a:t>P802.1Qcr - Amendment: Asynchronous Traffic Shaping, P802.1DC - Standard for Quality of Service Provision by Network Systems,</a:t>
            </a:r>
          </a:p>
          <a:p>
            <a:pPr>
              <a:buFont typeface="+mj-lt"/>
              <a:buAutoNum type="arabicPeriod"/>
            </a:pPr>
            <a:r>
              <a:rPr lang="en-US" sz="1600" dirty="0"/>
              <a:t>P802.1Qcz - Amendment: Congestion Isolation,</a:t>
            </a:r>
          </a:p>
          <a:p>
            <a:pPr>
              <a:buFont typeface="+mj-lt"/>
              <a:buAutoNum type="arabicPeriod"/>
            </a:pPr>
            <a:r>
              <a:rPr lang="en-US" sz="1600" dirty="0"/>
              <a:t>P802.1Qdd – Amendment: Resource Allocation Protocol,</a:t>
            </a:r>
          </a:p>
          <a:p>
            <a:pPr>
              <a:buFont typeface="+mj-lt"/>
              <a:buAutoNum type="arabicPeriod"/>
            </a:pPr>
            <a:r>
              <a:rPr lang="en-US" sz="1600" dirty="0"/>
              <a:t>P802.3cn 50 Gb/s, 100 Gb/s, 200 Gb/s, and 400 Gb/s Operation over Single-Mode Fiber and DWDM (dense wavelength division multiplexing) system,</a:t>
            </a:r>
          </a:p>
          <a:p>
            <a:pPr>
              <a:buFont typeface="+mj-lt"/>
              <a:buAutoNum type="arabicPeriod"/>
            </a:pPr>
            <a:r>
              <a:rPr lang="en-US" sz="1600" dirty="0"/>
              <a:t>P802.11ax - Amendment: High Efficiency WLAN, PAR Extension,</a:t>
            </a:r>
          </a:p>
          <a:p>
            <a:pPr marL="0" indent="0">
              <a:buNone/>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08823884"/>
              </p:ext>
            </p:extLst>
          </p:nvPr>
        </p:nvGraphicFramePr>
        <p:xfrm>
          <a:off x="381000" y="990600"/>
          <a:ext cx="8382000" cy="5604582"/>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20000"/>
                    </a:ext>
                  </a:extLst>
                </a:gridCol>
                <a:gridCol w="3287058">
                  <a:extLst>
                    <a:ext uri="{9D8B030D-6E8A-4147-A177-3AD203B41FA5}">
                      <a16:colId xmlns:a16="http://schemas.microsoft.com/office/drawing/2014/main" val="20001"/>
                    </a:ext>
                  </a:extLst>
                </a:gridCol>
                <a:gridCol w="4191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None,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Industry Connections: 802 Network Enhancements for the Next Decade,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Ethernet Access PMDs for Central Office Consolidation (Super-PON),</a:t>
                      </a:r>
                    </a:p>
                    <a:p>
                      <a:r>
                        <a:rPr lang="en-US" sz="1600" dirty="0">
                          <a:solidFill>
                            <a:schemeClr val="tx1"/>
                          </a:solidFill>
                        </a:rPr>
                        <a:t>- Bidirectional 50Gb/s optical access PHYs,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 Bi-directional 10G&amp;25G optical access PHYs,</a:t>
                      </a:r>
                      <a:br>
                        <a:rPr lang="en-US" sz="1600" dirty="0">
                          <a:solidFill>
                            <a:schemeClr val="tx1"/>
                          </a:solidFill>
                        </a:rPr>
                      </a:br>
                      <a:r>
                        <a:rPr lang="en-US" sz="1600" dirty="0">
                          <a:solidFill>
                            <a:schemeClr val="tx1"/>
                          </a:solidFill>
                        </a:rPr>
                        <a:t>- Beyond</a:t>
                      </a:r>
                      <a:r>
                        <a:rPr lang="en-US" sz="1600" baseline="0" dirty="0">
                          <a:solidFill>
                            <a:schemeClr val="tx1"/>
                          </a:solidFill>
                        </a:rPr>
                        <a:t> 10km Optical PHYs,</a:t>
                      </a:r>
                      <a:br>
                        <a:rPr lang="en-US" sz="1600" dirty="0">
                          <a:solidFill>
                            <a:schemeClr val="tx1"/>
                          </a:solidFill>
                        </a:rPr>
                      </a:br>
                      <a:r>
                        <a:rPr lang="en-US" sz="1600" dirty="0">
                          <a:solidFill>
                            <a:schemeClr val="tx1"/>
                          </a:solidFill>
                        </a:rPr>
                        <a:t>- Industry Connections: </a:t>
                      </a:r>
                      <a:r>
                        <a:rPr lang="en-US" sz="1600" baseline="0" dirty="0"/>
                        <a:t>New Ethernet Applications (NEA) ad hoc,</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Full Duplex Topic Interest Group</a:t>
                      </a:r>
                    </a:p>
                    <a:p>
                      <a:r>
                        <a:rPr lang="en-US" sz="1600" dirty="0">
                          <a:solidFill>
                            <a:schemeClr val="tx1"/>
                          </a:solidFill>
                        </a:rPr>
                        <a:t>- Broadcast Services Study Group</a:t>
                      </a:r>
                      <a:br>
                        <a:rPr lang="en-US" sz="1600" dirty="0">
                          <a:solidFill>
                            <a:schemeClr val="tx1"/>
                          </a:solidFill>
                        </a:rPr>
                      </a:br>
                      <a:endParaRPr lang="en-US" sz="16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 Advanced Access Network Interface (AANI) Standing Committee</a:t>
                      </a:r>
                      <a:br>
                        <a:rPr lang="en-US" sz="1600" baseline="0" dirty="0">
                          <a:solidFill>
                            <a:schemeClr val="tx1"/>
                          </a:solidFill>
                        </a:rPr>
                      </a:br>
                      <a:endParaRPr lang="en-US" sz="16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SG none,</a:t>
                      </a:r>
                      <a:br>
                        <a:rPr lang="en-US" sz="1600" baseline="0" dirty="0">
                          <a:solidFill>
                            <a:schemeClr val="tx1"/>
                          </a:solidFill>
                        </a:rPr>
                      </a:br>
                      <a:r>
                        <a:rPr lang="en-US" sz="1600" baseline="0" dirty="0">
                          <a:solidFill>
                            <a:schemeClr val="tx1"/>
                          </a:solidFill>
                        </a:rPr>
                        <a:t>Interest Groups: </a:t>
                      </a:r>
                      <a:r>
                        <a:rPr lang="en-US" sz="1600" baseline="0" dirty="0" err="1">
                          <a:solidFill>
                            <a:schemeClr val="tx1"/>
                          </a:solidFill>
                        </a:rPr>
                        <a:t>TeraHertz</a:t>
                      </a:r>
                      <a:r>
                        <a:rPr lang="en-US" sz="1600" baseline="0" dirty="0">
                          <a:solidFill>
                            <a:schemeClr val="tx1"/>
                          </a:solidFill>
                        </a:rPr>
                        <a:t>, High Rate Rail Communications, Vehicle Assisted Technology, Link Dependability</a:t>
                      </a:r>
                      <a:br>
                        <a:rPr lang="en-US" sz="1600" baseline="0" dirty="0">
                          <a:solidFill>
                            <a:schemeClr val="tx1"/>
                          </a:solidFill>
                        </a:rPr>
                      </a:br>
                      <a:r>
                        <a:rPr lang="en-US" sz="1600" baseline="0" dirty="0">
                          <a:solidFill>
                            <a:schemeClr val="tx1"/>
                          </a:solidFill>
                        </a:rPr>
                        <a:t>SC: IETF/6tisch.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17</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122707252"/>
              </p:ext>
            </p:extLst>
          </p:nvPr>
        </p:nvGraphicFramePr>
        <p:xfrm>
          <a:off x="685800" y="1981200"/>
          <a:ext cx="8382000" cy="264160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p>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1049046"/>
                  </a:ext>
                </a:extLst>
              </a:tr>
              <a:tr h="370840">
                <a:tc>
                  <a:txBody>
                    <a:bodyPr/>
                    <a:lstStyle/>
                    <a:p>
                      <a:pPr algn="ctr"/>
                      <a:r>
                        <a:rPr lang="en-US" sz="1600" baseline="0" dirty="0"/>
                        <a:t>dot22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69810772"/>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p:txBody>
          <a:bodyPr/>
          <a:lstStyle/>
          <a:p>
            <a:pPr>
              <a:defRPr/>
            </a:pPr>
            <a:fld id="{71A57E89-25D3-4256-9216-6E0253F958A2}" type="slidenum">
              <a:rPr lang="en-US" smtClean="0"/>
              <a:pPr>
                <a:defRPr/>
              </a:pPr>
              <a:t>19</a:t>
            </a:fld>
            <a:endParaRPr lang="en-US"/>
          </a:p>
        </p:txBody>
      </p:sp>
      <p:sp>
        <p:nvSpPr>
          <p:cNvPr id="8195" name="Rectangle 2"/>
          <p:cNvSpPr>
            <a:spLocks noGrp="1" noChangeArrowheads="1"/>
          </p:cNvSpPr>
          <p:nvPr>
            <p:ph type="title"/>
          </p:nvPr>
        </p:nvSpPr>
        <p:spPr>
          <a:xfrm>
            <a:off x="685800" y="381000"/>
            <a:ext cx="7772400" cy="1143000"/>
          </a:xfrm>
        </p:spPr>
        <p:txBody>
          <a:bodyPr/>
          <a:lstStyle/>
          <a:p>
            <a:pPr eaLnBrk="1" hangingPunct="1"/>
            <a:r>
              <a:rPr lang="en-US" dirty="0"/>
              <a:t>STDs due for 10 yr maintenance by DEC 2018</a:t>
            </a:r>
          </a:p>
        </p:txBody>
      </p:sp>
      <p:sp>
        <p:nvSpPr>
          <p:cNvPr id="8196" name="Rectangle 5"/>
          <p:cNvSpPr>
            <a:spLocks noGrp="1" noChangeArrowheads="1"/>
          </p:cNvSpPr>
          <p:nvPr>
            <p:ph type="body" idx="1"/>
          </p:nvPr>
        </p:nvSpPr>
        <p:spPr>
          <a:xfrm>
            <a:off x="381000" y="1828800"/>
            <a:ext cx="8458200" cy="4114800"/>
          </a:xfrm>
        </p:spPr>
        <p:txBody>
          <a:bodyPr/>
          <a:lstStyle/>
          <a:p>
            <a:pPr eaLnBrk="1" hangingPunct="1"/>
            <a:r>
              <a:rPr lang="en-US" sz="1800" dirty="0"/>
              <a:t>none</a:t>
            </a:r>
          </a:p>
          <a:p>
            <a:pPr eaLnBrk="1" hangingPunct="1"/>
            <a:endParaRPr lang="en-US" sz="1800" dirty="0"/>
          </a:p>
          <a:p>
            <a:pPr eaLnBrk="1" hangingPunct="1"/>
            <a:endParaRPr lang="en-US" sz="1800" dirty="0"/>
          </a:p>
          <a:p>
            <a:pPr eaLnBrk="1" hangingPunct="1">
              <a:buFontTx/>
              <a:buNone/>
            </a:pPr>
            <a:endParaRPr lang="en-US" sz="1800" dirty="0"/>
          </a:p>
          <a:p>
            <a:pPr eaLnBrk="1" hangingPunct="1">
              <a:buFontTx/>
              <a:buNone/>
            </a:pPr>
            <a:r>
              <a:rPr lang="en-US" sz="1800" dirty="0"/>
              <a:t> </a:t>
            </a:r>
          </a:p>
          <a:p>
            <a:pPr eaLnBrk="1" hangingPunct="1"/>
            <a:endParaRPr lang="en-US" sz="1800" dirty="0"/>
          </a:p>
        </p:txBody>
      </p:sp>
    </p:spTree>
    <p:extLst>
      <p:ext uri="{BB962C8B-B14F-4D97-AF65-F5344CB8AC3E}">
        <p14:creationId xmlns:p14="http://schemas.microsoft.com/office/powerpoint/2010/main" val="3406756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2</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 present</a:t>
            </a:r>
          </a:p>
        </p:txBody>
      </p:sp>
      <p:sp>
        <p:nvSpPr>
          <p:cNvPr id="12292" name="Rectangle 3"/>
          <p:cNvSpPr>
            <a:spLocks noGrp="1" noChangeArrowheads="1"/>
          </p:cNvSpPr>
          <p:nvPr>
            <p:ph type="body" idx="1"/>
          </p:nvPr>
        </p:nvSpPr>
        <p:spPr>
          <a:xfrm>
            <a:off x="381000" y="990600"/>
            <a:ext cx="8534400" cy="1905000"/>
          </a:xfrm>
        </p:spPr>
        <p:txBody>
          <a:bodyPr/>
          <a:lstStyle/>
          <a:p>
            <a:pPr marL="227013" indent="-227013" defTabSz="1371600" eaLnBrk="1" hangingPunct="1">
              <a:lnSpc>
                <a:spcPct val="80000"/>
              </a:lnSpc>
              <a:buFont typeface="Times New Roman" pitchFamily="18" charset="0"/>
              <a:buAutoNum type="arabicPeriod"/>
              <a:tabLst>
                <a:tab pos="2228850" algn="l"/>
                <a:tab pos="6862763" algn="l"/>
              </a:tabLst>
            </a:pPr>
            <a:r>
              <a:rPr lang="en-US" sz="1400" strike="sngStrike" dirty="0"/>
              <a:t>Michelle Turner	role: 802 lead editorial support</a:t>
            </a:r>
            <a:br>
              <a:rPr lang="en-US" sz="1400" strike="sngStrike" dirty="0"/>
            </a:br>
            <a:r>
              <a:rPr lang="en-US" sz="1400" strike="sngStrike" dirty="0"/>
              <a:t>	title: Managing Editor, Content Production Management</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Jonathan Goldberg 	role: 802 staff lead</a:t>
            </a:r>
            <a:br>
              <a:rPr lang="en-US" sz="1400" dirty="0"/>
            </a:br>
            <a:r>
              <a:rPr lang="en-US" sz="1400" dirty="0"/>
              <a:t>	Supports dot03, dot15, dot21, dot22, dot24 groups</a:t>
            </a:r>
            <a:br>
              <a:rPr lang="en-US" sz="1400" dirty="0"/>
            </a:br>
            <a:r>
              <a:rPr lang="en-US" sz="1400" dirty="0"/>
              <a:t>	title: Manager, Operational Program Management</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Kathryn Bennet	role: Managing dot01, dot11, dot16, dot18, dot19 groups</a:t>
            </a:r>
            <a:br>
              <a:rPr lang="en-US" sz="1400" dirty="0"/>
            </a:br>
            <a:r>
              <a:rPr lang="en-US" sz="1400" dirty="0"/>
              <a:t>	title: Senior Program Manager</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strike="sngStrike" dirty="0"/>
              <a:t>Patrick Gibbons	role: IEEE 802 editorial support</a:t>
            </a:r>
            <a:br>
              <a:rPr lang="en-US" sz="1400" strike="sngStrike" dirty="0"/>
            </a:br>
            <a:r>
              <a:rPr lang="en-US" sz="1400" strike="sngStrike" dirty="0"/>
              <a:t>	title: Content Production Management Senior Program Manager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strike="sngStrike" dirty="0"/>
              <a:t>Jodi </a:t>
            </a:r>
            <a:r>
              <a:rPr lang="en-US" sz="1400" strike="sngStrike" dirty="0" err="1"/>
              <a:t>Haasz</a:t>
            </a:r>
            <a:r>
              <a:rPr lang="en-US" sz="1400" strike="sngStrike" dirty="0"/>
              <a:t>	role: Fellowship Program lead, SDO global engagement</a:t>
            </a:r>
            <a:br>
              <a:rPr lang="en-US" sz="1400" strike="sngStrike" dirty="0"/>
            </a:br>
            <a:r>
              <a:rPr lang="en-US" sz="1400" strike="sngStrike" dirty="0"/>
              <a:t>	title: International Affairs Senior Manager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strike="sngStrike" dirty="0"/>
              <a:t>Daniella Martinez	role: Cross-training opportunity; IEEE 802 editorial support</a:t>
            </a:r>
            <a:br>
              <a:rPr lang="en-US" sz="1400" strike="sngStrike" dirty="0"/>
            </a:br>
            <a:r>
              <a:rPr lang="en-US" sz="1400" strike="sngStrike" dirty="0"/>
              <a:t>	title: Content Production Management Associate Content Editor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strike="sngStrike" dirty="0"/>
              <a:t> Jennifer </a:t>
            </a:r>
            <a:r>
              <a:rPr lang="en-US" sz="1400" strike="sngStrike" dirty="0" err="1"/>
              <a:t>Santulli</a:t>
            </a:r>
            <a:r>
              <a:rPr lang="en-US" sz="1400" strike="sngStrike" dirty="0"/>
              <a:t>	role: Cross-training opportunity: manages other standards committees</a:t>
            </a:r>
            <a:br>
              <a:rPr lang="en-US" sz="1400" strike="sngStrike" dirty="0"/>
            </a:br>
            <a:r>
              <a:rPr lang="en-US" sz="1400" strike="sngStrike" dirty="0"/>
              <a:t>	title: Program Coordinator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strike="sngStrike" dirty="0"/>
              <a:t>Constance Weise	role: Fellowship Program support</a:t>
            </a:r>
            <a:br>
              <a:rPr lang="en-US" sz="1400" strike="sngStrike" dirty="0"/>
            </a:br>
            <a:r>
              <a:rPr lang="en-US" sz="1400" strike="sngStrike" dirty="0"/>
              <a:t>	title: IEEE SA Fellowship Program Manager</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21</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 Task Force </a:t>
            </a:r>
          </a:p>
        </p:txBody>
      </p:sp>
      <p:sp>
        <p:nvSpPr>
          <p:cNvPr id="14340" name="Rectangle 3"/>
          <p:cNvSpPr>
            <a:spLocks noGrp="1" noChangeArrowheads="1"/>
          </p:cNvSpPr>
          <p:nvPr>
            <p:ph type="body" idx="1"/>
          </p:nvPr>
        </p:nvSpPr>
        <p:spPr>
          <a:xfrm>
            <a:off x="457200" y="1143000"/>
            <a:ext cx="8305800" cy="4724400"/>
          </a:xfrm>
        </p:spPr>
        <p:txBody>
          <a:bodyPr/>
          <a:lstStyle/>
          <a:p>
            <a:pPr eaLnBrk="1" hangingPunct="1">
              <a:defRPr/>
            </a:pPr>
            <a:r>
              <a:rPr lang="en-US" sz="2400" dirty="0"/>
              <a:t>802 Task Force Thurs 10:30AM-12:30</a:t>
            </a:r>
          </a:p>
          <a:p>
            <a:pPr marL="457200" lvl="1" indent="0">
              <a:buNone/>
              <a:defRPr/>
            </a:pPr>
            <a:r>
              <a:rPr lang="en-US" sz="2400" dirty="0"/>
              <a:t>Tentative agenda</a:t>
            </a:r>
            <a:r>
              <a:rPr lang="en-US" sz="2400" dirty="0">
                <a:solidFill>
                  <a:schemeClr val="tx2"/>
                </a:solidFill>
              </a:rPr>
              <a:t> </a:t>
            </a: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600" dirty="0">
                <a:solidFill>
                  <a:schemeClr val="tx2"/>
                </a:solidFill>
              </a:rPr>
              <a:t>IEEE SA tools update &amp; discussion, 10 min; Marks, Goldberg</a:t>
            </a:r>
          </a:p>
          <a:p>
            <a:pPr marL="1200150" lvl="2" indent="-342900">
              <a:buFont typeface="+mj-lt"/>
              <a:buAutoNum type="arabicPeriod"/>
              <a:defRPr/>
            </a:pPr>
            <a:r>
              <a:rPr lang="en-US" sz="1600" dirty="0">
                <a:solidFill>
                  <a:schemeClr val="tx2"/>
                </a:solidFill>
              </a:rPr>
              <a:t>Any other business, 5 min, all?</a:t>
            </a:r>
          </a:p>
          <a:p>
            <a:pPr marL="1200150" lvl="2" indent="-342900">
              <a:buFont typeface="+mj-lt"/>
              <a:buAutoNum type="arabicPeriod"/>
              <a:defRPr/>
            </a:pPr>
            <a:r>
              <a:rPr lang="en-US" sz="1600" dirty="0">
                <a:solidFill>
                  <a:schemeClr val="tx2"/>
                </a:solidFill>
              </a:rPr>
              <a:t>Action item review, 5 min, </a:t>
            </a:r>
            <a:r>
              <a:rPr lang="en-US" sz="1600" dirty="0" err="1">
                <a:solidFill>
                  <a:schemeClr val="tx2"/>
                </a:solidFill>
              </a:rPr>
              <a:t>Nikolich</a:t>
            </a:r>
            <a:endParaRPr lang="en-US" sz="2000" dirty="0">
              <a:solidFill>
                <a:schemeClr val="tx2"/>
              </a:solidFill>
            </a:endParaRPr>
          </a:p>
          <a:p>
            <a:pPr marL="800100" lvl="1" indent="-342900">
              <a:buFont typeface="+mj-lt"/>
              <a:buAutoNum type="arabicPeriod"/>
              <a:defRPr/>
            </a:pPr>
            <a:r>
              <a:rPr lang="en-US" sz="2400" dirty="0">
                <a:solidFill>
                  <a:schemeClr val="tx2"/>
                </a:solidFill>
              </a:rPr>
              <a:t>Closed portion of meeting: </a:t>
            </a:r>
          </a:p>
          <a:p>
            <a:pPr marL="1200150" lvl="2" indent="-342900">
              <a:buFont typeface="+mj-lt"/>
              <a:buAutoNum type="arabicPeriod"/>
              <a:defRPr/>
            </a:pPr>
            <a:r>
              <a:rPr lang="en-US" sz="2000" dirty="0">
                <a:solidFill>
                  <a:schemeClr val="tx2"/>
                </a:solidFill>
              </a:rPr>
              <a:t>Time specific:  if needed, none at this time</a:t>
            </a:r>
            <a:endParaRPr lang="en-US" sz="2000" dirty="0"/>
          </a:p>
          <a:p>
            <a:pPr marL="800100" lvl="1" indent="-342900">
              <a:buFont typeface="+mj-lt"/>
              <a:buAutoNum type="arabicPeriod"/>
              <a:defRPr/>
            </a:pPr>
            <a:r>
              <a:rPr lang="en-US" sz="2400" dirty="0">
                <a:solidFill>
                  <a:schemeClr val="tx2"/>
                </a:solidFill>
              </a:rPr>
              <a:t>Adjourn</a:t>
            </a: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22</a:t>
            </a:fld>
            <a:endParaRPr lang="en-US"/>
          </a:p>
        </p:txBody>
      </p:sp>
      <p:sp>
        <p:nvSpPr>
          <p:cNvPr id="36867" name="Rectangle 2"/>
          <p:cNvSpPr>
            <a:spLocks noGrp="1" noChangeArrowheads="1"/>
          </p:cNvSpPr>
          <p:nvPr>
            <p:ph type="title"/>
          </p:nvPr>
        </p:nvSpPr>
        <p:spPr>
          <a:xfrm>
            <a:off x="685800" y="-152400"/>
            <a:ext cx="7772400" cy="1143000"/>
          </a:xfrm>
        </p:spPr>
        <p:txBody>
          <a:bodyPr/>
          <a:lstStyle/>
          <a:p>
            <a:pPr eaLnBrk="1" hangingPunct="1"/>
            <a:r>
              <a:rPr lang="en-US" sz="4000" dirty="0"/>
              <a:t>5.50 EC meetings for the week</a:t>
            </a:r>
            <a:endParaRPr lang="en-US" sz="2400" dirty="0"/>
          </a:p>
        </p:txBody>
      </p:sp>
      <p:sp>
        <p:nvSpPr>
          <p:cNvPr id="36868" name="Rectangle 3"/>
          <p:cNvSpPr>
            <a:spLocks noGrp="1" noChangeArrowheads="1"/>
          </p:cNvSpPr>
          <p:nvPr>
            <p:ph type="body" idx="1"/>
          </p:nvPr>
        </p:nvSpPr>
        <p:spPr>
          <a:xfrm>
            <a:off x="228600" y="1066800"/>
            <a:ext cx="8458200" cy="5486400"/>
          </a:xfrm>
        </p:spPr>
        <p:txBody>
          <a:bodyPr/>
          <a:lstStyle/>
          <a:p>
            <a:pPr marL="0" indent="0" eaLnBrk="1" hangingPunct="1">
              <a:lnSpc>
                <a:spcPct val="80000"/>
              </a:lnSpc>
              <a:buNone/>
            </a:pPr>
            <a:r>
              <a:rPr lang="en-US" sz="1600" dirty="0"/>
              <a:t>Sunday 19:30-21:30		LMSC Rules Review</a:t>
            </a:r>
          </a:p>
          <a:p>
            <a:pPr marL="0" indent="0" eaLnBrk="1" hangingPunct="1">
              <a:lnSpc>
                <a:spcPct val="80000"/>
              </a:lnSpc>
              <a:buNone/>
            </a:pPr>
            <a:endParaRPr lang="en-US" sz="1600" dirty="0"/>
          </a:p>
          <a:p>
            <a:pPr marL="0" indent="0" eaLnBrk="1" hangingPunct="1">
              <a:lnSpc>
                <a:spcPct val="80000"/>
              </a:lnSpc>
              <a:buNone/>
            </a:pPr>
            <a:r>
              <a:rPr lang="en-US" sz="1600" dirty="0"/>
              <a:t>Mon 08:00-10:00		Opening Executive Committee meeting</a:t>
            </a:r>
          </a:p>
          <a:p>
            <a:pPr marL="0" indent="0" eaLnBrk="1" hangingPunct="1">
              <a:lnSpc>
                <a:spcPct val="80000"/>
              </a:lnSpc>
              <a:buNone/>
            </a:pPr>
            <a:br>
              <a:rPr lang="en-US" sz="1600" dirty="0"/>
            </a:br>
            <a:r>
              <a:rPr lang="en-US" sz="1600" dirty="0"/>
              <a:t>Tue 07:00-13:30		open</a:t>
            </a:r>
          </a:p>
          <a:p>
            <a:pPr marL="0" indent="0" eaLnBrk="1" hangingPunct="1">
              <a:lnSpc>
                <a:spcPct val="80000"/>
              </a:lnSpc>
              <a:buNone/>
            </a:pPr>
            <a:r>
              <a:rPr lang="en-US" sz="1600" dirty="0"/>
              <a:t>Tue 13:30-15:30		802/JTC1/SC6 	Standing Committee</a:t>
            </a:r>
          </a:p>
          <a:p>
            <a:pPr marL="0" indent="0" eaLnBrk="1" hangingPunct="1">
              <a:lnSpc>
                <a:spcPct val="80000"/>
              </a:lnSpc>
              <a:buNone/>
            </a:pPr>
            <a:r>
              <a:rPr lang="en-US" sz="1600" strike="sngStrike" dirty="0"/>
              <a:t>Tue 13:30-15:30		802/IETF 		Standing Committee</a:t>
            </a:r>
            <a:br>
              <a:rPr lang="en-US" sz="1600" dirty="0"/>
            </a:br>
            <a:r>
              <a:rPr lang="en-US" sz="1600" dirty="0"/>
              <a:t>Tue 16:00-18:00		open</a:t>
            </a:r>
          </a:p>
          <a:p>
            <a:pPr marL="0" indent="0" eaLnBrk="1" hangingPunct="1">
              <a:lnSpc>
                <a:spcPct val="80000"/>
              </a:lnSpc>
              <a:buNone/>
            </a:pPr>
            <a:endParaRPr lang="en-US" sz="1600" i="1" dirty="0"/>
          </a:p>
          <a:p>
            <a:pPr marL="0" indent="0" eaLnBrk="1" hangingPunct="1">
              <a:lnSpc>
                <a:spcPct val="80000"/>
              </a:lnSpc>
              <a:buNone/>
            </a:pPr>
            <a:r>
              <a:rPr lang="en-US" sz="1600" dirty="0"/>
              <a:t>Thu 08:00-09:00		802/ITU 		Standing Committee</a:t>
            </a:r>
            <a:br>
              <a:rPr lang="en-US" sz="1600" dirty="0"/>
            </a:br>
            <a:endParaRPr lang="en-US" sz="1600" dirty="0"/>
          </a:p>
          <a:p>
            <a:pPr marL="0" indent="0" eaLnBrk="1" hangingPunct="1">
              <a:lnSpc>
                <a:spcPct val="80000"/>
              </a:lnSpc>
              <a:buNone/>
            </a:pPr>
            <a:r>
              <a:rPr lang="en-US" sz="1600" dirty="0"/>
              <a:t>Thu 07:30-08:00		Next plenary venue space allocation planning</a:t>
            </a:r>
          </a:p>
          <a:p>
            <a:pPr marL="0" indent="0" eaLnBrk="1" hangingPunct="1">
              <a:lnSpc>
                <a:spcPct val="80000"/>
              </a:lnSpc>
              <a:buNone/>
            </a:pPr>
            <a:r>
              <a:rPr lang="en-US" sz="1600" dirty="0"/>
              <a:t>Thu 08:00-09:00		Future venue planning</a:t>
            </a:r>
          </a:p>
          <a:p>
            <a:pPr marL="0" indent="0" eaLnBrk="1" hangingPunct="1">
              <a:lnSpc>
                <a:spcPct val="80000"/>
              </a:lnSpc>
              <a:buNone/>
            </a:pPr>
            <a:r>
              <a:rPr lang="en-US" sz="1600" dirty="0"/>
              <a:t>Thu 09:00-10:00		802 Chair’s Open Office hour</a:t>
            </a:r>
          </a:p>
          <a:p>
            <a:pPr marL="0" indent="0" eaLnBrk="1" hangingPunct="1">
              <a:lnSpc>
                <a:spcPct val="80000"/>
              </a:lnSpc>
              <a:buNone/>
            </a:pPr>
            <a:r>
              <a:rPr lang="en-US" sz="1600" dirty="0"/>
              <a:t>Thu 10:30-12:30pm		IEEE 802 Task Force</a:t>
            </a:r>
          </a:p>
          <a:p>
            <a:pPr marL="0" indent="0" eaLnBrk="1" hangingPunct="1">
              <a:lnSpc>
                <a:spcPct val="80000"/>
              </a:lnSpc>
              <a:buNone/>
            </a:pPr>
            <a:r>
              <a:rPr lang="en-US" sz="1600" strike="sngStrike" dirty="0"/>
              <a:t>Thu 13:30-15:30 		 802/JTC1/SC6 	Standing Committe</a:t>
            </a:r>
            <a:r>
              <a:rPr lang="en-US" sz="1600" dirty="0"/>
              <a:t>e </a:t>
            </a:r>
          </a:p>
          <a:p>
            <a:pPr marL="0" indent="0" eaLnBrk="1" hangingPunct="1">
              <a:lnSpc>
                <a:spcPct val="80000"/>
              </a:lnSpc>
              <a:buNone/>
            </a:pPr>
            <a:r>
              <a:rPr lang="en-US" sz="1600" dirty="0"/>
              <a:t>Thu 16:00-18:00pm		open</a:t>
            </a:r>
            <a:br>
              <a:rPr lang="en-US" sz="1600" dirty="0">
                <a:solidFill>
                  <a:srgbClr val="000000"/>
                </a:solidFill>
              </a:rPr>
            </a:br>
            <a:endParaRPr lang="en-US" sz="1050" dirty="0"/>
          </a:p>
          <a:p>
            <a:pPr marL="0" indent="0" eaLnBrk="1" hangingPunct="1">
              <a:lnSpc>
                <a:spcPct val="80000"/>
              </a:lnSpc>
              <a:buNone/>
            </a:pPr>
            <a:r>
              <a:rPr lang="en-US" sz="1600" dirty="0"/>
              <a:t>Fri 08:00-10:00		open</a:t>
            </a:r>
          </a:p>
          <a:p>
            <a:pPr marL="0" indent="0" eaLnBrk="1" hangingPunct="1">
              <a:lnSpc>
                <a:spcPct val="80000"/>
              </a:lnSpc>
              <a:buNone/>
            </a:pPr>
            <a:r>
              <a:rPr lang="en-US" sz="1600" dirty="0"/>
              <a:t>Fri 10:00-12:00		closing EC agenda prep</a:t>
            </a:r>
          </a:p>
          <a:p>
            <a:pPr marL="0" indent="0" eaLnBrk="1" hangingPunct="1">
              <a:lnSpc>
                <a:spcPct val="80000"/>
              </a:lnSpc>
              <a:buNone/>
            </a:pPr>
            <a:r>
              <a:rPr lang="en-US" sz="1600" dirty="0"/>
              <a:t>Fri 13:00-18:00		closing Executive Committee meeting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8CBB0-7305-42D1-8B49-CC9E0B539FC7}"/>
              </a:ext>
            </a:extLst>
          </p:cNvPr>
          <p:cNvSpPr>
            <a:spLocks noGrp="1"/>
          </p:cNvSpPr>
          <p:nvPr>
            <p:ph type="title"/>
          </p:nvPr>
        </p:nvSpPr>
        <p:spPr/>
        <p:txBody>
          <a:bodyPr/>
          <a:lstStyle/>
          <a:p>
            <a:r>
              <a:rPr lang="en-US" dirty="0"/>
              <a:t>Chair’s Closing Remark</a:t>
            </a:r>
          </a:p>
        </p:txBody>
      </p:sp>
      <p:sp>
        <p:nvSpPr>
          <p:cNvPr id="4" name="Slide Number Placeholder 3">
            <a:extLst>
              <a:ext uri="{FF2B5EF4-FFF2-40B4-BE49-F238E27FC236}">
                <a16:creationId xmlns:a16="http://schemas.microsoft.com/office/drawing/2014/main" id="{602C0307-3124-4CDB-B2D3-DA6F49CB4EA3}"/>
              </a:ext>
            </a:extLst>
          </p:cNvPr>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pic>
        <p:nvPicPr>
          <p:cNvPr id="5" name="Picture 4">
            <a:extLst>
              <a:ext uri="{FF2B5EF4-FFF2-40B4-BE49-F238E27FC236}">
                <a16:creationId xmlns:a16="http://schemas.microsoft.com/office/drawing/2014/main" id="{79CB31E9-A15E-4AA0-AD34-CEB673C47455}"/>
              </a:ext>
            </a:extLst>
          </p:cNvPr>
          <p:cNvPicPr>
            <a:picLocks noChangeAspect="1"/>
          </p:cNvPicPr>
          <p:nvPr/>
        </p:nvPicPr>
        <p:blipFill>
          <a:blip r:embed="rId2"/>
          <a:stretch>
            <a:fillRect/>
          </a:stretch>
        </p:blipFill>
        <p:spPr>
          <a:xfrm>
            <a:off x="685800" y="2006952"/>
            <a:ext cx="1943250" cy="3327048"/>
          </a:xfrm>
          <a:prstGeom prst="rect">
            <a:avLst/>
          </a:prstGeom>
        </p:spPr>
      </p:pic>
      <p:pic>
        <p:nvPicPr>
          <p:cNvPr id="7" name="Picture 6">
            <a:extLst>
              <a:ext uri="{FF2B5EF4-FFF2-40B4-BE49-F238E27FC236}">
                <a16:creationId xmlns:a16="http://schemas.microsoft.com/office/drawing/2014/main" id="{01D03DDF-982F-4A22-B391-22E28BEE1C4B}"/>
              </a:ext>
            </a:extLst>
          </p:cNvPr>
          <p:cNvPicPr>
            <a:picLocks noChangeAspect="1"/>
          </p:cNvPicPr>
          <p:nvPr/>
        </p:nvPicPr>
        <p:blipFill>
          <a:blip r:embed="rId3"/>
          <a:stretch>
            <a:fillRect/>
          </a:stretch>
        </p:blipFill>
        <p:spPr>
          <a:xfrm>
            <a:off x="2743200" y="2057400"/>
            <a:ext cx="5535265" cy="3327048"/>
          </a:xfrm>
          <a:prstGeom prst="rect">
            <a:avLst/>
          </a:prstGeom>
        </p:spPr>
      </p:pic>
      <p:sp>
        <p:nvSpPr>
          <p:cNvPr id="8" name="TextBox 7">
            <a:extLst>
              <a:ext uri="{FF2B5EF4-FFF2-40B4-BE49-F238E27FC236}">
                <a16:creationId xmlns:a16="http://schemas.microsoft.com/office/drawing/2014/main" id="{9FB45FB1-D1A6-4E1B-BC47-B7BF88FA85C1}"/>
              </a:ext>
            </a:extLst>
          </p:cNvPr>
          <p:cNvSpPr txBox="1"/>
          <p:nvPr/>
        </p:nvSpPr>
        <p:spPr>
          <a:xfrm>
            <a:off x="371202" y="5911152"/>
            <a:ext cx="8401595" cy="369332"/>
          </a:xfrm>
          <a:prstGeom prst="rect">
            <a:avLst/>
          </a:prstGeom>
          <a:noFill/>
        </p:spPr>
        <p:txBody>
          <a:bodyPr wrap="none" rtlCol="0">
            <a:spAutoFit/>
          </a:bodyPr>
          <a:lstStyle/>
          <a:p>
            <a:r>
              <a:rPr lang="en-US" dirty="0"/>
              <a:t>To everyone that has contributed to 802 Standards over almost four decades – well done!</a:t>
            </a:r>
          </a:p>
        </p:txBody>
      </p:sp>
    </p:spTree>
    <p:extLst>
      <p:ext uri="{BB962C8B-B14F-4D97-AF65-F5344CB8AC3E}">
        <p14:creationId xmlns:p14="http://schemas.microsoft.com/office/powerpoint/2010/main" val="2299028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24</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3</a:t>
            </a:fld>
            <a:endParaRPr lang="en-US"/>
          </a:p>
        </p:txBody>
      </p:sp>
      <p:sp>
        <p:nvSpPr>
          <p:cNvPr id="15363" name="Rectangle 2"/>
          <p:cNvSpPr>
            <a:spLocks noGrp="1" noChangeArrowheads="1"/>
          </p:cNvSpPr>
          <p:nvPr>
            <p:ph type="title"/>
          </p:nvPr>
        </p:nvSpPr>
        <p:spPr>
          <a:xfrm>
            <a:off x="685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457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1828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mj-lt"/>
                <a:ea typeface="+mj-ea"/>
                <a:cs typeface="+mj-cs"/>
              </a:rPr>
              <a:t>Invited Guests</a:t>
            </a:r>
          </a:p>
        </p:txBody>
      </p:sp>
      <p:sp>
        <p:nvSpPr>
          <p:cNvPr id="6" name="Rectangle 3"/>
          <p:cNvSpPr txBox="1">
            <a:spLocks noChangeArrowheads="1"/>
          </p:cNvSpPr>
          <p:nvPr/>
        </p:nvSpPr>
        <p:spPr bwMode="auto">
          <a:xfrm>
            <a:off x="914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1371600">
              <a:lnSpc>
                <a:spcPct val="80000"/>
              </a:lnSpc>
              <a:spcBef>
                <a:spcPct val="20000"/>
              </a:spcBef>
              <a:tabLst>
                <a:tab pos="2228850" algn="l"/>
                <a:tab pos="6862763" algn="l"/>
              </a:tabLst>
            </a:pPr>
            <a:br>
              <a:rPr lang="en-US" sz="2000" dirty="0"/>
            </a:br>
            <a:r>
              <a:rPr lang="en-US" sz="2000" dirty="0"/>
              <a:t>Motion: Approve waiving the plenary session registration fee for the following individuals:</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r>
              <a:rPr lang="en-US" sz="2000" dirty="0"/>
              <a:t>EC Motion: Mover: </a:t>
            </a:r>
            <a:r>
              <a:rPr lang="en-US" sz="2000" dirty="0" err="1"/>
              <a:t>Rosdahl</a:t>
            </a:r>
            <a:r>
              <a:rPr lang="en-US" sz="2000" dirty="0"/>
              <a:t> Seconder: </a:t>
            </a:r>
            <a:r>
              <a:rPr lang="en-US" sz="2000" dirty="0" err="1"/>
              <a:t>D’Ambrosia</a:t>
            </a:r>
            <a:br>
              <a:rPr lang="en-US" sz="2000" dirty="0"/>
            </a:br>
            <a:endParaRPr lang="en-US" sz="2000" dirty="0"/>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Steven </a:t>
            </a:r>
            <a:r>
              <a:rPr lang="en-US" sz="2000" dirty="0" err="1"/>
              <a:t>Welby</a:t>
            </a:r>
            <a:r>
              <a:rPr lang="en-US" sz="2000" dirty="0"/>
              <a:t>, IEEE Executive Director</a:t>
            </a:r>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err="1"/>
              <a:t>Limor</a:t>
            </a:r>
            <a:r>
              <a:rPr lang="en-US" sz="2000" dirty="0"/>
              <a:t> </a:t>
            </a:r>
            <a:r>
              <a:rPr lang="en-US" sz="2000" dirty="0" err="1"/>
              <a:t>Schafman</a:t>
            </a:r>
            <a:r>
              <a:rPr lang="en-US" sz="2000" dirty="0"/>
              <a:t>, TIA Director, Smart Building Programs</a:t>
            </a:r>
          </a:p>
          <a:p>
            <a:pPr defTabSz="1371600">
              <a:lnSpc>
                <a:spcPct val="80000"/>
              </a:lnSpc>
              <a:spcBef>
                <a:spcPct val="20000"/>
              </a:spcBef>
              <a:tabLst>
                <a:tab pos="2228850" algn="l"/>
                <a:tab pos="6862763" algn="l"/>
              </a:tabLst>
            </a:pPr>
            <a:br>
              <a:rPr lang="en-US" sz="2000" dirty="0"/>
            </a:br>
            <a:br>
              <a:rPr lang="en-US" sz="2000" dirty="0"/>
            </a:br>
            <a:r>
              <a:rPr lang="en-US" sz="2000" dirty="0"/>
              <a:t> </a:t>
            </a:r>
            <a:br>
              <a:rPr lang="en-US" sz="2000" dirty="0"/>
            </a:br>
            <a:br>
              <a:rPr lang="en-US" sz="2000" dirty="0"/>
            </a:br>
            <a:r>
              <a:rPr lang="en-US" sz="2000" dirty="0"/>
              <a:t>	 </a:t>
            </a:r>
            <a:br>
              <a:rPr lang="en-US" sz="2000" dirty="0"/>
            </a:br>
            <a:r>
              <a:rPr lang="en-US" sz="2000" dirty="0"/>
              <a:t>	</a:t>
            </a:r>
          </a:p>
          <a:p>
            <a:pPr defTabSz="1371600">
              <a:lnSpc>
                <a:spcPct val="80000"/>
              </a:lnSpc>
              <a:spcBef>
                <a:spcPct val="20000"/>
              </a:spcBef>
              <a:tabLst>
                <a:tab pos="2228850" algn="l"/>
                <a:tab pos="6862763" algn="l"/>
              </a:tabLst>
            </a:pPr>
            <a:r>
              <a:rPr lang="en-US" sz="2000" dirty="0"/>
              <a:t>	__Y/__N/__A (consent agenda item)	</a:t>
            </a:r>
            <a:br>
              <a:rPr lang="en-US" sz="2000" dirty="0"/>
            </a:br>
            <a:endParaRPr lang="en-US" sz="2000" dirty="0"/>
          </a:p>
          <a:p>
            <a:pPr marL="227013" lvl="0"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lvl="0" indent="-227013" defTabSz="1371600">
              <a:lnSpc>
                <a:spcPct val="80000"/>
              </a:lnSpc>
              <a:spcBef>
                <a:spcPct val="20000"/>
              </a:spcBef>
              <a:tabLst>
                <a:tab pos="2228850" algn="l"/>
                <a:tab pos="6862763" algn="l"/>
              </a:tabLst>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Reminder #1: Pass around an attendee sign in sheet</a:t>
            </a:r>
          </a:p>
          <a:p>
            <a:pPr lvl="1"/>
            <a:endParaRPr lang="en-US" sz="1600" dirty="0"/>
          </a:p>
          <a:p>
            <a:pPr lvl="1"/>
            <a:r>
              <a:rPr lang="en-US" sz="1600" dirty="0"/>
              <a:t>Reminder #2: Steve </a:t>
            </a:r>
            <a:r>
              <a:rPr lang="en-US" sz="1600" dirty="0" err="1"/>
              <a:t>Welby</a:t>
            </a:r>
            <a:r>
              <a:rPr lang="en-US" sz="1600" dirty="0"/>
              <a:t> the new IEEE Executive Director is with us Monday, Tuesday and Wednesday.  Jon and I will host a Q&amp;A with Steve Monday evening, please let your group participants know.</a:t>
            </a:r>
            <a:br>
              <a:rPr lang="en-US" sz="1600" dirty="0"/>
            </a:br>
            <a:endParaRPr lang="en-US" sz="1600" dirty="0"/>
          </a:p>
          <a:p>
            <a:pPr lvl="1"/>
            <a:r>
              <a:rPr lang="en-US" sz="1600" dirty="0"/>
              <a:t>Reminder #3: 802 Chair’s Open Office Hours, Thursday 9:00-10:00, Nikolich </a:t>
            </a:r>
            <a:br>
              <a:rPr lang="en-US" sz="1600" dirty="0"/>
            </a:br>
            <a:r>
              <a:rPr lang="en-US" sz="1600" dirty="0"/>
              <a:t>(location:  Bankers Hill 3</a:t>
            </a:r>
            <a:r>
              <a:rPr lang="en-US" sz="1600" baseline="30000" dirty="0"/>
              <a:t>rd</a:t>
            </a:r>
            <a:r>
              <a:rPr lang="en-US" sz="1600" dirty="0"/>
              <a:t> level)</a:t>
            </a:r>
            <a:br>
              <a:rPr lang="en-US" sz="1600" dirty="0"/>
            </a:br>
            <a:endParaRPr lang="en-US" sz="1600" dirty="0"/>
          </a:p>
          <a:p>
            <a:pPr lvl="1"/>
            <a:r>
              <a:rPr lang="en-US" sz="1600" dirty="0"/>
              <a:t>Reminder #4: Interim EC meeting be scheduled for 02 October 1-3PM ET</a:t>
            </a:r>
            <a:br>
              <a:rPr lang="en-US" sz="1600" b="1" dirty="0"/>
            </a:br>
            <a:endParaRPr lang="en-US" sz="1600" dirty="0"/>
          </a:p>
          <a:p>
            <a:pPr lvl="1"/>
            <a:r>
              <a:rPr lang="en-US" sz="1600" dirty="0"/>
              <a:t>Reminder #5: 802.20 formally disbanded 10 June 2018. Thank you </a:t>
            </a:r>
            <a:r>
              <a:rPr lang="en-US" sz="1600" dirty="0" err="1"/>
              <a:t>Canchi</a:t>
            </a:r>
            <a:r>
              <a:rPr lang="en-US" sz="1600" dirty="0"/>
              <a:t> for leading the Working Group these past several years.</a:t>
            </a:r>
          </a:p>
          <a:p>
            <a:pPr lvl="1"/>
            <a:endParaRPr lang="en-US" sz="1600" dirty="0"/>
          </a:p>
          <a:p>
            <a:pPr lvl="1"/>
            <a:r>
              <a:rPr lang="en-US" sz="1600" dirty="0"/>
              <a:t>Reminder #6: Please prepare for </a:t>
            </a:r>
            <a:r>
              <a:rPr lang="en-US" sz="1600" dirty="0" err="1"/>
              <a:t>LeaderCon</a:t>
            </a:r>
            <a:r>
              <a:rPr lang="en-US" sz="1600" dirty="0"/>
              <a:t> 2018 on Saturday 14 July</a:t>
            </a:r>
          </a:p>
          <a:p>
            <a:pPr marL="457200" lvl="1" indent="0">
              <a:buNone/>
            </a:pP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a:p>
        </p:txBody>
      </p:sp>
    </p:spTree>
    <p:extLst>
      <p:ext uri="{BB962C8B-B14F-4D97-AF65-F5344CB8AC3E}">
        <p14:creationId xmlns:p14="http://schemas.microsoft.com/office/powerpoint/2010/main" val="3542983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E19F9-450C-40DA-A41E-37DC5994B91E}"/>
              </a:ext>
            </a:extLst>
          </p:cNvPr>
          <p:cNvSpPr>
            <a:spLocks noGrp="1"/>
          </p:cNvSpPr>
          <p:nvPr>
            <p:ph type="title"/>
          </p:nvPr>
        </p:nvSpPr>
        <p:spPr/>
        <p:txBody>
          <a:bodyPr/>
          <a:lstStyle/>
          <a:p>
            <a:r>
              <a:rPr lang="en-US" dirty="0"/>
              <a:t>5.011 Chair’s Announcements</a:t>
            </a:r>
          </a:p>
        </p:txBody>
      </p:sp>
      <p:sp>
        <p:nvSpPr>
          <p:cNvPr id="3" name="Content Placeholder 2">
            <a:extLst>
              <a:ext uri="{FF2B5EF4-FFF2-40B4-BE49-F238E27FC236}">
                <a16:creationId xmlns:a16="http://schemas.microsoft.com/office/drawing/2014/main" id="{FFA74004-597A-43B2-B6C4-BE6897939251}"/>
              </a:ext>
            </a:extLst>
          </p:cNvPr>
          <p:cNvSpPr>
            <a:spLocks noGrp="1"/>
          </p:cNvSpPr>
          <p:nvPr>
            <p:ph idx="1"/>
          </p:nvPr>
        </p:nvSpPr>
        <p:spPr>
          <a:xfrm>
            <a:off x="685800" y="1744579"/>
            <a:ext cx="8153400" cy="4114800"/>
          </a:xfrm>
        </p:spPr>
        <p:txBody>
          <a:bodyPr/>
          <a:lstStyle/>
          <a:p>
            <a:r>
              <a:rPr lang="en-US" sz="1800" dirty="0"/>
              <a:t>Glenn is recovering, but not ready to step back into the 802.1 WG Chair role, therefore John Messenger will continue as acting chair and Jessy </a:t>
            </a:r>
            <a:r>
              <a:rPr lang="en-US" sz="1800" dirty="0" err="1"/>
              <a:t>Rouyer</a:t>
            </a:r>
            <a:r>
              <a:rPr lang="en-US" sz="1800" dirty="0"/>
              <a:t> appointed acting vice chair per 802 WG P&amp;P 3.2 Temporary Appointments </a:t>
            </a:r>
          </a:p>
          <a:p>
            <a:endParaRPr lang="en-US" sz="1800" dirty="0"/>
          </a:p>
          <a:p>
            <a:r>
              <a:rPr lang="en-US" sz="1800" dirty="0"/>
              <a:t>802 WG P&amp;P 3.2 Temporary Appointments to Vacancies</a:t>
            </a:r>
          </a:p>
          <a:p>
            <a:pPr marL="0" indent="0">
              <a:buNone/>
            </a:pPr>
            <a:r>
              <a:rPr lang="en-US" sz="1800" dirty="0"/>
              <a:t>If an office other than the Chair or Vice Chair becomes vacant for any reason (such as</a:t>
            </a:r>
          </a:p>
          <a:p>
            <a:pPr marL="0" indent="0">
              <a:buNone/>
            </a:pPr>
            <a:r>
              <a:rPr lang="en-US" sz="1800" dirty="0"/>
              <a:t>resignation, removal, lack of nomination at an election), a temporary appointment shall be made by the Chair for a period of up to six months. </a:t>
            </a:r>
            <a:r>
              <a:rPr lang="en-US" sz="1800" u="sng" dirty="0"/>
              <a:t>In the case of Chair or Vice Chair, the Sponsor Chair shall make the temporary appointment, with input from</a:t>
            </a:r>
          </a:p>
          <a:p>
            <a:pPr marL="0" indent="0">
              <a:buNone/>
            </a:pPr>
            <a:r>
              <a:rPr lang="en-US" sz="1800" u="sng" dirty="0"/>
              <a:t> the Working Group.</a:t>
            </a:r>
            <a:r>
              <a:rPr lang="en-US" sz="1800" dirty="0"/>
              <a:t> An appointment or election for the vacated office shall be made in accordance with the requirements in Clause 3.0 and 3.1 at the earliest practical time. </a:t>
            </a:r>
          </a:p>
        </p:txBody>
      </p:sp>
      <p:sp>
        <p:nvSpPr>
          <p:cNvPr id="4" name="Slide Number Placeholder 3">
            <a:extLst>
              <a:ext uri="{FF2B5EF4-FFF2-40B4-BE49-F238E27FC236}">
                <a16:creationId xmlns:a16="http://schemas.microsoft.com/office/drawing/2014/main" id="{E4C601F7-EE94-41A4-BC76-3AE70708F724}"/>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Tree>
    <p:extLst>
      <p:ext uri="{BB962C8B-B14F-4D97-AF65-F5344CB8AC3E}">
        <p14:creationId xmlns:p14="http://schemas.microsoft.com/office/powerpoint/2010/main" val="3291122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47800"/>
            <a:ext cx="8153400" cy="4114800"/>
          </a:xfrm>
        </p:spPr>
        <p:txBody>
          <a:bodyPr/>
          <a:lstStyle/>
          <a:p>
            <a:r>
              <a:rPr lang="en-US" sz="2400" dirty="0"/>
              <a:t>SA Standards Board resolutions March/June 2018</a:t>
            </a:r>
          </a:p>
          <a:p>
            <a:pPr lvl="1"/>
            <a:r>
              <a:rPr lang="en-US" sz="1600" dirty="0"/>
              <a:t>The SASB recommends that SCC18 nominate external representatives to NFPA CMPs and TCs based on their qualifications irrespective of their employer affiliation. The SASB empowers staff to update the SCC18 web site accordingly. </a:t>
            </a:r>
            <a:endParaRPr lang="en-US" sz="2000" dirty="0"/>
          </a:p>
          <a:p>
            <a:r>
              <a:rPr lang="en-US" sz="2400" dirty="0"/>
              <a:t>Computer Society Standards Activity Board 2018</a:t>
            </a:r>
          </a:p>
          <a:p>
            <a:pPr lvl="1"/>
            <a:r>
              <a:rPr lang="en-US" sz="1600" dirty="0"/>
              <a:t>Jon </a:t>
            </a:r>
            <a:r>
              <a:rPr lang="en-US" sz="1600" dirty="0" err="1"/>
              <a:t>Rosdahl</a:t>
            </a:r>
            <a:r>
              <a:rPr lang="en-US" sz="1600" dirty="0"/>
              <a:t> is CS VP Standards and SAB Chair, see Jon for more details.</a:t>
            </a:r>
          </a:p>
          <a:p>
            <a:r>
              <a:rPr lang="en-US" sz="2400" dirty="0"/>
              <a:t>SA </a:t>
            </a:r>
            <a:r>
              <a:rPr lang="en-US" sz="2400" dirty="0" err="1"/>
              <a:t>BoG</a:t>
            </a:r>
            <a:r>
              <a:rPr lang="en-US" sz="2400" dirty="0"/>
              <a:t> meetings May 2018</a:t>
            </a:r>
          </a:p>
          <a:p>
            <a:pPr lvl="1"/>
            <a:r>
              <a:rPr lang="en-US" sz="1600" dirty="0"/>
              <a:t>The IEEE Standards Association reaffirms its commitment to an environment free of discrimination and harassment as stated in the IEEE Code of Conduct, IEEE Code of Ethics, and IEEE Nondiscrimination Policy.</a:t>
            </a:r>
          </a:p>
          <a:p>
            <a:r>
              <a:rPr lang="en-US" sz="2400" dirty="0"/>
              <a:t>IEEE </a:t>
            </a:r>
            <a:r>
              <a:rPr lang="en-US" sz="2400" dirty="0" err="1"/>
              <a:t>BoD</a:t>
            </a:r>
            <a:r>
              <a:rPr lang="en-US" sz="2400" dirty="0"/>
              <a:t> meetings June 2018</a:t>
            </a:r>
          </a:p>
          <a:p>
            <a:pPr lvl="1"/>
            <a:r>
              <a:rPr lang="en-US" sz="1600" dirty="0">
                <a:solidFill>
                  <a:schemeClr val="tx1">
                    <a:lumMod val="95000"/>
                    <a:lumOff val="5000"/>
                  </a:schemeClr>
                </a:solidFill>
              </a:rPr>
              <a:t>Technical Activities Board Committee on Standards is responsible for promoting standards activities across Technical Activities (TA) and maintaining the strategic alignment between Technical Activities and Standards Activities (SA) in IEEE.</a:t>
            </a:r>
          </a:p>
          <a:p>
            <a:pPr lvl="1"/>
            <a:r>
              <a:rPr lang="en-US" sz="1600" dirty="0">
                <a:solidFill>
                  <a:schemeClr val="tx1">
                    <a:lumMod val="95000"/>
                    <a:lumOff val="5000"/>
                  </a:schemeClr>
                </a:solidFill>
              </a:rPr>
              <a:t>I (Nikolich) am a member of the Committee, see me for more details.  </a:t>
            </a:r>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6</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7</a:t>
            </a:fld>
            <a:endParaRPr lang="en-US"/>
          </a:p>
        </p:txBody>
      </p:sp>
      <p:sp>
        <p:nvSpPr>
          <p:cNvPr id="6147" name="Text Box 2"/>
          <p:cNvSpPr txBox="1">
            <a:spLocks noChangeArrowheads="1"/>
          </p:cNvSpPr>
          <p:nvPr/>
        </p:nvSpPr>
        <p:spPr bwMode="auto">
          <a:xfrm>
            <a:off x="304800" y="1295400"/>
            <a:ext cx="8610600" cy="4555093"/>
          </a:xfrm>
          <a:prstGeom prst="rect">
            <a:avLst/>
          </a:prstGeom>
          <a:noFill/>
          <a:ln w="9525">
            <a:noFill/>
            <a:miter lim="800000"/>
            <a:headEnd/>
            <a:tailEnd/>
          </a:ln>
        </p:spPr>
        <p:txBody>
          <a:bodyPr>
            <a:spAutoFit/>
          </a:bodyPr>
          <a:lstStyle/>
          <a:p>
            <a:r>
              <a:rPr lang="en-US" sz="2400" b="1" u="sng" dirty="0"/>
              <a:t>Project Authorization Approvals MAR/MAY/JUN 2018</a:t>
            </a:r>
            <a:endParaRPr lang="en-US" sz="2400" b="1" dirty="0"/>
          </a:p>
          <a:p>
            <a:pPr>
              <a:lnSpc>
                <a:spcPct val="80000"/>
              </a:lnSpc>
              <a:spcBef>
                <a:spcPct val="20000"/>
              </a:spcBef>
            </a:pPr>
            <a:endParaRPr lang="en-US" b="1" dirty="0"/>
          </a:p>
          <a:p>
            <a:pPr lvl="0"/>
            <a:r>
              <a:rPr lang="en-US" b="1" dirty="0"/>
              <a:t>New Projects: 	</a:t>
            </a:r>
            <a:r>
              <a:rPr lang="en-US" dirty="0"/>
              <a:t>P802.1CBcv, P802.1CBdb, P802.3ck, P802.3cm, P802.11bb, P802.15.4w, P802.15.4x, P802.15.4y, P802.15.4z,</a:t>
            </a:r>
          </a:p>
          <a:p>
            <a:pPr lvl="0"/>
            <a:endParaRPr lang="en-US" b="1" dirty="0"/>
          </a:p>
          <a:p>
            <a:pPr lvl="0"/>
            <a:r>
              <a:rPr lang="en-US" b="1" dirty="0"/>
              <a:t>Modified PAR: 	</a:t>
            </a:r>
            <a:r>
              <a:rPr lang="en-US" dirty="0"/>
              <a:t>P802.3cg, P802.22.3,</a:t>
            </a:r>
          </a:p>
          <a:p>
            <a:pPr lvl="0"/>
            <a:endParaRPr lang="en-US" b="1" dirty="0"/>
          </a:p>
          <a:p>
            <a:r>
              <a:rPr lang="en-US" b="1" dirty="0"/>
              <a:t>Revisions:	</a:t>
            </a:r>
            <a:r>
              <a:rPr lang="en-US" dirty="0"/>
              <a:t>P802.1X,</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	</a:t>
            </a:r>
            <a:r>
              <a:rPr lang="en-US" dirty="0"/>
              <a:t>none,</a:t>
            </a:r>
            <a:br>
              <a:rPr lang="en-US" dirty="0"/>
            </a:br>
            <a:endParaRPr lang="en-US" sz="1400" dirty="0"/>
          </a:p>
          <a:p>
            <a:pPr lvl="0"/>
            <a:r>
              <a:rPr lang="en-US" b="1" dirty="0">
                <a:solidFill>
                  <a:srgbClr val="000000"/>
                </a:solidFill>
              </a:rPr>
              <a:t>Other:		</a:t>
            </a:r>
            <a:r>
              <a:rPr lang="en-US" dirty="0"/>
              <a:t>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8</a:t>
            </a:fld>
            <a:endParaRPr lang="en-US"/>
          </a:p>
        </p:txBody>
      </p:sp>
      <p:sp>
        <p:nvSpPr>
          <p:cNvPr id="5123" name="Text Box 5"/>
          <p:cNvSpPr txBox="1">
            <a:spLocks noChangeArrowheads="1"/>
          </p:cNvSpPr>
          <p:nvPr/>
        </p:nvSpPr>
        <p:spPr bwMode="auto">
          <a:xfrm>
            <a:off x="381000" y="1122363"/>
            <a:ext cx="8610600" cy="4062651"/>
          </a:xfrm>
          <a:prstGeom prst="rect">
            <a:avLst/>
          </a:prstGeom>
          <a:noFill/>
          <a:ln w="9525">
            <a:noFill/>
            <a:miter lim="800000"/>
            <a:headEnd/>
            <a:tailEnd/>
          </a:ln>
        </p:spPr>
        <p:txBody>
          <a:bodyPr>
            <a:spAutoFit/>
          </a:bodyPr>
          <a:lstStyle/>
          <a:p>
            <a:r>
              <a:rPr lang="en-US" sz="2400" b="1" u="sng" dirty="0"/>
              <a:t>Standards Ratification Actions MAR/MAY/JUN 2018</a:t>
            </a:r>
          </a:p>
          <a:p>
            <a:endParaRPr lang="en-US" b="1" dirty="0"/>
          </a:p>
          <a:p>
            <a:pPr lvl="0"/>
            <a:r>
              <a:rPr lang="en-US" b="1" dirty="0"/>
              <a:t>New Standards: 	</a:t>
            </a:r>
            <a:r>
              <a:rPr lang="en-US" dirty="0"/>
              <a:t> P802.11ak, P802.11aq, P802.1CM, P802.1Qcc, P802.1Qcp, </a:t>
            </a:r>
          </a:p>
          <a:p>
            <a:pPr lvl="0"/>
            <a:endParaRPr lang="en-US" dirty="0"/>
          </a:p>
          <a:p>
            <a:pPr>
              <a:lnSpc>
                <a:spcPct val="80000"/>
              </a:lnSpc>
              <a:spcBef>
                <a:spcPct val="20000"/>
              </a:spcBef>
            </a:pPr>
            <a:r>
              <a:rPr lang="en-US" b="1" dirty="0"/>
              <a:t>Revised Standards: </a:t>
            </a:r>
            <a:r>
              <a:rPr lang="en-US" dirty="0"/>
              <a:t>P802.1Q, P802.1AR, P802.3</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r>
              <a:rPr lang="en-US" b="1" dirty="0"/>
              <a:t>Extensions: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802.15.1, 802.15.2, 802.16-Conformance04, 802.20, 802.20.2, 802.20.3</a:t>
            </a:r>
          </a:p>
          <a:p>
            <a:pPr>
              <a:lnSpc>
                <a:spcPct val="80000"/>
              </a:lnSpc>
              <a:spcBef>
                <a:spcPct val="20000"/>
              </a:spcBef>
            </a:pPr>
            <a:endParaRPr lang="en-US" dirty="0"/>
          </a:p>
          <a:p>
            <a:pPr>
              <a:lnSpc>
                <a:spcPct val="80000"/>
              </a:lnSpc>
              <a:spcBef>
                <a:spcPct val="20000"/>
              </a:spcBef>
            </a:pPr>
            <a:r>
              <a:rPr lang="en-US" b="1" dirty="0"/>
              <a:t>Other Notes: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9</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30MAR	Approve comments to FCC on Google	13/00/00/02	pass</a:t>
            </a:r>
          </a:p>
          <a:p>
            <a:pPr eaLnBrk="1" hangingPunct="1">
              <a:buFont typeface="+mj-lt"/>
              <a:buAutoNum type="arabicParenR"/>
              <a:tabLst>
                <a:tab pos="1141413" algn="l"/>
              </a:tabLst>
            </a:pPr>
            <a:r>
              <a:rPr lang="en-US" sz="1600" dirty="0"/>
              <a:t>06APR	Approve viewpoints to WRC-19	11/00/01/03	pass</a:t>
            </a:r>
          </a:p>
          <a:p>
            <a:pPr eaLnBrk="1" hangingPunct="1">
              <a:buFont typeface="+mj-lt"/>
              <a:buAutoNum type="arabicParenR"/>
              <a:tabLst>
                <a:tab pos="1141413" algn="l"/>
              </a:tabLst>
            </a:pPr>
            <a:r>
              <a:rPr lang="en-US" sz="1600" dirty="0"/>
              <a:t>19APR	Approve P802.11aj press release	13/00/00/02	pass</a:t>
            </a:r>
          </a:p>
          <a:p>
            <a:pPr eaLnBrk="1" hangingPunct="1">
              <a:buFont typeface="+mj-lt"/>
              <a:buAutoNum type="arabicParenR"/>
              <a:tabLst>
                <a:tab pos="1141413" algn="l"/>
              </a:tabLst>
            </a:pPr>
            <a:r>
              <a:rPr lang="en-US" sz="1600" dirty="0"/>
              <a:t>20APR	Approve comments to FCC on Spectrum Horizons 10/00/00/05	pass</a:t>
            </a:r>
          </a:p>
          <a:p>
            <a:pPr eaLnBrk="1" hangingPunct="1">
              <a:buFont typeface="+mj-lt"/>
              <a:buAutoNum type="arabicParenR"/>
              <a:tabLst>
                <a:tab pos="1141413" algn="l"/>
              </a:tabLst>
            </a:pPr>
            <a:r>
              <a:rPr lang="en-US" sz="1600" dirty="0"/>
              <a:t>10MAY	Approve disbanding 802.20 WG	14/00/00/01	pass</a:t>
            </a:r>
          </a:p>
          <a:p>
            <a:pPr eaLnBrk="1" hangingPunct="1">
              <a:buFont typeface="+mj-lt"/>
              <a:buAutoNum type="arabicParenR"/>
              <a:tabLst>
                <a:tab pos="1141413" algn="l"/>
              </a:tabLst>
            </a:pPr>
            <a:r>
              <a:rPr lang="en-US" sz="1600" dirty="0"/>
              <a:t>11MAY	Approve comments to FCC on </a:t>
            </a:r>
            <a:r>
              <a:rPr lang="en-US" sz="1600" dirty="0" err="1"/>
              <a:t>Expidited</a:t>
            </a:r>
            <a:r>
              <a:rPr lang="en-US" sz="1600" dirty="0"/>
              <a:t> Rulemaking 11/01/00/03 pass</a:t>
            </a:r>
          </a:p>
          <a:p>
            <a:pPr eaLnBrk="1" hangingPunct="1">
              <a:buFont typeface="+mj-lt"/>
              <a:buAutoNum type="arabicParenR"/>
              <a:tabLst>
                <a:tab pos="1141413" algn="l"/>
              </a:tabLst>
            </a:pPr>
            <a:r>
              <a:rPr lang="en-US" sz="1600" dirty="0"/>
              <a:t>12MAY	Approve 802.21 input to JTC1/SC6	12/00/00/03	pass</a:t>
            </a:r>
          </a:p>
          <a:p>
            <a:pPr eaLnBrk="1" hangingPunct="1">
              <a:buFont typeface="+mj-lt"/>
              <a:buAutoNum type="arabicParenR"/>
              <a:tabLst>
                <a:tab pos="1141413" algn="l"/>
              </a:tabLst>
            </a:pPr>
            <a:r>
              <a:rPr lang="en-US" sz="1600" dirty="0"/>
              <a:t>15MAY	Approve 802.11 input to JTC/SC6	12/00/00/03	pass</a:t>
            </a:r>
          </a:p>
          <a:p>
            <a:pPr eaLnBrk="1" hangingPunct="1">
              <a:buFont typeface="+mj-lt"/>
              <a:buAutoNum type="arabicParenR"/>
              <a:tabLst>
                <a:tab pos="1141413" algn="l"/>
              </a:tabLst>
            </a:pPr>
            <a:r>
              <a:rPr lang="en-US" sz="1600" dirty="0"/>
              <a:t>15MAY	Approve 802.11 BCS &amp; NGV press release 14/00/00/01	pass</a:t>
            </a:r>
          </a:p>
          <a:p>
            <a:pPr eaLnBrk="1" hangingPunct="1">
              <a:buFont typeface="+mj-lt"/>
              <a:buAutoNum type="arabicParenR"/>
              <a:tabLst>
                <a:tab pos="1141413" algn="l"/>
              </a:tabLst>
            </a:pPr>
            <a:r>
              <a:rPr lang="en-US" sz="1600" dirty="0"/>
              <a:t>15JUN	Approve March 2021 plenary venue	13/00/00/02	pass</a:t>
            </a:r>
          </a:p>
          <a:p>
            <a:pPr eaLnBrk="1" hangingPunct="1">
              <a:buFont typeface="+mj-lt"/>
              <a:buAutoNum type="arabicParenR"/>
              <a:tabLst>
                <a:tab pos="1141413" algn="l"/>
              </a:tabLst>
            </a:pPr>
            <a:r>
              <a:rPr lang="en-US" sz="1600" dirty="0"/>
              <a:t>27JUN	Approve 802.11ak press release	13/00/00/02	pass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237644</TotalTime>
  <Words>1254</Words>
  <Application>Microsoft Office PowerPoint</Application>
  <PresentationFormat>On-screen Show (4:3)</PresentationFormat>
  <Paragraphs>342</Paragraphs>
  <Slides>24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Times New Roman</vt:lpstr>
      <vt:lpstr>Default Design</vt:lpstr>
      <vt:lpstr>July 2018 IEEE 802 LMSC 119th Plenary Session  </vt:lpstr>
      <vt:lpstr>4.00 IEEE Staff present</vt:lpstr>
      <vt:lpstr>4.01 Meeting Fee Waivers</vt:lpstr>
      <vt:lpstr>5.01 Chair’s Announcements</vt:lpstr>
      <vt:lpstr>5.011 Chair’s Announcements</vt:lpstr>
      <vt:lpstr>PowerPoint Presentation</vt:lpstr>
      <vt:lpstr>5.03 SA Standards Board Actions</vt:lpstr>
      <vt:lpstr>5.03 SA Standards Board Actions</vt:lpstr>
      <vt:lpstr>5.04  LMSC Email Ballot Recap</vt:lpstr>
      <vt:lpstr>5.05 EC Affiliation Update</vt:lpstr>
      <vt:lpstr>5.05 EC Affiliation Update</vt:lpstr>
      <vt:lpstr>5.06 Cross-802 Topics</vt:lpstr>
      <vt:lpstr>5.07 Drafts to Sponsor Ballot</vt:lpstr>
      <vt:lpstr>5.08 Drafts to RevCom</vt:lpstr>
      <vt:lpstr>5.09 Draft Documents  for EC to consider</vt:lpstr>
      <vt:lpstr>5.10 Draft PARs to NesCom</vt:lpstr>
      <vt:lpstr>5.11 Pre-PAR activity</vt:lpstr>
      <vt:lpstr>5.11 Pre-PAR activity</vt:lpstr>
      <vt:lpstr>STDs due for 10 yr maintenance by DEC 2018</vt:lpstr>
      <vt:lpstr>5.12 EC Action Item recap</vt:lpstr>
      <vt:lpstr>5.13 802 Task Force </vt:lpstr>
      <vt:lpstr>5.50 EC meetings for the week</vt:lpstr>
      <vt:lpstr>Chair’s Closing Remark</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3637</cp:revision>
  <cp:lastPrinted>2017-11-04T17:30:55Z</cp:lastPrinted>
  <dcterms:created xsi:type="dcterms:W3CDTF">2002-03-10T15:43:16Z</dcterms:created>
  <dcterms:modified xsi:type="dcterms:W3CDTF">2018-07-02T19:41:49Z</dcterms:modified>
</cp:coreProperties>
</file>