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  <p:sldMasterId id="2147483651" r:id="rId2"/>
  </p:sldMasterIdLst>
  <p:notesMasterIdLst>
    <p:notesMasterId r:id="rId10"/>
  </p:notesMasterIdLst>
  <p:handoutMasterIdLst>
    <p:handoutMasterId r:id="rId11"/>
  </p:handoutMasterIdLst>
  <p:sldIdLst>
    <p:sldId id="269" r:id="rId3"/>
    <p:sldId id="287" r:id="rId4"/>
    <p:sldId id="1715" r:id="rId5"/>
    <p:sldId id="1713" r:id="rId6"/>
    <p:sldId id="1716" r:id="rId7"/>
    <p:sldId id="1717" r:id="rId8"/>
    <p:sldId id="1718" r:id="rId9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369" autoAdjust="0"/>
    <p:restoredTop sz="94660" autoAdjust="0"/>
  </p:normalViewPr>
  <p:slideViewPr>
    <p:cSldViewPr>
      <p:cViewPr varScale="1">
        <p:scale>
          <a:sx n="66" d="100"/>
          <a:sy n="66" d="100"/>
        </p:scale>
        <p:origin x="676" y="3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48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802.11-16/1091r1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802.11-16/1091r1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7165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Sept 2016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>
                <a:latin typeface="Arial" pitchFamily="34" charset="0"/>
              </a:rPr>
              <a:t>doc.: IEEE 802.11-10/0xxxr0</a:t>
            </a:r>
          </a:p>
        </p:txBody>
      </p:sp>
      <p:sp>
        <p:nvSpPr>
          <p:cNvPr id="76803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smtClean="0">
                <a:latin typeface="Arial" pitchFamily="34" charset="0"/>
              </a:rPr>
              <a:t>July 2010</a:t>
            </a:r>
          </a:p>
        </p:txBody>
      </p:sp>
      <p:sp>
        <p:nvSpPr>
          <p:cNvPr id="59396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Andrew Myles, Cisco</a:t>
            </a:r>
          </a:p>
        </p:txBody>
      </p:sp>
      <p:sp>
        <p:nvSpPr>
          <p:cNvPr id="59397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Page </a:t>
            </a:r>
            <a:fld id="{B32371F6-024C-497B-815E-D0E3294E1347}" type="slidenum">
              <a:rPr lang="en-US" smtClean="0"/>
              <a:pPr>
                <a:defRPr/>
              </a:pPr>
              <a:t>2</a:t>
            </a:fld>
            <a:endParaRPr lang="en-US" smtClean="0"/>
          </a:p>
        </p:txBody>
      </p:sp>
      <p:sp>
        <p:nvSpPr>
          <p:cNvPr id="768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7680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5495621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63233814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77461197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78600" y="404813"/>
            <a:ext cx="2108200" cy="5462587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0825" y="404813"/>
            <a:ext cx="6175375" cy="5462587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09665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754" name="Rectangle 2"/>
          <p:cNvSpPr>
            <a:spLocks noChangeArrowheads="1"/>
          </p:cNvSpPr>
          <p:nvPr/>
        </p:nvSpPr>
        <p:spPr bwMode="auto">
          <a:xfrm>
            <a:off x="14288" y="6597650"/>
            <a:ext cx="9129712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5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AD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30756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/>
              <a:t>Click to edit Master title style</a:t>
            </a:r>
          </a:p>
        </p:txBody>
      </p:sp>
      <p:sp>
        <p:nvSpPr>
          <p:cNvPr id="330757" name="Rectangle 5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US" altLang="en-US" noProof="0"/>
              <a:t>Click to edit Master subtitle style</a:t>
            </a:r>
          </a:p>
        </p:txBody>
      </p:sp>
      <p:sp>
        <p:nvSpPr>
          <p:cNvPr id="330758" name="Text Box 6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51AD4080-6D3A-494C-8BF2-E1F8C9265CB5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30759" name="Text Box 7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sp>
        <p:nvSpPr>
          <p:cNvPr id="330760" name="Text Box 8"/>
          <p:cNvSpPr txBox="1">
            <a:spLocks noChangeArrowheads="1"/>
          </p:cNvSpPr>
          <p:nvPr/>
        </p:nvSpPr>
        <p:spPr bwMode="auto">
          <a:xfrm>
            <a:off x="0" y="6589713"/>
            <a:ext cx="1180131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ec-16-0170-03</a:t>
            </a:r>
          </a:p>
        </p:txBody>
      </p:sp>
      <p:grpSp>
        <p:nvGrpSpPr>
          <p:cNvPr id="330761" name="Group 9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30762" name="Rectangle 10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30763" name="Text Box 11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30764" name="Line 12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30765" name="Text Box 13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790534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40330245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/>
              <a:t>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278394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0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41825" y="1341438"/>
            <a:ext cx="4038600" cy="452596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1209728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025279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043136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1393467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4643176" y="363379"/>
            <a:ext cx="3802324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</a:t>
            </a:r>
            <a:r>
              <a:rPr lang="en-US" sz="1600" b="1" baseline="0" dirty="0" smtClean="0">
                <a:latin typeface="Arial" pitchFamily="34" charset="0"/>
              </a:rPr>
              <a:t> </a:t>
            </a:r>
            <a:r>
              <a:rPr lang="en-US" sz="1600" b="1" baseline="0" dirty="0" smtClean="0">
                <a:latin typeface="Arial" pitchFamily="34" charset="0"/>
              </a:rPr>
              <a:t>ec</a:t>
            </a:r>
            <a:r>
              <a:rPr lang="en-US" sz="1600" b="1" dirty="0" smtClean="0">
                <a:latin typeface="Arial" pitchFamily="34" charset="0"/>
              </a:rPr>
              <a:t>-18-0105-01-00ec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09517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 smtClean="0">
                <a:latin typeface="Arial" pitchFamily="34" charset="0"/>
              </a:rPr>
              <a:t>Jul 2018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ChangeArrowheads="1"/>
          </p:cNvSpPr>
          <p:nvPr/>
        </p:nvSpPr>
        <p:spPr bwMode="auto">
          <a:xfrm>
            <a:off x="0" y="6604000"/>
            <a:ext cx="9139238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B1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1" name="Rectangle 3"/>
          <p:cNvSpPr>
            <a:spLocks noChangeArrowheads="1"/>
          </p:cNvSpPr>
          <p:nvPr/>
        </p:nvSpPr>
        <p:spPr bwMode="auto">
          <a:xfrm>
            <a:off x="3175" y="3175"/>
            <a:ext cx="9136063" cy="260350"/>
          </a:xfrm>
          <a:prstGeom prst="rect">
            <a:avLst/>
          </a:prstGeom>
          <a:solidFill>
            <a:srgbClr val="2FB1DF"/>
          </a:solidFill>
          <a:ln w="9525">
            <a:solidFill>
              <a:srgbClr val="2FADDF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329732" name="Rectangle 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04813"/>
            <a:ext cx="8229600" cy="792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329733" name="Rectangle 5"/>
          <p:cNvSpPr>
            <a:spLocks noGrp="1" noChangeArrowheads="1"/>
          </p:cNvSpPr>
          <p:nvPr>
            <p:ph type="body" idx="1"/>
          </p:nvPr>
        </p:nvSpPr>
        <p:spPr bwMode="auto">
          <a:xfrm>
            <a:off x="250825" y="1341438"/>
            <a:ext cx="8229600" cy="45259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329734" name="Line 6"/>
          <p:cNvSpPr>
            <a:spLocks noChangeShapeType="1"/>
          </p:cNvSpPr>
          <p:nvPr/>
        </p:nvSpPr>
        <p:spPr bwMode="auto">
          <a:xfrm>
            <a:off x="395288" y="1268413"/>
            <a:ext cx="8353425" cy="0"/>
          </a:xfrm>
          <a:prstGeom prst="line">
            <a:avLst/>
          </a:prstGeom>
          <a:noFill/>
          <a:ln w="9525">
            <a:solidFill>
              <a:srgbClr val="2FADDF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329735" name="Text Box 7"/>
          <p:cNvSpPr txBox="1">
            <a:spLocks noChangeArrowheads="1"/>
          </p:cNvSpPr>
          <p:nvPr/>
        </p:nvSpPr>
        <p:spPr bwMode="auto">
          <a:xfrm>
            <a:off x="7958138" y="6589713"/>
            <a:ext cx="1150937" cy="2746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r" eaLnBrk="1" hangingPunct="1">
              <a:spcBef>
                <a:spcPct val="50000"/>
              </a:spcBef>
            </a:pPr>
            <a:r>
              <a:rPr lang="en-US" altLang="en-US" sz="1200">
                <a:solidFill>
                  <a:schemeClr val="bg1"/>
                </a:solidFill>
              </a:rPr>
              <a:t>Page </a:t>
            </a:r>
            <a:fld id="{7E0ED744-2AD2-45F1-9385-55C79C00BA3B}" type="slidenum">
              <a:rPr lang="en-US" altLang="en-US" sz="1200">
                <a:solidFill>
                  <a:schemeClr val="bg1"/>
                </a:solidFill>
              </a:rPr>
              <a:pPr algn="r" eaLnBrk="1" hangingPunct="1">
                <a:spcBef>
                  <a:spcPct val="50000"/>
                </a:spcBef>
              </a:pPr>
              <a:t>‹#›</a:t>
            </a:fld>
            <a:endParaRPr lang="en-US" altLang="en-US" sz="1200">
              <a:solidFill>
                <a:schemeClr val="bg1"/>
              </a:solidFill>
            </a:endParaRPr>
          </a:p>
        </p:txBody>
      </p:sp>
      <p:sp>
        <p:nvSpPr>
          <p:cNvPr id="329736" name="Text Box 8"/>
          <p:cNvSpPr txBox="1">
            <a:spLocks noChangeArrowheads="1"/>
          </p:cNvSpPr>
          <p:nvPr/>
        </p:nvSpPr>
        <p:spPr bwMode="auto">
          <a:xfrm>
            <a:off x="0" y="6586539"/>
            <a:ext cx="1981200" cy="277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eaLnBrk="1" hangingPunct="1"/>
            <a:r>
              <a:rPr lang="en-US" altLang="en-US" sz="1200" dirty="0">
                <a:solidFill>
                  <a:schemeClr val="bg1"/>
                </a:solidFill>
              </a:rPr>
              <a:t>ec-16-0170-02</a:t>
            </a:r>
          </a:p>
        </p:txBody>
      </p:sp>
      <p:sp>
        <p:nvSpPr>
          <p:cNvPr id="329737" name="Text Box 9"/>
          <p:cNvSpPr txBox="1">
            <a:spLocks noChangeArrowheads="1"/>
          </p:cNvSpPr>
          <p:nvPr/>
        </p:nvSpPr>
        <p:spPr bwMode="auto">
          <a:xfrm>
            <a:off x="1828800" y="6591301"/>
            <a:ext cx="5486400" cy="27699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ctr" eaLnBrk="1" hangingPunct="1"/>
            <a:r>
              <a:rPr lang="en-US" altLang="en-US" sz="1200" dirty="0">
                <a:solidFill>
                  <a:schemeClr val="bg1"/>
                </a:solidFill>
              </a:rPr>
              <a:t>IEEE 802 LMSC</a:t>
            </a:r>
          </a:p>
        </p:txBody>
      </p:sp>
      <p:grpSp>
        <p:nvGrpSpPr>
          <p:cNvPr id="329748" name="Group 20"/>
          <p:cNvGrpSpPr>
            <a:grpSpLocks/>
          </p:cNvGrpSpPr>
          <p:nvPr/>
        </p:nvGrpSpPr>
        <p:grpSpPr bwMode="auto">
          <a:xfrm>
            <a:off x="8316913" y="5876925"/>
            <a:ext cx="793750" cy="709613"/>
            <a:chOff x="3288" y="3482"/>
            <a:chExt cx="500" cy="447"/>
          </a:xfrm>
        </p:grpSpPr>
        <p:sp>
          <p:nvSpPr>
            <p:cNvPr id="329746" name="Rectangle 18"/>
            <p:cNvSpPr>
              <a:spLocks noChangeArrowheads="1"/>
            </p:cNvSpPr>
            <p:nvPr userDrawn="1"/>
          </p:nvSpPr>
          <p:spPr bwMode="auto">
            <a:xfrm>
              <a:off x="3288" y="3521"/>
              <a:ext cx="454" cy="363"/>
            </a:xfrm>
            <a:prstGeom prst="rect">
              <a:avLst/>
            </a:prstGeom>
            <a:solidFill>
              <a:srgbClr val="2FB1DF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329743" name="Text Box 15"/>
            <p:cNvSpPr txBox="1">
              <a:spLocks noChangeArrowheads="1"/>
            </p:cNvSpPr>
            <p:nvPr userDrawn="1"/>
          </p:nvSpPr>
          <p:spPr bwMode="auto">
            <a:xfrm>
              <a:off x="3297" y="3482"/>
              <a:ext cx="485" cy="279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>
              <a:spAutoFit/>
            </a:bodyPr>
            <a:lstStyle/>
            <a:p>
              <a:r>
                <a:rPr lang="en-US" altLang="en-US" sz="2300" b="1">
                  <a:solidFill>
                    <a:schemeClr val="bg1"/>
                  </a:solidFill>
                </a:rPr>
                <a:t>EEE</a:t>
              </a:r>
            </a:p>
          </p:txBody>
        </p:sp>
        <p:sp>
          <p:nvSpPr>
            <p:cNvPr id="329745" name="Line 17"/>
            <p:cNvSpPr>
              <a:spLocks noChangeShapeType="1"/>
            </p:cNvSpPr>
            <p:nvPr userDrawn="1"/>
          </p:nvSpPr>
          <p:spPr bwMode="auto">
            <a:xfrm>
              <a:off x="3331" y="3542"/>
              <a:ext cx="0" cy="317"/>
            </a:xfrm>
            <a:prstGeom prst="line">
              <a:avLst/>
            </a:prstGeom>
            <a:noFill/>
            <a:ln w="38100">
              <a:solidFill>
                <a:schemeClr val="accent2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en-US"/>
            </a:p>
          </p:txBody>
        </p:sp>
        <p:sp>
          <p:nvSpPr>
            <p:cNvPr id="329747" name="Text Box 19"/>
            <p:cNvSpPr txBox="1">
              <a:spLocks noChangeArrowheads="1"/>
            </p:cNvSpPr>
            <p:nvPr userDrawn="1"/>
          </p:nvSpPr>
          <p:spPr bwMode="auto">
            <a:xfrm>
              <a:off x="3303" y="3641"/>
              <a:ext cx="485" cy="288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9525" algn="ctr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/>
            <a:lstStyle/>
            <a:p>
              <a:r>
                <a:rPr lang="en-US" altLang="en-US" b="1">
                  <a:solidFill>
                    <a:schemeClr val="bg1"/>
                  </a:solidFill>
                </a:rPr>
                <a:t>802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405751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  <p:sldLayoutId id="2147483653" r:id="rId2"/>
    <p:sldLayoutId id="2147483654" r:id="rId3"/>
    <p:sldLayoutId id="2147483655" r:id="rId4"/>
    <p:sldLayoutId id="2147483656" r:id="rId5"/>
    <p:sldLayoutId id="2147483657" r:id="rId6"/>
    <p:sldLayoutId id="2147483658" r:id="rId7"/>
    <p:sldLayoutId id="2147483659" r:id="rId8"/>
    <p:sldLayoutId id="2147483660" r:id="rId9"/>
    <p:sldLayoutId id="2147483661" r:id="rId10"/>
    <p:sldLayoutId id="2147483662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36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-ec/dcn/18/ec-18-0105-01-00EC-jtc1-sc-report-for-ec-in-july-2018.pptx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1/dcn/18/11-18-1003-03-0jtc-agenda-for-july-2018-in-san-diego.pptx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Andrew Myles, Cisco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IEEE 802 JTC1 Standing Committee</a:t>
            </a:r>
            <a:b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July 2018 opening report for EC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3 July 2018</a:t>
            </a:r>
            <a:endParaRPr lang="en-US" b="0" dirty="0" smtClean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7245814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</a:t>
                      </a:r>
                      <a:r>
                        <a:rPr lang="en-US" sz="1200" dirty="0" smtClean="0">
                          <a:effectLst/>
                        </a:rPr>
                        <a:t>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+61 2 84461010</a:t>
                      </a:r>
                      <a:endParaRPr lang="en-AU" sz="1200" dirty="0">
                        <a:effectLst/>
                      </a:endParaRPr>
                    </a:p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+61 418 656587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 bwMode="auto">
          <a:xfrm>
            <a:off x="685800" y="2590800"/>
            <a:ext cx="2514600" cy="1447800"/>
          </a:xfrm>
          <a:prstGeom prst="rect">
            <a:avLst/>
          </a:prstGeom>
          <a:solidFill>
            <a:schemeClr val="bg1"/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/>
          <a:lstStyle/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>
                <a:latin typeface="+mj-lt"/>
              </a:rPr>
              <a:t>Call to Order</a:t>
            </a: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 smtClean="0">
                <a:latin typeface="+mj-lt"/>
              </a:rPr>
              <a:t>Approve agenda</a:t>
            </a: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US" sz="1600" dirty="0" smtClean="0">
                <a:latin typeface="+mj-lt"/>
              </a:rPr>
              <a:t>Execute agenda</a:t>
            </a:r>
            <a:endParaRPr lang="en-US" sz="1600" dirty="0">
              <a:latin typeface="+mj-lt"/>
            </a:endParaRPr>
          </a:p>
          <a:p>
            <a:pPr marL="180975" indent="-180975">
              <a:spcBef>
                <a:spcPts val="800"/>
              </a:spcBef>
              <a:buFont typeface="Arial" pitchFamily="34" charset="0"/>
              <a:buChar char="•"/>
              <a:defRPr/>
            </a:pPr>
            <a:r>
              <a:rPr lang="en-AU" sz="1600" dirty="0" smtClean="0">
                <a:latin typeface="+mj-lt"/>
              </a:rPr>
              <a:t>Adjourn</a:t>
            </a:r>
            <a:endParaRPr lang="en-US" sz="1600" dirty="0">
              <a:latin typeface="+mj-lt"/>
            </a:endParaRPr>
          </a:p>
        </p:txBody>
      </p:sp>
      <p:sp>
        <p:nvSpPr>
          <p:cNvPr id="10244" name="Rectangle 20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8077200" cy="1066800"/>
          </a:xfrm>
        </p:spPr>
        <p:txBody>
          <a:bodyPr/>
          <a:lstStyle/>
          <a:p>
            <a:r>
              <a:rPr lang="en-US" dirty="0" smtClean="0"/>
              <a:t>The IEEE 802 JTC1 SC has one slot at the July 2017 plenary meeting in San Diego</a:t>
            </a:r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10246" name="Rectangle 15"/>
          <p:cNvSpPr>
            <a:spLocks noChangeArrowheads="1"/>
          </p:cNvSpPr>
          <p:nvPr/>
        </p:nvSpPr>
        <p:spPr bwMode="auto">
          <a:xfrm>
            <a:off x="4495800" y="1143000"/>
            <a:ext cx="3962400" cy="3352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lnSpc>
                <a:spcPct val="90000"/>
              </a:lnSpc>
              <a:spcBef>
                <a:spcPct val="50000"/>
              </a:spcBef>
            </a:pPr>
            <a:endParaRPr lang="en-AU" sz="1400" b="1">
              <a:latin typeface="Arial" pitchFamily="34" charset="0"/>
            </a:endParaRPr>
          </a:p>
        </p:txBody>
      </p:sp>
      <p:sp>
        <p:nvSpPr>
          <p:cNvPr id="10" name="Rectangle 9"/>
          <p:cNvSpPr/>
          <p:nvPr/>
        </p:nvSpPr>
        <p:spPr bwMode="auto">
          <a:xfrm>
            <a:off x="685800" y="1981200"/>
            <a:ext cx="2514600" cy="609600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 w="12700" cap="flat" cmpd="sng" algn="ctr">
            <a:solidFill>
              <a:schemeClr val="tx1"/>
            </a:solidFill>
            <a:prstDash val="solid"/>
            <a:round/>
            <a:headEnd type="none" w="sm" len="sm"/>
            <a:tailEnd type="none" w="sm" len="sm"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en-US" sz="1600" b="1" dirty="0" smtClean="0">
                <a:latin typeface="+mj-lt"/>
              </a:rPr>
              <a:t>Tuesday</a:t>
            </a:r>
            <a:endParaRPr lang="en-US" sz="1600" b="1" dirty="0">
              <a:latin typeface="+mj-lt"/>
            </a:endParaRPr>
          </a:p>
          <a:p>
            <a:pPr algn="ctr">
              <a:defRPr/>
            </a:pPr>
            <a:r>
              <a:rPr lang="en-US" sz="1600" b="1" dirty="0" smtClean="0">
                <a:latin typeface="+mj-lt"/>
              </a:rPr>
              <a:t>10 July 2018, PM1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4343400" y="6477000"/>
            <a:ext cx="65519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latin typeface="+mn-lt"/>
              </a:rPr>
              <a:t>Slide </a:t>
            </a:r>
            <a:fld id="{CE9E285F-F601-43F1-B60E-9449BADFF5FA}" type="slidenum">
              <a:rPr lang="en-US" smtClean="0">
                <a:latin typeface="+mn-lt"/>
              </a:rPr>
              <a:pPr/>
              <a:t>2</a:t>
            </a:fld>
            <a:endParaRPr lang="en-US" dirty="0">
              <a:latin typeface="+mn-lt"/>
            </a:endParaRPr>
          </a:p>
        </p:txBody>
      </p:sp>
      <p:sp>
        <p:nvSpPr>
          <p:cNvPr id="8" name="Rectangle 3"/>
          <p:cNvSpPr>
            <a:spLocks noGrp="1" noChangeArrowheads="1"/>
          </p:cNvSpPr>
          <p:nvPr>
            <p:ph idx="1"/>
          </p:nvPr>
        </p:nvSpPr>
        <p:spPr>
          <a:xfrm>
            <a:off x="3429000" y="1981200"/>
            <a:ext cx="5029200" cy="4114800"/>
          </a:xfrm>
        </p:spPr>
        <p:txBody>
          <a:bodyPr/>
          <a:lstStyle/>
          <a:p>
            <a:r>
              <a:rPr lang="en-AU" dirty="0" smtClean="0"/>
              <a:t>High level agenda:</a:t>
            </a:r>
          </a:p>
          <a:p>
            <a:pPr lvl="1"/>
            <a:r>
              <a:rPr lang="en-AU" dirty="0"/>
              <a:t>Approve minutes</a:t>
            </a:r>
          </a:p>
          <a:p>
            <a:pPr lvl="2"/>
            <a:r>
              <a:rPr lang="en-AU" dirty="0"/>
              <a:t>From wireless interim meeting in </a:t>
            </a:r>
            <a:r>
              <a:rPr lang="en-AU" dirty="0" smtClean="0"/>
              <a:t>May </a:t>
            </a:r>
            <a:r>
              <a:rPr lang="en-AU" dirty="0"/>
              <a:t>2018 in </a:t>
            </a:r>
            <a:r>
              <a:rPr lang="en-AU" dirty="0" smtClean="0"/>
              <a:t>Warsaw</a:t>
            </a:r>
            <a:endParaRPr lang="en-AU" dirty="0"/>
          </a:p>
          <a:p>
            <a:pPr lvl="1"/>
            <a:r>
              <a:rPr lang="en-AU" dirty="0"/>
              <a:t>Review extended goals</a:t>
            </a:r>
          </a:p>
          <a:p>
            <a:pPr lvl="2"/>
            <a:r>
              <a:rPr lang="en-AU" dirty="0"/>
              <a:t>From formalisation of status as SC in March 2014</a:t>
            </a:r>
          </a:p>
          <a:p>
            <a:pPr lvl="1"/>
            <a:r>
              <a:rPr lang="en-AU" dirty="0"/>
              <a:t>Review status of SC6 interactions</a:t>
            </a:r>
          </a:p>
          <a:p>
            <a:pPr lvl="2"/>
            <a:r>
              <a:rPr lang="en-AU" dirty="0"/>
              <a:t>Review liaisons of drafts to SC6</a:t>
            </a:r>
          </a:p>
          <a:p>
            <a:pPr lvl="2"/>
            <a:r>
              <a:rPr lang="en-AU" dirty="0"/>
              <a:t>Review notifications of projects to SC6</a:t>
            </a:r>
          </a:p>
          <a:p>
            <a:pPr lvl="2"/>
            <a:r>
              <a:rPr lang="en-AU" dirty="0"/>
              <a:t>Review status of FDIS ballots</a:t>
            </a:r>
          </a:p>
          <a:p>
            <a:pPr lvl="1"/>
            <a:r>
              <a:rPr lang="en-AU" dirty="0"/>
              <a:t>Review SC6 activities</a:t>
            </a:r>
          </a:p>
          <a:p>
            <a:pPr lvl="2"/>
            <a:r>
              <a:rPr lang="en-AU" dirty="0" smtClean="0"/>
              <a:t>Review</a:t>
            </a:r>
            <a:r>
              <a:rPr lang="en-AU" i="1" dirty="0" smtClean="0"/>
              <a:t> Security </a:t>
            </a:r>
            <a:r>
              <a:rPr lang="en-AU" i="1" dirty="0"/>
              <a:t>ad hoc </a:t>
            </a:r>
            <a:r>
              <a:rPr lang="en-AU" dirty="0" smtClean="0"/>
              <a:t>activities</a:t>
            </a:r>
          </a:p>
          <a:p>
            <a:pPr lvl="2"/>
            <a:r>
              <a:rPr lang="en-AU" dirty="0" smtClean="0"/>
              <a:t>Review upcoming SC6 meeting agenda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</a:t>
            </a:r>
            <a:r>
              <a:rPr lang="en-AU" dirty="0" smtClean="0"/>
              <a:t>802 </a:t>
            </a:r>
            <a:r>
              <a:rPr lang="en-AU" dirty="0"/>
              <a:t>has pushed </a:t>
            </a:r>
            <a:r>
              <a:rPr lang="en-AU" dirty="0" smtClean="0"/>
              <a:t>44 </a:t>
            </a:r>
            <a:r>
              <a:rPr lang="en-AU" dirty="0"/>
              <a:t>standards </a:t>
            </a:r>
            <a:r>
              <a:rPr lang="en-AU" dirty="0" smtClean="0"/>
              <a:t>through to </a:t>
            </a:r>
            <a:r>
              <a:rPr lang="en-AU" dirty="0"/>
              <a:t>PSDO ratification </a:t>
            </a:r>
            <a:r>
              <a:rPr lang="en-AU" dirty="0" smtClean="0"/>
              <a:t>with 37 in-process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graphicFrame>
        <p:nvGraphicFramePr>
          <p:cNvPr id="7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88083421"/>
              </p:ext>
            </p:extLst>
          </p:nvPr>
        </p:nvGraphicFramePr>
        <p:xfrm>
          <a:off x="1714500" y="2133600"/>
          <a:ext cx="5791200" cy="333756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30400">
                  <a:extLst>
                    <a:ext uri="{9D8B030D-6E8A-4147-A177-3AD203B41FA5}">
                      <a16:colId xmlns:a16="http://schemas.microsoft.com/office/drawing/2014/main" val="4026387333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1749157900"/>
                    </a:ext>
                  </a:extLst>
                </a:gridCol>
                <a:gridCol w="1930400">
                  <a:extLst>
                    <a:ext uri="{9D8B030D-6E8A-4147-A177-3AD203B41FA5}">
                      <a16:colId xmlns:a16="http://schemas.microsoft.com/office/drawing/2014/main" val="368657875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WG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Competed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In-process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1862381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22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15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187023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9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10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1643755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7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9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31465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2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8770993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802.16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0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3031579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802.21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2</a:t>
                      </a:r>
                      <a:endParaRPr lang="en-A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1</a:t>
                      </a:r>
                      <a:endParaRPr lang="en-A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90300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802.22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3</a:t>
                      </a:r>
                      <a:endParaRPr lang="en-A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0</a:t>
                      </a:r>
                      <a:endParaRPr lang="en-AU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45636025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All</a:t>
                      </a:r>
                      <a:endParaRPr lang="en-A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44</a:t>
                      </a:r>
                      <a:endParaRPr lang="en-AU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/>
                        <a:t>37</a:t>
                      </a:r>
                      <a:endParaRPr lang="en-AU" b="1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30242636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528276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 JTC1 SC will discuss a variety of important issues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676400"/>
            <a:ext cx="7772400" cy="4114800"/>
          </a:xfrm>
        </p:spPr>
        <p:txBody>
          <a:bodyPr/>
          <a:lstStyle/>
          <a:p>
            <a:r>
              <a:rPr lang="en-AU" dirty="0" smtClean="0"/>
              <a:t>The SC will discuss:</a:t>
            </a:r>
          </a:p>
          <a:p>
            <a:pPr lvl="1"/>
            <a:r>
              <a:rPr lang="en-AU" dirty="0" smtClean="0"/>
              <a:t>Responses for ballots on:</a:t>
            </a:r>
          </a:p>
          <a:p>
            <a:pPr lvl="2"/>
            <a:r>
              <a:rPr lang="en-AU" dirty="0" smtClean="0"/>
              <a:t>802.15.6 – </a:t>
            </a:r>
            <a:r>
              <a:rPr lang="en-AU" dirty="0" smtClean="0">
                <a:solidFill>
                  <a:srgbClr val="FF0000"/>
                </a:solidFill>
              </a:rPr>
              <a:t>with no WG support since Sept 20-17 we will need to withdraw soon</a:t>
            </a:r>
          </a:p>
          <a:p>
            <a:pPr lvl="2"/>
            <a:r>
              <a:rPr lang="en-AU" dirty="0" smtClean="0"/>
              <a:t>802.21-Cor1</a:t>
            </a:r>
          </a:p>
          <a:p>
            <a:pPr lvl="1"/>
            <a:r>
              <a:rPr lang="en-AU" dirty="0" smtClean="0"/>
              <a:t>The status of </a:t>
            </a:r>
            <a:r>
              <a:rPr lang="en-AU" dirty="0"/>
              <a:t>the </a:t>
            </a:r>
            <a:r>
              <a:rPr lang="en-AU" i="1" dirty="0"/>
              <a:t>Security Ad Hoc </a:t>
            </a:r>
            <a:r>
              <a:rPr lang="en-AU" dirty="0" smtClean="0"/>
              <a:t>in SC6</a:t>
            </a:r>
          </a:p>
          <a:p>
            <a:pPr lvl="2"/>
            <a:r>
              <a:rPr lang="en-AU" dirty="0" smtClean="0"/>
              <a:t>No issues raised in relation to any IEEE 802 standard, except 802.11</a:t>
            </a:r>
          </a:p>
          <a:p>
            <a:pPr lvl="2"/>
            <a:r>
              <a:rPr lang="en-AU" dirty="0" smtClean="0"/>
              <a:t>There is disagreement on whether KRACK is relevant to the standard or just implementations</a:t>
            </a:r>
          </a:p>
          <a:p>
            <a:pPr lvl="2"/>
            <a:r>
              <a:rPr lang="en-AU" dirty="0" smtClean="0"/>
              <a:t>It is likely consensus is not possible</a:t>
            </a:r>
          </a:p>
          <a:p>
            <a:pPr lvl="2"/>
            <a:r>
              <a:rPr lang="en-AU" dirty="0" smtClean="0"/>
              <a:t>IEEE 802 participants in the ad hoc are suggesting a final report that states that no security issues were identified in any SC6 standards … and then shutdown of the ad </a:t>
            </a:r>
            <a:r>
              <a:rPr lang="en-AU" dirty="0" smtClean="0"/>
              <a:t>hoc</a:t>
            </a:r>
          </a:p>
          <a:p>
            <a:pPr lvl="2"/>
            <a:r>
              <a:rPr lang="en-AU" dirty="0" smtClean="0"/>
              <a:t>It is possible that the SC will recommend sending an invitation for SC6 NBs to express their views about IEEE 802 security at the Nov </a:t>
            </a:r>
            <a:r>
              <a:rPr lang="en-AU" dirty="0"/>
              <a:t>2</a:t>
            </a:r>
            <a:r>
              <a:rPr lang="en-AU" dirty="0" smtClean="0"/>
              <a:t>018 meeting</a:t>
            </a:r>
            <a:endParaRPr lang="en-AU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EF4002E7-DB4D-4CC3-8382-1939D19420D8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2275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802 EC is requested to reaffirm the SC’s goals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In </a:t>
            </a:r>
            <a:r>
              <a:rPr lang="en-AU" dirty="0" smtClean="0"/>
              <a:t>Warsaw, </a:t>
            </a:r>
            <a:r>
              <a:rPr lang="en-AU" dirty="0" smtClean="0"/>
              <a:t>in May </a:t>
            </a:r>
            <a:r>
              <a:rPr lang="en-AU" dirty="0" smtClean="0"/>
              <a:t>2018, </a:t>
            </a:r>
            <a:r>
              <a:rPr lang="en-AU" dirty="0" smtClean="0"/>
              <a:t>the SC reaffirmed its goals</a:t>
            </a:r>
          </a:p>
          <a:p>
            <a:pPr lvl="2"/>
            <a:r>
              <a:rPr lang="en-AU" i="1" dirty="0"/>
              <a:t>The IEEE 802 JTC1 SC reaffirms its current goals, as shown on slide 10 of this agenda (11-18-0605r5) in Warsaw in May 2018 </a:t>
            </a:r>
          </a:p>
          <a:p>
            <a:pPr lvl="2"/>
            <a:r>
              <a:rPr lang="en-AU" dirty="0"/>
              <a:t>Moved: </a:t>
            </a:r>
            <a:r>
              <a:rPr lang="en-US" dirty="0"/>
              <a:t>Peter Yee </a:t>
            </a:r>
            <a:endParaRPr lang="en-AU" dirty="0"/>
          </a:p>
          <a:p>
            <a:pPr lvl="2"/>
            <a:r>
              <a:rPr lang="en-AU" dirty="0"/>
              <a:t>Seconded: Dan Harkins</a:t>
            </a:r>
          </a:p>
          <a:p>
            <a:pPr lvl="2"/>
            <a:r>
              <a:rPr lang="en-AU" dirty="0"/>
              <a:t>Result: unanimous</a:t>
            </a:r>
          </a:p>
          <a:p>
            <a:pPr lvl="1"/>
            <a:r>
              <a:rPr lang="en-AU" dirty="0" smtClean="0"/>
              <a:t>The goals are duplicated on the following page</a:t>
            </a:r>
          </a:p>
          <a:p>
            <a:pPr lvl="2"/>
            <a:r>
              <a:rPr lang="en-AU" dirty="0" smtClean="0"/>
              <a:t>They have not changed since they were last reaffirmed by the </a:t>
            </a:r>
            <a:r>
              <a:rPr lang="en-AU" dirty="0" smtClean="0"/>
              <a:t>IEEE 802 EC </a:t>
            </a:r>
            <a:r>
              <a:rPr lang="en-AU" dirty="0" smtClean="0"/>
              <a:t>in Mar 2014</a:t>
            </a:r>
          </a:p>
          <a:p>
            <a:pPr lvl="1"/>
            <a:r>
              <a:rPr lang="en-AU" dirty="0" smtClean="0"/>
              <a:t>It is requested that the IEEE 802 EC reaffirm these goals </a:t>
            </a:r>
            <a:endParaRPr lang="en-AU" dirty="0" smtClean="0"/>
          </a:p>
          <a:p>
            <a:pPr lvl="2"/>
            <a:r>
              <a:rPr lang="en-AU" i="1" dirty="0" smtClean="0"/>
              <a:t>Approve </a:t>
            </a:r>
            <a:r>
              <a:rPr lang="en-AU" i="1" dirty="0" smtClean="0"/>
              <a:t>the goals of the IEEE 802 JTC1 SC, </a:t>
            </a:r>
            <a:r>
              <a:rPr lang="en-AU" i="1" dirty="0"/>
              <a:t>as shown on slide </a:t>
            </a:r>
            <a:r>
              <a:rPr lang="en-AU" i="1" dirty="0" smtClean="0"/>
              <a:t>6 </a:t>
            </a:r>
            <a:r>
              <a:rPr lang="en-AU" i="1" dirty="0"/>
              <a:t>of </a:t>
            </a:r>
            <a:r>
              <a:rPr lang="en-AU" i="1" dirty="0" smtClean="0">
                <a:hlinkClick r:id="rId2"/>
              </a:rPr>
              <a:t>ec-18-0105r1</a:t>
            </a:r>
            <a:endParaRPr lang="en-AU" i="1" dirty="0" smtClean="0"/>
          </a:p>
          <a:p>
            <a:pPr lvl="2"/>
            <a:r>
              <a:rPr lang="en-AU" dirty="0" smtClean="0"/>
              <a:t>Moved:</a:t>
            </a:r>
          </a:p>
          <a:p>
            <a:pPr lvl="2"/>
            <a:r>
              <a:rPr lang="en-AU" dirty="0" smtClean="0"/>
              <a:t>Seconded:</a:t>
            </a:r>
            <a:endParaRPr lang="en-AU" dirty="0" smtClean="0"/>
          </a:p>
          <a:p>
            <a:pPr lvl="1"/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7127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</a:t>
            </a:r>
            <a:r>
              <a:rPr lang="en-AU" dirty="0"/>
              <a:t>IEEE 802 JTC SC </a:t>
            </a:r>
            <a:r>
              <a:rPr lang="en-AU" dirty="0" smtClean="0"/>
              <a:t>reaffirmed its goals in May 2018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Goals of IEEE 802 JTC SC as reaffirmed by SC in May 2018</a:t>
            </a:r>
          </a:p>
          <a:p>
            <a:pPr lvl="1"/>
            <a:r>
              <a:rPr lang="en-AU" i="1" dirty="0"/>
              <a:t>Provides a forum for 802 members to discuss issues relevant to both:</a:t>
            </a:r>
          </a:p>
          <a:p>
            <a:pPr lvl="2"/>
            <a:r>
              <a:rPr lang="en-AU" i="1" dirty="0"/>
              <a:t>IEEE 802</a:t>
            </a:r>
          </a:p>
          <a:p>
            <a:pPr lvl="2"/>
            <a:r>
              <a:rPr lang="en-AU" i="1" dirty="0"/>
              <a:t>ISO/IEC JTC1/SC6</a:t>
            </a:r>
          </a:p>
          <a:p>
            <a:pPr lvl="1"/>
            <a:r>
              <a:rPr lang="en-AU" i="1" dirty="0"/>
              <a:t>Recommends positions to </a:t>
            </a:r>
            <a:r>
              <a:rPr lang="en-AU" i="1" dirty="0" err="1"/>
              <a:t>ExCom</a:t>
            </a:r>
            <a:r>
              <a:rPr lang="en-AU" i="1" dirty="0"/>
              <a:t> on ISO/IEC JTC1/SC6 actions affecting IEEE 802</a:t>
            </a:r>
          </a:p>
          <a:p>
            <a:pPr lvl="2"/>
            <a:r>
              <a:rPr lang="en-AU" i="1" dirty="0"/>
              <a:t>Note that IEEE 802 LMSC holds the liaison to SC6, not the IEEE 802.11 WG</a:t>
            </a:r>
          </a:p>
          <a:p>
            <a:pPr lvl="1"/>
            <a:r>
              <a:rPr lang="en-AU" i="1" dirty="0"/>
              <a:t>Participates in dialog with IEEE staff and 802 </a:t>
            </a:r>
            <a:r>
              <a:rPr lang="en-AU" i="1" dirty="0" err="1"/>
              <a:t>ExCom</a:t>
            </a:r>
            <a:r>
              <a:rPr lang="en-AU" i="1" dirty="0"/>
              <a:t> on issues concerning IEEE’s relationship with ISO/IEC</a:t>
            </a:r>
          </a:p>
          <a:p>
            <a:pPr lvl="1"/>
            <a:r>
              <a:rPr lang="en-AU" i="1" dirty="0"/>
              <a:t>Organises IEEE 802 members to contribute to liaisons and other documents relevant to the ISO/IEC JTC1/SC6 members</a:t>
            </a:r>
          </a:p>
          <a:p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96621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The 802 EC is requested to </a:t>
            </a:r>
            <a:r>
              <a:rPr lang="en-AU" dirty="0" smtClean="0"/>
              <a:t>authorise the development of a status report for SC6’s meeting</a:t>
            </a:r>
            <a:endParaRPr lang="en-AU" dirty="0"/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IEEE 802 provides a status report </a:t>
            </a:r>
            <a:r>
              <a:rPr lang="en-AU" dirty="0" smtClean="0"/>
              <a:t>of </a:t>
            </a:r>
            <a:r>
              <a:rPr lang="en-AU" dirty="0" err="1" smtClean="0"/>
              <a:t>activites</a:t>
            </a:r>
            <a:r>
              <a:rPr lang="en-AU" dirty="0" smtClean="0"/>
              <a:t> in the PSDO </a:t>
            </a:r>
            <a:r>
              <a:rPr lang="en-AU" dirty="0" smtClean="0"/>
              <a:t>process </a:t>
            </a:r>
            <a:r>
              <a:rPr lang="en-AU" dirty="0" smtClean="0"/>
              <a:t>for </a:t>
            </a:r>
            <a:r>
              <a:rPr lang="en-AU" dirty="0" smtClean="0"/>
              <a:t>each SC6 meeting </a:t>
            </a:r>
          </a:p>
          <a:p>
            <a:pPr lvl="1"/>
            <a:r>
              <a:rPr lang="en-AU" dirty="0" smtClean="0"/>
              <a:t>It has been determined over time that a suitable status report is based on the status pages </a:t>
            </a:r>
            <a:r>
              <a:rPr lang="en-AU" dirty="0" smtClean="0"/>
              <a:t>for each activity in the PSDO process contained </a:t>
            </a:r>
            <a:r>
              <a:rPr lang="en-AU" dirty="0" smtClean="0"/>
              <a:t>in the IEEE 802 JTC1 SC agenda’s</a:t>
            </a:r>
          </a:p>
          <a:p>
            <a:pPr lvl="1"/>
            <a:r>
              <a:rPr lang="en-AU" dirty="0" smtClean="0"/>
              <a:t>It is </a:t>
            </a:r>
            <a:r>
              <a:rPr lang="en-AU" dirty="0" smtClean="0"/>
              <a:t>therefore requested </a:t>
            </a:r>
            <a:r>
              <a:rPr lang="en-AU" dirty="0" smtClean="0"/>
              <a:t>that the </a:t>
            </a:r>
            <a:r>
              <a:rPr lang="en-AU" dirty="0" smtClean="0"/>
              <a:t>IEEE 802 EC </a:t>
            </a:r>
            <a:r>
              <a:rPr lang="en-AU" dirty="0" smtClean="0"/>
              <a:t>authorise the Chair and Vice-Chair of the </a:t>
            </a:r>
            <a:r>
              <a:rPr lang="en-AU" i="1" dirty="0"/>
              <a:t>IEEE 802 JTC1 SC</a:t>
            </a:r>
            <a:r>
              <a:rPr lang="en-AU" dirty="0" smtClean="0"/>
              <a:t> </a:t>
            </a:r>
            <a:r>
              <a:rPr lang="en-AU" dirty="0" smtClean="0"/>
              <a:t>to develop such a report for submission to SC6 by 20 July 2018</a:t>
            </a:r>
          </a:p>
          <a:p>
            <a:pPr lvl="2"/>
            <a:r>
              <a:rPr lang="en-AU" i="1" dirty="0"/>
              <a:t>Authorise the Chair &amp; Vice Chair of IEEE 802 JTC1 SC to develop a status </a:t>
            </a:r>
            <a:r>
              <a:rPr lang="en-AU" i="1" dirty="0" smtClean="0"/>
              <a:t>report on </a:t>
            </a:r>
            <a:r>
              <a:rPr lang="en-AU" i="1" dirty="0"/>
              <a:t>behalf of IEEE 802</a:t>
            </a:r>
            <a:r>
              <a:rPr lang="en-AU" i="1" dirty="0" smtClean="0"/>
              <a:t>, </a:t>
            </a:r>
            <a:r>
              <a:rPr lang="en-AU" i="1" dirty="0"/>
              <a:t>based on the status pages in </a:t>
            </a:r>
            <a:r>
              <a:rPr lang="en-AU" i="1" dirty="0" smtClean="0">
                <a:hlinkClick r:id="rId2"/>
              </a:rPr>
              <a:t>11-18-1003r3</a:t>
            </a:r>
            <a:r>
              <a:rPr lang="en-AU" i="1" dirty="0" smtClean="0"/>
              <a:t>, </a:t>
            </a:r>
            <a:r>
              <a:rPr lang="en-AU" i="1" dirty="0"/>
              <a:t>for consideration by ISO/IEC JTC1/SC6 at their meeting in August </a:t>
            </a:r>
            <a:r>
              <a:rPr lang="en-AU" i="1" dirty="0" smtClean="0"/>
              <a:t>2018</a:t>
            </a:r>
          </a:p>
          <a:p>
            <a:pPr lvl="2"/>
            <a:r>
              <a:rPr lang="en-AU" dirty="0"/>
              <a:t>Moved:</a:t>
            </a:r>
          </a:p>
          <a:p>
            <a:pPr lvl="2"/>
            <a:r>
              <a:rPr lang="en-AU" dirty="0"/>
              <a:t>Seconded</a:t>
            </a:r>
            <a:r>
              <a:rPr lang="en-AU" dirty="0" smtClean="0"/>
              <a:t>:</a:t>
            </a:r>
            <a:endParaRPr lang="en-A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FCE5288C-F87B-4810-A6B2-740CE13BD34D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04655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itle slide">
  <a:themeElements>
    <a:clrScheme name="Title slid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slid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34" charset="-128"/>
          </a:defRPr>
        </a:defPPr>
      </a:lstStyle>
    </a:lnDef>
  </a:objectDefaults>
  <a:extraClrSchemeLst>
    <a:extraClrScheme>
      <a:clrScheme name="Title slid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itle slid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itle slid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740</Words>
  <Application>Microsoft Office PowerPoint</Application>
  <PresentationFormat>On-screen Show (4:3)</PresentationFormat>
  <Paragraphs>124</Paragraphs>
  <Slides>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Times New Roman</vt:lpstr>
      <vt:lpstr>802-11-Submission</vt:lpstr>
      <vt:lpstr>Title slide</vt:lpstr>
      <vt:lpstr>IEEE 802 JTC1 Standing Committee July 2018 opening report for EC</vt:lpstr>
      <vt:lpstr>The IEEE 802 JTC1 SC has one slot at the July 2017 plenary meeting in San Diego</vt:lpstr>
      <vt:lpstr>IEEE 802 has pushed 44 standards through to PSDO ratification with 37 in-process</vt:lpstr>
      <vt:lpstr>The IEEE 802 JTC1 SC will discuss a variety of important issues</vt:lpstr>
      <vt:lpstr>The 802 EC is requested to reaffirm the SC’s goals </vt:lpstr>
      <vt:lpstr>The IEEE 802 JTC SC reaffirmed its goals in May 2018</vt:lpstr>
      <vt:lpstr>The 802 EC is requested to authorise the development of a status report for SC6’s meeting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2018-07-02T23:24:27Z</dcterms:modified>
</cp:coreProperties>
</file>