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48" r:id="rId1"/>
    <p:sldMasterId id="2147483651" r:id="rId2"/>
  </p:sldMasterIdLst>
  <p:notesMasterIdLst>
    <p:notesMasterId r:id="rId11"/>
  </p:notesMasterIdLst>
  <p:handoutMasterIdLst>
    <p:handoutMasterId r:id="rId12"/>
  </p:handoutMasterIdLst>
  <p:sldIdLst>
    <p:sldId id="1981" r:id="rId3"/>
    <p:sldId id="1982" r:id="rId4"/>
    <p:sldId id="1679" r:id="rId5"/>
    <p:sldId id="1629" r:id="rId6"/>
    <p:sldId id="1971" r:id="rId7"/>
    <p:sldId id="1980" r:id="rId8"/>
    <p:sldId id="1972" r:id="rId9"/>
    <p:sldId id="1979" r:id="rId10"/>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160">
          <p15:clr>
            <a:srgbClr val="A4A3A4"/>
          </p15:clr>
        </p15:guide>
        <p15:guide id="2" pos="288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000000"/>
    <a:srgbClr val="00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6476" autoAdjust="0"/>
    <p:restoredTop sz="94660" autoAdjust="0"/>
  </p:normalViewPr>
  <p:slideViewPr>
    <p:cSldViewPr>
      <p:cViewPr>
        <p:scale>
          <a:sx n="55" d="100"/>
          <a:sy n="55" d="100"/>
        </p:scale>
        <p:origin x="-2006" y="-730"/>
      </p:cViewPr>
      <p:guideLst>
        <p:guide orient="horz" pos="2160"/>
        <p:guide pos="2880"/>
      </p:guideLst>
    </p:cSldViewPr>
  </p:slideViewPr>
  <p:outlineViewPr>
    <p:cViewPr>
      <p:scale>
        <a:sx n="50" d="100"/>
        <a:sy n="50" d="100"/>
      </p:scale>
      <p:origin x="0" y="0"/>
    </p:cViewPr>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1524" y="-72"/>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microsoft.com/office/2015/10/relationships/revisionInfo" Target="revisionInfo.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802.11-17/0896r2</a:t>
            </a:r>
          </a:p>
        </p:txBody>
      </p:sp>
      <p:sp>
        <p:nvSpPr>
          <p:cNvPr id="3075" name="Rectangle 3"/>
          <p:cNvSpPr>
            <a:spLocks noGrp="1" noChangeArrowheads="1"/>
          </p:cNvSpPr>
          <p:nvPr>
            <p:ph type="dt" sz="quarter" idx="1"/>
          </p:nvPr>
        </p:nvSpPr>
        <p:spPr bwMode="auto">
          <a:xfrm>
            <a:off x="695325" y="177284"/>
            <a:ext cx="605935"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Jul 2017</a:t>
            </a:r>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a:t>Page </a:t>
            </a:r>
            <a:fld id="{0AC92585-5460-48EC-A28F-298482A080F4}" type="slidenum">
              <a:rPr lang="en-US"/>
              <a:pPr>
                <a:defRPr/>
              </a:pPr>
              <a:t>‹#›</a:t>
            </a:fld>
            <a:endParaRPr lang="en-US"/>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a:t>doc.: IEEE 802.11-17/0896r2</a:t>
            </a:r>
          </a:p>
        </p:txBody>
      </p:sp>
      <p:sp>
        <p:nvSpPr>
          <p:cNvPr id="2051" name="Rectangle 3"/>
          <p:cNvSpPr>
            <a:spLocks noGrp="1" noChangeArrowheads="1"/>
          </p:cNvSpPr>
          <p:nvPr>
            <p:ph type="dt" idx="1"/>
          </p:nvPr>
        </p:nvSpPr>
        <p:spPr bwMode="auto">
          <a:xfrm>
            <a:off x="654050" y="97909"/>
            <a:ext cx="605935"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a:t>Jul 2017</a:t>
            </a:r>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Page </a:t>
            </a:r>
            <a:fld id="{18D10512-F400-46E6-9813-0191A717DA9A}" type="slidenum">
              <a:rPr lang="en-US"/>
              <a:pPr>
                <a:defRPr/>
              </a:pPr>
              <a:t>‹#›</a:t>
            </a:fld>
            <a:endParaRPr lang="en-US"/>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xfrm>
            <a:off x="3658444" y="8985250"/>
            <a:ext cx="76944" cy="184666"/>
          </a:xfrm>
          <a:ln/>
        </p:spPr>
        <p:txBody>
          <a:bodyPr/>
          <a:lstStyle/>
          <a:p>
            <a:fld id="{5A6717BC-93F2-4BBB-9253-CE3DBEF840EA}" type="slidenum">
              <a:rPr lang="en-US" altLang="en-US">
                <a:solidFill>
                  <a:prstClr val="black"/>
                </a:solidFill>
              </a:rPr>
              <a:pPr/>
              <a:t>1</a:t>
            </a:fld>
            <a:endParaRPr lang="en-US" altLang="en-US">
              <a:solidFill>
                <a:prstClr val="black"/>
              </a:solidFill>
            </a:endParaRPr>
          </a:p>
        </p:txBody>
      </p:sp>
      <p:sp>
        <p:nvSpPr>
          <p:cNvPr id="237570" name="Rectangle 2"/>
          <p:cNvSpPr>
            <a:spLocks noGrp="1" noRot="1" noChangeAspect="1" noChangeArrowheads="1" noTextEdit="1"/>
          </p:cNvSpPr>
          <p:nvPr>
            <p:ph type="sldImg"/>
          </p:nvPr>
        </p:nvSpPr>
        <p:spPr>
          <a:xfrm>
            <a:off x="1154113" y="701675"/>
            <a:ext cx="4625975" cy="3468688"/>
          </a:xfrm>
          <a:ln/>
        </p:spPr>
      </p:sp>
      <p:sp>
        <p:nvSpPr>
          <p:cNvPr id="237571" name="Rectangle 3"/>
          <p:cNvSpPr>
            <a:spLocks noGrp="1" noChangeArrowheads="1"/>
          </p:cNvSpPr>
          <p:nvPr>
            <p:ph type="body" idx="1"/>
          </p:nvPr>
        </p:nvSpPr>
        <p:spPr/>
        <p:txBody>
          <a:bodyPr/>
          <a:lstStyle/>
          <a:p>
            <a:endParaRPr lang="en-US" altLang="en-US"/>
          </a:p>
        </p:txBody>
      </p:sp>
    </p:spTree>
    <p:extLst>
      <p:ext uri="{BB962C8B-B14F-4D97-AF65-F5344CB8AC3E}">
        <p14:creationId xmlns:p14="http://schemas.microsoft.com/office/powerpoint/2010/main" val="65174344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endParaRPr lang="en-AU" dirty="0"/>
          </a:p>
        </p:txBody>
      </p:sp>
      <p:sp>
        <p:nvSpPr>
          <p:cNvPr id="3" name="Content Placeholder 2"/>
          <p:cNvSpPr>
            <a:spLocks noGrp="1"/>
          </p:cNvSpPr>
          <p:nvPr>
            <p:ph idx="1"/>
          </p:nvPr>
        </p:nvSpPr>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Rectangle 5"/>
          <p:cNvSpPr>
            <a:spLocks noGrp="1" noChangeArrowheads="1"/>
          </p:cNvSpPr>
          <p:nvPr>
            <p:ph type="ftr" sz="quarter" idx="10"/>
          </p:nvPr>
        </p:nvSpPr>
        <p:spPr>
          <a:xfrm>
            <a:off x="5972708" y="6475413"/>
            <a:ext cx="2571217" cy="369332"/>
          </a:xfrm>
          <a:ln/>
        </p:spPr>
        <p:txBody>
          <a:bodyPr/>
          <a:lstStyle>
            <a:lvl1pPr>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t>Slide </a:t>
            </a:r>
            <a:fld id="{EF4002E7-DB4D-4CC3-8382-1939D19420D8}" type="slidenum">
              <a:rPr lang="en-US"/>
              <a:pPr>
                <a:defRPr/>
              </a:pPr>
              <a:t>‹#›</a:t>
            </a:fld>
            <a:endParaRPr lang="en-US"/>
          </a:p>
        </p:txBody>
      </p:sp>
    </p:spTree>
    <p:extLst>
      <p:ext uri="{BB962C8B-B14F-4D97-AF65-F5344CB8AC3E}">
        <p14:creationId xmlns:p14="http://schemas.microsoft.com/office/powerpoint/2010/main" val="38669456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Content Placeholder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192332940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30238" y="457200"/>
            <a:ext cx="2949575" cy="1600200"/>
          </a:xfrm>
        </p:spPr>
        <p:txBody>
          <a:bodyPr anchor="b"/>
          <a:lstStyle>
            <a:lvl1pPr>
              <a:defRPr sz="3200"/>
            </a:lvl1pPr>
          </a:lstStyle>
          <a:p>
            <a:r>
              <a:rPr lang="en-US"/>
              <a:t>Click to edit Master title style</a:t>
            </a:r>
          </a:p>
        </p:txBody>
      </p:sp>
      <p:sp>
        <p:nvSpPr>
          <p:cNvPr id="3" name="Picture Placeholder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p>
        </p:txBody>
      </p:sp>
      <p:sp>
        <p:nvSpPr>
          <p:cNvPr id="4" name="Text Placeholder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Tree>
    <p:extLst>
      <p:ext uri="{BB962C8B-B14F-4D97-AF65-F5344CB8AC3E}">
        <p14:creationId xmlns:p14="http://schemas.microsoft.com/office/powerpoint/2010/main" val="3532531357"/>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57594290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78600" y="404813"/>
            <a:ext cx="2108200"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250825" y="404813"/>
            <a:ext cx="6175375" cy="546258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376921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endParaRPr lang="en-AU" dirty="0"/>
          </a:p>
        </p:txBody>
      </p:sp>
      <p:sp>
        <p:nvSpPr>
          <p:cNvPr id="5" name="Rectangle 5"/>
          <p:cNvSpPr>
            <a:spLocks noGrp="1" noChangeArrowheads="1"/>
          </p:cNvSpPr>
          <p:nvPr>
            <p:ph type="ftr" sz="quarter" idx="10"/>
          </p:nvPr>
        </p:nvSpPr>
        <p:spPr>
          <a:xfrm>
            <a:off x="6019800" y="6488668"/>
            <a:ext cx="2519921" cy="369332"/>
          </a:xfrm>
          <a:ln/>
        </p:spPr>
        <p:txBody>
          <a:bodyPr/>
          <a:lstStyle>
            <a:lvl1pPr>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6" name="Rectangle 6"/>
          <p:cNvSpPr>
            <a:spLocks noGrp="1" noChangeArrowheads="1"/>
          </p:cNvSpPr>
          <p:nvPr>
            <p:ph type="sldNum" sz="quarter" idx="11"/>
          </p:nvPr>
        </p:nvSpPr>
        <p:spPr>
          <a:ln/>
        </p:spPr>
        <p:txBody>
          <a:bodyPr/>
          <a:lstStyle>
            <a:lvl1pPr>
              <a:defRPr/>
            </a:lvl1pPr>
          </a:lstStyle>
          <a:p>
            <a:pPr>
              <a:defRPr/>
            </a:pPr>
            <a:r>
              <a:rPr lang="en-US"/>
              <a:t>Slide </a:t>
            </a:r>
            <a:fld id="{FCE5288C-F87B-4810-A6B2-740CE13BD34D}" type="slidenum">
              <a:rPr lang="en-US"/>
              <a:pPr>
                <a:defRPr/>
              </a:pPr>
              <a:t>‹#›</a:t>
            </a:fld>
            <a:endParaRPr lang="en-US"/>
          </a:p>
        </p:txBody>
      </p:sp>
    </p:spTree>
    <p:extLst>
      <p:ext uri="{BB962C8B-B14F-4D97-AF65-F5344CB8AC3E}">
        <p14:creationId xmlns:p14="http://schemas.microsoft.com/office/powerpoint/2010/main" val="13993516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ChangeArrowheads="1"/>
          </p:cNvSpPr>
          <p:nvPr/>
        </p:nvSpPr>
        <p:spPr bwMode="auto">
          <a:xfrm>
            <a:off x="14288" y="6597650"/>
            <a:ext cx="9129712"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55" name="Rectangle 3"/>
          <p:cNvSpPr>
            <a:spLocks noChangeArrowheads="1"/>
          </p:cNvSpPr>
          <p:nvPr/>
        </p:nvSpPr>
        <p:spPr bwMode="auto">
          <a:xfrm>
            <a:off x="3175" y="3175"/>
            <a:ext cx="9136063"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56" name="Rectangle 4"/>
          <p:cNvSpPr>
            <a:spLocks noGrp="1" noChangeArrowheads="1"/>
          </p:cNvSpPr>
          <p:nvPr>
            <p:ph type="ctrTitle"/>
          </p:nvPr>
        </p:nvSpPr>
        <p:spPr>
          <a:xfrm>
            <a:off x="685800" y="2130425"/>
            <a:ext cx="7772400" cy="1470025"/>
          </a:xfrm>
        </p:spPr>
        <p:txBody>
          <a:bodyPr/>
          <a:lstStyle>
            <a:lvl1pPr>
              <a:defRPr/>
            </a:lvl1pPr>
          </a:lstStyle>
          <a:p>
            <a:pPr lvl="0"/>
            <a:r>
              <a:rPr lang="en-US" altLang="en-US" noProof="0"/>
              <a:t>Click to edit Master title style</a:t>
            </a:r>
          </a:p>
        </p:txBody>
      </p:sp>
      <p:sp>
        <p:nvSpPr>
          <p:cNvPr id="330757" name="Rectangle 5"/>
          <p:cNvSpPr>
            <a:spLocks noGrp="1" noChangeArrowheads="1"/>
          </p:cNvSpPr>
          <p:nvPr>
            <p:ph type="subTitle" idx="1"/>
          </p:nvPr>
        </p:nvSpPr>
        <p:spPr>
          <a:xfrm>
            <a:off x="1371600" y="3886200"/>
            <a:ext cx="6400800" cy="1752600"/>
          </a:xfrm>
        </p:spPr>
        <p:txBody>
          <a:bodyPr/>
          <a:lstStyle>
            <a:lvl1pPr marL="0" indent="0" algn="ctr">
              <a:buFontTx/>
              <a:buNone/>
              <a:defRPr/>
            </a:lvl1pPr>
          </a:lstStyle>
          <a:p>
            <a:pPr lvl="0"/>
            <a:r>
              <a:rPr lang="en-US" altLang="en-US" noProof="0"/>
              <a:t>Click to edit Master subtitle style</a:t>
            </a:r>
          </a:p>
        </p:txBody>
      </p:sp>
      <p:sp>
        <p:nvSpPr>
          <p:cNvPr id="330758" name="Text Box 6"/>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a:spcBef>
                <a:spcPct val="50000"/>
              </a:spcBef>
            </a:pPr>
            <a:r>
              <a:rPr lang="en-US" altLang="en-US">
                <a:solidFill>
                  <a:srgbClr val="FFFFFF"/>
                </a:solidFill>
                <a:latin typeface="Arial" panose="020B0604020202020204" pitchFamily="34" charset="0"/>
                <a:ea typeface="ＭＳ Ｐゴシック" panose="020B0600070205080204" pitchFamily="34" charset="-128"/>
                <a:cs typeface="+mn-cs"/>
              </a:rPr>
              <a:t>Page </a:t>
            </a:r>
            <a:fld id="{51AD4080-6D3A-494C-8BF2-E1F8C9265CB5}" type="slidenum">
              <a:rPr lang="en-US" altLang="en-US">
                <a:solidFill>
                  <a:srgbClr val="FFFFFF"/>
                </a:solidFill>
                <a:latin typeface="Arial" panose="020B0604020202020204" pitchFamily="34" charset="0"/>
                <a:ea typeface="ＭＳ Ｐゴシック" panose="020B0600070205080204" pitchFamily="34" charset="-128"/>
                <a:cs typeface="+mn-cs"/>
              </a:rPr>
              <a:pPr algn="r">
                <a:spcBef>
                  <a:spcPct val="50000"/>
                </a:spcBef>
              </a:pPr>
              <a:t>‹#›</a:t>
            </a:fld>
            <a:endParaRPr lang="en-US" altLang="en-US">
              <a:solidFill>
                <a:srgbClr val="FFFFFF"/>
              </a:solidFill>
              <a:latin typeface="Arial" panose="020B0604020202020204" pitchFamily="34" charset="0"/>
              <a:ea typeface="ＭＳ Ｐゴシック" panose="020B0600070205080204" pitchFamily="34" charset="-128"/>
              <a:cs typeface="+mn-cs"/>
            </a:endParaRPr>
          </a:p>
        </p:txBody>
      </p:sp>
      <p:sp>
        <p:nvSpPr>
          <p:cNvPr id="330759" name="Text Box 7"/>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dirty="0">
                <a:solidFill>
                  <a:srgbClr val="FFFFFF"/>
                </a:solidFill>
                <a:latin typeface="Arial" panose="020B0604020202020204" pitchFamily="34" charset="0"/>
                <a:ea typeface="ＭＳ Ｐゴシック" panose="020B0600070205080204" pitchFamily="34" charset="-128"/>
                <a:cs typeface="+mn-cs"/>
              </a:rPr>
              <a:t>IEEE 802 LMSC</a:t>
            </a:r>
          </a:p>
        </p:txBody>
      </p:sp>
      <p:sp>
        <p:nvSpPr>
          <p:cNvPr id="330760" name="Text Box 8"/>
          <p:cNvSpPr txBox="1">
            <a:spLocks noChangeArrowheads="1"/>
          </p:cNvSpPr>
          <p:nvPr/>
        </p:nvSpPr>
        <p:spPr bwMode="auto">
          <a:xfrm>
            <a:off x="0" y="6589713"/>
            <a:ext cx="1180131"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r>
              <a:rPr lang="en-US" altLang="en-US" dirty="0">
                <a:solidFill>
                  <a:srgbClr val="FFFFFF"/>
                </a:solidFill>
                <a:latin typeface="Arial" panose="020B0604020202020204" pitchFamily="34" charset="0"/>
                <a:ea typeface="ＭＳ Ｐゴシック" panose="020B0600070205080204" pitchFamily="34" charset="-128"/>
                <a:cs typeface="+mn-cs"/>
              </a:rPr>
              <a:t>ec-16-0170-03</a:t>
            </a:r>
          </a:p>
        </p:txBody>
      </p:sp>
      <p:grpSp>
        <p:nvGrpSpPr>
          <p:cNvPr id="330761" name="Group 9"/>
          <p:cNvGrpSpPr>
            <a:grpSpLocks/>
          </p:cNvGrpSpPr>
          <p:nvPr/>
        </p:nvGrpSpPr>
        <p:grpSpPr bwMode="auto">
          <a:xfrm>
            <a:off x="8316913" y="5876925"/>
            <a:ext cx="793750" cy="709613"/>
            <a:chOff x="3288" y="3482"/>
            <a:chExt cx="500" cy="447"/>
          </a:xfrm>
        </p:grpSpPr>
        <p:sp>
          <p:nvSpPr>
            <p:cNvPr id="330762" name="Rectangle 10"/>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63" name="Text Box 11"/>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altLang="en-US" sz="2300" b="1">
                  <a:solidFill>
                    <a:srgbClr val="FFFFFF"/>
                  </a:solidFill>
                  <a:latin typeface="Arial" panose="020B0604020202020204" pitchFamily="34" charset="0"/>
                  <a:ea typeface="ＭＳ Ｐゴシック" panose="020B0600070205080204" pitchFamily="34" charset="-128"/>
                  <a:cs typeface="+mn-cs"/>
                </a:rPr>
                <a:t>EEE</a:t>
              </a:r>
            </a:p>
          </p:txBody>
        </p:sp>
        <p:sp>
          <p:nvSpPr>
            <p:cNvPr id="330764" name="Line 12"/>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30765" name="Text Box 13"/>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pPr eaLnBrk="0" hangingPunct="0"/>
              <a:r>
                <a:rPr lang="en-US" altLang="en-US" sz="2400" b="1">
                  <a:solidFill>
                    <a:srgbClr val="FFFFFF"/>
                  </a:solidFill>
                  <a:latin typeface="Arial" panose="020B0604020202020204" pitchFamily="34" charset="0"/>
                  <a:ea typeface="ＭＳ Ｐゴシック" panose="020B0600070205080204" pitchFamily="34" charset="-128"/>
                  <a:cs typeface="+mn-cs"/>
                </a:rPr>
                <a:t>802</a:t>
              </a:r>
            </a:p>
          </p:txBody>
        </p:sp>
      </p:grpSp>
    </p:spTree>
    <p:extLst>
      <p:ext uri="{BB962C8B-B14F-4D97-AF65-F5344CB8AC3E}">
        <p14:creationId xmlns:p14="http://schemas.microsoft.com/office/powerpoint/2010/main" val="21366919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8624097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8"/>
            <a:ext cx="7886700" cy="2852737"/>
          </a:xfrm>
        </p:spPr>
        <p:txBody>
          <a:bodyPr anchor="b"/>
          <a:lstStyle>
            <a:lvl1pPr>
              <a:defRPr sz="6000"/>
            </a:lvl1pPr>
          </a:lstStyle>
          <a:p>
            <a:r>
              <a:rPr lang="en-US"/>
              <a:t>Click to edit Master title style</a:t>
            </a:r>
          </a:p>
        </p:txBody>
      </p:sp>
      <p:sp>
        <p:nvSpPr>
          <p:cNvPr id="3" name="Text Placeholder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en-US"/>
              <a:t>Edit Master text styles</a:t>
            </a:r>
          </a:p>
        </p:txBody>
      </p:sp>
    </p:spTree>
    <p:extLst>
      <p:ext uri="{BB962C8B-B14F-4D97-AF65-F5344CB8AC3E}">
        <p14:creationId xmlns:p14="http://schemas.microsoft.com/office/powerpoint/2010/main" val="28194330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250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441825" y="1341438"/>
            <a:ext cx="4038600" cy="452596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324949355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30238" y="365125"/>
            <a:ext cx="7886700" cy="1325563"/>
          </a:xfrm>
        </p:spPr>
        <p:txBody>
          <a:bodyPr/>
          <a:lstStyle/>
          <a:p>
            <a:r>
              <a:rPr lang="en-US"/>
              <a:t>Click to edit Master title style</a:t>
            </a:r>
          </a:p>
        </p:txBody>
      </p:sp>
      <p:sp>
        <p:nvSpPr>
          <p:cNvPr id="3" name="Text Placeholder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30238" y="2505075"/>
            <a:ext cx="386873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4629150" y="2505075"/>
            <a:ext cx="38877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2971449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417358919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8854905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0.xml"/><Relationship Id="rId3" Type="http://schemas.openxmlformats.org/officeDocument/2006/relationships/slideLayout" Target="../slideLayouts/slideLayout5.xml"/><Relationship Id="rId7" Type="http://schemas.openxmlformats.org/officeDocument/2006/relationships/slideLayout" Target="../slideLayouts/slideLayout9.xml"/><Relationship Id="rId12" Type="http://schemas.openxmlformats.org/officeDocument/2006/relationships/theme" Target="../theme/theme2.xml"/><Relationship Id="rId2" Type="http://schemas.openxmlformats.org/officeDocument/2006/relationships/slideLayout" Target="../slideLayouts/slideLayout4.xml"/><Relationship Id="rId1" Type="http://schemas.openxmlformats.org/officeDocument/2006/relationships/slideLayout" Target="../slideLayouts/slideLayout3.xml"/><Relationship Id="rId6" Type="http://schemas.openxmlformats.org/officeDocument/2006/relationships/slideLayout" Target="../slideLayouts/slideLayout8.xml"/><Relationship Id="rId11" Type="http://schemas.openxmlformats.org/officeDocument/2006/relationships/slideLayout" Target="../slideLayouts/slideLayout13.xml"/><Relationship Id="rId5" Type="http://schemas.openxmlformats.org/officeDocument/2006/relationships/slideLayout" Target="../slideLayouts/slideLayout7.xml"/><Relationship Id="rId10" Type="http://schemas.openxmlformats.org/officeDocument/2006/relationships/slideLayout" Target="../slideLayouts/slideLayout12.xml"/><Relationship Id="rId4" Type="http://schemas.openxmlformats.org/officeDocument/2006/relationships/slideLayout" Target="../slideLayouts/slideLayout6.xml"/><Relationship Id="rId9"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p:txBody>
      </p:sp>
      <p:sp>
        <p:nvSpPr>
          <p:cNvPr id="1029" name="Rectangle 5"/>
          <p:cNvSpPr>
            <a:spLocks noGrp="1" noChangeArrowheads="1"/>
          </p:cNvSpPr>
          <p:nvPr>
            <p:ph type="ftr" sz="quarter" idx="3"/>
          </p:nvPr>
        </p:nvSpPr>
        <p:spPr bwMode="auto">
          <a:xfrm>
            <a:off x="6024004" y="6475413"/>
            <a:ext cx="2519921" cy="36933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dirty="0" smtClean="0"/>
              <a:t>Apurva  N. Mody (BAE Systems), </a:t>
            </a:r>
          </a:p>
          <a:p>
            <a:pPr>
              <a:defRPr/>
            </a:pPr>
            <a:r>
              <a:rPr lang="en-US" dirty="0" smtClean="0"/>
              <a:t>Oliver Holland (King College, London</a:t>
            </a:r>
            <a:endParaRPr lang="en-US" dirty="0"/>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a:t>Slide </a:t>
            </a:r>
            <a:fld id="{A469A3A6-7083-48BA-9D7E-342D6AB96B4F}" type="slidenum">
              <a:rPr lang="en-US"/>
              <a:pPr>
                <a:defRPr/>
              </a:pPr>
              <a:t>‹#›</a:t>
            </a:fld>
            <a:endParaRPr lang="en-US"/>
          </a:p>
        </p:txBody>
      </p:sp>
      <p:sp>
        <p:nvSpPr>
          <p:cNvPr id="2" name="Rectangle 7"/>
          <p:cNvSpPr>
            <a:spLocks noChangeArrowheads="1"/>
          </p:cNvSpPr>
          <p:nvPr/>
        </p:nvSpPr>
        <p:spPr bwMode="auto">
          <a:xfrm>
            <a:off x="5178708" y="363379"/>
            <a:ext cx="3266792"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802.11-17/1550r4</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1034" name="Rectangle 7"/>
          <p:cNvSpPr>
            <a:spLocks noChangeArrowheads="1"/>
          </p:cNvSpPr>
          <p:nvPr/>
        </p:nvSpPr>
        <p:spPr bwMode="auto">
          <a:xfrm>
            <a:off x="685800" y="380842"/>
            <a:ext cx="899285"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eaLnBrk="0" hangingPunct="0"/>
            <a:r>
              <a:rPr lang="en-US" sz="1600" b="1" dirty="0">
                <a:latin typeface="Arial" pitchFamily="34" charset="0"/>
              </a:rPr>
              <a:t>Nov 2017</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9139238" cy="260350"/>
          </a:xfrm>
          <a:prstGeom prst="rect">
            <a:avLst/>
          </a:prstGeom>
          <a:solidFill>
            <a:srgbClr val="2FB1DF"/>
          </a:solidFill>
          <a:ln w="9525">
            <a:solidFill>
              <a:srgbClr val="2FB1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1" name="Rectangle 3"/>
          <p:cNvSpPr>
            <a:spLocks noChangeArrowheads="1"/>
          </p:cNvSpPr>
          <p:nvPr/>
        </p:nvSpPr>
        <p:spPr bwMode="auto">
          <a:xfrm>
            <a:off x="3175" y="3175"/>
            <a:ext cx="9136063" cy="260350"/>
          </a:xfrm>
          <a:prstGeom prst="rect">
            <a:avLst/>
          </a:prstGeom>
          <a:solidFill>
            <a:srgbClr val="2FB1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2" name="Rectangle 4"/>
          <p:cNvSpPr>
            <a:spLocks noGrp="1" noChangeArrowheads="1"/>
          </p:cNvSpPr>
          <p:nvPr>
            <p:ph type="title"/>
          </p:nvPr>
        </p:nvSpPr>
        <p:spPr bwMode="auto">
          <a:xfrm>
            <a:off x="457200" y="404813"/>
            <a:ext cx="82296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329733" name="Rectangle 5"/>
          <p:cNvSpPr>
            <a:spLocks noGrp="1" noChangeArrowheads="1"/>
          </p:cNvSpPr>
          <p:nvPr>
            <p:ph type="body" idx="1"/>
          </p:nvPr>
        </p:nvSpPr>
        <p:spPr bwMode="auto">
          <a:xfrm>
            <a:off x="250825" y="1341438"/>
            <a:ext cx="82296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a:t>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329734" name="Line 6"/>
          <p:cNvSpPr>
            <a:spLocks noChangeShapeType="1"/>
          </p:cNvSpPr>
          <p:nvPr/>
        </p:nvSpPr>
        <p:spPr bwMode="auto">
          <a:xfrm>
            <a:off x="395288" y="1268413"/>
            <a:ext cx="8353425"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35" name="Text Box 7"/>
          <p:cNvSpPr txBox="1">
            <a:spLocks noChangeArrowheads="1"/>
          </p:cNvSpPr>
          <p:nvPr/>
        </p:nvSpPr>
        <p:spPr bwMode="auto">
          <a:xfrm>
            <a:off x="7958138" y="6589713"/>
            <a:ext cx="1150937"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p>
            <a:pPr algn="r">
              <a:spcBef>
                <a:spcPct val="50000"/>
              </a:spcBef>
            </a:pPr>
            <a:r>
              <a:rPr lang="en-US" altLang="en-US">
                <a:solidFill>
                  <a:srgbClr val="FFFFFF"/>
                </a:solidFill>
                <a:latin typeface="Arial" panose="020B0604020202020204" pitchFamily="34" charset="0"/>
                <a:ea typeface="ＭＳ Ｐゴシック" panose="020B0600070205080204" pitchFamily="34" charset="-128"/>
                <a:cs typeface="+mn-cs"/>
              </a:rPr>
              <a:t>Page </a:t>
            </a:r>
            <a:fld id="{7E0ED744-2AD2-45F1-9385-55C79C00BA3B}" type="slidenum">
              <a:rPr lang="en-US" altLang="en-US">
                <a:solidFill>
                  <a:srgbClr val="FFFFFF"/>
                </a:solidFill>
                <a:latin typeface="Arial" panose="020B0604020202020204" pitchFamily="34" charset="0"/>
                <a:ea typeface="ＭＳ Ｐゴシック" panose="020B0600070205080204" pitchFamily="34" charset="-128"/>
                <a:cs typeface="+mn-cs"/>
              </a:rPr>
              <a:pPr algn="r">
                <a:spcBef>
                  <a:spcPct val="50000"/>
                </a:spcBef>
              </a:pPr>
              <a:t>‹#›</a:t>
            </a:fld>
            <a:endParaRPr lang="en-US" altLang="en-US">
              <a:solidFill>
                <a:srgbClr val="FFFFFF"/>
              </a:solidFill>
              <a:latin typeface="Arial" panose="020B0604020202020204" pitchFamily="34" charset="0"/>
              <a:ea typeface="ＭＳ Ｐゴシック" panose="020B0600070205080204" pitchFamily="34" charset="-128"/>
              <a:cs typeface="+mn-cs"/>
            </a:endParaRPr>
          </a:p>
        </p:txBody>
      </p:sp>
      <p:sp>
        <p:nvSpPr>
          <p:cNvPr id="329736" name="Text Box 8"/>
          <p:cNvSpPr txBox="1">
            <a:spLocks noChangeArrowheads="1"/>
          </p:cNvSpPr>
          <p:nvPr/>
        </p:nvSpPr>
        <p:spPr bwMode="auto">
          <a:xfrm>
            <a:off x="3175" y="6629400"/>
            <a:ext cx="1981200" cy="30777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defPPr>
              <a:defRPr lang="en-US"/>
            </a:defPPr>
            <a:lvl1pPr eaLnBrk="1" hangingPunct="1">
              <a:defRPr sz="1400" b="1" i="0">
                <a:effectLst/>
              </a:defRPr>
            </a:lvl1pPr>
          </a:lstStyle>
          <a:p>
            <a:r>
              <a:rPr lang="en-US" sz="1400" b="0" i="0" kern="1200" dirty="0" smtClean="0">
                <a:solidFill>
                  <a:schemeClr val="bg1"/>
                </a:solidFill>
                <a:effectLst/>
                <a:latin typeface="+mj-lt"/>
                <a:ea typeface="+mn-ea"/>
                <a:cs typeface="Arial" pitchFamily="34" charset="0"/>
              </a:rPr>
              <a:t>ec-17-0215-00-00EC</a:t>
            </a:r>
            <a:endParaRPr lang="en-US" altLang="en-US" sz="1050" b="0" dirty="0">
              <a:solidFill>
                <a:schemeClr val="bg1"/>
              </a:solidFill>
              <a:latin typeface="+mj-lt"/>
              <a:ea typeface="ＭＳ Ｐゴシック" panose="020B0600070205080204" pitchFamily="34" charset="-128"/>
              <a:cs typeface="+mn-cs"/>
            </a:endParaRPr>
          </a:p>
        </p:txBody>
      </p:sp>
      <p:sp>
        <p:nvSpPr>
          <p:cNvPr id="329737" name="Text Box 9"/>
          <p:cNvSpPr txBox="1">
            <a:spLocks noChangeArrowheads="1"/>
          </p:cNvSpPr>
          <p:nvPr/>
        </p:nvSpPr>
        <p:spPr bwMode="auto">
          <a:xfrm>
            <a:off x="1828800" y="6591301"/>
            <a:ext cx="5486400"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p>
            <a:pPr algn="ctr"/>
            <a:r>
              <a:rPr lang="en-US" altLang="en-US" dirty="0">
                <a:solidFill>
                  <a:srgbClr val="FFFFFF"/>
                </a:solidFill>
                <a:latin typeface="Arial" panose="020B0604020202020204" pitchFamily="34" charset="0"/>
                <a:ea typeface="ＭＳ Ｐゴシック" panose="020B0600070205080204" pitchFamily="34" charset="-128"/>
                <a:cs typeface="+mn-cs"/>
              </a:rPr>
              <a:t>IEEE </a:t>
            </a:r>
            <a:r>
              <a:rPr lang="en-US" altLang="en-US" dirty="0" smtClean="0">
                <a:solidFill>
                  <a:srgbClr val="FFFFFF"/>
                </a:solidFill>
                <a:latin typeface="Arial" panose="020B0604020202020204" pitchFamily="34" charset="0"/>
                <a:ea typeface="ＭＳ Ｐゴシック" panose="020B0600070205080204" pitchFamily="34" charset="-128"/>
                <a:cs typeface="+mn-cs"/>
              </a:rPr>
              <a:t>802.22 March Plenary EC Closing Motions</a:t>
            </a:r>
            <a:endParaRPr lang="en-US" altLang="en-US" dirty="0">
              <a:solidFill>
                <a:srgbClr val="FFFFFF"/>
              </a:solidFill>
              <a:latin typeface="Arial" panose="020B0604020202020204" pitchFamily="34" charset="0"/>
              <a:ea typeface="ＭＳ Ｐゴシック" panose="020B0600070205080204" pitchFamily="34" charset="-128"/>
              <a:cs typeface="+mn-cs"/>
            </a:endParaRPr>
          </a:p>
        </p:txBody>
      </p:sp>
      <p:grpSp>
        <p:nvGrpSpPr>
          <p:cNvPr id="329748" name="Group 20"/>
          <p:cNvGrpSpPr>
            <a:grpSpLocks/>
          </p:cNvGrpSpPr>
          <p:nvPr/>
        </p:nvGrpSpPr>
        <p:grpSpPr bwMode="auto">
          <a:xfrm>
            <a:off x="8316913" y="5876925"/>
            <a:ext cx="793750" cy="709613"/>
            <a:chOff x="3288" y="3482"/>
            <a:chExt cx="500" cy="447"/>
          </a:xfrm>
        </p:grpSpPr>
        <p:sp>
          <p:nvSpPr>
            <p:cNvPr id="329746" name="Rectangle 18"/>
            <p:cNvSpPr>
              <a:spLocks noChangeArrowheads="1"/>
            </p:cNvSpPr>
            <p:nvPr userDrawn="1"/>
          </p:nvSpPr>
          <p:spPr bwMode="auto">
            <a:xfrm>
              <a:off x="3288" y="3521"/>
              <a:ext cx="454" cy="363"/>
            </a:xfrm>
            <a:prstGeom prst="rect">
              <a:avLst/>
            </a:prstGeom>
            <a:solidFill>
              <a:srgbClr val="2FB1DF"/>
            </a:solidFill>
            <a:ln>
              <a:noFill/>
            </a:ln>
            <a:effectLst/>
            <a:extLs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43" name="Text Box 15"/>
            <p:cNvSpPr txBox="1">
              <a:spLocks noChangeArrowheads="1"/>
            </p:cNvSpPr>
            <p:nvPr userDrawn="1"/>
          </p:nvSpPr>
          <p:spPr bwMode="auto">
            <a:xfrm>
              <a:off x="3297" y="3482"/>
              <a:ext cx="485" cy="2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p>
              <a:pPr eaLnBrk="0" hangingPunct="0"/>
              <a:r>
                <a:rPr lang="en-US" altLang="en-US" sz="2300" b="1">
                  <a:solidFill>
                    <a:srgbClr val="FFFFFF"/>
                  </a:solidFill>
                  <a:latin typeface="Arial" panose="020B0604020202020204" pitchFamily="34" charset="0"/>
                  <a:ea typeface="ＭＳ Ｐゴシック" panose="020B0600070205080204" pitchFamily="34" charset="-128"/>
                  <a:cs typeface="+mn-cs"/>
                </a:rPr>
                <a:t>EEE</a:t>
              </a:r>
            </a:p>
          </p:txBody>
        </p:sp>
        <p:sp>
          <p:nvSpPr>
            <p:cNvPr id="329745" name="Line 17"/>
            <p:cNvSpPr>
              <a:spLocks noChangeShapeType="1"/>
            </p:cNvSpPr>
            <p:nvPr userDrawn="1"/>
          </p:nvSpPr>
          <p:spPr bwMode="auto">
            <a:xfrm>
              <a:off x="3331" y="3542"/>
              <a:ext cx="0" cy="317"/>
            </a:xfrm>
            <a:prstGeom prst="line">
              <a:avLst/>
            </a:prstGeom>
            <a:noFill/>
            <a:ln w="38100">
              <a:solidFill>
                <a:schemeClr val="accent2"/>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0" hangingPunct="0"/>
              <a:endParaRPr lang="en-US" sz="2400">
                <a:solidFill>
                  <a:srgbClr val="000000"/>
                </a:solidFill>
                <a:latin typeface="Arial" panose="020B0604020202020204" pitchFamily="34" charset="0"/>
                <a:ea typeface="ＭＳ Ｐゴシック" panose="020B0600070205080204" pitchFamily="34" charset="-128"/>
                <a:cs typeface="+mn-cs"/>
              </a:endParaRPr>
            </a:p>
          </p:txBody>
        </p:sp>
        <p:sp>
          <p:nvSpPr>
            <p:cNvPr id="329747" name="Text Box 19"/>
            <p:cNvSpPr txBox="1">
              <a:spLocks noChangeArrowheads="1"/>
            </p:cNvSpPr>
            <p:nvPr userDrawn="1"/>
          </p:nvSpPr>
          <p:spPr bwMode="auto">
            <a:xfrm>
              <a:off x="3303" y="3641"/>
              <a:ext cx="485" cy="2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pPr eaLnBrk="0" hangingPunct="0"/>
              <a:r>
                <a:rPr lang="en-US" altLang="en-US" sz="2400" b="1">
                  <a:solidFill>
                    <a:srgbClr val="FFFFFF"/>
                  </a:solidFill>
                  <a:latin typeface="Arial" panose="020B0604020202020204" pitchFamily="34" charset="0"/>
                  <a:ea typeface="ＭＳ Ｐゴシック" panose="020B0600070205080204" pitchFamily="34" charset="-128"/>
                  <a:cs typeface="+mn-cs"/>
                </a:rPr>
                <a:t>802</a:t>
              </a:r>
            </a:p>
          </p:txBody>
        </p:sp>
      </p:grpSp>
    </p:spTree>
    <p:extLst>
      <p:ext uri="{BB962C8B-B14F-4D97-AF65-F5344CB8AC3E}">
        <p14:creationId xmlns:p14="http://schemas.microsoft.com/office/powerpoint/2010/main" val="1954431098"/>
      </p:ext>
    </p:extLst>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5" r:id="rId4"/>
    <p:sldLayoutId id="2147483656" r:id="rId5"/>
    <p:sldLayoutId id="2147483657" r:id="rId6"/>
    <p:sldLayoutId id="2147483658" r:id="rId7"/>
    <p:sldLayoutId id="2147483659" r:id="rId8"/>
    <p:sldLayoutId id="2147483660" r:id="rId9"/>
    <p:sldLayoutId id="2147483661" r:id="rId10"/>
    <p:sldLayoutId id="2147483662" r:id="rId11"/>
  </p:sldLayoutIdLst>
  <p:txStyles>
    <p:titleStyle>
      <a:lvl1pPr algn="ctr" rtl="0" eaLnBrk="1" fontAlgn="base" hangingPunct="1">
        <a:spcBef>
          <a:spcPct val="0"/>
        </a:spcBef>
        <a:spcAft>
          <a:spcPct val="0"/>
        </a:spcAft>
        <a:defRPr sz="3600" kern="12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panose="020B0604020202020204" pitchFamily="34" charset="0"/>
        </a:defRPr>
      </a:lvl2pPr>
      <a:lvl3pPr algn="ctr" rtl="0" eaLnBrk="1" fontAlgn="base" hangingPunct="1">
        <a:spcBef>
          <a:spcPct val="0"/>
        </a:spcBef>
        <a:spcAft>
          <a:spcPct val="0"/>
        </a:spcAft>
        <a:defRPr sz="3600">
          <a:solidFill>
            <a:schemeClr val="tx2"/>
          </a:solidFill>
          <a:latin typeface="Arial" panose="020B0604020202020204" pitchFamily="34" charset="0"/>
        </a:defRPr>
      </a:lvl3pPr>
      <a:lvl4pPr algn="ctr" rtl="0" eaLnBrk="1" fontAlgn="base" hangingPunct="1">
        <a:spcBef>
          <a:spcPct val="0"/>
        </a:spcBef>
        <a:spcAft>
          <a:spcPct val="0"/>
        </a:spcAft>
        <a:defRPr sz="3600">
          <a:solidFill>
            <a:schemeClr val="tx2"/>
          </a:solidFill>
          <a:latin typeface="Arial" panose="020B0604020202020204" pitchFamily="34" charset="0"/>
        </a:defRPr>
      </a:lvl4pPr>
      <a:lvl5pPr algn="ctr" rtl="0" eaLnBrk="1" fontAlgn="base" hangingPunct="1">
        <a:spcBef>
          <a:spcPct val="0"/>
        </a:spcBef>
        <a:spcAft>
          <a:spcPct val="0"/>
        </a:spcAft>
        <a:defRPr sz="3600">
          <a:solidFill>
            <a:schemeClr val="tx2"/>
          </a:solidFill>
          <a:latin typeface="Arial" panose="020B0604020202020204" pitchFamily="34" charset="0"/>
        </a:defRPr>
      </a:lvl5pPr>
      <a:lvl6pPr marL="457200" algn="ctr" rtl="0" eaLnBrk="1" fontAlgn="base" hangingPunct="1">
        <a:spcBef>
          <a:spcPct val="0"/>
        </a:spcBef>
        <a:spcAft>
          <a:spcPct val="0"/>
        </a:spcAft>
        <a:defRPr sz="3600">
          <a:solidFill>
            <a:schemeClr val="tx2"/>
          </a:solidFill>
          <a:latin typeface="Arial" panose="020B0604020202020204" pitchFamily="34" charset="0"/>
        </a:defRPr>
      </a:lvl6pPr>
      <a:lvl7pPr marL="914400" algn="ctr" rtl="0" eaLnBrk="1" fontAlgn="base" hangingPunct="1">
        <a:spcBef>
          <a:spcPct val="0"/>
        </a:spcBef>
        <a:spcAft>
          <a:spcPct val="0"/>
        </a:spcAft>
        <a:defRPr sz="3600">
          <a:solidFill>
            <a:schemeClr val="tx2"/>
          </a:solidFill>
          <a:latin typeface="Arial" panose="020B0604020202020204" pitchFamily="34" charset="0"/>
        </a:defRPr>
      </a:lvl7pPr>
      <a:lvl8pPr marL="1371600" algn="ctr" rtl="0" eaLnBrk="1" fontAlgn="base" hangingPunct="1">
        <a:spcBef>
          <a:spcPct val="0"/>
        </a:spcBef>
        <a:spcAft>
          <a:spcPct val="0"/>
        </a:spcAft>
        <a:defRPr sz="3600">
          <a:solidFill>
            <a:schemeClr val="tx2"/>
          </a:solidFill>
          <a:latin typeface="Arial" panose="020B0604020202020204" pitchFamily="34" charset="0"/>
        </a:defRPr>
      </a:lvl8pPr>
      <a:lvl9pPr marL="1828800" algn="ctr" rtl="0" eaLnBrk="1" fontAlgn="base" hangingPunct="1">
        <a:spcBef>
          <a:spcPct val="0"/>
        </a:spcBef>
        <a:spcAft>
          <a:spcPct val="0"/>
        </a:spcAft>
        <a:defRPr sz="3600">
          <a:solidFill>
            <a:schemeClr val="tx2"/>
          </a:solidFill>
          <a:latin typeface="Arial" panose="020B0604020202020204" pitchFamily="34" charset="0"/>
        </a:defRPr>
      </a:lvl9pPr>
    </p:titleStyle>
    <p:bodyStyle>
      <a:lvl1pPr marL="342900" indent="-342900" algn="l" rtl="0" eaLnBrk="1" fontAlgn="base" hangingPunct="1">
        <a:spcBef>
          <a:spcPct val="20000"/>
        </a:spcBef>
        <a:spcAft>
          <a:spcPct val="0"/>
        </a:spcAft>
        <a:buChar char="•"/>
        <a:defRPr sz="3200" kern="1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kern="1200">
          <a:solidFill>
            <a:schemeClr val="tx1"/>
          </a:solidFill>
          <a:latin typeface="+mn-lt"/>
          <a:ea typeface="+mn-ea"/>
          <a:cs typeface="+mn-cs"/>
        </a:defRPr>
      </a:lvl2pPr>
      <a:lvl3pPr marL="1143000" indent="-228600" algn="l" rtl="0" eaLnBrk="1" fontAlgn="base" hangingPunct="1">
        <a:spcBef>
          <a:spcPct val="20000"/>
        </a:spcBef>
        <a:spcAft>
          <a:spcPct val="0"/>
        </a:spcAft>
        <a:buChar char="•"/>
        <a:defRPr sz="2400" kern="1200">
          <a:solidFill>
            <a:schemeClr val="tx1"/>
          </a:solidFill>
          <a:latin typeface="+mn-lt"/>
          <a:ea typeface="+mn-ea"/>
          <a:cs typeface="+mn-cs"/>
        </a:defRPr>
      </a:lvl3pPr>
      <a:lvl4pPr marL="1600200" indent="-228600" algn="l" rtl="0" eaLnBrk="1" fontAlgn="base" hangingPunct="1">
        <a:spcBef>
          <a:spcPct val="20000"/>
        </a:spcBef>
        <a:spcAft>
          <a:spcPct val="0"/>
        </a:spcAft>
        <a:buChar char="–"/>
        <a:defRPr sz="2000" kern="1200">
          <a:solidFill>
            <a:schemeClr val="tx1"/>
          </a:solidFill>
          <a:latin typeface="+mn-lt"/>
          <a:ea typeface="+mn-ea"/>
          <a:cs typeface="+mn-cs"/>
        </a:defRPr>
      </a:lvl4pPr>
      <a:lvl5pPr marL="2057400" indent="-228600" algn="l" rtl="0" eaLnBrk="1" fontAlgn="base" hangingPunct="1">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mailto:apurva.mody@ieee.org" TargetMode="External"/><Relationship Id="rId2" Type="http://schemas.openxmlformats.org/officeDocument/2006/relationships/notesSlide" Target="../notesSlides/notesSlide1.xml"/><Relationship Id="rId1" Type="http://schemas.openxmlformats.org/officeDocument/2006/relationships/slideLayout" Target="../slideLayouts/slideLayout3.xml"/><Relationship Id="rId4" Type="http://schemas.openxmlformats.org/officeDocument/2006/relationships/hyperlink" Target="mailto:apurva.mody@WhiteSpaceAlliance.org" TargetMode="External"/></Relationships>
</file>

<file path=ppt/slides/_rels/slide2.xml.rels><?xml version="1.0" encoding="UTF-8" standalone="yes"?>
<Relationships xmlns="http://schemas.openxmlformats.org/package/2006/relationships"><Relationship Id="rId3" Type="http://schemas.openxmlformats.org/officeDocument/2006/relationships/hyperlink" Target="https://mentor.ieee.org/802.22/dcn/17/22-17-0088-00-0000-802-22-november-plenary-meeting-minutes.docx" TargetMode="External"/><Relationship Id="rId2" Type="http://schemas.openxmlformats.org/officeDocument/2006/relationships/hyperlink" Target="https://mentor.ieee.org/802.22/dcn/17/22-17-0090-00-0000-802-22b-iso-iec-jtc1-comment-resolutions.docx" TargetMode="External"/><Relationship Id="rId1" Type="http://schemas.openxmlformats.org/officeDocument/2006/relationships/slideLayout" Target="../slideLayouts/slideLayout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20" name="Rectangle 4"/>
          <p:cNvSpPr>
            <a:spLocks noGrp="1" noChangeArrowheads="1"/>
          </p:cNvSpPr>
          <p:nvPr>
            <p:ph type="ctrTitle"/>
          </p:nvPr>
        </p:nvSpPr>
        <p:spPr>
          <a:xfrm>
            <a:off x="685800" y="2081213"/>
            <a:ext cx="7772400" cy="722312"/>
          </a:xfrm>
        </p:spPr>
        <p:txBody>
          <a:bodyPr/>
          <a:lstStyle/>
          <a:p>
            <a:r>
              <a:rPr lang="en-US" altLang="en-US" sz="4000" dirty="0" smtClean="0"/>
              <a:t>802.22 Working Group </a:t>
            </a:r>
            <a:r>
              <a:rPr lang="en-US" altLang="en-US" sz="4000" dirty="0" smtClean="0"/>
              <a:t>November </a:t>
            </a:r>
            <a:r>
              <a:rPr lang="en-US" altLang="en-US" sz="4000" dirty="0" smtClean="0"/>
              <a:t>Plenary EC Closing </a:t>
            </a:r>
            <a:r>
              <a:rPr lang="en-US" altLang="en-US" sz="4000" dirty="0" smtClean="0"/>
              <a:t>Motion</a:t>
            </a:r>
            <a:endParaRPr lang="en-US" altLang="en-US" sz="4400" dirty="0">
              <a:solidFill>
                <a:schemeClr val="tx1"/>
              </a:solidFill>
            </a:endParaRPr>
          </a:p>
        </p:txBody>
      </p:sp>
      <p:sp>
        <p:nvSpPr>
          <p:cNvPr id="111621" name="Rectangle 5"/>
          <p:cNvSpPr>
            <a:spLocks noGrp="1" noChangeArrowheads="1"/>
          </p:cNvSpPr>
          <p:nvPr>
            <p:ph type="subTitle" idx="1"/>
          </p:nvPr>
        </p:nvSpPr>
        <p:spPr>
          <a:xfrm>
            <a:off x="1371600" y="3908425"/>
            <a:ext cx="6400800" cy="1752600"/>
          </a:xfrm>
        </p:spPr>
        <p:txBody>
          <a:bodyPr/>
          <a:lstStyle/>
          <a:p>
            <a:pPr>
              <a:lnSpc>
                <a:spcPct val="80000"/>
              </a:lnSpc>
            </a:pPr>
            <a:r>
              <a:rPr lang="en-US" altLang="en-US" sz="2800" dirty="0" smtClean="0"/>
              <a:t>Apurva N. Mody</a:t>
            </a:r>
            <a:endParaRPr lang="en-US" altLang="en-US" sz="2800" dirty="0"/>
          </a:p>
          <a:p>
            <a:pPr>
              <a:lnSpc>
                <a:spcPct val="80000"/>
              </a:lnSpc>
            </a:pPr>
            <a:r>
              <a:rPr lang="en-US" altLang="en-US" sz="2800" dirty="0" smtClean="0"/>
              <a:t>Chair, 802.22 Working Group</a:t>
            </a:r>
            <a:endParaRPr lang="en-US" altLang="en-US" sz="2800" dirty="0"/>
          </a:p>
          <a:p>
            <a:pPr>
              <a:lnSpc>
                <a:spcPct val="80000"/>
              </a:lnSpc>
            </a:pPr>
            <a:r>
              <a:rPr lang="en-US" altLang="en-US" sz="2800" dirty="0" smtClean="0">
                <a:hlinkClick r:id="rId3"/>
              </a:rPr>
              <a:t>apurva.mody@baesystems.org</a:t>
            </a:r>
            <a:r>
              <a:rPr lang="en-US" altLang="en-US" sz="2800" dirty="0" smtClean="0"/>
              <a:t> </a:t>
            </a:r>
            <a:endParaRPr lang="en-US" altLang="en-US" sz="2800" dirty="0" smtClean="0"/>
          </a:p>
          <a:p>
            <a:pPr>
              <a:lnSpc>
                <a:spcPct val="80000"/>
              </a:lnSpc>
            </a:pPr>
            <a:r>
              <a:rPr lang="en-US" altLang="en-US" sz="2800" dirty="0" smtClean="0">
                <a:hlinkClick r:id="rId4"/>
              </a:rPr>
              <a:t>apurva.mody@WhiteSpaceAlliance.org</a:t>
            </a:r>
            <a:r>
              <a:rPr lang="en-US" altLang="en-US" sz="2800" dirty="0" smtClean="0"/>
              <a:t> </a:t>
            </a:r>
            <a:endParaRPr lang="en-US" altLang="en-US" sz="2800" dirty="0"/>
          </a:p>
        </p:txBody>
      </p:sp>
    </p:spTree>
    <p:extLst>
      <p:ext uri="{BB962C8B-B14F-4D97-AF65-F5344CB8AC3E}">
        <p14:creationId xmlns:p14="http://schemas.microsoft.com/office/powerpoint/2010/main" val="417154826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8020" name="Rectangle 4"/>
          <p:cNvSpPr>
            <a:spLocks noGrp="1" noChangeArrowheads="1"/>
          </p:cNvSpPr>
          <p:nvPr>
            <p:ph type="title"/>
          </p:nvPr>
        </p:nvSpPr>
        <p:spPr/>
        <p:txBody>
          <a:bodyPr/>
          <a:lstStyle/>
          <a:p>
            <a:r>
              <a:rPr lang="en-US" altLang="en-US" sz="2400" dirty="0" smtClean="0"/>
              <a:t>Motion for Approval of the IEEE 802.22b-2015 FDIS Comment Responses to the ISO/IEC/JTC1</a:t>
            </a:r>
            <a:endParaRPr lang="en-US" altLang="en-US" sz="2400" dirty="0"/>
          </a:p>
        </p:txBody>
      </p:sp>
      <p:graphicFrame>
        <p:nvGraphicFramePr>
          <p:cNvPr id="2" name="Table 1"/>
          <p:cNvGraphicFramePr>
            <a:graphicFrameLocks noGrp="1"/>
          </p:cNvGraphicFramePr>
          <p:nvPr>
            <p:extLst>
              <p:ext uri="{D42A27DB-BD31-4B8C-83A1-F6EECF244321}">
                <p14:modId xmlns:p14="http://schemas.microsoft.com/office/powerpoint/2010/main" val="14338784"/>
              </p:ext>
            </p:extLst>
          </p:nvPr>
        </p:nvGraphicFramePr>
        <p:xfrm>
          <a:off x="304800" y="1295400"/>
          <a:ext cx="8534400" cy="4328160"/>
        </p:xfrm>
        <a:graphic>
          <a:graphicData uri="http://schemas.openxmlformats.org/drawingml/2006/table">
            <a:tbl>
              <a:tblPr firstRow="1" bandRow="1">
                <a:tableStyleId>{5C22544A-7EE6-4342-B048-85BDC9FD1C3A}</a:tableStyleId>
              </a:tblPr>
              <a:tblGrid>
                <a:gridCol w="1752600">
                  <a:extLst>
                    <a:ext uri="{9D8B030D-6E8A-4147-A177-3AD203B41FA5}">
                      <a16:colId xmlns="" xmlns:a16="http://schemas.microsoft.com/office/drawing/2014/main" val="2852815221"/>
                    </a:ext>
                  </a:extLst>
                </a:gridCol>
                <a:gridCol w="6781800">
                  <a:extLst>
                    <a:ext uri="{9D8B030D-6E8A-4147-A177-3AD203B41FA5}">
                      <a16:colId xmlns="" xmlns:a16="http://schemas.microsoft.com/office/drawing/2014/main" val="1500439343"/>
                    </a:ext>
                  </a:extLst>
                </a:gridCol>
              </a:tblGrid>
              <a:tr h="1574800">
                <a:tc>
                  <a:txBody>
                    <a:bodyPr/>
                    <a:lstStyle/>
                    <a:p>
                      <a:r>
                        <a:rPr lang="en-US" sz="1600" b="0" dirty="0">
                          <a:solidFill>
                            <a:schemeClr val="tx1"/>
                          </a:solidFill>
                        </a:rPr>
                        <a:t>Motion</a:t>
                      </a:r>
                      <a:r>
                        <a:rPr lang="en-US" sz="1600" b="0" baseline="0" dirty="0">
                          <a:solidFill>
                            <a:schemeClr val="tx1"/>
                          </a:solidFill>
                        </a:rPr>
                        <a:t> </a:t>
                      </a:r>
                      <a:r>
                        <a:rPr lang="en-US" sz="1600" b="0" baseline="0" dirty="0" smtClean="0">
                          <a:solidFill>
                            <a:schemeClr val="tx1"/>
                          </a:solidFill>
                        </a:rPr>
                        <a:t>Text</a:t>
                      </a:r>
                      <a:endParaRPr lang="en-US" sz="1600" b="0" baseline="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indent="0"/>
                      <a:r>
                        <a:rPr lang="en-GB" sz="1600" b="0" dirty="0" smtClean="0">
                          <a:solidFill>
                            <a:schemeClr val="tx1"/>
                          </a:solidFill>
                          <a:latin typeface="Arial Narrow" panose="020B0606020202030204" pitchFamily="34" charset="0"/>
                          <a:cs typeface="Arial" panose="020B0604020202020204" pitchFamily="34" charset="0"/>
                        </a:rPr>
                        <a:t>EC Approves forwarding of the IEEE Std. 802.22b-2015 Comment Resolutions Responses for the FDIS Ballots as contained in Document::</a:t>
                      </a:r>
                      <a:r>
                        <a:rPr lang="en-GB" sz="1600" b="0" baseline="0" dirty="0" smtClean="0">
                          <a:solidFill>
                            <a:schemeClr val="tx1"/>
                          </a:solidFill>
                          <a:latin typeface="Arial Narrow" panose="020B0606020202030204" pitchFamily="34" charset="0"/>
                          <a:cs typeface="Arial" panose="020B0604020202020204" pitchFamily="34" charset="0"/>
                        </a:rPr>
                        <a:t> </a:t>
                      </a:r>
                    </a:p>
                    <a:p>
                      <a:pPr marL="0" indent="0"/>
                      <a:r>
                        <a:rPr lang="en-GB" sz="1600" b="0" dirty="0" smtClean="0">
                          <a:solidFill>
                            <a:schemeClr val="tx1"/>
                          </a:solidFill>
                          <a:latin typeface="Arial Narrow" panose="020B0606020202030204" pitchFamily="34" charset="0"/>
                          <a:cs typeface="Arial" panose="020B0604020202020204" pitchFamily="34" charset="0"/>
                          <a:hlinkClick r:id="rId2"/>
                        </a:rPr>
                        <a:t>https://mentor.ieee.org/802.22/dcn/17/22-17-0090-00-0000-802-22b-iso-iec-jtc1-comment-resolutions.docx</a:t>
                      </a:r>
                      <a:r>
                        <a:rPr lang="en-GB" sz="1600" b="0" dirty="0" smtClean="0">
                          <a:solidFill>
                            <a:schemeClr val="tx1"/>
                          </a:solidFill>
                          <a:latin typeface="Arial Narrow" panose="020B0606020202030204" pitchFamily="34" charset="0"/>
                          <a:cs typeface="Arial" panose="020B0604020202020204" pitchFamily="34" charset="0"/>
                        </a:rPr>
                        <a:t>  </a:t>
                      </a:r>
                    </a:p>
                    <a:p>
                      <a:r>
                        <a:rPr lang="en-US" sz="1600" b="0" baseline="0" dirty="0" smtClean="0">
                          <a:solidFill>
                            <a:schemeClr val="tx1"/>
                          </a:solidFill>
                        </a:rPr>
                        <a:t>Move</a:t>
                      </a:r>
                      <a:r>
                        <a:rPr lang="en-US" sz="1600" b="0" baseline="0" dirty="0" smtClean="0">
                          <a:solidFill>
                            <a:schemeClr val="tx1"/>
                          </a:solidFill>
                        </a:rPr>
                        <a:t>: Apurva Mody</a:t>
                      </a:r>
                    </a:p>
                    <a:p>
                      <a:r>
                        <a:rPr lang="en-US" sz="1600" b="0" baseline="0" dirty="0" smtClean="0">
                          <a:solidFill>
                            <a:schemeClr val="tx1"/>
                          </a:solidFill>
                        </a:rPr>
                        <a:t>Second: Bob Heile</a:t>
                      </a:r>
                    </a:p>
                    <a:p>
                      <a:r>
                        <a:rPr lang="en-US" sz="1600" b="0" baseline="0" dirty="0" smtClean="0">
                          <a:solidFill>
                            <a:schemeClr val="tx1"/>
                          </a:solidFill>
                        </a:rPr>
                        <a:t>For: </a:t>
                      </a:r>
                      <a:endParaRPr lang="en-US" sz="1600" b="0" baseline="0" dirty="0" smtClean="0">
                        <a:solidFill>
                          <a:schemeClr val="tx1"/>
                        </a:solidFill>
                      </a:endParaRPr>
                    </a:p>
                    <a:p>
                      <a:r>
                        <a:rPr lang="en-US" sz="1600" b="0" baseline="0" dirty="0" smtClean="0">
                          <a:solidFill>
                            <a:schemeClr val="tx1"/>
                          </a:solidFill>
                        </a:rPr>
                        <a:t>Against: </a:t>
                      </a:r>
                    </a:p>
                    <a:p>
                      <a:r>
                        <a:rPr lang="en-US" sz="1600" b="0" baseline="0" dirty="0" smtClean="0">
                          <a:solidFill>
                            <a:schemeClr val="tx1"/>
                          </a:solidFill>
                        </a:rPr>
                        <a:t>Abstain</a:t>
                      </a:r>
                      <a:r>
                        <a:rPr lang="en-US" sz="1600" b="0" baseline="0" dirty="0" smtClean="0">
                          <a:solidFill>
                            <a:schemeClr val="tx1"/>
                          </a:solidFill>
                        </a:rPr>
                        <a:t>: </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45238244"/>
                  </a:ext>
                </a:extLst>
              </a:tr>
              <a:tr h="665480">
                <a:tc>
                  <a:txBody>
                    <a:bodyPr/>
                    <a:lstStyle/>
                    <a:p>
                      <a:r>
                        <a:rPr lang="en-US" sz="1600" b="0" dirty="0" smtClean="0">
                          <a:solidFill>
                            <a:schemeClr val="tx1"/>
                          </a:solidFill>
                        </a:rPr>
                        <a:t>Background - Working</a:t>
                      </a:r>
                      <a:r>
                        <a:rPr lang="en-US" sz="1600" b="0" baseline="0" dirty="0" smtClean="0">
                          <a:solidFill>
                            <a:schemeClr val="tx1"/>
                          </a:solidFill>
                        </a:rPr>
                        <a:t> Group Motion</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600" b="0" dirty="0" smtClean="0">
                          <a:solidFill>
                            <a:schemeClr val="tx1"/>
                          </a:solidFill>
                        </a:rPr>
                        <a:t>802.22 Working Group motion to approve the comment responses for the IEEE 802.22b FDIS Ballot passed during</a:t>
                      </a:r>
                      <a:r>
                        <a:rPr lang="en-US" sz="1600" b="0" baseline="0" dirty="0" smtClean="0">
                          <a:solidFill>
                            <a:schemeClr val="tx1"/>
                          </a:solidFill>
                        </a:rPr>
                        <a:t> the closing plenary</a:t>
                      </a:r>
                      <a:endParaRPr lang="en-US" sz="1600" b="0" baseline="0" dirty="0" smtClean="0">
                        <a:solidFill>
                          <a:schemeClr val="tx1"/>
                        </a:solidFill>
                      </a:endParaRPr>
                    </a:p>
                    <a:p>
                      <a:r>
                        <a:rPr lang="en-US" sz="1600" b="0" baseline="0" dirty="0" smtClean="0">
                          <a:solidFill>
                            <a:schemeClr val="tx1"/>
                          </a:solidFill>
                        </a:rPr>
                        <a:t>5 Approve/0 Disapprove /1 Abstain</a:t>
                      </a:r>
                      <a:endParaRPr lang="en-US" sz="1600" b="0" baseline="0" dirty="0" smtClean="0">
                        <a:solidFill>
                          <a:schemeClr val="tx1"/>
                        </a:solidFill>
                      </a:endParaRPr>
                    </a:p>
                    <a:p>
                      <a:r>
                        <a:rPr lang="en-US" sz="1600" b="0" dirty="0" smtClean="0">
                          <a:solidFill>
                            <a:schemeClr val="tx1"/>
                          </a:solidFill>
                          <a:hlinkClick r:id="rId3"/>
                        </a:rPr>
                        <a:t>https://mentor.ieee.org/802.22/dcn/17/22-17-0088-00-0000-802-22-november-plenary-meeting-minutes.docx</a:t>
                      </a:r>
                      <a:r>
                        <a:rPr lang="en-US" sz="1600" b="0" dirty="0" smtClean="0">
                          <a:solidFill>
                            <a:schemeClr val="tx1"/>
                          </a:solidFill>
                        </a:rPr>
                        <a:t> </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2514092572"/>
                  </a:ext>
                </a:extLst>
              </a:tr>
              <a:tr h="350520">
                <a:tc>
                  <a:txBody>
                    <a:bodyPr/>
                    <a:lstStyle/>
                    <a:p>
                      <a:r>
                        <a:rPr lang="en-US" sz="1600" b="0" dirty="0">
                          <a:solidFill>
                            <a:schemeClr val="tx1"/>
                          </a:solidFill>
                        </a:rPr>
                        <a:t>Rules Reference</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lang="en-US" sz="1600" b="0" dirty="0" smtClean="0">
                          <a:solidFill>
                            <a:schemeClr val="tx1"/>
                          </a:solidFill>
                        </a:rPr>
                        <a:t>Clause 7.2.1 of the Operations</a:t>
                      </a:r>
                      <a:r>
                        <a:rPr lang="en-US" sz="1600" b="0" baseline="0" dirty="0" smtClean="0">
                          <a:solidFill>
                            <a:schemeClr val="tx1"/>
                          </a:solidFill>
                        </a:rPr>
                        <a:t> Manuel</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2370034400"/>
                  </a:ext>
                </a:extLst>
              </a:tr>
              <a:tr h="381000">
                <a:tc>
                  <a:txBody>
                    <a:bodyPr/>
                    <a:lstStyle/>
                    <a:p>
                      <a:r>
                        <a:rPr lang="en-US" sz="1600" b="0" dirty="0" smtClean="0">
                          <a:solidFill>
                            <a:schemeClr val="tx1"/>
                          </a:solidFill>
                        </a:rPr>
                        <a:t>Other </a:t>
                      </a:r>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endParaRPr lang="en-US" sz="1600" b="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4124463279"/>
                  </a:ext>
                </a:extLst>
              </a:tr>
            </a:tbl>
          </a:graphicData>
        </a:graphic>
      </p:graphicFrame>
    </p:spTree>
    <p:extLst>
      <p:ext uri="{BB962C8B-B14F-4D97-AF65-F5344CB8AC3E}">
        <p14:creationId xmlns:p14="http://schemas.microsoft.com/office/powerpoint/2010/main" val="367967445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solidFill>
                  <a:schemeClr val="accent6"/>
                </a:solidFill>
              </a:rPr>
              <a:t>IEEE 802.22 has two standards in the pipeline for ratification under the PSDO</a:t>
            </a:r>
          </a:p>
        </p:txBody>
      </p:sp>
      <p:graphicFrame>
        <p:nvGraphicFramePr>
          <p:cNvPr id="6" name="Content Placeholder 5"/>
          <p:cNvGraphicFramePr>
            <a:graphicFrameLocks noGrp="1"/>
          </p:cNvGraphicFramePr>
          <p:nvPr>
            <p:ph idx="1"/>
            <p:extLst>
              <p:ext uri="{D42A27DB-BD31-4B8C-83A1-F6EECF244321}">
                <p14:modId xmlns:p14="http://schemas.microsoft.com/office/powerpoint/2010/main" val="2999864986"/>
              </p:ext>
            </p:extLst>
          </p:nvPr>
        </p:nvGraphicFramePr>
        <p:xfrm>
          <a:off x="152399" y="1600200"/>
          <a:ext cx="8839199" cy="938722"/>
        </p:xfrm>
        <a:graphic>
          <a:graphicData uri="http://schemas.openxmlformats.org/drawingml/2006/table">
            <a:tbl>
              <a:tblPr firstRow="1" bandRow="1">
                <a:tableStyleId>{21E4AEA4-8DFA-4A89-87EB-49C32662AFE0}</a:tableStyleId>
              </a:tblPr>
              <a:tblGrid>
                <a:gridCol w="1219201">
                  <a:extLst>
                    <a:ext uri="{9D8B030D-6E8A-4147-A177-3AD203B41FA5}">
                      <a16:colId xmlns:a16="http://schemas.microsoft.com/office/drawing/2014/main" xmlns="" val="20000"/>
                    </a:ext>
                  </a:extLst>
                </a:gridCol>
                <a:gridCol w="827314">
                  <a:extLst>
                    <a:ext uri="{9D8B030D-6E8A-4147-A177-3AD203B41FA5}">
                      <a16:colId xmlns:a16="http://schemas.microsoft.com/office/drawing/2014/main" xmlns="" val="20001"/>
                    </a:ext>
                  </a:extLst>
                </a:gridCol>
                <a:gridCol w="1132114">
                  <a:extLst>
                    <a:ext uri="{9D8B030D-6E8A-4147-A177-3AD203B41FA5}">
                      <a16:colId xmlns:a16="http://schemas.microsoft.com/office/drawing/2014/main" xmlns="" val="20002"/>
                    </a:ext>
                  </a:extLst>
                </a:gridCol>
                <a:gridCol w="1132114">
                  <a:extLst>
                    <a:ext uri="{9D8B030D-6E8A-4147-A177-3AD203B41FA5}">
                      <a16:colId xmlns:a16="http://schemas.microsoft.com/office/drawing/2014/main" xmlns="" val="20003"/>
                    </a:ext>
                  </a:extLst>
                </a:gridCol>
                <a:gridCol w="1132114">
                  <a:extLst>
                    <a:ext uri="{9D8B030D-6E8A-4147-A177-3AD203B41FA5}">
                      <a16:colId xmlns:a16="http://schemas.microsoft.com/office/drawing/2014/main" xmlns="" val="20004"/>
                    </a:ext>
                  </a:extLst>
                </a:gridCol>
                <a:gridCol w="1132114">
                  <a:extLst>
                    <a:ext uri="{9D8B030D-6E8A-4147-A177-3AD203B41FA5}">
                      <a16:colId xmlns:a16="http://schemas.microsoft.com/office/drawing/2014/main" xmlns="" val="20005"/>
                    </a:ext>
                  </a:extLst>
                </a:gridCol>
                <a:gridCol w="1132114">
                  <a:extLst>
                    <a:ext uri="{9D8B030D-6E8A-4147-A177-3AD203B41FA5}">
                      <a16:colId xmlns:a16="http://schemas.microsoft.com/office/drawing/2014/main" xmlns="" val="20006"/>
                    </a:ext>
                  </a:extLst>
                </a:gridCol>
                <a:gridCol w="1132114">
                  <a:extLst>
                    <a:ext uri="{9D8B030D-6E8A-4147-A177-3AD203B41FA5}">
                      <a16:colId xmlns:a16="http://schemas.microsoft.com/office/drawing/2014/main" xmlns="" val="20007"/>
                    </a:ext>
                  </a:extLst>
                </a:gridCol>
              </a:tblGrid>
              <a:tr h="561571">
                <a:tc>
                  <a:txBody>
                    <a:bodyPr/>
                    <a:lstStyle/>
                    <a:p>
                      <a:pPr algn="ctr"/>
                      <a:r>
                        <a:rPr lang="en-AU" sz="1600" dirty="0">
                          <a:latin typeface="+mj-lt"/>
                        </a:rPr>
                        <a:t>802</a:t>
                      </a:r>
                    </a:p>
                  </a:txBody>
                  <a:tcPr marL="115147" marR="115147"/>
                </a:tc>
                <a:tc gridSpan="2">
                  <a:txBody>
                    <a:bodyPr/>
                    <a:lstStyle/>
                    <a:p>
                      <a:pPr algn="ctr"/>
                      <a:r>
                        <a:rPr lang="en-AU" sz="1600" dirty="0">
                          <a:latin typeface="+mj-lt"/>
                        </a:rPr>
                        <a:t>Last draft liaised</a:t>
                      </a:r>
                    </a:p>
                  </a:txBody>
                  <a:tcPr marL="115147" marR="115147"/>
                </a:tc>
                <a:tc hMerge="1">
                  <a:txBody>
                    <a:bodyPr/>
                    <a:lstStyle/>
                    <a:p>
                      <a:endParaRPr lang="en-AU" sz="1600" dirty="0"/>
                    </a:p>
                  </a:txBody>
                  <a:tcPr marL="115147" marR="115147"/>
                </a:tc>
                <a:tc gridSpan="2">
                  <a:txBody>
                    <a:bodyPr/>
                    <a:lstStyle/>
                    <a:p>
                      <a:pPr algn="ctr"/>
                      <a:r>
                        <a:rPr lang="en-US" sz="1600" dirty="0">
                          <a:latin typeface="+mj-lt"/>
                        </a:rPr>
                        <a:t>60-day</a:t>
                      </a:r>
                      <a:r>
                        <a:rPr lang="en-AU" sz="1600" dirty="0">
                          <a:latin typeface="+mj-lt"/>
                        </a:rPr>
                        <a:t/>
                      </a:r>
                      <a:br>
                        <a:rPr lang="en-AU" sz="1600" dirty="0">
                          <a:latin typeface="+mj-lt"/>
                        </a:rPr>
                      </a:br>
                      <a:r>
                        <a:rPr lang="en-AU" sz="1600" dirty="0">
                          <a:latin typeface="+mj-lt"/>
                        </a:rPr>
                        <a:t>pre-ballot</a:t>
                      </a:r>
                    </a:p>
                  </a:txBody>
                  <a:tcPr marL="115147" marR="115147"/>
                </a:tc>
                <a:tc hMerge="1">
                  <a:txBody>
                    <a:bodyPr/>
                    <a:lstStyle/>
                    <a:p>
                      <a:endParaRPr lang="en-AU"/>
                    </a:p>
                  </a:txBody>
                  <a:tcPr/>
                </a:tc>
                <a:tc gridSpan="2">
                  <a:txBody>
                    <a:bodyPr/>
                    <a:lstStyle/>
                    <a:p>
                      <a:pPr algn="ctr"/>
                      <a:r>
                        <a:rPr lang="en-AU" sz="1600" dirty="0">
                          <a:latin typeface="+mj-lt"/>
                        </a:rPr>
                        <a:t>5-month</a:t>
                      </a:r>
                      <a:br>
                        <a:rPr lang="en-AU" sz="1600" dirty="0">
                          <a:latin typeface="+mj-lt"/>
                        </a:rPr>
                      </a:br>
                      <a:r>
                        <a:rPr lang="en-AU" sz="1600" dirty="0">
                          <a:latin typeface="+mj-lt"/>
                        </a:rPr>
                        <a:t>FDIS ballot</a:t>
                      </a:r>
                    </a:p>
                  </a:txBody>
                  <a:tcPr marL="115147" marR="115147"/>
                </a:tc>
                <a:tc hMerge="1">
                  <a:txBody>
                    <a:bodyPr/>
                    <a:lstStyle/>
                    <a:p>
                      <a:endParaRPr lang="en-AU"/>
                    </a:p>
                  </a:txBody>
                  <a:tcPr/>
                </a:tc>
                <a:tc>
                  <a:txBody>
                    <a:bodyPr/>
                    <a:lstStyle/>
                    <a:p>
                      <a:pPr algn="ctr"/>
                      <a:r>
                        <a:rPr lang="en-AU" sz="1600" dirty="0">
                          <a:latin typeface="+mj-lt"/>
                        </a:rPr>
                        <a:t>Comments</a:t>
                      </a:r>
                      <a:r>
                        <a:rPr lang="en-AU" sz="1600" baseline="0" dirty="0">
                          <a:latin typeface="+mj-lt"/>
                        </a:rPr>
                        <a:t> resolved</a:t>
                      </a:r>
                      <a:endParaRPr lang="en-AU" sz="1600" dirty="0">
                        <a:latin typeface="+mj-lt"/>
                      </a:endParaRPr>
                    </a:p>
                  </a:txBody>
                  <a:tcPr marL="0" marR="0"/>
                </a:tc>
                <a:extLst>
                  <a:ext uri="{0D108BD9-81ED-4DB2-BD59-A6C34878D82A}">
                    <a16:rowId xmlns:a16="http://schemas.microsoft.com/office/drawing/2014/main" xmlns="" val="10000"/>
                  </a:ext>
                </a:extLst>
              </a:tr>
              <a:tr h="359602">
                <a:tc>
                  <a:txBody>
                    <a:bodyPr/>
                    <a:lstStyle/>
                    <a:p>
                      <a:r>
                        <a:rPr lang="en-AU" sz="1600" dirty="0">
                          <a:latin typeface="+mj-lt"/>
                          <a:cs typeface="Arial" panose="020B0604020202020204" pitchFamily="34" charset="0"/>
                        </a:rPr>
                        <a:t>.22b</a:t>
                      </a:r>
                    </a:p>
                  </a:txBody>
                  <a:tcPr marL="115147" marR="115147"/>
                </a:tc>
                <a:tc>
                  <a:txBody>
                    <a:bodyPr/>
                    <a:lstStyle/>
                    <a:p>
                      <a:pPr algn="ctr"/>
                      <a:r>
                        <a:rPr lang="en-AU" sz="1600" dirty="0" err="1">
                          <a:latin typeface="+mj-lt"/>
                        </a:rPr>
                        <a:t>Std</a:t>
                      </a:r>
                      <a:endParaRPr lang="en-AU" sz="1600" dirty="0">
                        <a:latin typeface="+mj-lt"/>
                      </a:endParaRPr>
                    </a:p>
                  </a:txBody>
                  <a:tcPr marL="115147" marR="115147"/>
                </a:tc>
                <a:tc>
                  <a:txBody>
                    <a:bodyPr/>
                    <a:lstStyle/>
                    <a:p>
                      <a:pPr algn="ctr"/>
                      <a:r>
                        <a:rPr lang="en-AU" sz="1600" dirty="0">
                          <a:latin typeface="+mj-lt"/>
                        </a:rPr>
                        <a:t>Jul 15</a:t>
                      </a:r>
                    </a:p>
                  </a:txBody>
                  <a:tcPr marL="115147" marR="115147"/>
                </a:tc>
                <a:tc>
                  <a:txBody>
                    <a:bodyPr/>
                    <a:lstStyle/>
                    <a:p>
                      <a:pPr algn="ctr"/>
                      <a:r>
                        <a:rPr lang="en-AU" sz="1600" dirty="0">
                          <a:solidFill>
                            <a:srgbClr val="00B050"/>
                          </a:solidFill>
                          <a:latin typeface="+mj-lt"/>
                        </a:rPr>
                        <a:t>Passed</a:t>
                      </a:r>
                    </a:p>
                  </a:txBody>
                  <a:tcPr marL="115147" marR="115147"/>
                </a:tc>
                <a:tc>
                  <a:txBody>
                    <a:bodyPr/>
                    <a:lstStyle/>
                    <a:p>
                      <a:pPr algn="ctr"/>
                      <a:r>
                        <a:rPr lang="en-AU" sz="1600" dirty="0">
                          <a:latin typeface="+mj-lt"/>
                        </a:rPr>
                        <a:t>Apr 16</a:t>
                      </a:r>
                    </a:p>
                  </a:txBody>
                  <a:tcPr marL="115147" marR="115147"/>
                </a:tc>
                <a:tc>
                  <a:txBody>
                    <a:bodyPr/>
                    <a:lstStyle/>
                    <a:p>
                      <a:pPr algn="ctr"/>
                      <a:r>
                        <a:rPr lang="en-AU" sz="1600" kern="1200" dirty="0">
                          <a:solidFill>
                            <a:srgbClr val="00B050"/>
                          </a:solidFill>
                          <a:latin typeface="+mn-lt"/>
                          <a:ea typeface="+mn-ea"/>
                          <a:cs typeface="+mn-cs"/>
                        </a:rPr>
                        <a:t>Passed</a:t>
                      </a:r>
                      <a:endParaRPr lang="en-AU" sz="1600" dirty="0">
                        <a:solidFill>
                          <a:schemeClr val="accent6"/>
                        </a:solidFill>
                        <a:latin typeface="+mj-lt"/>
                      </a:endParaRPr>
                    </a:p>
                  </a:txBody>
                  <a:tcPr marL="115147" marR="115147"/>
                </a:tc>
                <a:tc>
                  <a:txBody>
                    <a:bodyPr/>
                    <a:lstStyle/>
                    <a:p>
                      <a:pPr algn="ctr"/>
                      <a:r>
                        <a:rPr lang="en-AU" sz="1600" dirty="0">
                          <a:latin typeface="+mj-lt"/>
                        </a:rPr>
                        <a:t>27</a:t>
                      </a:r>
                      <a:r>
                        <a:rPr lang="en-AU" sz="1600" baseline="0" dirty="0">
                          <a:latin typeface="+mj-lt"/>
                        </a:rPr>
                        <a:t> </a:t>
                      </a:r>
                      <a:r>
                        <a:rPr lang="en-AU" sz="1600" dirty="0">
                          <a:latin typeface="+mj-lt"/>
                        </a:rPr>
                        <a:t>Jul</a:t>
                      </a:r>
                      <a:r>
                        <a:rPr lang="en-AU" sz="1600" baseline="0" dirty="0">
                          <a:latin typeface="+mj-lt"/>
                        </a:rPr>
                        <a:t> 17</a:t>
                      </a:r>
                      <a:endParaRPr lang="en-AU" sz="1600" dirty="0">
                        <a:latin typeface="+mj-lt"/>
                      </a:endParaRPr>
                    </a:p>
                  </a:txBody>
                  <a:tcPr marL="115147" marR="115147"/>
                </a:tc>
                <a:tc>
                  <a:txBody>
                    <a:bodyPr/>
                    <a:lstStyle/>
                    <a:p>
                      <a:pPr algn="ctr"/>
                      <a:r>
                        <a:rPr lang="en-AU" sz="1600" dirty="0">
                          <a:solidFill>
                            <a:schemeClr val="accent6"/>
                          </a:solidFill>
                          <a:latin typeface="+mj-lt"/>
                        </a:rPr>
                        <a:t>Waiting</a:t>
                      </a:r>
                    </a:p>
                  </a:txBody>
                  <a:tcPr marL="115147" marR="115147"/>
                </a:tc>
                <a:extLst>
                  <a:ext uri="{0D108BD9-81ED-4DB2-BD59-A6C34878D82A}">
                    <a16:rowId xmlns:a16="http://schemas.microsoft.com/office/drawing/2014/main" xmlns="" val="10002"/>
                  </a:ext>
                </a:extLst>
              </a:tr>
            </a:tbl>
          </a:graphicData>
        </a:graphic>
      </p:graphicFrame>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r>
              <a:rPr lang="en-US"/>
              <a:t>Slide </a:t>
            </a:r>
            <a:fld id="{EF4002E7-DB4D-4CC3-8382-1939D19420D8}" type="slidenum">
              <a:rPr lang="en-US" smtClean="0"/>
              <a:pPr/>
              <a:t>3</a:t>
            </a:fld>
            <a:endParaRPr lang="en-US"/>
          </a:p>
        </p:txBody>
      </p:sp>
    </p:spTree>
    <p:extLst>
      <p:ext uri="{BB962C8B-B14F-4D97-AF65-F5344CB8AC3E}">
        <p14:creationId xmlns:p14="http://schemas.microsoft.com/office/powerpoint/2010/main" val="3228675657"/>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AU" dirty="0"/>
              <a:t>IEEE 802.22b FDIS ballot passed and published but a response is still required</a:t>
            </a:r>
          </a:p>
        </p:txBody>
      </p:sp>
      <p:sp>
        <p:nvSpPr>
          <p:cNvPr id="5" name="Footer Placeholder 4"/>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6" name="Slide Number Placeholder 5"/>
          <p:cNvSpPr>
            <a:spLocks noGrp="1"/>
          </p:cNvSpPr>
          <p:nvPr>
            <p:ph type="sldNum" sz="quarter" idx="11"/>
          </p:nvPr>
        </p:nvSpPr>
        <p:spPr/>
        <p:txBody>
          <a:bodyPr/>
          <a:lstStyle/>
          <a:p>
            <a:pPr>
              <a:defRPr/>
            </a:pPr>
            <a:r>
              <a:rPr lang="en-US"/>
              <a:t>Slide </a:t>
            </a:r>
            <a:fld id="{FCE5288C-F87B-4810-A6B2-740CE13BD34D}" type="slidenum">
              <a:rPr lang="en-US" smtClean="0"/>
              <a:pPr>
                <a:defRPr/>
              </a:pPr>
              <a:t>4</a:t>
            </a:fld>
            <a:endParaRPr lang="en-US"/>
          </a:p>
        </p:txBody>
      </p:sp>
      <p:sp>
        <p:nvSpPr>
          <p:cNvPr id="10" name="Content Placeholder 9"/>
          <p:cNvSpPr>
            <a:spLocks noGrp="1"/>
          </p:cNvSpPr>
          <p:nvPr>
            <p:ph idx="1"/>
          </p:nvPr>
        </p:nvSpPr>
        <p:spPr>
          <a:xfrm>
            <a:off x="685800" y="1447800"/>
            <a:ext cx="7772400" cy="4114800"/>
          </a:xfrm>
        </p:spPr>
        <p:txBody>
          <a:bodyPr/>
          <a:lstStyle/>
          <a:p>
            <a:r>
              <a:rPr lang="en-AU" dirty="0"/>
              <a:t>Drafts </a:t>
            </a:r>
            <a:r>
              <a:rPr lang="en-GB" dirty="0"/>
              <a:t>sent to SC6</a:t>
            </a:r>
            <a:r>
              <a:rPr lang="en-AU" dirty="0"/>
              <a:t>: </a:t>
            </a:r>
            <a:r>
              <a:rPr lang="en-AU" dirty="0">
                <a:solidFill>
                  <a:srgbClr val="00B050"/>
                </a:solidFill>
              </a:rPr>
              <a:t>sent</a:t>
            </a:r>
          </a:p>
          <a:p>
            <a:pPr lvl="1"/>
            <a:r>
              <a:rPr lang="en-AU" dirty="0"/>
              <a:t>IEEE 802.22b was liaised in July 2015 to SC6  to allow them to become familiar with it before submission for approval under the PSDO process</a:t>
            </a:r>
          </a:p>
          <a:p>
            <a:r>
              <a:rPr lang="en-US" dirty="0"/>
              <a:t>60-day</a:t>
            </a:r>
            <a:r>
              <a:rPr lang="en-AU" dirty="0"/>
              <a:t> pre-ballot: </a:t>
            </a:r>
            <a:r>
              <a:rPr lang="en-AU" dirty="0">
                <a:solidFill>
                  <a:srgbClr val="00B050"/>
                </a:solidFill>
              </a:rPr>
              <a:t>passed on 3 April 2016 and response sent</a:t>
            </a:r>
          </a:p>
          <a:p>
            <a:pPr lvl="1"/>
            <a:r>
              <a:rPr lang="en-AU" dirty="0"/>
              <a:t>IEEE 802.22b was submitted for </a:t>
            </a:r>
            <a:r>
              <a:rPr lang="en-US" dirty="0"/>
              <a:t>60-day</a:t>
            </a:r>
            <a:r>
              <a:rPr lang="en-AU" dirty="0"/>
              <a:t> ballot in December 2015, and after a delay the ballot passed on 3 April 2016 (N16415)</a:t>
            </a:r>
          </a:p>
          <a:p>
            <a:pPr lvl="2"/>
            <a:r>
              <a:rPr lang="en-AU" dirty="0"/>
              <a:t>Support need for ISO standard? Passed 9/1/8</a:t>
            </a:r>
          </a:p>
          <a:p>
            <a:pPr lvl="2"/>
            <a:r>
              <a:rPr lang="en-AU" dirty="0"/>
              <a:t>Support this submission being sent to FDIS? 8/2/8</a:t>
            </a:r>
          </a:p>
          <a:p>
            <a:pPr lvl="1"/>
            <a:r>
              <a:rPr lang="en-AU" dirty="0"/>
              <a:t>China NB &amp; Japan NB voted “no”</a:t>
            </a:r>
          </a:p>
          <a:p>
            <a:pPr lvl="2"/>
            <a:r>
              <a:rPr lang="en-AU" dirty="0"/>
              <a:t>802.22 WG response was sent in Nov 2016</a:t>
            </a:r>
          </a:p>
          <a:p>
            <a:r>
              <a:rPr lang="en-AU" dirty="0"/>
              <a:t>FDIS ballot: </a:t>
            </a:r>
            <a:r>
              <a:rPr lang="en-AU" dirty="0">
                <a:solidFill>
                  <a:srgbClr val="00B050"/>
                </a:solidFill>
              </a:rPr>
              <a:t>passed 27 July </a:t>
            </a:r>
            <a:r>
              <a:rPr lang="en-AU" dirty="0" smtClean="0">
                <a:solidFill>
                  <a:srgbClr val="00B050"/>
                </a:solidFill>
              </a:rPr>
              <a:t>2017  </a:t>
            </a:r>
            <a:r>
              <a:rPr lang="en-AU" dirty="0">
                <a:solidFill>
                  <a:srgbClr val="00B050"/>
                </a:solidFill>
              </a:rPr>
              <a:t>&amp; published </a:t>
            </a:r>
            <a:r>
              <a:rPr lang="en-AU" dirty="0">
                <a:solidFill>
                  <a:schemeClr val="accent6"/>
                </a:solidFill>
              </a:rPr>
              <a:t>with response required</a:t>
            </a:r>
          </a:p>
          <a:p>
            <a:pPr lvl="1"/>
            <a:r>
              <a:rPr lang="en-AU" dirty="0"/>
              <a:t>Passed on 27 July 2017 by 12/1/16 (N16690)</a:t>
            </a:r>
          </a:p>
          <a:p>
            <a:pPr lvl="2"/>
            <a:r>
              <a:rPr lang="en-AU" dirty="0"/>
              <a:t>China NB voted “no” with two comments</a:t>
            </a:r>
          </a:p>
          <a:p>
            <a:pPr lvl="1"/>
            <a:r>
              <a:rPr lang="en-AU" dirty="0"/>
              <a:t>The ISO/IEC/IEEE standard was published in Oct 2017</a:t>
            </a:r>
          </a:p>
        </p:txBody>
      </p:sp>
    </p:spTree>
    <p:extLst>
      <p:ext uri="{BB962C8B-B14F-4D97-AF65-F5344CB8AC3E}">
        <p14:creationId xmlns:p14="http://schemas.microsoft.com/office/powerpoint/2010/main" val="20184866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dirty="0"/>
              <a:t>China NB Comment 1</a:t>
            </a:r>
          </a:p>
          <a:p>
            <a:pPr lvl="1"/>
            <a:r>
              <a:rPr lang="en-AU" i="1" dirty="0"/>
              <a:t>ISO/IEC/IEEE 8802-22:2015/FDAM 1:2017 is based on IEEE 802.1x. Since the technical concerns China NB proposed in 6N15555 still haven’t been reasonably disposed in this text, China NB has to vote against on this ballot.</a:t>
            </a:r>
          </a:p>
          <a:p>
            <a:r>
              <a:rPr lang="en-AU" dirty="0"/>
              <a:t>China NB Change 1</a:t>
            </a:r>
          </a:p>
          <a:p>
            <a:pPr lvl="1"/>
            <a:r>
              <a:rPr lang="en-AU" i="1" dirty="0"/>
              <a:t>Recommend not referencing the defective standards or enhancing its security </a:t>
            </a:r>
            <a:r>
              <a:rPr lang="en-AU" i="1" dirty="0" smtClean="0"/>
              <a:t>mechanism</a:t>
            </a:r>
            <a:endParaRPr lang="en-AU" i="1"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5</a:t>
            </a:fld>
            <a:endParaRPr lang="en-US"/>
          </a:p>
        </p:txBody>
      </p:sp>
    </p:spTree>
    <p:extLst>
      <p:ext uri="{BB962C8B-B14F-4D97-AF65-F5344CB8AC3E}">
        <p14:creationId xmlns:p14="http://schemas.microsoft.com/office/powerpoint/2010/main" val="12336483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a:xfrm>
            <a:off x="609600" y="1600200"/>
            <a:ext cx="7772400" cy="4114800"/>
          </a:xfrm>
        </p:spPr>
        <p:txBody>
          <a:bodyPr/>
          <a:lstStyle/>
          <a:p>
            <a:pPr lvl="0"/>
            <a:r>
              <a:rPr lang="en-AU" sz="2000" dirty="0" smtClean="0"/>
              <a:t>IEEE </a:t>
            </a:r>
            <a:r>
              <a:rPr lang="en-AU" sz="2000" dirty="0"/>
              <a:t>802 response to China NB comment &amp; request 1</a:t>
            </a:r>
            <a:endParaRPr lang="en-US" dirty="0"/>
          </a:p>
          <a:p>
            <a:pPr lvl="0"/>
            <a:r>
              <a:rPr lang="en-US" sz="1400" dirty="0"/>
              <a:t>The China NB has requested that IEEE 802.1X-2010 related descriptions are removed from the text of IEEE 802.22b.</a:t>
            </a:r>
            <a:endParaRPr lang="en-US" sz="1200" dirty="0"/>
          </a:p>
          <a:p>
            <a:pPr lvl="0"/>
            <a:r>
              <a:rPr lang="en-US" sz="1400" dirty="0"/>
              <a:t>IEEE 802 declines to make this change because:</a:t>
            </a:r>
            <a:endParaRPr lang="en-US" sz="1200" dirty="0"/>
          </a:p>
          <a:p>
            <a:pPr lvl="1"/>
            <a:r>
              <a:rPr lang="en-US" sz="1400" dirty="0"/>
              <a:t>IEEE 802.22b does not contain any IEEE 802.1X-2010 related descriptions </a:t>
            </a:r>
            <a:endParaRPr lang="en-US" sz="1200" dirty="0"/>
          </a:p>
          <a:p>
            <a:pPr lvl="1"/>
            <a:r>
              <a:rPr lang="en-US" sz="1400" dirty="0"/>
              <a:t>There is no technical justification to remove any IEEE 802.1X-2010 related descriptions from any standard</a:t>
            </a:r>
            <a:endParaRPr lang="en-US" sz="1200" dirty="0"/>
          </a:p>
          <a:p>
            <a:pPr lvl="0"/>
            <a:r>
              <a:rPr lang="en-US" sz="1400" dirty="0"/>
              <a:t>While the base IEEE 802.22-2011 specification does reference various IEEE 802.1 specifications including IEEE 802.1X, IEEE 802.22b includes no such references.</a:t>
            </a:r>
            <a:endParaRPr lang="en-US" sz="1200" dirty="0"/>
          </a:p>
          <a:p>
            <a:pPr lvl="0"/>
            <a:r>
              <a:rPr lang="en-US" sz="1400" dirty="0"/>
              <a:t>IEEE 802 recognizes that the China NB has asserted this in past that man-in-the-middle (and other) attacks are possible against IEEE 802.1X based systems. However, the technical details of such an attack (or a demonstration of an attack) have not yet been supplied by the China NB. In the absence of technical substantiation of the claims, there is no justification to remove references to IEEE 802.1X-2010  from any standard.</a:t>
            </a:r>
            <a:endParaRPr lang="en-US" sz="1200" dirty="0"/>
          </a:p>
          <a:p>
            <a:endParaRPr lang="en-AU" sz="1400"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6</a:t>
            </a:fld>
            <a:endParaRPr lang="en-US"/>
          </a:p>
        </p:txBody>
      </p:sp>
    </p:spTree>
    <p:extLst>
      <p:ext uri="{BB962C8B-B14F-4D97-AF65-F5344CB8AC3E}">
        <p14:creationId xmlns:p14="http://schemas.microsoft.com/office/powerpoint/2010/main" val="210414014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dirty="0"/>
              <a:t>China NB Comment 2</a:t>
            </a:r>
          </a:p>
          <a:p>
            <a:pPr lvl="1"/>
            <a:r>
              <a:rPr lang="en-AU" i="1" dirty="0"/>
              <a:t>Cryptographic algorithms to be applied to information security mechanism may be subject to national and regional regulations. They should conform to national laws and regulations, and can be chosen according to specific requirements in different countries and regions. Therefore, it is not appropriate for this draft to require the same AES algorithm</a:t>
            </a:r>
          </a:p>
          <a:p>
            <a:r>
              <a:rPr lang="en-AU" dirty="0"/>
              <a:t>China NB Change 2</a:t>
            </a:r>
          </a:p>
          <a:p>
            <a:pPr lvl="1"/>
            <a:r>
              <a:rPr lang="en-AU" i="1" dirty="0"/>
              <a:t>It is suggested to clearly note that AES is optional. There is no specific implementation solution to establish security mechanism. It is recommended to provide several typical mechanisms in order to better achieve the interconnection between devices</a:t>
            </a:r>
          </a:p>
          <a:p>
            <a:r>
              <a:rPr lang="en-AU" i="1" dirty="0"/>
              <a:t>…</a:t>
            </a:r>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7</a:t>
            </a:fld>
            <a:endParaRPr lang="en-US"/>
          </a:p>
        </p:txBody>
      </p:sp>
    </p:spTree>
    <p:extLst>
      <p:ext uri="{BB962C8B-B14F-4D97-AF65-F5344CB8AC3E}">
        <p14:creationId xmlns:p14="http://schemas.microsoft.com/office/powerpoint/2010/main" val="223148732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a:t>There were two comments received on the IEEE 802.22b FDIS ballot</a:t>
            </a:r>
          </a:p>
        </p:txBody>
      </p:sp>
      <p:sp>
        <p:nvSpPr>
          <p:cNvPr id="3" name="Content Placeholder 2"/>
          <p:cNvSpPr>
            <a:spLocks noGrp="1"/>
          </p:cNvSpPr>
          <p:nvPr>
            <p:ph idx="1"/>
          </p:nvPr>
        </p:nvSpPr>
        <p:spPr/>
        <p:txBody>
          <a:bodyPr/>
          <a:lstStyle/>
          <a:p>
            <a:r>
              <a:rPr lang="en-AU" sz="2000" dirty="0" smtClean="0"/>
              <a:t>IEEE </a:t>
            </a:r>
            <a:r>
              <a:rPr lang="en-AU" sz="2000" dirty="0"/>
              <a:t>802 response to Comment 2</a:t>
            </a:r>
          </a:p>
          <a:p>
            <a:pPr lvl="1"/>
            <a:r>
              <a:rPr lang="en-AU" dirty="0" smtClean="0"/>
              <a:t>The IEEE 802.22b Amendment and the base IEEE 802.22-2010 Standards have proposed the use of AES type of encryption for global coexistence and inter-operability of the devices</a:t>
            </a:r>
            <a:endParaRPr lang="en-AU" dirty="0"/>
          </a:p>
          <a:p>
            <a:pPr lvl="1"/>
            <a:r>
              <a:rPr lang="en-AU" dirty="0" smtClean="0"/>
              <a:t>Providing </a:t>
            </a:r>
            <a:r>
              <a:rPr lang="en-AU" dirty="0"/>
              <a:t>for additional ciphers is an excellent idea and the China NB is invited to make suggestions of particular ciphers in the context </a:t>
            </a:r>
            <a:r>
              <a:rPr lang="en-AU" dirty="0" smtClean="0"/>
              <a:t>on-going </a:t>
            </a:r>
            <a:r>
              <a:rPr lang="en-AU" dirty="0"/>
              <a:t>revision </a:t>
            </a:r>
            <a:r>
              <a:rPr lang="en-AU" dirty="0" smtClean="0"/>
              <a:t>to the IEEE 802.22 Standard.  </a:t>
            </a:r>
            <a:endParaRPr lang="en-AU" dirty="0"/>
          </a:p>
        </p:txBody>
      </p:sp>
      <p:sp>
        <p:nvSpPr>
          <p:cNvPr id="4" name="Footer Placeholder 3"/>
          <p:cNvSpPr>
            <a:spLocks noGrp="1"/>
          </p:cNvSpPr>
          <p:nvPr>
            <p:ph type="ftr" sz="quarter" idx="10"/>
          </p:nvPr>
        </p:nvSpPr>
        <p:spPr/>
        <p:txBody>
          <a:bodyPr/>
          <a:lstStyle/>
          <a:p>
            <a:pPr>
              <a:defRPr/>
            </a:pPr>
            <a:r>
              <a:rPr lang="en-US" dirty="0"/>
              <a:t>Apurva  N. Mody (BAE Systems), </a:t>
            </a:r>
          </a:p>
          <a:p>
            <a:pPr>
              <a:defRPr/>
            </a:pPr>
            <a:r>
              <a:rPr lang="en-US" dirty="0"/>
              <a:t>Oliver Holland (King College, London</a:t>
            </a:r>
            <a:endParaRPr lang="en-US" dirty="0"/>
          </a:p>
        </p:txBody>
      </p:sp>
      <p:sp>
        <p:nvSpPr>
          <p:cNvPr id="5" name="Slide Number Placeholder 4"/>
          <p:cNvSpPr>
            <a:spLocks noGrp="1"/>
          </p:cNvSpPr>
          <p:nvPr>
            <p:ph type="sldNum" sz="quarter" idx="11"/>
          </p:nvPr>
        </p:nvSpPr>
        <p:spPr/>
        <p:txBody>
          <a:bodyPr/>
          <a:lstStyle/>
          <a:p>
            <a:pPr>
              <a:defRPr/>
            </a:pPr>
            <a:r>
              <a:rPr lang="en-US"/>
              <a:t>Slide </a:t>
            </a:r>
            <a:fld id="{EF4002E7-DB4D-4CC3-8382-1939D19420D8}" type="slidenum">
              <a:rPr lang="en-US" smtClean="0"/>
              <a:pPr>
                <a:defRPr/>
              </a:pPr>
              <a:t>8</a:t>
            </a:fld>
            <a:endParaRPr lang="en-US"/>
          </a:p>
        </p:txBody>
      </p:sp>
    </p:spTree>
    <p:extLst>
      <p:ext uri="{BB962C8B-B14F-4D97-AF65-F5344CB8AC3E}">
        <p14:creationId xmlns:p14="http://schemas.microsoft.com/office/powerpoint/2010/main" val="681034817"/>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n-US" sz="2400" b="0" i="0" u="none" strike="noStrike" cap="none" normalizeH="0" baseline="0" smtClean="0">
            <a:ln>
              <a:noFill/>
            </a:ln>
            <a:solidFill>
              <a:schemeClr val="tx1"/>
            </a:solidFill>
            <a:effectLst/>
            <a:latin typeface="Arial" panose="020B0604020202020204" pitchFamily="34" charset="0"/>
            <a:ea typeface="ＭＳ Ｐゴシック" panose="020B0600070205080204"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823</Words>
  <Application>Microsoft Office PowerPoint</Application>
  <PresentationFormat>On-screen Show (4:3)</PresentationFormat>
  <Paragraphs>90</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802-11-Submission</vt:lpstr>
      <vt:lpstr>Title slide</vt:lpstr>
      <vt:lpstr>802.22 Working Group November Plenary EC Closing Motion</vt:lpstr>
      <vt:lpstr>Motion for Approval of the IEEE 802.22b-2015 FDIS Comment Responses to the ISO/IEC/JTC1</vt:lpstr>
      <vt:lpstr>IEEE 802.22 has two standards in the pipeline for ratification under the PSDO</vt:lpstr>
      <vt:lpstr>IEEE 802.22b FDIS ballot passed and published but a response is still required</vt:lpstr>
      <vt:lpstr>There were two comments received on the IEEE 802.22b FDIS ballot</vt:lpstr>
      <vt:lpstr>There were two comments received on the IEEE 802.22b FDIS ballot</vt:lpstr>
      <vt:lpstr>There were two comments received on the IEEE 802.22b FDIS ballot</vt:lpstr>
      <vt:lpstr>There were two comments received on the IEEE 802.22b FDIS ballot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2011-09-19T06:02:14Z</dcterms:created>
  <dcterms:modified xsi:type="dcterms:W3CDTF">2017-11-10T01:40:12Z</dcterms:modified>
</cp:coreProperties>
</file>