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63" r:id="rId2"/>
  </p:sldIdLst>
  <p:sldSz cx="9144000" cy="6858000" type="screen4x3"/>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9984" autoAdjust="0"/>
    <p:restoredTop sz="94664" autoAdjust="0"/>
  </p:normalViewPr>
  <p:slideViewPr>
    <p:cSldViewPr>
      <p:cViewPr>
        <p:scale>
          <a:sx n="90" d="100"/>
          <a:sy n="90" d="100"/>
        </p:scale>
        <p:origin x="-1356" y="-276"/>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smtClean="0"/>
              <a:t>doc.: ec-16-0149-00-00EC</a:t>
            </a:r>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smtClean="0"/>
              <a:t>November 2016</a:t>
            </a:r>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smtClean="0"/>
              <a:t>Dorothy Stanley, HP Enterprise</a:t>
            </a:r>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xmlns=""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smtClean="0"/>
              <a:t>doc.: ec-16-0149-00-00EC</a:t>
            </a:r>
            <a:endParaRPr lang="en-US"/>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smtClean="0"/>
              <a:t>November 2016</a:t>
            </a:r>
            <a:endParaRPr lang="en-US"/>
          </a:p>
        </p:txBody>
      </p:sp>
      <p:sp>
        <p:nvSpPr>
          <p:cNvPr id="2052" name="Rectangle 4"/>
          <p:cNvSpPr>
            <a:spLocks noGrp="1" noRot="1" noChangeAspect="1" noChangeArrowheads="1"/>
          </p:cNvSpPr>
          <p:nvPr>
            <p:ph type="sldImg"/>
          </p:nvPr>
        </p:nvSpPr>
        <p:spPr bwMode="auto">
          <a:xfrm>
            <a:off x="1152525" y="701675"/>
            <a:ext cx="4627563"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smtClean="0"/>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smtClean="0"/>
              <a:t>Dorothy Stanley, HP Enterprise</a:t>
            </a:r>
            <a:endParaRPr lang="en-US"/>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xmlns=""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ec-16-0149-00-00EC</a:t>
            </a:r>
            <a:endParaRPr lang="en-US"/>
          </a:p>
        </p:txBody>
      </p:sp>
      <p:sp>
        <p:nvSpPr>
          <p:cNvPr id="5" name="Rectangle 3"/>
          <p:cNvSpPr>
            <a:spLocks noGrp="1" noChangeArrowheads="1"/>
          </p:cNvSpPr>
          <p:nvPr>
            <p:ph type="dt"/>
          </p:nvPr>
        </p:nvSpPr>
        <p:spPr>
          <a:ln/>
        </p:spPr>
        <p:txBody>
          <a:bodyPr/>
          <a:lstStyle/>
          <a:p>
            <a:r>
              <a:rPr lang="en-US" smtClean="0"/>
              <a:t>November 2016</a:t>
            </a:r>
            <a:endParaRPr lang="en-US"/>
          </a:p>
        </p:txBody>
      </p:sp>
      <p:sp>
        <p:nvSpPr>
          <p:cNvPr id="6" name="Rectangle 6"/>
          <p:cNvSpPr>
            <a:spLocks noGrp="1" noChangeArrowheads="1"/>
          </p:cNvSpPr>
          <p:nvPr>
            <p:ph type="ftr"/>
          </p:nvPr>
        </p:nvSpPr>
        <p:spPr>
          <a:ln/>
        </p:spPr>
        <p:txBody>
          <a:bodyPr/>
          <a:lstStyle/>
          <a:p>
            <a:r>
              <a:rPr lang="en-US" smtClean="0"/>
              <a:t>Dorothy Stanley, HP Enterprise</a:t>
            </a:r>
            <a:endParaRPr lang="en-US"/>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a:t>
            </a:fld>
            <a:endParaRPr lang="en-US"/>
          </a:p>
        </p:txBody>
      </p:sp>
      <p:sp>
        <p:nvSpPr>
          <p:cNvPr id="19457"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xmlns="" val="4001570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smtClean="0"/>
              <a:t>November 2016</a:t>
            </a:r>
            <a:endParaRPr lang="en-GB"/>
          </a:p>
        </p:txBody>
      </p:sp>
      <p:sp>
        <p:nvSpPr>
          <p:cNvPr id="5" name="Footer Placeholder 4"/>
          <p:cNvSpPr>
            <a:spLocks noGrp="1"/>
          </p:cNvSpPr>
          <p:nvPr>
            <p:ph type="ftr" idx="11"/>
          </p:nvPr>
        </p:nvSpPr>
        <p:spPr/>
        <p:txBody>
          <a:bodyPr/>
          <a:lstStyle>
            <a:lvl1pPr>
              <a:defRPr/>
            </a:lvl1pPr>
          </a:lstStyle>
          <a:p>
            <a:r>
              <a:rPr lang="en-GB" smtClean="0"/>
              <a:t>Dorothy Stanley, HP Enterprise</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smtClean="0"/>
              <a:t>Dorothy Stanley, HP Enterprise</a:t>
            </a:r>
            <a:endParaRPr lang="en-GB" dirty="0"/>
          </a:p>
        </p:txBody>
      </p:sp>
      <p:sp>
        <p:nvSpPr>
          <p:cNvPr id="12" name="Rectangle 3"/>
          <p:cNvSpPr>
            <a:spLocks noGrp="1" noChangeArrowheads="1"/>
          </p:cNvSpPr>
          <p:nvPr>
            <p:ph type="dt" idx="15"/>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smtClean="0"/>
              <a:t>November 2016</a:t>
            </a:r>
            <a:endParaRPr lang="en-GB"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r>
              <a:rPr lang="en-US" smtClean="0"/>
              <a:t>November 2016</a:t>
            </a:r>
            <a:endParaRPr lang="en-GB"/>
          </a:p>
        </p:txBody>
      </p:sp>
      <p:sp>
        <p:nvSpPr>
          <p:cNvPr id="5" name="Footer Placeholder 4"/>
          <p:cNvSpPr>
            <a:spLocks noGrp="1"/>
          </p:cNvSpPr>
          <p:nvPr>
            <p:ph type="ftr" idx="11"/>
          </p:nvPr>
        </p:nvSpPr>
        <p:spPr/>
        <p:txBody>
          <a:bodyPr/>
          <a:lstStyle>
            <a:lvl1pPr>
              <a:defRPr/>
            </a:lvl1pPr>
          </a:lstStyle>
          <a:p>
            <a:r>
              <a:rPr lang="en-GB" smtClean="0"/>
              <a:t>Dorothy Stanley, HP Enterprise</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idx="10"/>
          </p:nvPr>
        </p:nvSpPr>
        <p:spPr/>
        <p:txBody>
          <a:bodyPr/>
          <a:lstStyle>
            <a:lvl1pPr>
              <a:defRPr/>
            </a:lvl1pPr>
          </a:lstStyle>
          <a:p>
            <a:r>
              <a:rPr lang="en-US" smtClean="0"/>
              <a:t>November 2016</a:t>
            </a:r>
            <a:endParaRPr lang="en-GB"/>
          </a:p>
        </p:txBody>
      </p:sp>
      <p:sp>
        <p:nvSpPr>
          <p:cNvPr id="6" name="Footer Placeholder 5"/>
          <p:cNvSpPr>
            <a:spLocks noGrp="1"/>
          </p:cNvSpPr>
          <p:nvPr>
            <p:ph type="ftr" idx="11"/>
          </p:nvPr>
        </p:nvSpPr>
        <p:spPr/>
        <p:txBody>
          <a:bodyPr/>
          <a:lstStyle>
            <a:lvl1pPr>
              <a:defRPr/>
            </a:lvl1pPr>
          </a:lstStyle>
          <a:p>
            <a:r>
              <a:rPr lang="en-GB" smtClean="0"/>
              <a:t>Dorothy Stanley, HP Enterprise</a:t>
            </a:r>
            <a:endParaRPr lang="en-GB"/>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idx="10"/>
          </p:nvPr>
        </p:nvSpPr>
        <p:spPr/>
        <p:txBody>
          <a:bodyPr/>
          <a:lstStyle>
            <a:lvl1pPr>
              <a:defRPr/>
            </a:lvl1pPr>
          </a:lstStyle>
          <a:p>
            <a:r>
              <a:rPr lang="en-US" smtClean="0"/>
              <a:t>November 2016</a:t>
            </a:r>
            <a:endParaRPr lang="en-GB"/>
          </a:p>
        </p:txBody>
      </p:sp>
      <p:sp>
        <p:nvSpPr>
          <p:cNvPr id="8" name="Footer Placeholder 7"/>
          <p:cNvSpPr>
            <a:spLocks noGrp="1"/>
          </p:cNvSpPr>
          <p:nvPr>
            <p:ph type="ftr" idx="11"/>
          </p:nvPr>
        </p:nvSpPr>
        <p:spPr>
          <a:xfrm>
            <a:off x="5643570" y="6475413"/>
            <a:ext cx="2898768" cy="180975"/>
          </a:xfrm>
        </p:spPr>
        <p:txBody>
          <a:bodyPr/>
          <a:lstStyle>
            <a:lvl1pPr>
              <a:defRPr/>
            </a:lvl1pPr>
          </a:lstStyle>
          <a:p>
            <a:r>
              <a:rPr lang="en-GB" smtClean="0"/>
              <a:t>Dorothy Stanley, HP Enterprise</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smtClean="0"/>
              <a:t>November 2016</a:t>
            </a:r>
            <a:endParaRPr lang="en-GB"/>
          </a:p>
        </p:txBody>
      </p:sp>
      <p:sp>
        <p:nvSpPr>
          <p:cNvPr id="4" name="Footer Placeholder 3"/>
          <p:cNvSpPr>
            <a:spLocks noGrp="1"/>
          </p:cNvSpPr>
          <p:nvPr>
            <p:ph type="ftr" idx="11"/>
          </p:nvPr>
        </p:nvSpPr>
        <p:spPr/>
        <p:txBody>
          <a:bodyPr/>
          <a:lstStyle>
            <a:lvl1pPr>
              <a:defRPr/>
            </a:lvl1pPr>
          </a:lstStyle>
          <a:p>
            <a:r>
              <a:rPr lang="en-GB" smtClean="0"/>
              <a:t>Dorothy Stanley, HP Enterprise</a:t>
            </a:r>
            <a:endParaRPr lang="en-GB"/>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smtClean="0"/>
              <a:t>November 2016</a:t>
            </a:r>
            <a:endParaRPr lang="en-GB"/>
          </a:p>
        </p:txBody>
      </p:sp>
      <p:sp>
        <p:nvSpPr>
          <p:cNvPr id="3" name="Footer Placeholder 2"/>
          <p:cNvSpPr>
            <a:spLocks noGrp="1"/>
          </p:cNvSpPr>
          <p:nvPr>
            <p:ph type="ftr" idx="11"/>
          </p:nvPr>
        </p:nvSpPr>
        <p:spPr/>
        <p:txBody>
          <a:bodyPr/>
          <a:lstStyle>
            <a:lvl1pPr>
              <a:defRPr/>
            </a:lvl1pPr>
          </a:lstStyle>
          <a:p>
            <a:r>
              <a:rPr lang="en-GB" smtClean="0"/>
              <a:t>Dorothy Stanley, HP Enterprise</a:t>
            </a:r>
            <a:endParaRPr lang="en-GB"/>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r>
              <a:rPr lang="en-US" smtClean="0"/>
              <a:t>November 2016</a:t>
            </a:r>
            <a:endParaRPr lang="en-GB"/>
          </a:p>
        </p:txBody>
      </p:sp>
      <p:sp>
        <p:nvSpPr>
          <p:cNvPr id="5" name="Footer Placeholder 4"/>
          <p:cNvSpPr>
            <a:spLocks noGrp="1"/>
          </p:cNvSpPr>
          <p:nvPr>
            <p:ph type="ftr" idx="11"/>
          </p:nvPr>
        </p:nvSpPr>
        <p:spPr/>
        <p:txBody>
          <a:bodyPr/>
          <a:lstStyle>
            <a:lvl1pPr>
              <a:defRPr/>
            </a:lvl1pPr>
          </a:lstStyle>
          <a:p>
            <a:r>
              <a:rPr lang="en-GB" smtClean="0"/>
              <a:t>Dorothy Stanley, HP Enterprise</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1513" cy="540861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85800"/>
            <a:ext cx="5676900" cy="54086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r>
              <a:rPr lang="en-US" smtClean="0"/>
              <a:t>November 2016</a:t>
            </a:r>
            <a:endParaRPr lang="en-GB"/>
          </a:p>
        </p:txBody>
      </p:sp>
      <p:sp>
        <p:nvSpPr>
          <p:cNvPr id="5" name="Footer Placeholder 4"/>
          <p:cNvSpPr>
            <a:spLocks noGrp="1"/>
          </p:cNvSpPr>
          <p:nvPr>
            <p:ph type="ftr" idx="11"/>
          </p:nvPr>
        </p:nvSpPr>
        <p:spPr/>
        <p:txBody>
          <a:bodyPr/>
          <a:lstStyle>
            <a:lvl1pPr>
              <a:defRPr/>
            </a:lvl1pPr>
          </a:lstStyle>
          <a:p>
            <a:r>
              <a:rPr lang="en-GB" smtClean="0"/>
              <a:t>Dorothy Stanley, HP Enterprise</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685800"/>
            <a:ext cx="7770813"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smtClean="0"/>
              <a:t>November 2016</a:t>
            </a:r>
            <a:endParaRPr lang="en-GB" dirty="0"/>
          </a:p>
        </p:txBody>
      </p:sp>
      <p:sp>
        <p:nvSpPr>
          <p:cNvPr id="1028" name="Rectangle 4"/>
          <p:cNvSpPr>
            <a:spLocks noGrp="1" noChangeArrowheads="1"/>
          </p:cNvSpPr>
          <p:nvPr>
            <p:ph type="ftr"/>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smtClean="0"/>
              <a:t>Dorothy Stanley, HP Enterprise</a:t>
            </a:r>
            <a:endParaRPr lang="en-GB" dirty="0"/>
          </a:p>
        </p:txBody>
      </p:sp>
      <p:sp>
        <p:nvSpPr>
          <p:cNvPr id="1029" name="Rectangle 5"/>
          <p:cNvSpPr>
            <a:spLocks noGrp="1" noChangeArrowheads="1"/>
          </p:cNvSpPr>
          <p:nvPr>
            <p:ph type="sldNum"/>
          </p:nvPr>
        </p:nvSpPr>
        <p:spPr bwMode="auto">
          <a:xfrm>
            <a:off x="4344988" y="6475413"/>
            <a:ext cx="52863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685800" y="609600"/>
            <a:ext cx="7772400" cy="1588"/>
          </a:xfrm>
          <a:prstGeom prst="line">
            <a:avLst/>
          </a:prstGeom>
          <a:noFill/>
          <a:ln w="12600">
            <a:solidFill>
              <a:srgbClr val="000000"/>
            </a:solidFill>
            <a:miter lim="800000"/>
            <a:headEnd/>
            <a:tailEnd/>
          </a:ln>
          <a:effectLst/>
        </p:spPr>
        <p:txBody>
          <a:bodyPr/>
          <a:lstStyle/>
          <a:p>
            <a:endParaRPr lang="en-GB"/>
          </a:p>
        </p:txBody>
      </p:sp>
      <p:sp>
        <p:nvSpPr>
          <p:cNvPr id="1031" name="Rectangle 7"/>
          <p:cNvSpPr>
            <a:spLocks noChangeArrowheads="1"/>
          </p:cNvSpPr>
          <p:nvPr/>
        </p:nvSpPr>
        <p:spPr bwMode="auto">
          <a:xfrm>
            <a:off x="684213" y="6475413"/>
            <a:ext cx="394339"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smtClean="0">
                <a:solidFill>
                  <a:srgbClr val="000000"/>
                </a:solidFill>
              </a:rPr>
              <a:t>Policy</a:t>
            </a:r>
            <a:endParaRPr lang="en-GB" sz="1200" dirty="0">
              <a:solidFill>
                <a:srgbClr val="000000"/>
              </a:solidFill>
            </a:endParaRPr>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endParaRPr lang="en-GB"/>
          </a:p>
        </p:txBody>
      </p:sp>
      <p:sp>
        <p:nvSpPr>
          <p:cNvPr id="10" name="Date Placeholder 3"/>
          <p:cNvSpPr txBox="1">
            <a:spLocks/>
          </p:cNvSpPr>
          <p:nvPr/>
        </p:nvSpPr>
        <p:spPr bwMode="auto">
          <a:xfrm>
            <a:off x="4495800" y="357166"/>
            <a:ext cx="4005290"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rPr>
              <a:t>IEEE Participation Requirements, v0.1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timing>
    <p:tnLst>
      <p:par>
        <p:cTn id="1" dur="indefinite" restart="never" nodeType="tmRoot"/>
      </p:par>
    </p:tnLst>
  </p:timing>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tandards.ieee.org/develop/policies/bylaws/sb_bylaws.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standards.ieee.org/develop/policies/bylaws/sb_bylaws.pdf%20section%205.2.1.3" TargetMode="External"/><Relationship Id="rId4" Type="http://schemas.openxmlformats.org/officeDocument/2006/relationships/hyperlink" Target="http://ieee802.org/PNP/approved/IEEE_802_WG_PandP_v19.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714348" y="357166"/>
            <a:ext cx="2374889" cy="273050"/>
          </a:xfrm>
        </p:spPr>
        <p:txBody>
          <a:bodyPr/>
          <a:lstStyle/>
          <a:p>
            <a:r>
              <a:rPr lang="en-US" smtClean="0"/>
              <a:t>November 2016</a:t>
            </a:r>
            <a:endParaRPr lang="en-GB"/>
          </a:p>
        </p:txBody>
      </p:sp>
      <p:sp>
        <p:nvSpPr>
          <p:cNvPr id="5" name="Footer Placeholder 4"/>
          <p:cNvSpPr>
            <a:spLocks noGrp="1"/>
          </p:cNvSpPr>
          <p:nvPr>
            <p:ph type="ftr" idx="14"/>
          </p:nvPr>
        </p:nvSpPr>
        <p:spPr>
          <a:xfrm>
            <a:off x="6143636" y="6475413"/>
            <a:ext cx="2398702" cy="180975"/>
          </a:xfrm>
        </p:spPr>
        <p:txBody>
          <a:bodyPr/>
          <a:lstStyle/>
          <a:p>
            <a:r>
              <a:rPr lang="en-GB" dirty="0" smtClean="0"/>
              <a:t>IEEE 802 Executive Committee</a:t>
            </a:r>
            <a:endParaRPr lang="en-GB" dirty="0"/>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a:t>
            </a:fld>
            <a:endParaRPr lang="en-GB"/>
          </a:p>
        </p:txBody>
      </p:sp>
      <p:sp>
        <p:nvSpPr>
          <p:cNvPr id="10241" name="Rectangle 1"/>
          <p:cNvSpPr>
            <a:spLocks noGrp="1" noChangeArrowheads="1"/>
          </p:cNvSpPr>
          <p:nvPr>
            <p:ph type="title"/>
          </p:nvPr>
        </p:nvSpPr>
        <p:spPr>
          <a:xfrm>
            <a:off x="685800" y="609600"/>
            <a:ext cx="8001000" cy="1160462"/>
          </a:xfrm>
          <a:ln/>
        </p:spPr>
        <p:txBody>
          <a:bodyPr lIns="90000" tIns="46800" rIns="90000" bIns="46800"/>
          <a:lstStyle/>
          <a:p>
            <a:r>
              <a:rPr lang="en-US" dirty="0" smtClean="0"/>
              <a:t>Participation </a:t>
            </a:r>
            <a:r>
              <a:rPr lang="en-US" dirty="0" smtClean="0"/>
              <a:t>in IEEE 802 Meetings</a:t>
            </a:r>
            <a:endParaRPr lang="en-US" dirty="0"/>
          </a:p>
        </p:txBody>
      </p:sp>
      <p:sp>
        <p:nvSpPr>
          <p:cNvPr id="10242" name="Rectangle 2"/>
          <p:cNvSpPr>
            <a:spLocks noGrp="1" noChangeArrowheads="1"/>
          </p:cNvSpPr>
          <p:nvPr>
            <p:ph type="body" idx="1"/>
          </p:nvPr>
        </p:nvSpPr>
        <p:spPr>
          <a:xfrm>
            <a:off x="685800" y="1676400"/>
            <a:ext cx="7848600" cy="4495800"/>
          </a:xfrm>
          <a:ln/>
        </p:spPr>
        <p:txBody>
          <a:bodyPr/>
          <a:lstStyle/>
          <a:p>
            <a:r>
              <a:rPr lang="en-US" sz="1600" dirty="0"/>
              <a:t>All participation in IEEE 802 Working Group meetings is on an individual basis</a:t>
            </a:r>
          </a:p>
          <a:p>
            <a:r>
              <a:rPr lang="en-GB" sz="1400" i="1" dirty="0"/>
              <a:t>•     </a:t>
            </a:r>
            <a:r>
              <a:rPr lang="en-GB" sz="1400" i="1" dirty="0" smtClean="0"/>
              <a:t>Participants </a:t>
            </a:r>
            <a:r>
              <a:rPr lang="en-GB" sz="1400" i="1" dirty="0"/>
              <a:t>in the IEEE standards development individual process shall act based on their qualifications and experience</a:t>
            </a:r>
            <a:r>
              <a:rPr lang="en-GB" sz="1400" i="1" dirty="0" smtClean="0"/>
              <a:t>. (</a:t>
            </a:r>
            <a:r>
              <a:rPr lang="en-GB" sz="1400" i="1" dirty="0" smtClean="0">
                <a:hlinkClick r:id="rId3"/>
              </a:rPr>
              <a:t>https</a:t>
            </a:r>
            <a:r>
              <a:rPr lang="en-GB" sz="1400" i="1" dirty="0">
                <a:hlinkClick r:id="rId3"/>
              </a:rPr>
              <a:t>://</a:t>
            </a:r>
            <a:r>
              <a:rPr lang="en-GB" sz="1400" i="1" dirty="0" smtClean="0">
                <a:hlinkClick r:id="rId3"/>
              </a:rPr>
              <a:t>standards.ieee.org/develop/policies/bylaws/sb_bylaws.pdf</a:t>
            </a:r>
            <a:r>
              <a:rPr lang="en-GB" sz="1400" i="1" dirty="0" smtClean="0"/>
              <a:t>  section </a:t>
            </a:r>
            <a:r>
              <a:rPr lang="en-GB" sz="1400" i="1" dirty="0"/>
              <a:t>5.2.1)</a:t>
            </a:r>
            <a:endParaRPr lang="en-US" sz="1400" dirty="0"/>
          </a:p>
          <a:p>
            <a:r>
              <a:rPr lang="en-US" sz="1400" dirty="0" smtClean="0"/>
              <a:t>•</a:t>
            </a:r>
            <a:r>
              <a:rPr lang="en-US" sz="1400" dirty="0"/>
              <a:t>    </a:t>
            </a:r>
            <a:r>
              <a:rPr lang="en-US" sz="1400" i="1" dirty="0" smtClean="0"/>
              <a:t>IEEE 802 </a:t>
            </a:r>
            <a:r>
              <a:rPr lang="en-GB" sz="1400" i="1" dirty="0" smtClean="0"/>
              <a:t>Working </a:t>
            </a:r>
            <a:r>
              <a:rPr lang="en-GB" sz="1400" i="1" dirty="0"/>
              <a:t>Group membership is by </a:t>
            </a:r>
            <a:r>
              <a:rPr lang="en-GB" sz="1400" i="1" dirty="0" smtClean="0"/>
              <a:t>individual; </a:t>
            </a:r>
            <a:r>
              <a:rPr lang="en-GB" sz="1400" i="1" dirty="0"/>
              <a:t>“Working Group members shall participate in the consensus process in a manner consistent with their professional expert opinion as individuals, and not as organizational representatives”. </a:t>
            </a:r>
            <a:r>
              <a:rPr lang="en-GB" sz="1400" i="1" dirty="0" smtClean="0"/>
              <a:t>(</a:t>
            </a:r>
            <a:r>
              <a:rPr lang="en-GB" sz="1400" i="1" u="sng" dirty="0" smtClean="0">
                <a:hlinkClick r:id="rId4"/>
              </a:rPr>
              <a:t>http</a:t>
            </a:r>
            <a:r>
              <a:rPr lang="en-GB" sz="1400" i="1" u="sng" dirty="0">
                <a:hlinkClick r:id="rId4"/>
              </a:rPr>
              <a:t>://</a:t>
            </a:r>
            <a:r>
              <a:rPr lang="en-GB" sz="1400" i="1" u="sng" dirty="0" smtClean="0">
                <a:hlinkClick r:id="rId4"/>
              </a:rPr>
              <a:t>ieee802.org/PNP/approved/IEEE_802_WG_PandP_v19.pdf</a:t>
            </a:r>
            <a:r>
              <a:rPr lang="en-GB" sz="1400" i="1" dirty="0" smtClean="0"/>
              <a:t> section 4.2.1)</a:t>
            </a:r>
            <a:endParaRPr lang="en-US" sz="1400" dirty="0"/>
          </a:p>
          <a:p>
            <a:pPr>
              <a:buFont typeface="Arial" panose="020B0604020202020204" pitchFamily="34" charset="0"/>
              <a:buChar char="•"/>
            </a:pPr>
            <a:r>
              <a:rPr lang="en-US" sz="1400" dirty="0" smtClean="0"/>
              <a:t>You </a:t>
            </a:r>
            <a:r>
              <a:rPr lang="en-US" sz="1400" dirty="0"/>
              <a:t>have an obligation to act and vote as an individual and not under the direction of any other individual or group. Your obligation to act and vote as an individual applies in all cases, </a:t>
            </a:r>
            <a:r>
              <a:rPr lang="en-US" sz="1400" dirty="0" smtClean="0"/>
              <a:t>regardless </a:t>
            </a:r>
            <a:r>
              <a:rPr lang="en-US" sz="1400" dirty="0"/>
              <a:t>of any external commitments, agreements, contracts, or orders</a:t>
            </a:r>
            <a:r>
              <a:rPr lang="en-US" sz="1400" dirty="0" smtClean="0"/>
              <a:t>. </a:t>
            </a:r>
          </a:p>
          <a:p>
            <a:pPr>
              <a:buFont typeface="Arial" panose="020B0604020202020204" pitchFamily="34" charset="0"/>
              <a:buChar char="•"/>
            </a:pPr>
            <a:r>
              <a:rPr lang="en-US" sz="1400" dirty="0" smtClean="0"/>
              <a:t>You </a:t>
            </a:r>
            <a:r>
              <a:rPr lang="en-US" sz="1400" dirty="0"/>
              <a:t>shall not direct the actions or votes of any other member of an IEEE 802 Working Group or retaliate against any other member for their actions or votes within IEEE 802 Working Group meetings</a:t>
            </a:r>
            <a:r>
              <a:rPr lang="en-US" sz="1400" dirty="0" smtClean="0"/>
              <a:t>, see </a:t>
            </a:r>
            <a:r>
              <a:rPr lang="en-US" sz="1400" u="sng" dirty="0">
                <a:hlinkClick r:id="rId5"/>
              </a:rPr>
              <a:t>https://standards.ieee.org/develop/policies/bylaws/sb_bylaws.pdf </a:t>
            </a:r>
            <a:r>
              <a:rPr lang="en-US" sz="1400" dirty="0" smtClean="0"/>
              <a:t> section 5.2.1.3 and </a:t>
            </a:r>
            <a:r>
              <a:rPr lang="en-GB" sz="1400" u="sng" dirty="0" smtClean="0">
                <a:hlinkClick r:id="rId4"/>
              </a:rPr>
              <a:t>http</a:t>
            </a:r>
            <a:r>
              <a:rPr lang="en-GB" sz="1400" u="sng" dirty="0">
                <a:hlinkClick r:id="rId4"/>
              </a:rPr>
              <a:t>://ieee802.org/PNP/approved/IEEE_802_WG_PandP_v19.pdf</a:t>
            </a:r>
            <a:r>
              <a:rPr lang="en-GB" sz="1400" dirty="0"/>
              <a:t>  section </a:t>
            </a:r>
            <a:r>
              <a:rPr lang="en-GB" sz="1400" dirty="0" smtClean="0"/>
              <a:t>3.4.1, list item x</a:t>
            </a:r>
            <a:endParaRPr lang="en-US" sz="1400" dirty="0"/>
          </a:p>
          <a:p>
            <a:r>
              <a:rPr lang="en-US" sz="1600" dirty="0" smtClean="0"/>
              <a:t>By </a:t>
            </a:r>
            <a:r>
              <a:rPr lang="en-US" sz="1600" dirty="0"/>
              <a:t>participating in IEEE 802 meetings, you accept these requirements. </a:t>
            </a:r>
            <a:r>
              <a:rPr lang="en-US" sz="1600" dirty="0" smtClean="0"/>
              <a:t> If </a:t>
            </a:r>
            <a:r>
              <a:rPr lang="en-US" sz="1600" dirty="0"/>
              <a:t>you do not agree to these policies then you shall not participate.</a:t>
            </a:r>
          </a:p>
          <a:p>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802-11-Submission">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464</TotalTime>
  <Words>39</Words>
  <Application>Microsoft Office PowerPoint</Application>
  <PresentationFormat>On-screen Show (4:3)</PresentationFormat>
  <Paragraphs>14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802-11-Submission</vt:lpstr>
      <vt:lpstr>Participation in IEEE 802 Meetings</vt:lpstr>
    </vt:vector>
  </TitlesOfParts>
  <Company>Aruba Networks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Proposed Chair’s Guidelines addition re: participation</dc:title>
  <dc:creator>Dorothy Stanley</dc:creator>
  <cp:keywords>November 2016</cp:keywords>
  <cp:lastModifiedBy>James P. K. Gilb</cp:lastModifiedBy>
  <cp:revision>20</cp:revision>
  <cp:lastPrinted>1601-01-01T00:00:00Z</cp:lastPrinted>
  <dcterms:created xsi:type="dcterms:W3CDTF">2016-09-27T19:55:32Z</dcterms:created>
  <dcterms:modified xsi:type="dcterms:W3CDTF">2017-01-10T06:19:52Z</dcterms:modified>
</cp:coreProperties>
</file>