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9" r:id="rId2"/>
  </p:sldMasterIdLst>
  <p:notesMasterIdLst>
    <p:notesMasterId r:id="rId30"/>
  </p:notesMasterIdLst>
  <p:handoutMasterIdLst>
    <p:handoutMasterId r:id="rId31"/>
  </p:handoutMasterIdLst>
  <p:sldIdLst>
    <p:sldId id="278" r:id="rId3"/>
    <p:sldId id="368" r:id="rId4"/>
    <p:sldId id="370" r:id="rId5"/>
    <p:sldId id="371" r:id="rId6"/>
    <p:sldId id="372" r:id="rId7"/>
    <p:sldId id="373" r:id="rId8"/>
    <p:sldId id="343" r:id="rId9"/>
    <p:sldId id="366" r:id="rId10"/>
    <p:sldId id="367" r:id="rId11"/>
    <p:sldId id="342" r:id="rId12"/>
    <p:sldId id="344" r:id="rId13"/>
    <p:sldId id="345" r:id="rId14"/>
    <p:sldId id="363" r:id="rId15"/>
    <p:sldId id="361" r:id="rId16"/>
    <p:sldId id="349" r:id="rId17"/>
    <p:sldId id="348" r:id="rId18"/>
    <p:sldId id="350" r:id="rId19"/>
    <p:sldId id="360" r:id="rId20"/>
    <p:sldId id="364" r:id="rId21"/>
    <p:sldId id="365" r:id="rId22"/>
    <p:sldId id="346" r:id="rId23"/>
    <p:sldId id="347" r:id="rId24"/>
    <p:sldId id="352" r:id="rId25"/>
    <p:sldId id="354" r:id="rId26"/>
    <p:sldId id="351" r:id="rId27"/>
    <p:sldId id="353" r:id="rId28"/>
    <p:sldId id="369" r:id="rId2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B1DF"/>
    <a:srgbClr val="69BE28"/>
    <a:srgbClr val="0066FF"/>
    <a:srgbClr val="33CCFF"/>
    <a:srgbClr val="99FF99"/>
    <a:srgbClr val="FFFF00"/>
    <a:srgbClr val="FFCC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631" autoAdjust="0"/>
    <p:restoredTop sz="94090" autoAdjust="0"/>
  </p:normalViewPr>
  <p:slideViewPr>
    <p:cSldViewPr showGuides="1">
      <p:cViewPr varScale="1">
        <p:scale>
          <a:sx n="56" d="100"/>
          <a:sy n="56" d="100"/>
        </p:scale>
        <p:origin x="1012" y="44"/>
      </p:cViewPr>
      <p:guideLst>
        <p:guide orient="horz" pos="2160"/>
        <p:guide pos="2880"/>
      </p:guideLst>
    </p:cSldViewPr>
  </p:slideViewPr>
  <p:outlineViewPr>
    <p:cViewPr>
      <p:scale>
        <a:sx n="33" d="100"/>
        <a:sy n="33" d="100"/>
      </p:scale>
      <p:origin x="0" y="-1488"/>
    </p:cViewPr>
  </p:outlineViewPr>
  <p:notesTextViewPr>
    <p:cViewPr>
      <p:scale>
        <a:sx n="1" d="1"/>
        <a:sy n="1" d="1"/>
      </p:scale>
      <p:origin x="0" y="0"/>
    </p:cViewPr>
  </p:notesTextViewPr>
  <p:sorterViewPr>
    <p:cViewPr varScale="1">
      <p:scale>
        <a:sx n="1" d="1"/>
        <a:sy n="1" d="1"/>
      </p:scale>
      <p:origin x="0" y="-2720"/>
    </p:cViewPr>
  </p:sorterViewPr>
  <p:notesViewPr>
    <p:cSldViewPr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5959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58DD877-B47C-4308-96C0-F86F851B6BC1}" type="slidenum">
              <a:rPr lang="en-US" altLang="en-US"/>
              <a:pPr/>
              <a:t>‹#›</a:t>
            </a:fld>
            <a:endParaRPr lang="en-US" altLang="en-US"/>
          </a:p>
        </p:txBody>
      </p:sp>
    </p:spTree>
    <p:extLst>
      <p:ext uri="{BB962C8B-B14F-4D97-AF65-F5344CB8AC3E}">
        <p14:creationId xmlns:p14="http://schemas.microsoft.com/office/powerpoint/2010/main" val="3318822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E959D19-1FE8-493D-A0E2-ED883022503F}" type="slidenum">
              <a:rPr lang="en-US" altLang="en-US"/>
              <a:pPr/>
              <a:t>‹#›</a:t>
            </a:fld>
            <a:endParaRPr lang="en-US" altLang="en-US"/>
          </a:p>
        </p:txBody>
      </p:sp>
    </p:spTree>
    <p:extLst>
      <p:ext uri="{BB962C8B-B14F-4D97-AF65-F5344CB8AC3E}">
        <p14:creationId xmlns:p14="http://schemas.microsoft.com/office/powerpoint/2010/main" val="31042143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6717BC-93F2-4BBB-9253-CE3DBEF840EA}" type="slidenum">
              <a:rPr lang="en-US" altLang="en-US"/>
              <a:pPr/>
              <a:t>1</a:t>
            </a:fld>
            <a:endParaRPr lang="en-US" altLang="en-US"/>
          </a:p>
        </p:txBody>
      </p:sp>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651743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40015B-EED8-4470-976F-9E37A81D7950}" type="slidenum">
              <a:rPr lang="en-US" altLang="en-US"/>
              <a:pPr/>
              <a:t>10</a:t>
            </a:fld>
            <a:endParaRPr lang="en-US" altLang="en-US"/>
          </a:p>
        </p:txBody>
      </p:sp>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517238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12</a:t>
            </a:fld>
            <a:endParaRPr lang="en-US" altLang="en-US"/>
          </a:p>
        </p:txBody>
      </p:sp>
    </p:spTree>
    <p:extLst>
      <p:ext uri="{BB962C8B-B14F-4D97-AF65-F5344CB8AC3E}">
        <p14:creationId xmlns:p14="http://schemas.microsoft.com/office/powerpoint/2010/main" val="2379894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23</a:t>
            </a:fld>
            <a:endParaRPr lang="en-US" altLang="en-US"/>
          </a:p>
        </p:txBody>
      </p:sp>
    </p:spTree>
    <p:extLst>
      <p:ext uri="{BB962C8B-B14F-4D97-AF65-F5344CB8AC3E}">
        <p14:creationId xmlns:p14="http://schemas.microsoft.com/office/powerpoint/2010/main" val="1052537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6" name="Rectangle 4"/>
          <p:cNvSpPr>
            <a:spLocks noGrp="1" noChangeArrowheads="1"/>
          </p:cNvSpPr>
          <p:nvPr>
            <p:ph type="ctrTitle"/>
          </p:nvPr>
        </p:nvSpPr>
        <p:spPr>
          <a:xfrm>
            <a:off x="685800" y="2130425"/>
            <a:ext cx="7772400" cy="1470025"/>
          </a:xfrm>
        </p:spPr>
        <p:txBody>
          <a:bodyPr/>
          <a:lstStyle>
            <a:lvl1pPr>
              <a:defRPr/>
            </a:lvl1pPr>
          </a:lstStyle>
          <a:p>
            <a:pPr lvl="0"/>
            <a:r>
              <a:rPr lang="en-US" altLang="en-US" noProof="0"/>
              <a:t>Click to edit Master title style</a:t>
            </a:r>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51AD4080-6D3A-494C-8BF2-E1F8C9265CB5}"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30759" name="Text Box 7"/>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sp>
        <p:nvSpPr>
          <p:cNvPr id="330760" name="Text Box 8"/>
          <p:cNvSpPr txBox="1">
            <a:spLocks noChangeArrowheads="1"/>
          </p:cNvSpPr>
          <p:nvPr/>
        </p:nvSpPr>
        <p:spPr bwMode="auto">
          <a:xfrm>
            <a:off x="0" y="6589713"/>
            <a:ext cx="11801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dirty="0">
                <a:solidFill>
                  <a:schemeClr val="bg1"/>
                </a:solidFill>
              </a:rPr>
              <a:t>ec-16-0170-01</a:t>
            </a:r>
          </a:p>
        </p:txBody>
      </p:sp>
      <p:grpSp>
        <p:nvGrpSpPr>
          <p:cNvPr id="330761" name="Group 9"/>
          <p:cNvGrpSpPr>
            <a:grpSpLocks/>
          </p:cNvGrpSpPr>
          <p:nvPr/>
        </p:nvGrpSpPr>
        <p:grpSpPr bwMode="auto">
          <a:xfrm>
            <a:off x="8316913" y="5876925"/>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63" name="Text Box 11"/>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1741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0992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560164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29587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28633871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79723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015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93527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0763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1993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2015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312356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0716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04813"/>
            <a:ext cx="2057400" cy="57721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04813"/>
            <a:ext cx="6019800" cy="5772150"/>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5596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1629956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41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683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2514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25495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0649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508326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5287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6" name="Text Box 8"/>
          <p:cNvSpPr txBox="1">
            <a:spLocks noChangeArrowheads="1"/>
          </p:cNvSpPr>
          <p:nvPr/>
        </p:nvSpPr>
        <p:spPr bwMode="auto">
          <a:xfrm>
            <a:off x="0" y="6586539"/>
            <a:ext cx="1981200" cy="277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altLang="en-US" sz="1200" dirty="0">
                <a:solidFill>
                  <a:schemeClr val="bg1"/>
                </a:solidFill>
              </a:rPr>
              <a:t>ec-16-0170-02</a:t>
            </a: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8061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1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61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58061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061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35A1644E-F053-4A1B-9182-CA74EB41EF07}"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580616" name="Text Box 8"/>
          <p:cNvSpPr txBox="1">
            <a:spLocks noChangeArrowheads="1"/>
          </p:cNvSpPr>
          <p:nvPr/>
        </p:nvSpPr>
        <p:spPr bwMode="auto">
          <a:xfrm>
            <a:off x="0" y="6589713"/>
            <a:ext cx="9525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solidFill>
                  <a:schemeClr val="bg1"/>
                </a:solidFill>
              </a:rPr>
              <a:t>Version 1.0</a:t>
            </a:r>
          </a:p>
        </p:txBody>
      </p:sp>
      <p:sp>
        <p:nvSpPr>
          <p:cNvPr id="580617" name="Text Box 9"/>
          <p:cNvSpPr txBox="1">
            <a:spLocks noChangeArrowheads="1"/>
          </p:cNvSpPr>
          <p:nvPr/>
        </p:nvSpPr>
        <p:spPr bwMode="auto">
          <a:xfrm>
            <a:off x="0" y="659130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a:solidFill>
                  <a:schemeClr val="bg1"/>
                </a:solidFill>
              </a:rPr>
              <a:t>IEEE 802 March 2011 workshop</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rtl="0" fontAlgn="base">
        <a:spcBef>
          <a:spcPct val="0"/>
        </a:spcBef>
        <a:spcAft>
          <a:spcPct val="0"/>
        </a:spcAft>
        <a:defRPr sz="3600" kern="1200">
          <a:solidFill>
            <a:schemeClr val="tx2"/>
          </a:solidFill>
          <a:latin typeface="+mj-lt"/>
          <a:ea typeface="+mj-ea"/>
          <a:cs typeface="+mj-cs"/>
        </a:defRPr>
      </a:lvl1pPr>
      <a:lvl2pPr algn="ctr" rtl="0" fontAlgn="base">
        <a:spcBef>
          <a:spcPct val="0"/>
        </a:spcBef>
        <a:spcAft>
          <a:spcPct val="0"/>
        </a:spcAft>
        <a:defRPr sz="3600">
          <a:solidFill>
            <a:schemeClr val="tx2"/>
          </a:solidFill>
          <a:latin typeface="Arial" panose="020B0604020202020204" pitchFamily="34" charset="0"/>
        </a:defRPr>
      </a:lvl2pPr>
      <a:lvl3pPr algn="ctr" rtl="0" fontAlgn="base">
        <a:spcBef>
          <a:spcPct val="0"/>
        </a:spcBef>
        <a:spcAft>
          <a:spcPct val="0"/>
        </a:spcAft>
        <a:defRPr sz="3600">
          <a:solidFill>
            <a:schemeClr val="tx2"/>
          </a:solidFill>
          <a:latin typeface="Arial" panose="020B0604020202020204" pitchFamily="34" charset="0"/>
        </a:defRPr>
      </a:lvl3pPr>
      <a:lvl4pPr algn="ctr" rtl="0" fontAlgn="base">
        <a:spcBef>
          <a:spcPct val="0"/>
        </a:spcBef>
        <a:spcAft>
          <a:spcPct val="0"/>
        </a:spcAft>
        <a:defRPr sz="3600">
          <a:solidFill>
            <a:schemeClr val="tx2"/>
          </a:solidFill>
          <a:latin typeface="Arial" panose="020B0604020202020204" pitchFamily="34" charset="0"/>
        </a:defRPr>
      </a:lvl4pPr>
      <a:lvl5pPr algn="ctr" rtl="0" fontAlgn="base">
        <a:spcBef>
          <a:spcPct val="0"/>
        </a:spcBef>
        <a:spcAft>
          <a:spcPct val="0"/>
        </a:spcAft>
        <a:defRPr sz="3600">
          <a:solidFill>
            <a:schemeClr val="tx2"/>
          </a:solidFill>
          <a:latin typeface="Arial" panose="020B0604020202020204" pitchFamily="34" charset="0"/>
        </a:defRPr>
      </a:lvl5pPr>
      <a:lvl6pPr marL="457200" algn="ctr" rtl="0" fontAlgn="base">
        <a:spcBef>
          <a:spcPct val="0"/>
        </a:spcBef>
        <a:spcAft>
          <a:spcPct val="0"/>
        </a:spcAft>
        <a:defRPr sz="3600">
          <a:solidFill>
            <a:schemeClr val="tx2"/>
          </a:solidFill>
          <a:latin typeface="Arial" panose="020B0604020202020204" pitchFamily="34" charset="0"/>
        </a:defRPr>
      </a:lvl6pPr>
      <a:lvl7pPr marL="914400" algn="ctr" rtl="0" fontAlgn="base">
        <a:spcBef>
          <a:spcPct val="0"/>
        </a:spcBef>
        <a:spcAft>
          <a:spcPct val="0"/>
        </a:spcAft>
        <a:defRPr sz="3600">
          <a:solidFill>
            <a:schemeClr val="tx2"/>
          </a:solidFill>
          <a:latin typeface="Arial" panose="020B0604020202020204" pitchFamily="34" charset="0"/>
        </a:defRPr>
      </a:lvl7pPr>
      <a:lvl8pPr marL="1371600" algn="ctr" rtl="0" fontAlgn="base">
        <a:spcBef>
          <a:spcPct val="0"/>
        </a:spcBef>
        <a:spcAft>
          <a:spcPct val="0"/>
        </a:spcAft>
        <a:defRPr sz="3600">
          <a:solidFill>
            <a:schemeClr val="tx2"/>
          </a:solidFill>
          <a:latin typeface="Arial" panose="020B0604020202020204" pitchFamily="34" charset="0"/>
        </a:defRPr>
      </a:lvl8pPr>
      <a:lvl9pPr marL="1828800" algn="ctr" rtl="0" fontAlgn="base">
        <a:spcBef>
          <a:spcPct val="0"/>
        </a:spcBef>
        <a:spcAft>
          <a:spcPct val="0"/>
        </a:spcAft>
        <a:defRPr sz="36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dambrosia@ieee.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1.xml"/><Relationship Id="rId18" Type="http://schemas.openxmlformats.org/officeDocument/2006/relationships/slide" Target="slide26.xml"/><Relationship Id="rId3" Type="http://schemas.openxmlformats.org/officeDocument/2006/relationships/slide" Target="slide11.xml"/><Relationship Id="rId7" Type="http://schemas.openxmlformats.org/officeDocument/2006/relationships/slide" Target="slide15.xml"/><Relationship Id="rId12" Type="http://schemas.openxmlformats.org/officeDocument/2006/relationships/slide" Target="slide20.xml"/><Relationship Id="rId17" Type="http://schemas.openxmlformats.org/officeDocument/2006/relationships/slide" Target="slide25.xml"/><Relationship Id="rId2" Type="http://schemas.openxmlformats.org/officeDocument/2006/relationships/notesSlide" Target="../notesSlides/notesSlide2.xml"/><Relationship Id="rId16" Type="http://schemas.openxmlformats.org/officeDocument/2006/relationships/slide" Target="slide24.xml"/><Relationship Id="rId1" Type="http://schemas.openxmlformats.org/officeDocument/2006/relationships/slideLayout" Target="../slideLayouts/slideLayout2.xml"/><Relationship Id="rId6" Type="http://schemas.openxmlformats.org/officeDocument/2006/relationships/slide" Target="slide14.xml"/><Relationship Id="rId11" Type="http://schemas.openxmlformats.org/officeDocument/2006/relationships/slide" Target="slide19.xml"/><Relationship Id="rId5" Type="http://schemas.openxmlformats.org/officeDocument/2006/relationships/slide" Target="slide13.xml"/><Relationship Id="rId15" Type="http://schemas.openxmlformats.org/officeDocument/2006/relationships/slide" Target="slide23.xml"/><Relationship Id="rId10" Type="http://schemas.openxmlformats.org/officeDocument/2006/relationships/slide" Target="slide18.xml"/><Relationship Id="rId4" Type="http://schemas.openxmlformats.org/officeDocument/2006/relationships/slide" Target="slide12.xml"/><Relationship Id="rId9" Type="http://schemas.openxmlformats.org/officeDocument/2006/relationships/slide" Target="slide17.xml"/><Relationship Id="rId14" Type="http://schemas.openxmlformats.org/officeDocument/2006/relationships/slide" Target="slide22.xml"/></Relationships>
</file>

<file path=ppt/slides/_rels/slide1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p:cNvSpPr>
            <a:spLocks noGrp="1" noChangeArrowheads="1"/>
          </p:cNvSpPr>
          <p:nvPr>
            <p:ph type="ctrTitle"/>
          </p:nvPr>
        </p:nvSpPr>
        <p:spPr>
          <a:xfrm>
            <a:off x="685800" y="2081213"/>
            <a:ext cx="7772400" cy="722312"/>
          </a:xfrm>
        </p:spPr>
        <p:txBody>
          <a:bodyPr/>
          <a:lstStyle/>
          <a:p>
            <a:r>
              <a:rPr lang="en-US" altLang="en-US" sz="4000" dirty="0"/>
              <a:t>Motion </a:t>
            </a:r>
            <a:r>
              <a:rPr lang="en-US" altLang="en-US" sz="4000" dirty="0">
                <a:solidFill>
                  <a:schemeClr val="tx1"/>
                </a:solidFill>
              </a:rPr>
              <a:t>Templates</a:t>
            </a:r>
            <a:endParaRPr lang="en-US" altLang="en-US" sz="4400" dirty="0">
              <a:solidFill>
                <a:schemeClr val="tx1"/>
              </a:solidFill>
            </a:endParaRPr>
          </a:p>
        </p:txBody>
      </p:sp>
      <p:sp>
        <p:nvSpPr>
          <p:cNvPr id="111621" name="Rectangle 5"/>
          <p:cNvSpPr>
            <a:spLocks noGrp="1" noChangeArrowheads="1"/>
          </p:cNvSpPr>
          <p:nvPr>
            <p:ph type="subTitle" idx="1"/>
          </p:nvPr>
        </p:nvSpPr>
        <p:spPr>
          <a:xfrm>
            <a:off x="1371600" y="3908425"/>
            <a:ext cx="6400800" cy="1752600"/>
          </a:xfrm>
        </p:spPr>
        <p:txBody>
          <a:bodyPr/>
          <a:lstStyle/>
          <a:p>
            <a:pPr>
              <a:lnSpc>
                <a:spcPct val="80000"/>
              </a:lnSpc>
            </a:pPr>
            <a:r>
              <a:rPr lang="en-US" altLang="en-US" sz="2800" dirty="0"/>
              <a:t>John D’Ambrosia</a:t>
            </a:r>
          </a:p>
          <a:p>
            <a:pPr>
              <a:lnSpc>
                <a:spcPct val="80000"/>
              </a:lnSpc>
            </a:pPr>
            <a:r>
              <a:rPr lang="en-US" altLang="en-US" sz="2800" dirty="0"/>
              <a:t>Recording Secretary, IEEE 802 LMSC</a:t>
            </a:r>
          </a:p>
          <a:p>
            <a:pPr>
              <a:lnSpc>
                <a:spcPct val="80000"/>
              </a:lnSpc>
            </a:pPr>
            <a:r>
              <a:rPr lang="en-US" altLang="en-US" sz="2800" dirty="0">
                <a:hlinkClick r:id="rId3"/>
              </a:rPr>
              <a:t>jdambrosia@ieee.org</a:t>
            </a:r>
            <a:r>
              <a:rPr lang="en-US" altLang="en-US" sz="2800" dirty="0"/>
              <a:t> </a:t>
            </a:r>
            <a:br>
              <a:rPr lang="en-US" altLang="en-US" sz="2800" dirty="0"/>
            </a:br>
            <a:endParaRPr lang="en-US" alt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3" name="Rectangle 5"/>
          <p:cNvSpPr>
            <a:spLocks noGrp="1" noChangeArrowheads="1"/>
          </p:cNvSpPr>
          <p:nvPr>
            <p:ph type="title"/>
          </p:nvPr>
        </p:nvSpPr>
        <p:spPr/>
        <p:txBody>
          <a:bodyPr/>
          <a:lstStyle/>
          <a:p>
            <a:r>
              <a:rPr lang="en-US" altLang="en-US" dirty="0"/>
              <a:t>List of Motions</a:t>
            </a:r>
          </a:p>
        </p:txBody>
      </p:sp>
      <p:sp>
        <p:nvSpPr>
          <p:cNvPr id="273414" name="Rectangle 6"/>
          <p:cNvSpPr>
            <a:spLocks noGrp="1" noChangeArrowheads="1"/>
          </p:cNvSpPr>
          <p:nvPr>
            <p:ph type="body" idx="1"/>
          </p:nvPr>
        </p:nvSpPr>
        <p:spPr>
          <a:xfrm>
            <a:off x="250825" y="1265238"/>
            <a:ext cx="8229600" cy="4525962"/>
          </a:xfrm>
        </p:spPr>
        <p:txBody>
          <a:bodyPr/>
          <a:lstStyle/>
          <a:p>
            <a:pPr>
              <a:spcBef>
                <a:spcPts val="0"/>
              </a:spcBef>
              <a:buFont typeface="+mj-lt"/>
              <a:buAutoNum type="arabicPeriod"/>
            </a:pPr>
            <a:r>
              <a:rPr lang="en-GB" sz="1800" dirty="0">
                <a:hlinkClick r:id="rId3" action="ppaction://hlinksldjump"/>
              </a:rPr>
              <a:t>Accepting a report</a:t>
            </a:r>
            <a:endParaRPr lang="en-US" sz="1800" dirty="0"/>
          </a:p>
          <a:p>
            <a:pPr>
              <a:spcBef>
                <a:spcPts val="0"/>
              </a:spcBef>
              <a:buFont typeface="+mj-lt"/>
              <a:buAutoNum type="arabicPeriod"/>
            </a:pPr>
            <a:r>
              <a:rPr lang="en-GB" sz="1800" dirty="0">
                <a:hlinkClick r:id="rId4" action="ppaction://hlinksldjump"/>
              </a:rPr>
              <a:t>Adoption of standards under PSDO agreement</a:t>
            </a:r>
            <a:endParaRPr lang="en-GB" sz="1800" dirty="0"/>
          </a:p>
          <a:p>
            <a:pPr>
              <a:spcBef>
                <a:spcPts val="0"/>
              </a:spcBef>
              <a:buFont typeface="+mj-lt"/>
              <a:buAutoNum type="arabicPeriod"/>
            </a:pPr>
            <a:r>
              <a:rPr lang="en-GB" sz="1800" dirty="0">
                <a:hlinkClick r:id="rId5" action="ppaction://hlinksldjump"/>
              </a:rPr>
              <a:t>Liaison of drafts under PSDO agreement</a:t>
            </a:r>
            <a:endParaRPr lang="en-US" sz="1800" dirty="0"/>
          </a:p>
          <a:p>
            <a:pPr>
              <a:spcBef>
                <a:spcPts val="0"/>
              </a:spcBef>
              <a:buFont typeface="+mj-lt"/>
              <a:buAutoNum type="arabicPeriod"/>
            </a:pPr>
            <a:r>
              <a:rPr lang="en-GB" sz="1800" dirty="0">
                <a:hlinkClick r:id="rId6" action="ppaction://hlinksldjump"/>
              </a:rPr>
              <a:t>Communication from 802</a:t>
            </a:r>
            <a:endParaRPr lang="en-US" sz="1800" dirty="0"/>
          </a:p>
          <a:p>
            <a:pPr>
              <a:spcBef>
                <a:spcPts val="0"/>
              </a:spcBef>
              <a:buFont typeface="+mj-lt"/>
              <a:buAutoNum type="arabicPeriod"/>
            </a:pPr>
            <a:r>
              <a:rPr lang="en-GB" sz="1800" dirty="0">
                <a:hlinkClick r:id="rId7" action="ppaction://hlinksldjump"/>
              </a:rPr>
              <a:t>Approval of updated LMSC OM</a:t>
            </a:r>
            <a:endParaRPr lang="en-US" sz="1800" dirty="0"/>
          </a:p>
          <a:p>
            <a:pPr>
              <a:spcBef>
                <a:spcPts val="0"/>
              </a:spcBef>
              <a:buFont typeface="+mj-lt"/>
              <a:buAutoNum type="arabicPeriod"/>
            </a:pPr>
            <a:r>
              <a:rPr lang="en-GB" sz="1800" dirty="0">
                <a:hlinkClick r:id="rId8" action="ppaction://hlinksldjump"/>
              </a:rPr>
              <a:t>Approval of updated WG P&amp;P</a:t>
            </a:r>
            <a:endParaRPr lang="en-US" sz="1800" dirty="0"/>
          </a:p>
          <a:p>
            <a:pPr>
              <a:spcBef>
                <a:spcPts val="0"/>
              </a:spcBef>
              <a:buFont typeface="+mj-lt"/>
              <a:buAutoNum type="arabicPeriod"/>
            </a:pPr>
            <a:r>
              <a:rPr lang="en-GB" sz="1800" dirty="0">
                <a:hlinkClick r:id="rId9" action="ppaction://hlinksldjump"/>
              </a:rPr>
              <a:t>Approval of updated Chair’s Guidelines</a:t>
            </a:r>
            <a:endParaRPr lang="en-US" sz="1800" dirty="0"/>
          </a:p>
          <a:p>
            <a:pPr>
              <a:spcBef>
                <a:spcPts val="0"/>
              </a:spcBef>
              <a:buFont typeface="+mj-lt"/>
              <a:buAutoNum type="arabicPeriod"/>
            </a:pPr>
            <a:r>
              <a:rPr lang="en-GB" sz="1800" dirty="0">
                <a:hlinkClick r:id="rId10" action="ppaction://hlinksldjump"/>
              </a:rPr>
              <a:t>Fee Waiver</a:t>
            </a:r>
            <a:endParaRPr lang="en-US" sz="1800" dirty="0"/>
          </a:p>
          <a:p>
            <a:pPr>
              <a:spcBef>
                <a:spcPts val="0"/>
              </a:spcBef>
              <a:buFont typeface="+mj-lt"/>
              <a:buAutoNum type="arabicPeriod"/>
            </a:pPr>
            <a:r>
              <a:rPr lang="en-GB" sz="1800" dirty="0">
                <a:hlinkClick r:id="rId11" action="ppaction://hlinksldjump"/>
              </a:rPr>
              <a:t>Study Group formation</a:t>
            </a:r>
            <a:endParaRPr lang="en-US" sz="1800" dirty="0"/>
          </a:p>
          <a:p>
            <a:pPr>
              <a:spcBef>
                <a:spcPts val="0"/>
              </a:spcBef>
              <a:buFont typeface="+mj-lt"/>
              <a:buAutoNum type="arabicPeriod"/>
            </a:pPr>
            <a:r>
              <a:rPr lang="en-GB" sz="1800" dirty="0">
                <a:hlinkClick r:id="rId12" action="ppaction://hlinksldjump"/>
              </a:rPr>
              <a:t>Study Group extension</a:t>
            </a:r>
            <a:endParaRPr lang="en-US" sz="1800" dirty="0"/>
          </a:p>
          <a:p>
            <a:pPr>
              <a:spcBef>
                <a:spcPts val="0"/>
              </a:spcBef>
              <a:buFont typeface="+mj-lt"/>
              <a:buAutoNum type="arabicPeriod"/>
            </a:pPr>
            <a:r>
              <a:rPr lang="en-GB" sz="1800" dirty="0">
                <a:hlinkClick r:id="rId13" action="ppaction://hlinksldjump"/>
              </a:rPr>
              <a:t>Approval of PAR and CSD (30-day Rule)</a:t>
            </a:r>
            <a:endParaRPr lang="en-US" sz="1800" dirty="0"/>
          </a:p>
          <a:p>
            <a:pPr>
              <a:spcBef>
                <a:spcPts val="0"/>
              </a:spcBef>
              <a:buFont typeface="+mj-lt"/>
              <a:buAutoNum type="arabicPeriod"/>
            </a:pPr>
            <a:r>
              <a:rPr lang="en-GB" sz="1800" dirty="0">
                <a:hlinkClick r:id="rId14" action="ppaction://hlinksldjump"/>
              </a:rPr>
              <a:t>Approval of PAR [and CSD (48-hour Rule)</a:t>
            </a:r>
            <a:endParaRPr lang="en-GB" sz="1800" dirty="0"/>
          </a:p>
          <a:p>
            <a:pPr>
              <a:spcBef>
                <a:spcPts val="0"/>
              </a:spcBef>
              <a:buFont typeface="+mj-lt"/>
              <a:buAutoNum type="arabicPeriod"/>
            </a:pPr>
            <a:r>
              <a:rPr lang="en-GB" sz="1800" dirty="0">
                <a:hlinkClick r:id="rId15" action="ppaction://hlinksldjump"/>
              </a:rPr>
              <a:t>Approval to start sponsor ballot</a:t>
            </a:r>
            <a:endParaRPr lang="en-US" sz="1800" dirty="0"/>
          </a:p>
          <a:p>
            <a:pPr>
              <a:spcBef>
                <a:spcPts val="0"/>
              </a:spcBef>
              <a:buFont typeface="+mj-lt"/>
              <a:buAutoNum type="arabicPeriod"/>
            </a:pPr>
            <a:r>
              <a:rPr lang="en-GB" sz="1800" dirty="0">
                <a:hlinkClick r:id="rId16" action="ppaction://hlinksldjump"/>
              </a:rPr>
              <a:t>Conditional approval to start sponsor ballot</a:t>
            </a:r>
            <a:endParaRPr lang="en-US" sz="1800" dirty="0"/>
          </a:p>
          <a:p>
            <a:pPr>
              <a:spcBef>
                <a:spcPts val="0"/>
              </a:spcBef>
              <a:buFont typeface="+mj-lt"/>
              <a:buAutoNum type="arabicPeriod"/>
            </a:pPr>
            <a:r>
              <a:rPr lang="en-GB" sz="1800" dirty="0">
                <a:hlinkClick r:id="rId17" action="ppaction://hlinksldjump"/>
              </a:rPr>
              <a:t>Approval to send a draft to </a:t>
            </a:r>
            <a:r>
              <a:rPr lang="en-GB" sz="1800" dirty="0" err="1">
                <a:hlinkClick r:id="rId17" action="ppaction://hlinksldjump"/>
              </a:rPr>
              <a:t>RevCom</a:t>
            </a:r>
            <a:endParaRPr lang="en-US" sz="1800" dirty="0"/>
          </a:p>
          <a:p>
            <a:pPr>
              <a:spcBef>
                <a:spcPts val="0"/>
              </a:spcBef>
              <a:buFont typeface="+mj-lt"/>
              <a:buAutoNum type="arabicPeriod"/>
            </a:pPr>
            <a:r>
              <a:rPr lang="en-GB" sz="1800" dirty="0">
                <a:hlinkClick r:id="rId18" action="ppaction://hlinksldjump"/>
              </a:rPr>
              <a:t>Conditional approval to send a draft to </a:t>
            </a:r>
            <a:r>
              <a:rPr lang="en-GB" sz="1800" dirty="0" err="1">
                <a:hlinkClick r:id="rId18" action="ppaction://hlinksldjump"/>
              </a:rPr>
              <a:t>RevCom</a:t>
            </a:r>
            <a:endParaRPr lang="en-GB" sz="1800" dirty="0"/>
          </a:p>
          <a:p>
            <a:pPr marL="0" indent="0">
              <a:spcBef>
                <a:spcPts val="0"/>
              </a:spcBef>
              <a:buNone/>
            </a:pPr>
            <a:endParaRPr lang="en-US" altLang="en-US" sz="1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Accepting a Report</a:t>
            </a:r>
          </a:p>
        </p:txBody>
      </p:sp>
      <p:graphicFrame>
        <p:nvGraphicFramePr>
          <p:cNvPr id="2" name="Table 1"/>
          <p:cNvGraphicFramePr>
            <a:graphicFrameLocks noGrp="1"/>
          </p:cNvGraphicFramePr>
          <p:nvPr>
            <p:extLst>
              <p:ext uri="{D42A27DB-BD31-4B8C-83A1-F6EECF244321}">
                <p14:modId xmlns:p14="http://schemas.microsoft.com/office/powerpoint/2010/main" val="1824927843"/>
              </p:ext>
            </p:extLst>
          </p:nvPr>
        </p:nvGraphicFramePr>
        <p:xfrm>
          <a:off x="228600" y="1397000"/>
          <a:ext cx="8534400" cy="405892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431800">
                <a:tc rowSpan="2">
                  <a:txBody>
                    <a:bodyPr/>
                    <a:lstStyle/>
                    <a:p>
                      <a:r>
                        <a:rPr lang="en-US" sz="1600" dirty="0">
                          <a:solidFill>
                            <a:schemeClr val="tx1"/>
                          </a:solidFill>
                        </a:rPr>
                        <a:t>Motion</a:t>
                      </a:r>
                      <a:r>
                        <a:rPr lang="en-US" sz="1600" baseline="0" dirty="0">
                          <a:solidFill>
                            <a:schemeClr val="tx1"/>
                          </a:solidFill>
                        </a:rPr>
                        <a:t> Text</a:t>
                      </a:r>
                    </a:p>
                    <a:p>
                      <a:r>
                        <a:rPr lang="en-US" sz="1600" baseline="0" dirty="0">
                          <a:solidFill>
                            <a:schemeClr val="tx1"/>
                          </a:solidFill>
                        </a:rPr>
                        <a:t>(include)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161731719"/>
                  </a:ext>
                </a:extLst>
              </a:tr>
              <a:tr h="533400">
                <a:tc v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1" kern="1200" dirty="0">
                          <a:solidFill>
                            <a:schemeClr val="tx1"/>
                          </a:solidFill>
                          <a:effectLst/>
                          <a:latin typeface="+mn-lt"/>
                          <a:ea typeface="+mn-ea"/>
                          <a:cs typeface="+mn-cs"/>
                        </a:rPr>
                        <a:t>Accept the report of the &lt;subgroup-name&gt; in &lt;doc-</a:t>
                      </a:r>
                      <a:r>
                        <a:rPr lang="en-GB" sz="1600" b="1" kern="1200" dirty="0" err="1">
                          <a:solidFill>
                            <a:schemeClr val="tx1"/>
                          </a:solidFill>
                          <a:effectLst/>
                          <a:latin typeface="+mn-lt"/>
                          <a:ea typeface="+mn-ea"/>
                          <a:cs typeface="+mn-cs"/>
                        </a:rPr>
                        <a:t>url</a:t>
                      </a:r>
                      <a:r>
                        <a:rPr lang="en-GB" sz="1600" b="1" kern="1200" dirty="0">
                          <a:solidFill>
                            <a:schemeClr val="tx1"/>
                          </a:solidFill>
                          <a:effectLst/>
                          <a:latin typeface="+mn-lt"/>
                          <a:ea typeface="+mn-ea"/>
                          <a:cs typeface="+mn-cs"/>
                        </a:rPr>
                        <a:t>&gt;</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600" dirty="0"/>
                        <a:t>Other Info (include)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600" dirty="0"/>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GB" sz="1600" kern="1200" dirty="0">
                          <a:solidFill>
                            <a:schemeClr val="dk1"/>
                          </a:solidFill>
                          <a:effectLst/>
                          <a:latin typeface="+mn-lt"/>
                          <a:ea typeface="+mn-ea"/>
                          <a:cs typeface="+mn-cs"/>
                        </a:rPr>
                        <a:t>Applies to: </a:t>
                      </a:r>
                      <a:endParaRPr lang="en-US" sz="1600" kern="1200" dirty="0">
                        <a:solidFill>
                          <a:schemeClr val="dk1"/>
                        </a:solidFill>
                        <a:effectLst/>
                        <a:latin typeface="+mn-lt"/>
                        <a:ea typeface="+mn-ea"/>
                        <a:cs typeface="+mn-cs"/>
                      </a:endParaRPr>
                    </a:p>
                    <a:p>
                      <a:pPr lvl="1"/>
                      <a:r>
                        <a:rPr lang="en-GB" sz="1600" kern="1200" dirty="0">
                          <a:solidFill>
                            <a:schemeClr val="dk1"/>
                          </a:solidFill>
                          <a:effectLst/>
                          <a:latin typeface="+mn-lt"/>
                          <a:ea typeface="+mn-ea"/>
                          <a:cs typeface="+mn-cs"/>
                        </a:rPr>
                        <a:t>The output report of a subgroup/committee</a:t>
                      </a:r>
                      <a:endParaRPr lang="en-US" sz="1600" kern="1200" dirty="0">
                        <a:solidFill>
                          <a:schemeClr val="dk1"/>
                        </a:solidFill>
                        <a:effectLst/>
                        <a:latin typeface="+mn-lt"/>
                        <a:ea typeface="+mn-ea"/>
                        <a:cs typeface="+mn-cs"/>
                      </a:endParaRPr>
                    </a:p>
                    <a:p>
                      <a:pPr lvl="1"/>
                      <a:r>
                        <a:rPr lang="en-GB" sz="1600" kern="1200" dirty="0">
                          <a:solidFill>
                            <a:schemeClr val="dk1"/>
                          </a:solidFill>
                          <a:effectLst/>
                          <a:latin typeface="+mn-lt"/>
                          <a:ea typeface="+mn-ea"/>
                          <a:cs typeface="+mn-cs"/>
                        </a:rPr>
                        <a:t>Note any recommendations that require approval of the EC need to be presented as separate motions.</a:t>
                      </a:r>
                      <a:endParaRPr 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477520">
                <a:tc>
                  <a:txBody>
                    <a:bodyPr/>
                    <a:lstStyle/>
                    <a:p>
                      <a:r>
                        <a:rPr lang="en-US" sz="1600" dirty="0"/>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t>Robert’s Rules -  “Adoption or Acceptance of Reports”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1" kern="1200" dirty="0">
                          <a:solidFill>
                            <a:schemeClr val="tx1"/>
                          </a:solidFill>
                          <a:effectLst/>
                          <a:latin typeface="+mn-lt"/>
                          <a:ea typeface="+mn-ea"/>
                          <a:cs typeface="+mn-cs"/>
                        </a:rPr>
                        <a:t>&lt;subgroup-name&gt;:</a:t>
                      </a:r>
                      <a:r>
                        <a:rPr lang="en-GB" sz="1600" b="1" kern="1200" baseline="0" dirty="0">
                          <a:solidFill>
                            <a:schemeClr val="tx1"/>
                          </a:solidFill>
                          <a:effectLst/>
                          <a:latin typeface="+mn-lt"/>
                          <a:ea typeface="+mn-ea"/>
                          <a:cs typeface="+mn-cs"/>
                        </a:rPr>
                        <a:t> </a:t>
                      </a:r>
                      <a:r>
                        <a:rPr lang="en-GB" sz="1800" kern="1200" dirty="0">
                          <a:solidFill>
                            <a:schemeClr val="dk1"/>
                          </a:solidFill>
                          <a:effectLst/>
                          <a:latin typeface="+mn-lt"/>
                          <a:ea typeface="+mn-ea"/>
                          <a:cs typeface="+mn-cs"/>
                        </a:rPr>
                        <a:t>The name of a subgroup of the sponsor (e.g., a WG, TAG, EC SC or EC SG)</a:t>
                      </a:r>
                      <a:endParaRPr lang="en-GB" sz="1600" b="1" kern="1200" dirty="0">
                        <a:solidFill>
                          <a:schemeClr val="tx1"/>
                        </a:solidFill>
                        <a:effectLst/>
                        <a:latin typeface="+mn-lt"/>
                        <a:ea typeface="+mn-ea"/>
                        <a:cs typeface="+mn-cs"/>
                      </a:endParaRPr>
                    </a:p>
                    <a:p>
                      <a:r>
                        <a:rPr lang="en-GB" sz="1600" b="1" kern="1200" dirty="0">
                          <a:solidFill>
                            <a:schemeClr val="tx1"/>
                          </a:solidFill>
                          <a:effectLst/>
                          <a:latin typeface="+mn-lt"/>
                          <a:ea typeface="+mn-ea"/>
                          <a:cs typeface="+mn-cs"/>
                        </a:rPr>
                        <a:t>&lt;doc-</a:t>
                      </a:r>
                      <a:r>
                        <a:rPr lang="en-GB" sz="1600" b="1" kern="1200" dirty="0" err="1">
                          <a:solidFill>
                            <a:schemeClr val="tx1"/>
                          </a:solidFill>
                          <a:effectLst/>
                          <a:latin typeface="+mn-lt"/>
                          <a:ea typeface="+mn-ea"/>
                          <a:cs typeface="+mn-cs"/>
                        </a:rPr>
                        <a:t>url</a:t>
                      </a:r>
                      <a:r>
                        <a:rPr lang="en-GB" sz="1600" b="1" kern="1200" dirty="0">
                          <a:solidFill>
                            <a:schemeClr val="tx1"/>
                          </a:solidFill>
                          <a:effectLst/>
                          <a:latin typeface="+mn-lt"/>
                          <a:ea typeface="+mn-ea"/>
                          <a:cs typeface="+mn-cs"/>
                        </a:rPr>
                        <a:t>&gt; </a:t>
                      </a:r>
                      <a:r>
                        <a:rPr lang="en-GB" sz="1600" b="0" kern="1200" dirty="0">
                          <a:solidFill>
                            <a:schemeClr val="tx1"/>
                          </a:solidFill>
                          <a:effectLst/>
                          <a:latin typeface="+mn-lt"/>
                          <a:ea typeface="+mn-ea"/>
                          <a:cs typeface="+mn-cs"/>
                        </a:rPr>
                        <a:t>A URL to a permanent unambiguous location of the document</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7926809"/>
                  </a:ext>
                </a:extLst>
              </a:tr>
            </a:tbl>
          </a:graphicData>
        </a:graphic>
      </p:graphicFrame>
      <p:sp>
        <p:nvSpPr>
          <p:cNvPr id="3" name="TextBox 2">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2312815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sz="2400" dirty="0"/>
              <a:t>Motion: </a:t>
            </a:r>
            <a:r>
              <a:rPr lang="en-GB" sz="2400" dirty="0"/>
              <a:t>Adoption of standards under PSDO agreement</a:t>
            </a:r>
            <a:endParaRPr lang="en-US" alt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3581158248"/>
              </p:ext>
            </p:extLst>
          </p:nvPr>
        </p:nvGraphicFramePr>
        <p:xfrm>
          <a:off x="304800" y="1295400"/>
          <a:ext cx="8534400" cy="4866638"/>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457200">
                <a:tc rowSpan="2">
                  <a:txBody>
                    <a:bodyPr/>
                    <a:lstStyle/>
                    <a:p>
                      <a:r>
                        <a:rPr lang="en-US" sz="1500" b="0" dirty="0">
                          <a:solidFill>
                            <a:schemeClr val="tx1"/>
                          </a:solidFill>
                        </a:rPr>
                        <a:t>Motion</a:t>
                      </a:r>
                      <a:r>
                        <a:rPr lang="en-US" sz="1500" b="0" baseline="0" dirty="0">
                          <a:solidFill>
                            <a:schemeClr val="tx1"/>
                          </a:solidFill>
                        </a:rPr>
                        <a:t> Text</a:t>
                      </a:r>
                    </a:p>
                    <a:p>
                      <a:r>
                        <a:rPr lang="en-US" sz="1500" b="0" baseline="0" dirty="0">
                          <a:solidFill>
                            <a:schemeClr val="tx1"/>
                          </a:solidFill>
                        </a:rPr>
                        <a:t>(include)</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1" dirty="0">
                          <a:solidFill>
                            <a:schemeClr val="tx1"/>
                          </a:solidFill>
                        </a:rPr>
                        <a:t>(Insert</a:t>
                      </a:r>
                      <a:r>
                        <a:rPr lang="en-US" sz="1500" b="1" i="1" baseline="0" dirty="0">
                          <a:solidFill>
                            <a:schemeClr val="tx1"/>
                          </a:solidFill>
                        </a:rPr>
                        <a:t> contents of this cell into your presentation)</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052050"/>
                  </a:ext>
                </a:extLst>
              </a:tr>
              <a:tr h="13716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500" b="0" dirty="0">
                          <a:solidFill>
                            <a:schemeClr val="tx1"/>
                          </a:solidFill>
                        </a:rPr>
                        <a:t>Approve submission of the following project(s) to ISO/IEC JTC1/SC6 for adoption under the PSDO agreement</a:t>
                      </a:r>
                    </a:p>
                    <a:p>
                      <a:pPr marL="742950" lvl="1" indent="-285750">
                        <a:buFont typeface="Arial" panose="020B0604020202020204" pitchFamily="34" charset="0"/>
                        <a:buChar char="•"/>
                      </a:pPr>
                      <a:r>
                        <a:rPr lang="en-US" sz="1500" b="0" dirty="0">
                          <a:solidFill>
                            <a:schemeClr val="tx1"/>
                          </a:solidFill>
                        </a:rPr>
                        <a:t>&lt;project&gt; …</a:t>
                      </a:r>
                    </a:p>
                    <a:p>
                      <a:pPr marL="285750" indent="-285750">
                        <a:buFont typeface="Arial" panose="020B0604020202020204" pitchFamily="34" charset="0"/>
                        <a:buChar char="•"/>
                      </a:pPr>
                      <a:r>
                        <a:rPr lang="en-US" sz="1500" b="0" dirty="0">
                          <a:solidFill>
                            <a:schemeClr val="tx1"/>
                          </a:solidFill>
                        </a:rPr>
                        <a:t>[conditional on approval by the IEEE SASB]</a:t>
                      </a:r>
                    </a:p>
                    <a:p>
                      <a:pPr marL="285750" indent="-285750">
                        <a:buFont typeface="Arial" panose="020B0604020202020204" pitchFamily="34" charset="0"/>
                        <a:buChar char="•"/>
                      </a:pPr>
                      <a:r>
                        <a:rPr lang="en-US" sz="1500" b="0" dirty="0">
                          <a:solidFill>
                            <a:schemeClr val="tx1"/>
                          </a:solidFill>
                        </a:rPr>
                        <a:t>[conditional on publication of approved standard]</a:t>
                      </a:r>
                    </a:p>
                    <a:p>
                      <a:pPr marL="285750" indent="-285750">
                        <a:buFont typeface="Arial" panose="020B0604020202020204" pitchFamily="34" charset="0"/>
                        <a:buChar char="•"/>
                      </a:pPr>
                      <a:endParaRPr lang="en-US" sz="1500" b="0" dirty="0">
                        <a:solidFill>
                          <a:schemeClr val="tx1"/>
                        </a:solidFill>
                      </a:endParaRPr>
                    </a:p>
                    <a:p>
                      <a:pPr marL="285750" indent="-285750">
                        <a:buFont typeface="Arial" panose="020B0604020202020204" pitchFamily="34" charset="0"/>
                        <a:buChar char="•"/>
                      </a:pPr>
                      <a:r>
                        <a:rPr lang="en-US" sz="1500" b="0" dirty="0">
                          <a:solidFill>
                            <a:schemeClr val="tx1"/>
                          </a:solidFill>
                          <a:highlight>
                            <a:srgbClr val="FFFF00"/>
                          </a:highlight>
                        </a:rPr>
                        <a:t>John D to reach out to Andrew Myles to review rule on when motion appropriate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579119">
                <a:tc>
                  <a:txBody>
                    <a:bodyPr/>
                    <a:lstStyle/>
                    <a:p>
                      <a:r>
                        <a:rPr lang="en-US" sz="1500" b="0" dirty="0">
                          <a:solidFill>
                            <a:schemeClr val="tx1"/>
                          </a:solidFill>
                        </a:rPr>
                        <a:t>Other Info</a:t>
                      </a:r>
                    </a:p>
                    <a:p>
                      <a:r>
                        <a:rPr lang="en-US" sz="15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5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Applies to: </a:t>
                      </a:r>
                    </a:p>
                    <a:p>
                      <a:pPr marL="285750" indent="-285750">
                        <a:buFont typeface="Arial" panose="020B0604020202020204" pitchFamily="34" charset="0"/>
                        <a:buChar char="•"/>
                      </a:pPr>
                      <a:r>
                        <a:rPr lang="en-US" sz="1500" b="0" dirty="0">
                          <a:solidFill>
                            <a:schemeClr val="tx1"/>
                          </a:solidFill>
                        </a:rPr>
                        <a:t>A draft standard that has received [conditional] approval to proceed to </a:t>
                      </a:r>
                      <a:r>
                        <a:rPr lang="en-US" sz="1500" b="0" dirty="0" err="1">
                          <a:solidFill>
                            <a:schemeClr val="tx1"/>
                          </a:solidFill>
                        </a:rPr>
                        <a:t>RevCom</a:t>
                      </a:r>
                      <a:r>
                        <a:rPr lang="en-US" sz="1500" b="0" dirty="0">
                          <a:solidFill>
                            <a:schemeClr val="tx1"/>
                          </a:solidFill>
                        </a:rPr>
                        <a:t>, or</a:t>
                      </a:r>
                    </a:p>
                    <a:p>
                      <a:pPr marL="285750" indent="-285750">
                        <a:buFont typeface="Arial" panose="020B0604020202020204" pitchFamily="34" charset="0"/>
                        <a:buChar char="•"/>
                      </a:pPr>
                      <a:r>
                        <a:rPr lang="en-US" sz="1500" b="0" dirty="0">
                          <a:solidFill>
                            <a:schemeClr val="tx1"/>
                          </a:solidFill>
                        </a:rPr>
                        <a:t>A standard that has been approved by the IEEE-SA standards board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55599">
                <a:tc>
                  <a:txBody>
                    <a:bodyPr/>
                    <a:lstStyle/>
                    <a:p>
                      <a:r>
                        <a:rPr lang="en-US" sz="15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LMSC OM - “IEEE 802 LMSC communications with other standards bodies”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27025">
                <a:tc>
                  <a:txBody>
                    <a:bodyPr/>
                    <a:lstStyle/>
                    <a:p>
                      <a:r>
                        <a:rPr lang="en-US" sz="1500" b="0" dirty="0">
                          <a:solidFill>
                            <a:schemeClr val="tx1"/>
                          </a:solidFill>
                        </a:rPr>
                        <a:t>Field</a:t>
                      </a:r>
                      <a:r>
                        <a:rPr lang="en-US" sz="1500" b="0" baseline="0" dirty="0">
                          <a:solidFill>
                            <a:schemeClr val="tx1"/>
                          </a:solidFill>
                        </a:rPr>
                        <a:t> Definitions</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&lt;project&gt; : </a:t>
                      </a:r>
                      <a:r>
                        <a:rPr lang="en-GB" sz="1500" b="0" dirty="0">
                          <a:solidFill>
                            <a:schemeClr val="tx1"/>
                          </a:solidFill>
                        </a:rPr>
                        <a:t>The name of the project, or (in the case of a PAR) the anticipated name of the project.</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24463279"/>
                  </a:ext>
                </a:extLst>
              </a:tr>
            </a:tbl>
          </a:graphicData>
        </a:graphic>
      </p:graphicFrame>
      <p:sp>
        <p:nvSpPr>
          <p:cNvPr id="4" name="TextBox 3">
            <a:hlinkClick r:id="rId3"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2534801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sz="2800" dirty="0"/>
              <a:t>Motion: </a:t>
            </a:r>
            <a:r>
              <a:rPr lang="en-GB" sz="2800" dirty="0"/>
              <a:t>Liaison of drafts under PSDO agreement</a:t>
            </a:r>
            <a:endParaRPr lang="en-US" alt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421866152"/>
              </p:ext>
            </p:extLst>
          </p:nvPr>
        </p:nvGraphicFramePr>
        <p:xfrm>
          <a:off x="228600" y="1295400"/>
          <a:ext cx="8534400" cy="50190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508000">
                <a:tc rowSpan="2">
                  <a:txBody>
                    <a:bodyPr/>
                    <a:lstStyle/>
                    <a:p>
                      <a:r>
                        <a:rPr lang="en-US" sz="1500" b="0" dirty="0">
                          <a:solidFill>
                            <a:schemeClr val="tx1"/>
                          </a:solidFill>
                        </a:rPr>
                        <a:t>Motion</a:t>
                      </a:r>
                      <a:r>
                        <a:rPr lang="en-US" sz="1500" b="0" baseline="0" dirty="0">
                          <a:solidFill>
                            <a:schemeClr val="tx1"/>
                          </a:solidFill>
                        </a:rPr>
                        <a:t> Text</a:t>
                      </a:r>
                    </a:p>
                    <a:p>
                      <a:r>
                        <a:rPr lang="en-US" sz="1500" b="0" baseline="0" dirty="0">
                          <a:solidFill>
                            <a:schemeClr val="tx1"/>
                          </a:solidFill>
                        </a:rPr>
                        <a:t>(include)</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1" dirty="0">
                          <a:solidFill>
                            <a:schemeClr val="tx1"/>
                          </a:solidFill>
                        </a:rPr>
                        <a:t>(Insert</a:t>
                      </a:r>
                      <a:r>
                        <a:rPr lang="en-US" sz="1500" b="1" i="1" baseline="0" dirty="0">
                          <a:solidFill>
                            <a:schemeClr val="tx1"/>
                          </a:solidFill>
                        </a:rPr>
                        <a:t> contents of this cell into your presentation)</a:t>
                      </a:r>
                      <a:endParaRPr lang="en-US" sz="15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51219513"/>
                  </a:ext>
                </a:extLst>
              </a:tr>
              <a:tr h="11684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500" b="0" dirty="0">
                          <a:solidFill>
                            <a:schemeClr val="tx1"/>
                          </a:solidFill>
                        </a:rPr>
                        <a:t>Approve liaison of the following draft(s) to ISO/IEC JTC1/SC6 for information under the PSDO agreement:</a:t>
                      </a:r>
                    </a:p>
                    <a:p>
                      <a:pPr marL="742950" lvl="1" indent="-285750">
                        <a:buFont typeface="Arial" panose="020B0604020202020204" pitchFamily="34" charset="0"/>
                        <a:buChar char="•"/>
                      </a:pPr>
                      <a:r>
                        <a:rPr lang="en-US" sz="1500" b="0" dirty="0">
                          <a:solidFill>
                            <a:schemeClr val="tx1"/>
                          </a:solidFill>
                        </a:rPr>
                        <a:t>&lt;project&gt; &lt;draft&gt;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dirty="0">
                          <a:solidFill>
                            <a:schemeClr val="tx1"/>
                          </a:solidFill>
                        </a:rPr>
                        <a:t>When ballot of that draft is pending or current,</a:t>
                      </a:r>
                      <a:r>
                        <a:rPr lang="en-US" sz="1500" b="0" baseline="0" dirty="0">
                          <a:solidFill>
                            <a:schemeClr val="tx1"/>
                          </a:solidFill>
                        </a:rPr>
                        <a:t> add “</a:t>
                      </a:r>
                      <a:r>
                        <a:rPr lang="en-US" sz="1500" b="0" dirty="0">
                          <a:solidFill>
                            <a:schemeClr val="tx1"/>
                          </a:solidFill>
                        </a:rPr>
                        <a:t>[conditional on passing the[working </a:t>
                      </a:r>
                      <a:r>
                        <a:rPr lang="en-US" sz="1500" b="0" dirty="0" err="1">
                          <a:solidFill>
                            <a:schemeClr val="tx1"/>
                          </a:solidFill>
                        </a:rPr>
                        <a:t>group|sponsor</a:t>
                      </a:r>
                      <a:r>
                        <a:rPr lang="en-US" sz="1500" b="0" dirty="0">
                          <a:solidFill>
                            <a:schemeClr val="tx1"/>
                          </a:solidFill>
                        </a:rPr>
                        <a:t>] recirculation ballot”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highlight>
                            <a:srgbClr val="FFFF00"/>
                          </a:highlight>
                        </a:rPr>
                        <a:t>John D to reach out to Andrew Myles to review rule on if this is needed.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500" b="0" dirty="0">
                          <a:solidFill>
                            <a:schemeClr val="tx1"/>
                          </a:solidFill>
                        </a:rPr>
                        <a:t>Other Info</a:t>
                      </a:r>
                    </a:p>
                    <a:p>
                      <a:r>
                        <a:rPr lang="en-US" sz="15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In the WG: &lt;y&gt;, &lt;n&gt;, &lt;a&gt;</a:t>
                      </a:r>
                    </a:p>
                    <a:p>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5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Applies to: </a:t>
                      </a:r>
                    </a:p>
                    <a:p>
                      <a:pPr marL="285750" indent="-285750">
                        <a:buFont typeface="Arial" panose="020B0604020202020204" pitchFamily="34" charset="0"/>
                        <a:buChar char="•"/>
                      </a:pPr>
                      <a:r>
                        <a:rPr lang="en-US" sz="1500" b="0" dirty="0">
                          <a:solidFill>
                            <a:schemeClr val="tx1"/>
                          </a:solidFill>
                        </a:rPr>
                        <a:t>A draft of a standard that has been balloted, and passed its last ballot with at least 75% approval</a:t>
                      </a:r>
                    </a:p>
                    <a:p>
                      <a:pPr marL="285750" indent="-285750">
                        <a:buFont typeface="Arial" panose="020B0604020202020204" pitchFamily="34" charset="0"/>
                        <a:buChar char="•"/>
                      </a:pPr>
                      <a:r>
                        <a:rPr lang="en-US" sz="1500" b="0" dirty="0">
                          <a:solidFill>
                            <a:schemeClr val="tx1"/>
                          </a:solidFill>
                        </a:rPr>
                        <a:t>When it is intended subsequently to use the PSDO process to approve the standard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86080">
                <a:tc>
                  <a:txBody>
                    <a:bodyPr/>
                    <a:lstStyle/>
                    <a:p>
                      <a:r>
                        <a:rPr lang="en-US" sz="15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LMSC OM- “IEEE 802 LMSC communications with other standards bodies”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238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Field</a:t>
                      </a:r>
                      <a:r>
                        <a:rPr lang="en-US" sz="1500" b="0" baseline="0" dirty="0">
                          <a:solidFill>
                            <a:schemeClr val="tx1"/>
                          </a:solidFill>
                        </a:rPr>
                        <a:t> Definitions</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&lt;project&gt; </a:t>
                      </a:r>
                      <a:r>
                        <a:rPr lang="en-GB" sz="1500" b="0" dirty="0">
                          <a:solidFill>
                            <a:schemeClr val="tx1"/>
                          </a:solidFill>
                        </a:rPr>
                        <a:t>The name of the project, or (in the case of a PAR) the anticipated name of the project. E.g.</a:t>
                      </a:r>
                      <a:r>
                        <a:rPr lang="en-GB" sz="1500" b="0" baseline="0" dirty="0">
                          <a:solidFill>
                            <a:schemeClr val="tx1"/>
                          </a:solidFill>
                        </a:rPr>
                        <a:t> P802.11ba</a:t>
                      </a:r>
                      <a:endParaRPr lang="en-US" sz="1500" b="0" dirty="0">
                        <a:solidFill>
                          <a:schemeClr val="tx1"/>
                        </a:solidFill>
                      </a:endParaRPr>
                    </a:p>
                    <a:p>
                      <a:r>
                        <a:rPr lang="en-US" sz="1500" b="0" dirty="0">
                          <a:solidFill>
                            <a:schemeClr val="tx1"/>
                          </a:solidFill>
                        </a:rPr>
                        <a:t>&lt;</a:t>
                      </a:r>
                      <a:r>
                        <a:rPr lang="en-US" sz="1500" b="0" kern="1200" dirty="0">
                          <a:solidFill>
                            <a:schemeClr val="tx1"/>
                          </a:solidFill>
                          <a:latin typeface="+mn-lt"/>
                          <a:ea typeface="+mn-ea"/>
                          <a:cs typeface="+mn-cs"/>
                        </a:rPr>
                        <a:t>draft&gt; The </a:t>
                      </a:r>
                      <a:r>
                        <a:rPr lang="en-GB" sz="1500" b="0" kern="1200" dirty="0">
                          <a:solidFill>
                            <a:schemeClr val="tx1"/>
                          </a:solidFill>
                          <a:latin typeface="+mn-lt"/>
                          <a:ea typeface="+mn-ea"/>
                          <a:cs typeface="+mn-cs"/>
                        </a:rPr>
                        <a:t>The identification of  specific version of a draft – e.g. D10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2791802"/>
                  </a:ext>
                </a:extLst>
              </a:tr>
            </a:tbl>
          </a:graphicData>
        </a:graphic>
      </p:graphicFrame>
      <p:sp>
        <p:nvSpPr>
          <p:cNvPr id="4" name="TextBox 3">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2622290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Communication from 802</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676343594"/>
              </p:ext>
            </p:extLst>
          </p:nvPr>
        </p:nvGraphicFramePr>
        <p:xfrm>
          <a:off x="228600" y="1397000"/>
          <a:ext cx="8534400" cy="478536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584200">
                <a:tc rowSpan="2">
                  <a:txBody>
                    <a:bodyPr/>
                    <a:lstStyle/>
                    <a:p>
                      <a:r>
                        <a:rPr lang="en-US" sz="1600" b="0" strike="noStrike" dirty="0">
                          <a:solidFill>
                            <a:schemeClr val="tx1"/>
                          </a:solidFill>
                        </a:rPr>
                        <a:t>Motion</a:t>
                      </a:r>
                      <a:r>
                        <a:rPr lang="en-US" sz="1600" b="0" strike="noStrike" baseline="0" dirty="0">
                          <a:solidFill>
                            <a:schemeClr val="tx1"/>
                          </a:solidFill>
                        </a:rPr>
                        <a:t> Text</a:t>
                      </a:r>
                    </a:p>
                    <a:p>
                      <a:r>
                        <a:rPr lang="en-US" sz="1600" b="0" strike="noStrike" baseline="0" dirty="0">
                          <a:solidFill>
                            <a:schemeClr val="tx1"/>
                          </a:solidFill>
                        </a:rPr>
                        <a:t>(include)</a:t>
                      </a:r>
                      <a:endParaRPr lang="en-US" sz="1600" b="0" strike="noStrik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strike="noStrike" dirty="0">
                          <a:solidFill>
                            <a:schemeClr val="tx1"/>
                          </a:solidFill>
                        </a:rPr>
                        <a:t>(Insert</a:t>
                      </a:r>
                      <a:r>
                        <a:rPr lang="en-US" sz="1600" b="1" i="1" strike="noStrike" baseline="0" dirty="0">
                          <a:solidFill>
                            <a:schemeClr val="tx1"/>
                          </a:solidFill>
                        </a:rPr>
                        <a:t> contents of this cell into your presentation, select optional sub-bullet description as appropriate)</a:t>
                      </a:r>
                      <a:endParaRPr lang="en-US" sz="1600" b="1" i="1" strike="noStrik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550200283"/>
                  </a:ext>
                </a:extLst>
              </a:tr>
              <a:tr h="9144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600" b="0" strike="noStrike" dirty="0">
                          <a:solidFill>
                            <a:schemeClr val="tx1"/>
                          </a:solidFill>
                        </a:rPr>
                        <a:t>Approve &lt;doc-</a:t>
                      </a:r>
                      <a:r>
                        <a:rPr lang="en-US" sz="1600" b="0" strike="noStrike" dirty="0" err="1">
                          <a:solidFill>
                            <a:schemeClr val="tx1"/>
                          </a:solidFill>
                        </a:rPr>
                        <a:t>url</a:t>
                      </a:r>
                      <a:r>
                        <a:rPr lang="en-US" sz="1600" b="0" strike="noStrike" dirty="0">
                          <a:solidFill>
                            <a:schemeClr val="tx1"/>
                          </a:solidFill>
                        </a:rPr>
                        <a:t>&gt; as communication to &lt;recipient&gt;, granting the IEEE LMSC chair (or his delegate) editorial license.</a:t>
                      </a:r>
                    </a:p>
                    <a:p>
                      <a:pPr marL="742950" lvl="1" indent="-285750">
                        <a:buFont typeface="Arial" panose="020B0604020202020204" pitchFamily="34" charset="0"/>
                        <a:buChar char="•"/>
                      </a:pPr>
                      <a:r>
                        <a:rPr lang="en-US" sz="1600" b="0" strike="noStrike" dirty="0">
                          <a:solidFill>
                            <a:schemeClr val="tx1"/>
                          </a:solidFill>
                        </a:rPr>
                        <a:t>[This approval is under LMSC OM </a:t>
                      </a:r>
                      <a:r>
                        <a:rPr lang="en-US" sz="1600" b="0" baseline="0" dirty="0">
                          <a:solidFill>
                            <a:schemeClr val="tx1"/>
                          </a:solidFill>
                        </a:rPr>
                        <a:t>“Procedure for communication with government bodies”</a:t>
                      </a:r>
                      <a:r>
                        <a:rPr lang="en-US" sz="1600" b="0" strike="noStrike" baseline="0" dirty="0">
                          <a:solidFill>
                            <a:schemeClr val="tx1"/>
                          </a:solidFill>
                        </a:rPr>
                        <a:t>]</a:t>
                      </a:r>
                    </a:p>
                    <a:p>
                      <a:pPr marL="742950" lvl="1" indent="-285750">
                        <a:buFont typeface="Arial" panose="020B0604020202020204" pitchFamily="34" charset="0"/>
                        <a:buChar char="•"/>
                      </a:pPr>
                      <a:r>
                        <a:rPr lang="en-US" sz="1600" b="0" dirty="0">
                          <a:solidFill>
                            <a:schemeClr val="tx1"/>
                          </a:solidFill>
                        </a:rPr>
                        <a:t>[This approval is under LMSC OM </a:t>
                      </a:r>
                      <a:r>
                        <a:rPr lang="en-US" sz="1600" b="0" baseline="0" dirty="0">
                          <a:solidFill>
                            <a:schemeClr val="tx1"/>
                          </a:solidFill>
                        </a:rPr>
                        <a:t>“Procedure for coordination with other standards bodies”]</a:t>
                      </a:r>
                      <a:endParaRPr lang="en-US" sz="1600" b="0" strike="noStrik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600" b="0" strike="noStrike" dirty="0">
                          <a:solidFill>
                            <a:schemeClr val="tx1"/>
                          </a:solidFill>
                        </a:rPr>
                        <a:t>Other Info</a:t>
                      </a:r>
                    </a:p>
                    <a:p>
                      <a:r>
                        <a:rPr lang="en-US" sz="1600" b="0" strike="noStrike"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strike="noStrike" kern="1200" dirty="0">
                          <a:solidFill>
                            <a:schemeClr val="dk1"/>
                          </a:solidFill>
                          <a:effectLst/>
                          <a:latin typeface="+mn-lt"/>
                          <a:ea typeface="+mn-ea"/>
                          <a:cs typeface="+mn-cs"/>
                        </a:rPr>
                        <a:t>when communication originated from a WG</a:t>
                      </a:r>
                    </a:p>
                    <a:p>
                      <a:pPr marL="742950" lvl="1" indent="-285750">
                        <a:buFont typeface="Arial" panose="020B0604020202020204" pitchFamily="34" charset="0"/>
                        <a:buChar char="•"/>
                      </a:pPr>
                      <a:r>
                        <a:rPr lang="en-GB" sz="1600" strike="noStrike" kern="1200" dirty="0">
                          <a:solidFill>
                            <a:schemeClr val="dk1"/>
                          </a:solidFill>
                          <a:effectLst/>
                          <a:latin typeface="+mn-lt"/>
                          <a:ea typeface="+mn-ea"/>
                          <a:cs typeface="+mn-cs"/>
                        </a:rPr>
                        <a:t>In the WG (y/n/a): &lt;y&gt;, &lt;n&gt;, &lt;a&gt;] </a:t>
                      </a:r>
                      <a:endParaRPr lang="en-US" sz="1600" b="0" strike="noStrik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325120">
                <a:tc>
                  <a:txBody>
                    <a:bodyPr/>
                    <a:lstStyle/>
                    <a:p>
                      <a:r>
                        <a:rPr lang="en-US" sz="1600" b="0" strike="noStrike"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strike="noStrike" kern="1200" dirty="0">
                          <a:solidFill>
                            <a:schemeClr val="dk1"/>
                          </a:solidFill>
                          <a:effectLst/>
                          <a:latin typeface="+mn-lt"/>
                          <a:ea typeface="+mn-ea"/>
                          <a:cs typeface="+mn-cs"/>
                        </a:rPr>
                        <a:t>Applies to:  Outgoing communication from 802</a:t>
                      </a:r>
                      <a:endParaRPr lang="en-US" sz="1600" strike="noStrike"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45440">
                <a:tc>
                  <a:txBody>
                    <a:bodyPr/>
                    <a:lstStyle/>
                    <a:p>
                      <a:r>
                        <a:rPr lang="en-US" sz="1600" b="0" strike="noStrike"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strike="noStrike" dirty="0">
                          <a:solidFill>
                            <a:schemeClr val="tx1"/>
                          </a:solidFill>
                        </a:rPr>
                        <a:t>LMSC P&amp;P - “Sponsor Public Statements”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LMSC OM -</a:t>
                      </a:r>
                      <a:r>
                        <a:rPr lang="en-US" sz="1600" b="0" baseline="0" dirty="0">
                          <a:solidFill>
                            <a:schemeClr val="tx1"/>
                          </a:solidFill>
                        </a:rPr>
                        <a:t> “Procedure for communication with government bodies”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LMSC OM -</a:t>
                      </a:r>
                      <a:r>
                        <a:rPr lang="en-US" sz="1600" b="0" baseline="0" dirty="0">
                          <a:solidFill>
                            <a:schemeClr val="tx1"/>
                          </a:solidFill>
                        </a:rPr>
                        <a:t> “Procedure for coordination with other standards bodies”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strike="noStrike" dirty="0">
                          <a:solidFill>
                            <a:schemeClr val="tx1"/>
                          </a:solidFill>
                        </a:rPr>
                        <a:t>Field</a:t>
                      </a:r>
                      <a:r>
                        <a:rPr lang="en-US" sz="1600" b="0" strike="noStrike" baseline="0" dirty="0">
                          <a:solidFill>
                            <a:schemeClr val="tx1"/>
                          </a:solidFill>
                        </a:rPr>
                        <a:t> Definitions</a:t>
                      </a:r>
                      <a:endParaRPr lang="en-US" sz="1600" b="0" strike="noStrik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strike="noStrike" dirty="0">
                          <a:solidFill>
                            <a:schemeClr val="tx1"/>
                          </a:solidFill>
                        </a:rPr>
                        <a:t>&lt;doc-</a:t>
                      </a:r>
                      <a:r>
                        <a:rPr lang="en-US" sz="1600" b="0" strike="noStrike" dirty="0" err="1">
                          <a:solidFill>
                            <a:schemeClr val="tx1"/>
                          </a:solidFill>
                        </a:rPr>
                        <a:t>url</a:t>
                      </a:r>
                      <a:r>
                        <a:rPr lang="en-US" sz="1600" b="0" strike="noStrike" dirty="0">
                          <a:solidFill>
                            <a:schemeClr val="tx1"/>
                          </a:solidFill>
                        </a:rPr>
                        <a:t>&gt; </a:t>
                      </a:r>
                      <a:r>
                        <a:rPr lang="en-GB" sz="1600" b="0" strike="noStrike" dirty="0">
                          <a:solidFill>
                            <a:schemeClr val="tx1"/>
                          </a:solidFill>
                        </a:rPr>
                        <a:t>An URL to a permanent </a:t>
                      </a:r>
                      <a:r>
                        <a:rPr lang="en-GB" sz="1600" b="0" strike="noStrike" kern="1200" dirty="0">
                          <a:solidFill>
                            <a:schemeClr val="tx1"/>
                          </a:solidFill>
                          <a:effectLst/>
                          <a:latin typeface="+mn-lt"/>
                          <a:ea typeface="+mn-ea"/>
                          <a:cs typeface="+mn-cs"/>
                        </a:rPr>
                        <a:t>unambiguous </a:t>
                      </a:r>
                      <a:r>
                        <a:rPr lang="en-GB" sz="1600" b="0" strike="noStrike" dirty="0">
                          <a:solidFill>
                            <a:schemeClr val="tx1"/>
                          </a:solidFill>
                        </a:rPr>
                        <a:t>location of the document</a:t>
                      </a:r>
                      <a:endParaRPr lang="en-US" sz="1600" b="0" strike="noStrike" dirty="0">
                        <a:solidFill>
                          <a:schemeClr val="tx1"/>
                        </a:solidFill>
                      </a:endParaRPr>
                    </a:p>
                    <a:p>
                      <a:r>
                        <a:rPr lang="en-US" sz="1600" b="0" strike="noStrike" dirty="0">
                          <a:solidFill>
                            <a:schemeClr val="tx1"/>
                          </a:solidFill>
                        </a:rPr>
                        <a:t>&lt;recipient&gt; Name of the organization</a:t>
                      </a:r>
                      <a:r>
                        <a:rPr lang="en-US" sz="1600" b="0" strike="noStrike" baseline="0" dirty="0">
                          <a:solidFill>
                            <a:schemeClr val="tx1"/>
                          </a:solidFill>
                        </a:rPr>
                        <a:t> to which the communication is addressed.</a:t>
                      </a:r>
                      <a:endParaRPr lang="en-US" sz="1600" b="0" strike="noStrik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3384193"/>
                  </a:ext>
                </a:extLst>
              </a:tr>
            </a:tbl>
          </a:graphicData>
        </a:graphic>
      </p:graphicFrame>
      <p:sp>
        <p:nvSpPr>
          <p:cNvPr id="4" name="TextBox 3">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1333719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Approval of updated LMSC OM</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647166170"/>
              </p:ext>
            </p:extLst>
          </p:nvPr>
        </p:nvGraphicFramePr>
        <p:xfrm>
          <a:off x="228600" y="1397000"/>
          <a:ext cx="8534400" cy="34036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3556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1" dirty="0">
                          <a:solidFill>
                            <a:schemeClr val="tx1"/>
                          </a:solidFill>
                        </a:rPr>
                        <a:t>(Insert</a:t>
                      </a:r>
                      <a:r>
                        <a:rPr lang="en-US" b="1" i="1" baseline="0" dirty="0">
                          <a:solidFill>
                            <a:schemeClr val="tx1"/>
                          </a:solidFill>
                        </a:rPr>
                        <a:t> contents of this cell into your presentation)</a:t>
                      </a:r>
                      <a:endParaRPr lang="en-US"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220173090"/>
                  </a:ext>
                </a:extLst>
              </a:tr>
              <a:tr h="75184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Approve &lt;doc-</a:t>
                      </a:r>
                      <a:r>
                        <a:rPr lang="en-US" sz="1600" b="0" dirty="0" err="1">
                          <a:solidFill>
                            <a:schemeClr val="tx1"/>
                          </a:solidFill>
                        </a:rPr>
                        <a:t>url</a:t>
                      </a:r>
                      <a:r>
                        <a:rPr lang="en-US" sz="1600" b="0" dirty="0">
                          <a:solidFill>
                            <a:schemeClr val="tx1"/>
                          </a:solidFill>
                        </a:rPr>
                        <a:t>&gt; as the new IEEE 802 LMSC Operations Manual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It should state “this motion is brought to the EC for approval under the process described in the </a:t>
                      </a:r>
                      <a:r>
                        <a:rPr lang="en-US" sz="1600" b="0" dirty="0" err="1">
                          <a:solidFill>
                            <a:schemeClr val="tx1"/>
                          </a:solidFill>
                        </a:rPr>
                        <a:t>subclause</a:t>
                      </a:r>
                      <a:r>
                        <a:rPr lang="en-US" sz="1600" b="0" dirty="0">
                          <a:solidFill>
                            <a:schemeClr val="tx1"/>
                          </a:solidFill>
                        </a:rPr>
                        <a:t> “Revision of the IEEE 802 LMSC OM” of the IEEE 802 LMSC Operations Manual.”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Applies to: an updated LMSC Operations Manual brought to the EC for approval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41656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LMSC</a:t>
                      </a:r>
                      <a:r>
                        <a:rPr lang="en-US" sz="1600" b="0" baseline="0" dirty="0">
                          <a:solidFill>
                            <a:schemeClr val="tx1"/>
                          </a:solidFill>
                        </a:rPr>
                        <a:t> P&amp;P - “Revision of the IEEE 802 LMSC OM”</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0" kern="1200" dirty="0">
                          <a:solidFill>
                            <a:schemeClr val="tx1"/>
                          </a:solidFill>
                          <a:effectLst/>
                          <a:latin typeface="+mn-lt"/>
                          <a:ea typeface="+mn-ea"/>
                          <a:cs typeface="+mn-cs"/>
                        </a:rPr>
                        <a:t>&lt;doc-</a:t>
                      </a:r>
                      <a:r>
                        <a:rPr lang="en-GB" sz="1600" b="0" kern="1200" dirty="0" err="1">
                          <a:solidFill>
                            <a:schemeClr val="tx1"/>
                          </a:solidFill>
                          <a:effectLst/>
                          <a:latin typeface="+mn-lt"/>
                          <a:ea typeface="+mn-ea"/>
                          <a:cs typeface="+mn-cs"/>
                        </a:rPr>
                        <a:t>url</a:t>
                      </a:r>
                      <a:r>
                        <a:rPr lang="en-GB" sz="1600" b="0" kern="1200" dirty="0">
                          <a:solidFill>
                            <a:schemeClr val="tx1"/>
                          </a:solidFill>
                          <a:effectLst/>
                          <a:latin typeface="+mn-lt"/>
                          <a:ea typeface="+mn-ea"/>
                          <a:cs typeface="+mn-cs"/>
                        </a:rPr>
                        <a:t>&gt; A URL to a permanent unambiguous location of the document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05473453"/>
                  </a:ext>
                </a:extLst>
              </a:tr>
            </a:tbl>
          </a:graphicData>
        </a:graphic>
      </p:graphicFrame>
      <p:sp>
        <p:nvSpPr>
          <p:cNvPr id="4" name="TextBox 3">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3424555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Approval of updated WG P&amp;P</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2449670404"/>
              </p:ext>
            </p:extLst>
          </p:nvPr>
        </p:nvGraphicFramePr>
        <p:xfrm>
          <a:off x="228600" y="1397000"/>
          <a:ext cx="8534400" cy="38100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4318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0" kern="1200" dirty="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118191391"/>
                  </a:ext>
                </a:extLst>
              </a:tr>
              <a:tr h="3048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kern="1200" dirty="0">
                          <a:solidFill>
                            <a:schemeClr val="tx1"/>
                          </a:solidFill>
                          <a:effectLst/>
                          <a:latin typeface="+mn-lt"/>
                          <a:ea typeface="+mn-ea"/>
                          <a:cs typeface="+mn-cs"/>
                        </a:rPr>
                        <a:t>Approve &lt;doc-</a:t>
                      </a:r>
                      <a:r>
                        <a:rPr lang="en-GB" sz="1600" b="0" kern="1200" dirty="0" err="1">
                          <a:solidFill>
                            <a:schemeClr val="tx1"/>
                          </a:solidFill>
                          <a:effectLst/>
                          <a:latin typeface="+mn-lt"/>
                          <a:ea typeface="+mn-ea"/>
                          <a:cs typeface="+mn-cs"/>
                        </a:rPr>
                        <a:t>url</a:t>
                      </a:r>
                      <a:r>
                        <a:rPr lang="en-GB" sz="1600" b="0" kern="1200" dirty="0">
                          <a:solidFill>
                            <a:schemeClr val="tx1"/>
                          </a:solidFill>
                          <a:effectLst/>
                          <a:latin typeface="+mn-lt"/>
                          <a:ea typeface="+mn-ea"/>
                          <a:cs typeface="+mn-cs"/>
                        </a:rPr>
                        <a:t>&gt; as the new IEEE 802 LMSC Working Group Policies and Procedures</a:t>
                      </a:r>
                      <a:endParaRPr lang="en-US" sz="1600" b="0" kern="1200" dirty="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It should state “This motion is </a:t>
                      </a:r>
                      <a:r>
                        <a:rPr lang="en-GB" sz="1600" b="0" kern="1200" dirty="0">
                          <a:solidFill>
                            <a:schemeClr val="dk1"/>
                          </a:solidFill>
                          <a:effectLst/>
                          <a:latin typeface="+mn-lt"/>
                          <a:ea typeface="+mn-ea"/>
                          <a:cs typeface="+mn-cs"/>
                        </a:rPr>
                        <a:t>brought to the EC for approval under the process described in the </a:t>
                      </a:r>
                      <a:r>
                        <a:rPr lang="en-GB" sz="1600" b="0" kern="1200" dirty="0" err="1">
                          <a:solidFill>
                            <a:schemeClr val="dk1"/>
                          </a:solidFill>
                          <a:effectLst/>
                          <a:latin typeface="+mn-lt"/>
                          <a:ea typeface="+mn-ea"/>
                          <a:cs typeface="+mn-cs"/>
                        </a:rPr>
                        <a:t>subclause</a:t>
                      </a:r>
                      <a:r>
                        <a:rPr lang="en-GB" sz="1600" b="0" kern="1200" dirty="0">
                          <a:solidFill>
                            <a:schemeClr val="dk1"/>
                          </a:solidFill>
                          <a:effectLst/>
                          <a:latin typeface="+mn-lt"/>
                          <a:ea typeface="+mn-ea"/>
                          <a:cs typeface="+mn-cs"/>
                        </a:rPr>
                        <a:t> “Revision of the IEEE 802 LMSC Working Group Policies and Procedures” of the IEEE 802 LMSC Working Group Policies and Procedures.”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77216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kern="1200" dirty="0">
                          <a:solidFill>
                            <a:schemeClr val="dk1"/>
                          </a:solidFill>
                          <a:effectLst/>
                          <a:latin typeface="+mn-lt"/>
                          <a:ea typeface="+mn-ea"/>
                          <a:cs typeface="+mn-cs"/>
                        </a:rPr>
                        <a:t>Applies to: an updated WG P&amp;P brought to the EC for approval</a:t>
                      </a:r>
                      <a:endParaRPr lang="en-US" sz="1600" b="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43180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baseline="0" dirty="0">
                          <a:solidFill>
                            <a:schemeClr val="tx1"/>
                          </a:solidFill>
                        </a:rPr>
                        <a:t>LMSC WG P&amp;P - </a:t>
                      </a:r>
                      <a:r>
                        <a:rPr lang="en-GB" sz="1600" b="0" kern="1200" dirty="0">
                          <a:solidFill>
                            <a:schemeClr val="dk1"/>
                          </a:solidFill>
                          <a:effectLst/>
                          <a:latin typeface="+mn-lt"/>
                          <a:ea typeface="+mn-ea"/>
                          <a:cs typeface="+mn-cs"/>
                        </a:rPr>
                        <a:t>“Revision of the IEEE 802 LMSC Working Group Policies and Procedures” </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0" kern="1200" dirty="0">
                          <a:solidFill>
                            <a:schemeClr val="tx1"/>
                          </a:solidFill>
                          <a:effectLst/>
                          <a:latin typeface="+mn-lt"/>
                          <a:ea typeface="+mn-ea"/>
                          <a:cs typeface="+mn-cs"/>
                        </a:rPr>
                        <a:t>&lt;doc-</a:t>
                      </a:r>
                      <a:r>
                        <a:rPr lang="en-GB" sz="1600" b="0" kern="1200" dirty="0" err="1">
                          <a:solidFill>
                            <a:schemeClr val="tx1"/>
                          </a:solidFill>
                          <a:effectLst/>
                          <a:latin typeface="+mn-lt"/>
                          <a:ea typeface="+mn-ea"/>
                          <a:cs typeface="+mn-cs"/>
                        </a:rPr>
                        <a:t>url</a:t>
                      </a:r>
                      <a:r>
                        <a:rPr lang="en-GB" sz="1600" b="0" kern="1200" dirty="0">
                          <a:solidFill>
                            <a:schemeClr val="tx1"/>
                          </a:solidFill>
                          <a:effectLst/>
                          <a:latin typeface="+mn-lt"/>
                          <a:ea typeface="+mn-ea"/>
                          <a:cs typeface="+mn-cs"/>
                        </a:rPr>
                        <a:t>&gt; A URL to a permanent unambiguous location of the document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72818279"/>
                  </a:ext>
                </a:extLst>
              </a:tr>
            </a:tbl>
          </a:graphicData>
        </a:graphic>
      </p:graphicFrame>
      <p:sp>
        <p:nvSpPr>
          <p:cNvPr id="4" name="TextBox 3">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33998101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a:xfrm>
            <a:off x="228600" y="404813"/>
            <a:ext cx="8534400" cy="792162"/>
          </a:xfrm>
        </p:spPr>
        <p:txBody>
          <a:bodyPr/>
          <a:lstStyle/>
          <a:p>
            <a:r>
              <a:rPr lang="en-US" altLang="en-US" sz="3000" dirty="0"/>
              <a:t>Motion: </a:t>
            </a:r>
            <a:r>
              <a:rPr lang="en-GB" sz="3000" dirty="0"/>
              <a:t>Approval of updated Chair’s Guidelines</a:t>
            </a:r>
            <a:endParaRPr lang="en-US" altLang="en-US" sz="3000" dirty="0"/>
          </a:p>
        </p:txBody>
      </p:sp>
      <p:graphicFrame>
        <p:nvGraphicFramePr>
          <p:cNvPr id="2" name="Table 1"/>
          <p:cNvGraphicFramePr>
            <a:graphicFrameLocks noGrp="1"/>
          </p:cNvGraphicFramePr>
          <p:nvPr>
            <p:extLst>
              <p:ext uri="{D42A27DB-BD31-4B8C-83A1-F6EECF244321}">
                <p14:modId xmlns:p14="http://schemas.microsoft.com/office/powerpoint/2010/main" val="3712243452"/>
              </p:ext>
            </p:extLst>
          </p:nvPr>
        </p:nvGraphicFramePr>
        <p:xfrm>
          <a:off x="228600" y="1397000"/>
          <a:ext cx="8534400" cy="466852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6604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b="1"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kern="1200" dirty="0">
                          <a:solidFill>
                            <a:schemeClr val="tx1"/>
                          </a:solidFill>
                          <a:effectLst/>
                          <a:latin typeface="+mn-lt"/>
                          <a:ea typeface="+mn-ea"/>
                          <a:cs typeface="+mn-cs"/>
                        </a:rPr>
                        <a:t>Approve &lt;doc-</a:t>
                      </a:r>
                      <a:r>
                        <a:rPr lang="en-GB" sz="1600" b="0" kern="1200" dirty="0" err="1">
                          <a:solidFill>
                            <a:schemeClr val="tx1"/>
                          </a:solidFill>
                          <a:effectLst/>
                          <a:latin typeface="+mn-lt"/>
                          <a:ea typeface="+mn-ea"/>
                          <a:cs typeface="+mn-cs"/>
                        </a:rPr>
                        <a:t>url</a:t>
                      </a:r>
                      <a:r>
                        <a:rPr lang="en-GB" sz="1600" b="0" kern="1200" dirty="0">
                          <a:solidFill>
                            <a:schemeClr val="tx1"/>
                          </a:solidFill>
                          <a:effectLst/>
                          <a:latin typeface="+mn-lt"/>
                          <a:ea typeface="+mn-ea"/>
                          <a:cs typeface="+mn-cs"/>
                        </a:rPr>
                        <a:t>&gt; as the IEEE 802 LMSC Chair’s Guidelines</a:t>
                      </a:r>
                      <a:endParaRPr lang="en-US" sz="1600" b="0" kern="1200" dirty="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976987950"/>
                  </a:ext>
                </a:extLst>
              </a:tr>
              <a:tr h="2286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0" dirty="0">
                          <a:solidFill>
                            <a:schemeClr val="tx1"/>
                          </a:solidFill>
                        </a:rPr>
                        <a:t>The</a:t>
                      </a:r>
                      <a:r>
                        <a:rPr lang="en-GB" sz="1600" b="0" baseline="0" dirty="0">
                          <a:solidFill>
                            <a:schemeClr val="tx1"/>
                          </a:solidFill>
                        </a:rPr>
                        <a:t> purpose of the chair’s guidelines is described</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4544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0" kern="1200" baseline="0" dirty="0">
                          <a:solidFill>
                            <a:schemeClr val="tx1"/>
                          </a:solidFill>
                          <a:latin typeface="+mn-lt"/>
                          <a:ea typeface="+mn-ea"/>
                          <a:cs typeface="+mn-cs"/>
                        </a:rPr>
                        <a:t>LMSC OM “In order to maintain some consistency of operation, the Sponsor Chair may maintain a public</a:t>
                      </a:r>
                      <a:br>
                        <a:rPr lang="en-GB" sz="1600" b="0" kern="1200" baseline="0" dirty="0">
                          <a:solidFill>
                            <a:schemeClr val="tx1"/>
                          </a:solidFill>
                          <a:latin typeface="+mn-lt"/>
                          <a:ea typeface="+mn-ea"/>
                          <a:cs typeface="+mn-cs"/>
                        </a:rPr>
                      </a:br>
                      <a:r>
                        <a:rPr lang="en-GB" sz="1600" b="0" kern="1200" baseline="0" dirty="0">
                          <a:solidFill>
                            <a:schemeClr val="tx1"/>
                          </a:solidFill>
                          <a:latin typeface="+mn-lt"/>
                          <a:ea typeface="+mn-ea"/>
                          <a:cs typeface="+mn-cs"/>
                        </a:rPr>
                        <a:t>document to be called the "IEEE 802 LMSC Chair's Guidelines and EC policy decisions"</a:t>
                      </a:r>
                    </a:p>
                    <a:p>
                      <a:endParaRPr lang="en-GB" sz="1600" b="0" kern="1200" baseline="0" dirty="0">
                        <a:solidFill>
                          <a:schemeClr val="tx1"/>
                        </a:solidFill>
                        <a:latin typeface="+mn-lt"/>
                        <a:ea typeface="+mn-ea"/>
                        <a:cs typeface="+mn-cs"/>
                      </a:endParaRPr>
                    </a:p>
                    <a:p>
                      <a:r>
                        <a:rPr lang="en-GB" sz="1600" b="0" kern="1200" baseline="0" dirty="0">
                          <a:solidFill>
                            <a:schemeClr val="tx1"/>
                          </a:solidFill>
                          <a:latin typeface="+mn-lt"/>
                          <a:ea typeface="+mn-ea"/>
                          <a:cs typeface="+mn-cs"/>
                        </a:rPr>
                        <a:t>There is no requirement that the EC approve updates to the Chairs’ guidelines, and nothing that precludes the chair seeing EC approval.</a:t>
                      </a:r>
                      <a:endParaRPr lang="en-US" sz="16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&lt;doc-</a:t>
                      </a:r>
                      <a:r>
                        <a:rPr lang="en-US" sz="1600" b="0" dirty="0" err="1">
                          <a:solidFill>
                            <a:schemeClr val="tx1"/>
                          </a:solidFill>
                        </a:rPr>
                        <a:t>url</a:t>
                      </a:r>
                      <a:r>
                        <a:rPr lang="en-US" sz="1600" b="0" dirty="0">
                          <a:solidFill>
                            <a:schemeClr val="tx1"/>
                          </a:solidFill>
                        </a:rPr>
                        <a:t>&gt; </a:t>
                      </a:r>
                      <a:r>
                        <a:rPr lang="en-GB" sz="1600" b="0" dirty="0">
                          <a:solidFill>
                            <a:schemeClr val="tx1"/>
                          </a:solidFill>
                        </a:rPr>
                        <a:t>An URL to a permanent </a:t>
                      </a:r>
                      <a:r>
                        <a:rPr lang="en-GB" sz="1600" b="0" kern="1200" dirty="0">
                          <a:solidFill>
                            <a:schemeClr val="tx1"/>
                          </a:solidFill>
                          <a:effectLst/>
                          <a:latin typeface="+mn-lt"/>
                          <a:ea typeface="+mn-ea"/>
                          <a:cs typeface="+mn-cs"/>
                        </a:rPr>
                        <a:t>unambiguous</a:t>
                      </a:r>
                      <a:r>
                        <a:rPr lang="en-GB" sz="1600" b="0" dirty="0">
                          <a:solidFill>
                            <a:schemeClr val="tx1"/>
                          </a:solidFill>
                        </a:rPr>
                        <a:t> location of the document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9369711"/>
                  </a:ext>
                </a:extLst>
              </a:tr>
            </a:tbl>
          </a:graphicData>
        </a:graphic>
      </p:graphicFrame>
      <p:sp>
        <p:nvSpPr>
          <p:cNvPr id="4" name="TextBox 3">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5037519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Fee Waiver</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265138287"/>
              </p:ext>
            </p:extLst>
          </p:nvPr>
        </p:nvGraphicFramePr>
        <p:xfrm>
          <a:off x="228600" y="1397000"/>
          <a:ext cx="8534400" cy="342392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4318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0" dirty="0">
                        <a:solidFill>
                          <a:schemeClr val="tx1"/>
                        </a:solidFill>
                      </a:endParaRPr>
                    </a:p>
                    <a:p>
                      <a:r>
                        <a:rPr lang="en-GB" sz="1600" b="0" dirty="0">
                          <a:solidFill>
                            <a:schemeClr val="tx1"/>
                          </a:solidFill>
                        </a:rPr>
                        <a:t>Confirm meeting fee waivers</a:t>
                      </a:r>
                      <a:r>
                        <a:rPr lang="en-GB" sz="1600" b="0" baseline="0" dirty="0">
                          <a:solidFill>
                            <a:schemeClr val="tx1"/>
                          </a:solidFill>
                        </a:rPr>
                        <a:t> for the &lt;date-of-session&gt; LMSC session for the following individuals:</a:t>
                      </a:r>
                    </a:p>
                    <a:p>
                      <a:r>
                        <a:rPr lang="en-GB" sz="1600" b="0" baseline="0" dirty="0">
                          <a:solidFill>
                            <a:schemeClr val="tx1"/>
                          </a:solidFill>
                        </a:rPr>
                        <a:t>&lt;list of names here&gt;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652613075"/>
                  </a:ext>
                </a:extLst>
              </a:tr>
              <a:tr h="3810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0" dirty="0">
                          <a:solidFill>
                            <a:schemeClr val="tx1"/>
                          </a:solidFill>
                        </a:rPr>
                        <a:t>The purpose</a:t>
                      </a:r>
                      <a:r>
                        <a:rPr lang="en-GB" sz="1600" b="0" baseline="0" dirty="0">
                          <a:solidFill>
                            <a:schemeClr val="tx1"/>
                          </a:solidFill>
                        </a:rPr>
                        <a:t> of the fee waiver should be described.</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35052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44704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a:solidFill>
                            <a:schemeClr val="tx1"/>
                          </a:solidFill>
                        </a:rPr>
                        <a:t>LMSC Chair’s Guidelines:  “Registration”</a:t>
                      </a:r>
                      <a:endParaRPr lang="en-US" sz="1600" b="0" dirty="0">
                        <a:solidFill>
                          <a:schemeClr val="tx1"/>
                        </a:solidFill>
                      </a:endParaRPr>
                    </a:p>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4552441"/>
                  </a:ext>
                </a:extLst>
              </a:tr>
            </a:tbl>
          </a:graphicData>
        </a:graphic>
      </p:graphicFrame>
      <p:sp>
        <p:nvSpPr>
          <p:cNvPr id="4" name="TextBox 3">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30230688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Study Group formation</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476730071"/>
              </p:ext>
            </p:extLst>
          </p:nvPr>
        </p:nvGraphicFramePr>
        <p:xfrm>
          <a:off x="228600" y="1397000"/>
          <a:ext cx="8534400" cy="394716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355600">
                <a:tc rowSpan="2">
                  <a:txBody>
                    <a:bodyPr/>
                    <a:lstStyle/>
                    <a:p>
                      <a:r>
                        <a:rPr lang="en-US" sz="1400" b="0" dirty="0">
                          <a:solidFill>
                            <a:schemeClr val="tx1"/>
                          </a:solidFill>
                        </a:rPr>
                        <a:t>Motion</a:t>
                      </a:r>
                      <a:r>
                        <a:rPr lang="en-US" sz="1400" b="0" baseline="0" dirty="0">
                          <a:solidFill>
                            <a:schemeClr val="tx1"/>
                          </a:solidFill>
                        </a:rPr>
                        <a:t> Text</a:t>
                      </a:r>
                    </a:p>
                    <a:p>
                      <a:r>
                        <a:rPr lang="en-US" sz="1400" b="0" baseline="0" dirty="0">
                          <a:solidFill>
                            <a:schemeClr val="tx1"/>
                          </a:solidFill>
                        </a:rPr>
                        <a:t>(include)</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1" dirty="0">
                          <a:solidFill>
                            <a:schemeClr val="tx1"/>
                          </a:solidFill>
                        </a:rPr>
                        <a:t>(Insert</a:t>
                      </a:r>
                      <a:r>
                        <a:rPr lang="en-US" sz="1400" b="1" i="1" baseline="0" dirty="0">
                          <a:solidFill>
                            <a:schemeClr val="tx1"/>
                          </a:solidFill>
                        </a:rPr>
                        <a:t> contents of this cell into your presentation)</a:t>
                      </a:r>
                      <a:endParaRPr lang="en-US" sz="14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792041652"/>
                  </a:ext>
                </a:extLst>
              </a:tr>
              <a:tr h="73152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Approve the formation of [EC | &lt;</a:t>
                      </a:r>
                      <a:r>
                        <a:rPr lang="en-US" sz="1400" b="0" dirty="0" err="1">
                          <a:solidFill>
                            <a:schemeClr val="tx1"/>
                          </a:solidFill>
                        </a:rPr>
                        <a:t>wg</a:t>
                      </a:r>
                      <a:r>
                        <a:rPr lang="en-US" sz="1400" b="0" dirty="0">
                          <a:solidFill>
                            <a:schemeClr val="tx1"/>
                          </a:solidFill>
                        </a:rPr>
                        <a:t>-name&gt;] &lt;sg-name&gt; study group to consider development of a Project Authorization Request (PAR) and Criteria for Standards Development (CSD) responses [for </a:t>
                      </a:r>
                      <a:r>
                        <a:rPr lang="en-US" sz="1400" b="0" i="0" dirty="0">
                          <a:solidFill>
                            <a:schemeClr val="tx1"/>
                          </a:solidFill>
                        </a:rPr>
                        <a:t>&lt;sg-brief-description-of-purpose&gt;].</a:t>
                      </a:r>
                      <a:r>
                        <a:rPr lang="en-US" sz="1400" b="0" dirty="0">
                          <a:solidFill>
                            <a:schemeClr val="tx1"/>
                          </a:solidFill>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492760">
                <a:tc>
                  <a:txBody>
                    <a:bodyPr/>
                    <a:lstStyle/>
                    <a:p>
                      <a:r>
                        <a:rPr lang="en-US" sz="1400" b="0" dirty="0">
                          <a:solidFill>
                            <a:schemeClr val="tx1"/>
                          </a:solidFill>
                        </a:rPr>
                        <a:t>Other Info</a:t>
                      </a:r>
                    </a:p>
                    <a:p>
                      <a:r>
                        <a:rPr lang="en-US" sz="14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See &lt;doc-</a:t>
                      </a:r>
                      <a:r>
                        <a:rPr lang="en-US" sz="1400" b="0" dirty="0" err="1">
                          <a:solidFill>
                            <a:schemeClr val="tx1"/>
                          </a:solidFill>
                        </a:rPr>
                        <a:t>url</a:t>
                      </a:r>
                      <a:r>
                        <a:rPr lang="en-US" sz="1400" b="0" dirty="0">
                          <a:solidFill>
                            <a:schemeClr val="tx1"/>
                          </a:solidFill>
                        </a:rPr>
                        <a:t>&gt; for supporting documentation</a:t>
                      </a:r>
                    </a:p>
                    <a:p>
                      <a:r>
                        <a:rPr lang="en-US" sz="1400" b="0" dirty="0">
                          <a:solidFill>
                            <a:schemeClr val="tx1"/>
                          </a:solidFill>
                        </a:rPr>
                        <a:t>Vote in the WG: &lt;y&gt;,&lt;n&gt;,&lt;a&gt;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4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Applies to: Formation of a study group that is operating under a working group. May not be on the consent agenda.  Supporting documentation is expected.</a:t>
                      </a:r>
                      <a:endParaRPr lang="en-US" sz="14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81000">
                <a:tc>
                  <a:txBody>
                    <a:bodyPr/>
                    <a:lstStyle/>
                    <a:p>
                      <a:r>
                        <a:rPr lang="en-US" sz="14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SB</a:t>
                      </a:r>
                      <a:r>
                        <a:rPr lang="en-US" sz="1400" b="0" baseline="0" dirty="0">
                          <a:solidFill>
                            <a:schemeClr val="tx1"/>
                          </a:solidFill>
                        </a:rPr>
                        <a:t> OM - “Voting rules”</a:t>
                      </a:r>
                    </a:p>
                    <a:p>
                      <a:r>
                        <a:rPr lang="en-US" sz="1400" b="0" baseline="0" dirty="0">
                          <a:solidFill>
                            <a:schemeClr val="tx1"/>
                          </a:solidFill>
                        </a:rPr>
                        <a:t>LMSC OM - “Project Authorization”</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Field</a:t>
                      </a:r>
                      <a:r>
                        <a:rPr lang="en-US" sz="1400" b="0" baseline="0" dirty="0">
                          <a:solidFill>
                            <a:schemeClr val="tx1"/>
                          </a:solidFill>
                        </a:rPr>
                        <a:t> Definitions</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&lt;</a:t>
                      </a:r>
                      <a:r>
                        <a:rPr lang="en-US" sz="1400" b="0" dirty="0" err="1">
                          <a:solidFill>
                            <a:schemeClr val="tx1"/>
                          </a:solidFill>
                        </a:rPr>
                        <a:t>wg</a:t>
                      </a:r>
                      <a:r>
                        <a:rPr lang="en-US" sz="1400" b="0" dirty="0">
                          <a:solidFill>
                            <a:schemeClr val="tx1"/>
                          </a:solidFill>
                        </a:rPr>
                        <a:t>-name</a:t>
                      </a:r>
                      <a:r>
                        <a:rPr lang="en-US" sz="1400" b="0" kern="1200" dirty="0">
                          <a:solidFill>
                            <a:schemeClr val="tx1"/>
                          </a:solidFill>
                          <a:latin typeface="+mn-lt"/>
                          <a:ea typeface="+mn-ea"/>
                          <a:cs typeface="+mn-cs"/>
                        </a:rPr>
                        <a:t>&gt; </a:t>
                      </a:r>
                      <a:r>
                        <a:rPr lang="en-GB" sz="1400" b="0" kern="1200" dirty="0">
                          <a:solidFill>
                            <a:schemeClr val="tx1"/>
                          </a:solidFill>
                          <a:latin typeface="+mn-lt"/>
                          <a:ea typeface="+mn-ea"/>
                          <a:cs typeface="+mn-cs"/>
                        </a:rPr>
                        <a:t>The name of a working group or TAG</a:t>
                      </a:r>
                      <a:endParaRPr lang="en-US" sz="1400" b="0" kern="1200" dirty="0">
                        <a:solidFill>
                          <a:schemeClr val="tx1"/>
                        </a:solidFill>
                        <a:latin typeface="+mn-lt"/>
                        <a:ea typeface="+mn-ea"/>
                        <a:cs typeface="+mn-cs"/>
                      </a:endParaRPr>
                    </a:p>
                    <a:p>
                      <a:r>
                        <a:rPr lang="en-US" sz="1400" b="0" kern="1200" dirty="0">
                          <a:solidFill>
                            <a:schemeClr val="tx1"/>
                          </a:solidFill>
                          <a:latin typeface="+mn-lt"/>
                          <a:ea typeface="+mn-ea"/>
                          <a:cs typeface="+mn-cs"/>
                        </a:rPr>
                        <a:t>&lt;sg-name&gt; </a:t>
                      </a:r>
                      <a:r>
                        <a:rPr lang="en-GB" sz="1400" b="0" kern="1200" dirty="0">
                          <a:solidFill>
                            <a:schemeClr val="tx1"/>
                          </a:solidFill>
                          <a:latin typeface="+mn-lt"/>
                          <a:ea typeface="+mn-ea"/>
                          <a:cs typeface="+mn-cs"/>
                        </a:rPr>
                        <a:t>The name of a study group</a:t>
                      </a:r>
                    </a:p>
                    <a:p>
                      <a:r>
                        <a:rPr lang="en-GB" sz="1400" b="0" kern="1200" dirty="0">
                          <a:solidFill>
                            <a:schemeClr val="tx1"/>
                          </a:solidFill>
                          <a:latin typeface="+mn-lt"/>
                          <a:ea typeface="+mn-ea"/>
                          <a:cs typeface="+mn-cs"/>
                        </a:rPr>
                        <a:t>&lt;</a:t>
                      </a:r>
                      <a:r>
                        <a:rPr lang="en-US" sz="1400" b="0" dirty="0">
                          <a:solidFill>
                            <a:schemeClr val="tx1"/>
                          </a:solidFill>
                        </a:rPr>
                        <a:t>for &lt;sg-brief-description-of-purpose&gt; a description of the purpose of the study</a:t>
                      </a:r>
                      <a:r>
                        <a:rPr lang="en-US" sz="1400" b="0" baseline="0" dirty="0">
                          <a:solidFill>
                            <a:schemeClr val="tx1"/>
                          </a:solidFill>
                        </a:rPr>
                        <a:t> group if the name alone is not sufficient.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&lt;doc-</a:t>
                      </a:r>
                      <a:r>
                        <a:rPr lang="en-US" sz="1400" b="0" dirty="0" err="1">
                          <a:solidFill>
                            <a:schemeClr val="tx1"/>
                          </a:solidFill>
                        </a:rPr>
                        <a:t>url</a:t>
                      </a:r>
                      <a:r>
                        <a:rPr lang="en-US" sz="1400" b="0" dirty="0">
                          <a:solidFill>
                            <a:schemeClr val="tx1"/>
                          </a:solidFill>
                        </a:rPr>
                        <a:t>&gt; </a:t>
                      </a:r>
                      <a:r>
                        <a:rPr lang="en-GB" sz="1400" b="0" dirty="0">
                          <a:solidFill>
                            <a:schemeClr val="tx1"/>
                          </a:solidFill>
                        </a:rPr>
                        <a:t>An URL to a permanent </a:t>
                      </a:r>
                      <a:r>
                        <a:rPr lang="en-GB" sz="1400" b="0" kern="1200" dirty="0">
                          <a:solidFill>
                            <a:schemeClr val="tx1"/>
                          </a:solidFill>
                          <a:effectLst/>
                          <a:latin typeface="+mn-lt"/>
                          <a:ea typeface="+mn-ea"/>
                          <a:cs typeface="+mn-cs"/>
                        </a:rPr>
                        <a:t>unambiguous</a:t>
                      </a:r>
                      <a:r>
                        <a:rPr lang="en-GB" sz="1400" b="0" dirty="0">
                          <a:solidFill>
                            <a:schemeClr val="tx1"/>
                          </a:solidFill>
                        </a:rPr>
                        <a:t> location of the document</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97663180"/>
                  </a:ext>
                </a:extLst>
              </a:tr>
            </a:tbl>
          </a:graphicData>
        </a:graphic>
      </p:graphicFrame>
      <p:sp>
        <p:nvSpPr>
          <p:cNvPr id="4" name="TextBox 3">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557891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Purpose of this document</a:t>
            </a:r>
            <a:endParaRPr lang="en-US" dirty="0"/>
          </a:p>
        </p:txBody>
      </p:sp>
      <p:sp>
        <p:nvSpPr>
          <p:cNvPr id="3" name="Content Placeholder 2"/>
          <p:cNvSpPr>
            <a:spLocks noGrp="1"/>
          </p:cNvSpPr>
          <p:nvPr>
            <p:ph idx="1"/>
          </p:nvPr>
        </p:nvSpPr>
        <p:spPr>
          <a:xfrm>
            <a:off x="250825" y="1341438"/>
            <a:ext cx="8229600" cy="5059362"/>
          </a:xfrm>
        </p:spPr>
        <p:txBody>
          <a:bodyPr/>
          <a:lstStyle/>
          <a:p>
            <a:r>
              <a:rPr lang="en-GB" dirty="0"/>
              <a:t>The purpose of a motion template is to improve the quality of the work of the EC </a:t>
            </a:r>
          </a:p>
          <a:p>
            <a:r>
              <a:rPr lang="en-GB" dirty="0"/>
              <a:t>Used properly, these motion templates should result in the reduction of motions that are incomplete or ambiguous and the reduction of gratuitous variation </a:t>
            </a:r>
          </a:p>
          <a:p>
            <a:r>
              <a:rPr lang="en-GB" dirty="0"/>
              <a:t>This should save time of all concerned in the preparation and debate of the motions</a:t>
            </a:r>
          </a:p>
          <a:p>
            <a:pPr marL="0" indent="0">
              <a:buNone/>
            </a:pPr>
            <a:endParaRPr lang="en-US" dirty="0"/>
          </a:p>
        </p:txBody>
      </p:sp>
    </p:spTree>
    <p:extLst>
      <p:ext uri="{BB962C8B-B14F-4D97-AF65-F5344CB8AC3E}">
        <p14:creationId xmlns:p14="http://schemas.microsoft.com/office/powerpoint/2010/main" val="3197914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Study Group extension</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556299101"/>
              </p:ext>
            </p:extLst>
          </p:nvPr>
        </p:nvGraphicFramePr>
        <p:xfrm>
          <a:off x="152400" y="1371600"/>
          <a:ext cx="8534400" cy="47904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431800">
                <a:tc rowSpan="2">
                  <a:txBody>
                    <a:bodyPr/>
                    <a:lstStyle/>
                    <a:p>
                      <a:r>
                        <a:rPr lang="en-US" sz="1500" b="0" dirty="0">
                          <a:solidFill>
                            <a:schemeClr val="tx1"/>
                          </a:solidFill>
                        </a:rPr>
                        <a:t>Motion</a:t>
                      </a:r>
                      <a:r>
                        <a:rPr lang="en-US" sz="1500" b="0" baseline="0" dirty="0">
                          <a:solidFill>
                            <a:schemeClr val="tx1"/>
                          </a:solidFill>
                        </a:rPr>
                        <a:t> Text</a:t>
                      </a:r>
                    </a:p>
                    <a:p>
                      <a:r>
                        <a:rPr lang="en-US" sz="1500" b="0" baseline="0" dirty="0">
                          <a:solidFill>
                            <a:schemeClr val="tx1"/>
                          </a:solidFill>
                        </a:rPr>
                        <a:t>(include)</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1" dirty="0">
                          <a:solidFill>
                            <a:schemeClr val="tx1"/>
                          </a:solidFill>
                        </a:rPr>
                        <a:t>(Insert</a:t>
                      </a:r>
                      <a:r>
                        <a:rPr lang="en-US" sz="1500" b="1" i="1" baseline="0" dirty="0">
                          <a:solidFill>
                            <a:schemeClr val="tx1"/>
                          </a:solidFill>
                        </a:rPr>
                        <a:t> contents of this cell into your presentation)</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516827508"/>
                  </a:ext>
                </a:extLst>
              </a:tr>
              <a:tr h="4826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Grant the &lt;ordinal&gt; extension of the </a:t>
                      </a:r>
                      <a:r>
                        <a:rPr lang="en-US" sz="1600" b="0" dirty="0">
                          <a:solidFill>
                            <a:schemeClr val="tx1"/>
                          </a:solidFill>
                        </a:rPr>
                        <a:t>[EC | &lt;</a:t>
                      </a:r>
                      <a:r>
                        <a:rPr lang="en-US" sz="1600" b="0" dirty="0" err="1">
                          <a:solidFill>
                            <a:schemeClr val="tx1"/>
                          </a:solidFill>
                        </a:rPr>
                        <a:t>wg</a:t>
                      </a:r>
                      <a:r>
                        <a:rPr lang="en-US" sz="1600" b="0" dirty="0">
                          <a:solidFill>
                            <a:schemeClr val="tx1"/>
                          </a:solidFill>
                        </a:rPr>
                        <a:t>-name&gt;] &lt;sg-name&gt; </a:t>
                      </a:r>
                      <a:r>
                        <a:rPr lang="en-US" sz="1500" b="0" dirty="0">
                          <a:solidFill>
                            <a:schemeClr val="tx1"/>
                          </a:solidFill>
                        </a:rPr>
                        <a:t>study 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500" b="0" dirty="0">
                          <a:solidFill>
                            <a:schemeClr val="tx1"/>
                          </a:solidFill>
                        </a:rPr>
                        <a:t>Other Info</a:t>
                      </a:r>
                    </a:p>
                    <a:p>
                      <a:r>
                        <a:rPr lang="en-US" sz="15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US" sz="1500" kern="1200" dirty="0">
                          <a:solidFill>
                            <a:schemeClr val="dk1"/>
                          </a:solidFill>
                          <a:effectLst/>
                          <a:latin typeface="+mn-lt"/>
                          <a:ea typeface="+mn-ea"/>
                          <a:cs typeface="+mn-cs"/>
                        </a:rPr>
                        <a:t>See &lt;doc-</a:t>
                      </a:r>
                      <a:r>
                        <a:rPr lang="en-US" sz="1500" kern="1200" dirty="0" err="1">
                          <a:solidFill>
                            <a:schemeClr val="dk1"/>
                          </a:solidFill>
                          <a:effectLst/>
                          <a:latin typeface="+mn-lt"/>
                          <a:ea typeface="+mn-ea"/>
                          <a:cs typeface="+mn-cs"/>
                        </a:rPr>
                        <a:t>url</a:t>
                      </a:r>
                      <a:r>
                        <a:rPr lang="en-US" sz="1500" kern="1200" dirty="0">
                          <a:solidFill>
                            <a:schemeClr val="dk1"/>
                          </a:solidFill>
                          <a:effectLst/>
                          <a:latin typeface="+mn-lt"/>
                          <a:ea typeface="+mn-ea"/>
                          <a:cs typeface="+mn-cs"/>
                        </a:rPr>
                        <a:t>&gt; for supporting documentation</a:t>
                      </a:r>
                    </a:p>
                    <a:p>
                      <a:pPr lvl="0"/>
                      <a:r>
                        <a:rPr lang="en-US" sz="1500" kern="1200" dirty="0">
                          <a:solidFill>
                            <a:schemeClr val="dk1"/>
                          </a:solidFill>
                          <a:effectLst/>
                          <a:latin typeface="+mn-lt"/>
                          <a:ea typeface="+mn-ea"/>
                          <a:cs typeface="+mn-cs"/>
                        </a:rPr>
                        <a:t>Vote in the WG: &lt;y&gt;,&lt;n&gt;,&lt;a&gt;</a:t>
                      </a:r>
                    </a:p>
                    <a:p>
                      <a:pPr lvl="0"/>
                      <a:r>
                        <a:rPr lang="en-US" sz="1500" kern="1200" dirty="0">
                          <a:solidFill>
                            <a:schemeClr val="dk1"/>
                          </a:solidFill>
                          <a:effectLst/>
                          <a:latin typeface="+mn-lt"/>
                          <a:ea typeface="+mn-ea"/>
                          <a:cs typeface="+mn-cs"/>
                        </a:rPr>
                        <a:t>For the second extension rationale for extension must be provided.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5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GB" sz="1500" kern="1200" dirty="0">
                          <a:solidFill>
                            <a:schemeClr val="dk1"/>
                          </a:solidFill>
                          <a:effectLst/>
                          <a:latin typeface="+mn-lt"/>
                          <a:ea typeface="+mn-ea"/>
                          <a:cs typeface="+mn-cs"/>
                        </a:rPr>
                        <a:t>Applies to: Extension of a study group that is operating under a working group.  The extension applies until the end of the next LMSC plenary meeting.</a:t>
                      </a:r>
                      <a:endParaRPr lang="en-US" sz="1500" kern="1200" dirty="0">
                        <a:solidFill>
                          <a:schemeClr val="dk1"/>
                        </a:solidFill>
                        <a:effectLst/>
                        <a:latin typeface="+mn-lt"/>
                        <a:ea typeface="+mn-ea"/>
                        <a:cs typeface="+mn-cs"/>
                      </a:endParaRPr>
                    </a:p>
                    <a:p>
                      <a:pPr marL="742950" lvl="1" indent="-285750">
                        <a:buFont typeface="Arial" panose="020B0604020202020204" pitchFamily="34" charset="0"/>
                        <a:buChar char="•"/>
                      </a:pPr>
                      <a:r>
                        <a:rPr lang="en-GB" sz="1500" kern="1200" dirty="0">
                          <a:solidFill>
                            <a:schemeClr val="dk1"/>
                          </a:solidFill>
                          <a:effectLst/>
                          <a:latin typeface="+mn-lt"/>
                          <a:ea typeface="+mn-ea"/>
                          <a:cs typeface="+mn-cs"/>
                        </a:rPr>
                        <a:t>First extension will be initially placed on the consent agenda, and does not need supporting documentation.</a:t>
                      </a:r>
                    </a:p>
                    <a:p>
                      <a:pPr marL="742950" lvl="1" indent="-285750">
                        <a:buFont typeface="Arial" panose="020B0604020202020204" pitchFamily="34" charset="0"/>
                        <a:buChar char="•"/>
                      </a:pPr>
                      <a:r>
                        <a:rPr lang="en-GB" sz="1500" kern="1200" dirty="0">
                          <a:solidFill>
                            <a:schemeClr val="dk1"/>
                          </a:solidFill>
                          <a:effectLst/>
                          <a:latin typeface="+mn-lt"/>
                          <a:ea typeface="+mn-ea"/>
                          <a:cs typeface="+mn-cs"/>
                        </a:rPr>
                        <a:t>Study Groups can only exist for a total of 1 year with an ex.</a:t>
                      </a:r>
                      <a:endParaRPr lang="en-US" sz="15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20040">
                <a:tc>
                  <a:txBody>
                    <a:bodyPr/>
                    <a:lstStyle/>
                    <a:p>
                      <a:r>
                        <a:rPr lang="en-US" sz="15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SB</a:t>
                      </a:r>
                      <a:r>
                        <a:rPr lang="en-US" sz="1500" b="0" baseline="0" dirty="0">
                          <a:solidFill>
                            <a:schemeClr val="tx1"/>
                          </a:solidFill>
                        </a:rPr>
                        <a:t> OM - “Voting rules”</a:t>
                      </a:r>
                    </a:p>
                    <a:p>
                      <a:r>
                        <a:rPr lang="en-US" sz="1500" b="0" baseline="0" dirty="0">
                          <a:solidFill>
                            <a:schemeClr val="tx1"/>
                          </a:solidFill>
                        </a:rPr>
                        <a:t>LMSC OM - “Project Authorization”</a:t>
                      </a:r>
                    </a:p>
                    <a:p>
                      <a:r>
                        <a:rPr lang="en-US" sz="1500" b="0" baseline="0" dirty="0">
                          <a:solidFill>
                            <a:schemeClr val="tx1"/>
                          </a:solidFill>
                        </a:rPr>
                        <a:t>Chair’s Guideline – “Consent agenda”</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Field</a:t>
                      </a:r>
                      <a:r>
                        <a:rPr lang="en-US" sz="1500" b="0" baseline="0" dirty="0">
                          <a:solidFill>
                            <a:schemeClr val="tx1"/>
                          </a:solidFill>
                        </a:rPr>
                        <a:t> Definitions</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&lt;ordinal&gt; </a:t>
                      </a:r>
                      <a:r>
                        <a:rPr lang="en-GB" sz="1500" b="0" dirty="0">
                          <a:solidFill>
                            <a:schemeClr val="tx1"/>
                          </a:solidFill>
                        </a:rPr>
                        <a:t>Used in study group extensions to indicate first, second, third…</a:t>
                      </a:r>
                      <a:endParaRPr lang="en-US" sz="1500" b="0" dirty="0">
                        <a:solidFill>
                          <a:schemeClr val="tx1"/>
                        </a:solidFill>
                      </a:endParaRPr>
                    </a:p>
                    <a:p>
                      <a:r>
                        <a:rPr lang="en-US" sz="1500" b="0" dirty="0">
                          <a:solidFill>
                            <a:schemeClr val="tx1"/>
                          </a:solidFill>
                        </a:rPr>
                        <a:t>&lt;</a:t>
                      </a:r>
                      <a:r>
                        <a:rPr lang="en-US" sz="1500" b="0" dirty="0" err="1">
                          <a:solidFill>
                            <a:schemeClr val="tx1"/>
                          </a:solidFill>
                        </a:rPr>
                        <a:t>wg</a:t>
                      </a:r>
                      <a:r>
                        <a:rPr lang="en-US" sz="1500" b="0" dirty="0">
                          <a:solidFill>
                            <a:schemeClr val="tx1"/>
                          </a:solidFill>
                        </a:rPr>
                        <a:t>-name</a:t>
                      </a:r>
                      <a:r>
                        <a:rPr lang="en-US" sz="1500" b="0" kern="1200" dirty="0">
                          <a:solidFill>
                            <a:schemeClr val="tx1"/>
                          </a:solidFill>
                          <a:latin typeface="+mn-lt"/>
                          <a:ea typeface="+mn-ea"/>
                          <a:cs typeface="+mn-cs"/>
                        </a:rPr>
                        <a:t>&gt; </a:t>
                      </a:r>
                      <a:r>
                        <a:rPr lang="en-GB" sz="1500" b="0" kern="1200" dirty="0">
                          <a:solidFill>
                            <a:schemeClr val="tx1"/>
                          </a:solidFill>
                          <a:latin typeface="+mn-lt"/>
                          <a:ea typeface="+mn-ea"/>
                          <a:cs typeface="+mn-cs"/>
                        </a:rPr>
                        <a:t>The name of a working group or TAG</a:t>
                      </a:r>
                      <a:endParaRPr lang="en-US" sz="1500" b="0" kern="1200" dirty="0">
                        <a:solidFill>
                          <a:schemeClr val="tx1"/>
                        </a:solidFill>
                        <a:latin typeface="+mn-lt"/>
                        <a:ea typeface="+mn-ea"/>
                        <a:cs typeface="+mn-cs"/>
                      </a:endParaRPr>
                    </a:p>
                    <a:p>
                      <a:r>
                        <a:rPr lang="en-US" sz="1500" b="0" kern="1200" dirty="0">
                          <a:solidFill>
                            <a:schemeClr val="tx1"/>
                          </a:solidFill>
                          <a:latin typeface="+mn-lt"/>
                          <a:ea typeface="+mn-ea"/>
                          <a:cs typeface="+mn-cs"/>
                        </a:rPr>
                        <a:t>&lt;sg-name&gt; </a:t>
                      </a:r>
                      <a:r>
                        <a:rPr lang="en-GB" sz="1500" b="0" kern="1200" dirty="0">
                          <a:solidFill>
                            <a:schemeClr val="tx1"/>
                          </a:solidFill>
                          <a:latin typeface="+mn-lt"/>
                          <a:ea typeface="+mn-ea"/>
                          <a:cs typeface="+mn-cs"/>
                        </a:rPr>
                        <a:t>The name of a study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&lt;doc-</a:t>
                      </a:r>
                      <a:r>
                        <a:rPr lang="en-US" sz="1500" b="0" dirty="0" err="1">
                          <a:solidFill>
                            <a:schemeClr val="tx1"/>
                          </a:solidFill>
                        </a:rPr>
                        <a:t>url</a:t>
                      </a:r>
                      <a:r>
                        <a:rPr lang="en-US" sz="1500" b="0" dirty="0">
                          <a:solidFill>
                            <a:schemeClr val="tx1"/>
                          </a:solidFill>
                        </a:rPr>
                        <a:t>&gt; </a:t>
                      </a:r>
                      <a:r>
                        <a:rPr lang="en-GB" sz="1500" b="0" dirty="0">
                          <a:solidFill>
                            <a:schemeClr val="tx1"/>
                          </a:solidFill>
                        </a:rPr>
                        <a:t>An URL to a permanent </a:t>
                      </a:r>
                      <a:r>
                        <a:rPr lang="en-GB" sz="1500" b="0" kern="1200" dirty="0">
                          <a:solidFill>
                            <a:schemeClr val="tx1"/>
                          </a:solidFill>
                          <a:effectLst/>
                          <a:latin typeface="+mn-lt"/>
                          <a:ea typeface="+mn-ea"/>
                          <a:cs typeface="+mn-cs"/>
                        </a:rPr>
                        <a:t>unambiguous</a:t>
                      </a:r>
                      <a:r>
                        <a:rPr lang="en-GB" sz="1500" b="0" dirty="0">
                          <a:solidFill>
                            <a:schemeClr val="tx1"/>
                          </a:solidFill>
                        </a:rPr>
                        <a:t> location of the document</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56081216"/>
                  </a:ext>
                </a:extLst>
              </a:tr>
            </a:tbl>
          </a:graphicData>
        </a:graphic>
      </p:graphicFrame>
      <p:sp>
        <p:nvSpPr>
          <p:cNvPr id="4" name="TextBox 3">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3361337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a:xfrm>
            <a:off x="228600" y="404813"/>
            <a:ext cx="8534400" cy="792162"/>
          </a:xfrm>
        </p:spPr>
        <p:txBody>
          <a:bodyPr/>
          <a:lstStyle/>
          <a:p>
            <a:r>
              <a:rPr lang="en-US" altLang="en-US" sz="3200" dirty="0"/>
              <a:t>Motion: </a:t>
            </a:r>
            <a:r>
              <a:rPr lang="en-GB" sz="3200" dirty="0"/>
              <a:t>Approval of PAR and CSD </a:t>
            </a:r>
            <a:br>
              <a:rPr lang="en-GB" sz="3200" dirty="0"/>
            </a:br>
            <a:r>
              <a:rPr lang="en-GB" sz="3200" dirty="0"/>
              <a:t>(30-day Rule)</a:t>
            </a:r>
            <a:endParaRPr lang="en-US" altLang="en-US" sz="3200" dirty="0"/>
          </a:p>
        </p:txBody>
      </p:sp>
      <p:graphicFrame>
        <p:nvGraphicFramePr>
          <p:cNvPr id="2" name="Table 1"/>
          <p:cNvGraphicFramePr>
            <a:graphicFrameLocks noGrp="1"/>
          </p:cNvGraphicFramePr>
          <p:nvPr>
            <p:extLst>
              <p:ext uri="{D42A27DB-BD31-4B8C-83A1-F6EECF244321}">
                <p14:modId xmlns:p14="http://schemas.microsoft.com/office/powerpoint/2010/main" val="434479740"/>
              </p:ext>
            </p:extLst>
          </p:nvPr>
        </p:nvGraphicFramePr>
        <p:xfrm>
          <a:off x="228600" y="1371600"/>
          <a:ext cx="8534400" cy="383032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1346200">
                <a:tc>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ctr">
                        <a:buFont typeface="Arial" panose="020B0604020202020204" pitchFamily="34" charset="0"/>
                        <a:buNone/>
                      </a:pPr>
                      <a:r>
                        <a:rPr lang="en-US" sz="1600" b="1" i="1" dirty="0">
                          <a:solidFill>
                            <a:schemeClr val="tx1"/>
                          </a:solidFill>
                        </a:rPr>
                        <a:t>(</a:t>
                      </a:r>
                      <a:r>
                        <a:rPr lang="en-US" sz="1600" b="1" i="1" baseline="0" dirty="0">
                          <a:solidFill>
                            <a:schemeClr val="tx1"/>
                          </a:solidFill>
                        </a:rPr>
                        <a:t> copy contents of this cell into your presentation)</a:t>
                      </a:r>
                    </a:p>
                    <a:p>
                      <a:pPr marL="0" indent="0" algn="ctr">
                        <a:buFont typeface="Arial" panose="020B0604020202020204" pitchFamily="34" charset="0"/>
                        <a:buNone/>
                      </a:pPr>
                      <a:endParaRPr lang="en-US" sz="1600" b="0" dirty="0">
                        <a:solidFill>
                          <a:schemeClr val="tx1"/>
                        </a:solidFill>
                      </a:endParaRPr>
                    </a:p>
                    <a:p>
                      <a:pPr marL="285750" indent="-285750">
                        <a:buFont typeface="Arial" panose="020B0604020202020204" pitchFamily="34" charset="0"/>
                        <a:buChar char="•"/>
                      </a:pPr>
                      <a:r>
                        <a:rPr lang="en-US" sz="1600" b="0" dirty="0">
                          <a:solidFill>
                            <a:schemeClr val="tx1"/>
                          </a:solidFill>
                        </a:rPr>
                        <a:t>Approve</a:t>
                      </a:r>
                      <a:r>
                        <a:rPr lang="en-US" sz="1600" b="0" baseline="0" dirty="0">
                          <a:solidFill>
                            <a:schemeClr val="tx1"/>
                          </a:solidFill>
                        </a:rPr>
                        <a:t> forwarding &lt;project #&gt; PAR [modification] documentation in &lt;doc-</a:t>
                      </a:r>
                      <a:r>
                        <a:rPr lang="en-US" sz="1600" b="0" baseline="0" dirty="0" err="1">
                          <a:solidFill>
                            <a:schemeClr val="tx1"/>
                          </a:solidFill>
                        </a:rPr>
                        <a:t>url</a:t>
                      </a:r>
                      <a:r>
                        <a:rPr lang="en-US" sz="1600" b="0" baseline="0" dirty="0">
                          <a:solidFill>
                            <a:schemeClr val="tx1"/>
                          </a:solidFill>
                        </a:rPr>
                        <a:t>&gt; to </a:t>
                      </a:r>
                      <a:r>
                        <a:rPr lang="en-US" sz="1600" b="0" baseline="0" dirty="0" err="1">
                          <a:solidFill>
                            <a:schemeClr val="tx1"/>
                          </a:solidFill>
                        </a:rPr>
                        <a:t>NesCom</a:t>
                      </a:r>
                      <a:endParaRPr lang="en-US" sz="1600" b="0" baseline="0" dirty="0">
                        <a:solidFill>
                          <a:schemeClr val="tx1"/>
                        </a:solidFill>
                      </a:endParaRPr>
                    </a:p>
                    <a:p>
                      <a:pPr marL="285750" indent="-285750">
                        <a:buFont typeface="Arial" panose="020B0604020202020204" pitchFamily="34" charset="0"/>
                        <a:buChar char="•"/>
                      </a:pPr>
                      <a:r>
                        <a:rPr lang="en-US" sz="1600" b="0" baseline="0" dirty="0">
                          <a:solidFill>
                            <a:schemeClr val="tx1"/>
                          </a:solidFill>
                        </a:rPr>
                        <a:t>Approve CSD [modification] documentation in &lt;doc-</a:t>
                      </a:r>
                      <a:r>
                        <a:rPr lang="en-US" sz="1600" b="0" baseline="0" dirty="0" err="1">
                          <a:solidFill>
                            <a:schemeClr val="tx1"/>
                          </a:solidFill>
                        </a:rPr>
                        <a:t>url</a:t>
                      </a:r>
                      <a:r>
                        <a:rPr lang="en-US" sz="1600" b="0" baseline="0" dirty="0">
                          <a:solidFill>
                            <a:schemeClr val="tx1"/>
                          </a:solidFill>
                        </a:rPr>
                        <a:t>&gt;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See &lt;doc-</a:t>
                      </a:r>
                      <a:r>
                        <a:rPr lang="en-US" sz="1600" b="0" dirty="0" err="1">
                          <a:solidFill>
                            <a:schemeClr val="tx1"/>
                          </a:solidFill>
                        </a:rPr>
                        <a:t>url</a:t>
                      </a:r>
                      <a:r>
                        <a:rPr lang="en-US" sz="1600" b="0" dirty="0">
                          <a:solidFill>
                            <a:schemeClr val="tx1"/>
                          </a:solidFill>
                        </a:rPr>
                        <a:t>&gt; for supporting documentation</a:t>
                      </a:r>
                    </a:p>
                    <a:p>
                      <a:r>
                        <a:rPr lang="en-US" sz="1600" b="0" dirty="0">
                          <a:solidFill>
                            <a:schemeClr val="tx1"/>
                          </a:solidFill>
                        </a:rPr>
                        <a:t>In the WG, PAR (y/n/a): &lt;y&gt;,&lt;n&gt;,&lt;a&gt;; CSD (y/n/a): &lt;y&gt;,&lt;n&gt;,&lt;a&gt;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Applies to: </a:t>
                      </a:r>
                    </a:p>
                    <a:p>
                      <a:pPr marL="285750" indent="-285750">
                        <a:buFont typeface="Arial" panose="020B0604020202020204" pitchFamily="34" charset="0"/>
                        <a:buChar char="•"/>
                      </a:pPr>
                      <a:r>
                        <a:rPr lang="en-US" sz="1600" b="0" dirty="0">
                          <a:solidFill>
                            <a:schemeClr val="tx1"/>
                          </a:solidFill>
                        </a:rPr>
                        <a:t>PAR content for a PAR and a CSD document that have met the 30-day rule requirements for posting and review under “Procedure for PARs” in the LMSC 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7084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OM - “Procedure for PARs”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baseline="0" dirty="0">
                          <a:solidFill>
                            <a:schemeClr val="tx1"/>
                          </a:solidFill>
                        </a:rPr>
                        <a:t>&lt;doc-</a:t>
                      </a:r>
                      <a:r>
                        <a:rPr lang="en-US" sz="1600" b="0" baseline="0" dirty="0" err="1">
                          <a:solidFill>
                            <a:schemeClr val="tx1"/>
                          </a:solidFill>
                        </a:rPr>
                        <a:t>url</a:t>
                      </a:r>
                      <a:r>
                        <a:rPr lang="en-US" sz="1600" b="0" baseline="0" dirty="0">
                          <a:solidFill>
                            <a:schemeClr val="tx1"/>
                          </a:solidFill>
                        </a:rPr>
                        <a:t>&gt; </a:t>
                      </a:r>
                      <a:r>
                        <a:rPr lang="en-GB" sz="1600" b="0" baseline="0" dirty="0">
                          <a:solidFill>
                            <a:schemeClr val="tx1"/>
                          </a:solidFill>
                        </a:rPr>
                        <a:t>A URL to a permanent </a:t>
                      </a:r>
                      <a:r>
                        <a:rPr lang="en-GB" sz="1600" b="0" kern="1200" dirty="0">
                          <a:solidFill>
                            <a:schemeClr val="tx1"/>
                          </a:solidFill>
                          <a:effectLst/>
                          <a:latin typeface="+mn-lt"/>
                          <a:ea typeface="+mn-ea"/>
                          <a:cs typeface="+mn-cs"/>
                        </a:rPr>
                        <a:t>unambiguous </a:t>
                      </a:r>
                      <a:r>
                        <a:rPr lang="en-GB" sz="1600" b="0" baseline="0" dirty="0">
                          <a:solidFill>
                            <a:schemeClr val="tx1"/>
                          </a:solidFill>
                        </a:rPr>
                        <a:t>location of the document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27661389"/>
                  </a:ext>
                </a:extLst>
              </a:tr>
            </a:tbl>
          </a:graphicData>
        </a:graphic>
      </p:graphicFrame>
      <p:sp>
        <p:nvSpPr>
          <p:cNvPr id="4" name="TextBox 3">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21992977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sz="3200" dirty="0"/>
              <a:t>Motion: </a:t>
            </a:r>
            <a:r>
              <a:rPr lang="en-GB" sz="3200" dirty="0"/>
              <a:t>Approval of PAR [and CSD] </a:t>
            </a:r>
            <a:br>
              <a:rPr lang="en-GB" sz="3200" dirty="0"/>
            </a:br>
            <a:r>
              <a:rPr lang="en-GB" sz="3200" dirty="0"/>
              <a:t>(48-hour Rule)</a:t>
            </a:r>
            <a:endParaRPr lang="en-US" altLang="en-US" sz="3200" dirty="0"/>
          </a:p>
        </p:txBody>
      </p:sp>
      <p:graphicFrame>
        <p:nvGraphicFramePr>
          <p:cNvPr id="2" name="Table 1"/>
          <p:cNvGraphicFramePr>
            <a:graphicFrameLocks noGrp="1"/>
          </p:cNvGraphicFramePr>
          <p:nvPr>
            <p:extLst>
              <p:ext uri="{D42A27DB-BD31-4B8C-83A1-F6EECF244321}">
                <p14:modId xmlns:p14="http://schemas.microsoft.com/office/powerpoint/2010/main" val="2227098688"/>
              </p:ext>
            </p:extLst>
          </p:nvPr>
        </p:nvGraphicFramePr>
        <p:xfrm>
          <a:off x="228600" y="1295400"/>
          <a:ext cx="8534400" cy="46736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53848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1" i="1" dirty="0">
                        <a:solidFill>
                          <a:schemeClr val="tx1"/>
                        </a:solidFill>
                      </a:endParaRPr>
                    </a:p>
                    <a:p>
                      <a:pPr marL="0" indent="0">
                        <a:buFont typeface="Arial" panose="020B0604020202020204" pitchFamily="34" charset="0"/>
                        <a:buNone/>
                      </a:pPr>
                      <a:endParaRPr lang="en-US" sz="1600" b="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253719003"/>
                  </a:ext>
                </a:extLst>
              </a:tr>
              <a:tr h="56388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600" b="0" dirty="0">
                          <a:solidFill>
                            <a:schemeClr val="tx1"/>
                          </a:solidFill>
                        </a:rPr>
                        <a:t>Approve</a:t>
                      </a:r>
                      <a:r>
                        <a:rPr lang="en-US" sz="1600" b="0" baseline="0" dirty="0">
                          <a:solidFill>
                            <a:schemeClr val="tx1"/>
                          </a:solidFill>
                        </a:rPr>
                        <a:t> forwarding &lt;project #&gt; PAR [modification] documentation in &lt;doc-</a:t>
                      </a:r>
                      <a:r>
                        <a:rPr lang="en-US" sz="1600" b="0" baseline="0" dirty="0" err="1">
                          <a:solidFill>
                            <a:schemeClr val="tx1"/>
                          </a:solidFill>
                        </a:rPr>
                        <a:t>url</a:t>
                      </a:r>
                      <a:r>
                        <a:rPr lang="en-US" sz="1600" b="0" baseline="0" dirty="0">
                          <a:solidFill>
                            <a:schemeClr val="tx1"/>
                          </a:solidFill>
                        </a:rPr>
                        <a:t>&gt; to </a:t>
                      </a:r>
                      <a:r>
                        <a:rPr lang="en-US" sz="1600" b="0" baseline="0" dirty="0" err="1">
                          <a:solidFill>
                            <a:schemeClr val="tx1"/>
                          </a:solidFill>
                        </a:rPr>
                        <a:t>NesCom</a:t>
                      </a:r>
                      <a:endParaRPr lang="en-US" sz="1600" b="0" baseline="0" dirty="0">
                        <a:solidFill>
                          <a:schemeClr val="tx1"/>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baseline="0" dirty="0">
                          <a:solidFill>
                            <a:schemeClr val="tx1"/>
                          </a:solidFill>
                        </a:rPr>
                        <a:t>[Approve CSD [modification] documentation in &lt;doc-</a:t>
                      </a:r>
                      <a:r>
                        <a:rPr lang="en-US" sz="1600" b="0" baseline="0" dirty="0" err="1">
                          <a:solidFill>
                            <a:schemeClr val="tx1"/>
                          </a:solidFill>
                        </a:rPr>
                        <a:t>url</a:t>
                      </a:r>
                      <a:r>
                        <a:rPr lang="en-US" sz="1600" b="0" baseline="0" dirty="0">
                          <a:solidFill>
                            <a:schemeClr val="tx1"/>
                          </a:solidFill>
                        </a:rPr>
                        <a:t>&gt;]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b="0" baseline="0" dirty="0">
                        <a:solidFill>
                          <a:schemeClr val="tx1"/>
                        </a:solidFil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baseline="0" dirty="0">
                          <a:solidFill>
                            <a:schemeClr val="tx1"/>
                          </a:solidFill>
                          <a:highlight>
                            <a:srgbClr val="FFFF00"/>
                          </a:highlight>
                        </a:rPr>
                        <a:t>To Be discussed in Vancouver Rules Meeting</a:t>
                      </a:r>
                    </a:p>
                    <a:p>
                      <a:pPr marL="0" indent="0">
                        <a:buFont typeface="Arial" panose="020B0604020202020204" pitchFamily="34" charset="0"/>
                        <a:buNone/>
                      </a:pPr>
                      <a:endParaRPr lang="en-US" sz="1600" b="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See &lt;doc-</a:t>
                      </a:r>
                      <a:r>
                        <a:rPr lang="en-US" sz="1600" b="0" dirty="0" err="1">
                          <a:solidFill>
                            <a:schemeClr val="tx1"/>
                          </a:solidFill>
                        </a:rPr>
                        <a:t>url</a:t>
                      </a:r>
                      <a:r>
                        <a:rPr lang="en-US" sz="1600" b="0" dirty="0">
                          <a:solidFill>
                            <a:schemeClr val="tx1"/>
                          </a:solidFill>
                        </a:rPr>
                        <a:t>&gt; for supporting documentation</a:t>
                      </a:r>
                    </a:p>
                    <a:p>
                      <a:r>
                        <a:rPr lang="en-US" sz="1600" b="0" dirty="0">
                          <a:solidFill>
                            <a:schemeClr val="tx1"/>
                          </a:solidFill>
                        </a:rPr>
                        <a:t>In the WG, PAR (y/n/a): &lt;y&gt;,&lt;n&gt;,&lt;a&gt;; [CSD (y/n/a): &lt;y&gt;,&lt;n&gt;,&lt;a&gt;]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Applies to: </a:t>
                      </a:r>
                    </a:p>
                    <a:p>
                      <a:pPr marL="285750" indent="-285750">
                        <a:buFont typeface="Arial" panose="020B0604020202020204" pitchFamily="34" charset="0"/>
                        <a:buChar char="•"/>
                      </a:pPr>
                      <a:r>
                        <a:rPr lang="en-US" sz="1600" b="0" dirty="0">
                          <a:solidFill>
                            <a:schemeClr val="tx1"/>
                          </a:solidFill>
                        </a:rPr>
                        <a:t>PAR content for a PAR and a CSD document that have met the 48-hour rule requirements for posting and review under “Procedure for PARs” in the LMSC 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43180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OM - “Procedure for PARs”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75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baseline="0" dirty="0">
                          <a:solidFill>
                            <a:schemeClr val="tx1"/>
                          </a:solidFill>
                        </a:rPr>
                        <a:t>&lt;doc-</a:t>
                      </a:r>
                      <a:r>
                        <a:rPr lang="en-US" sz="1600" b="0" baseline="0" dirty="0" err="1">
                          <a:solidFill>
                            <a:schemeClr val="tx1"/>
                          </a:solidFill>
                        </a:rPr>
                        <a:t>url</a:t>
                      </a:r>
                      <a:r>
                        <a:rPr lang="en-US" sz="1600" b="0" baseline="0" dirty="0">
                          <a:solidFill>
                            <a:schemeClr val="tx1"/>
                          </a:solidFill>
                        </a:rPr>
                        <a:t>&gt;  </a:t>
                      </a:r>
                      <a:r>
                        <a:rPr lang="en-GB" sz="1600" b="0" baseline="0" dirty="0">
                          <a:solidFill>
                            <a:schemeClr val="tx1"/>
                          </a:solidFill>
                        </a:rPr>
                        <a:t>A URL to a permanent </a:t>
                      </a:r>
                      <a:r>
                        <a:rPr lang="en-GB" sz="1600" b="0" kern="1200" dirty="0">
                          <a:solidFill>
                            <a:schemeClr val="tx1"/>
                          </a:solidFill>
                          <a:effectLst/>
                          <a:latin typeface="+mn-lt"/>
                          <a:ea typeface="+mn-ea"/>
                          <a:cs typeface="+mn-cs"/>
                        </a:rPr>
                        <a:t>unambiguous</a:t>
                      </a:r>
                      <a:r>
                        <a:rPr lang="en-GB" sz="1600" b="0" baseline="0" dirty="0">
                          <a:solidFill>
                            <a:schemeClr val="tx1"/>
                          </a:solidFill>
                        </a:rPr>
                        <a:t> location of the document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30026791"/>
                  </a:ext>
                </a:extLst>
              </a:tr>
            </a:tbl>
          </a:graphicData>
        </a:graphic>
      </p:graphicFrame>
      <p:sp>
        <p:nvSpPr>
          <p:cNvPr id="4" name="TextBox 3">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16705870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Approval to start sponsor ballot</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3614586372"/>
              </p:ext>
            </p:extLst>
          </p:nvPr>
        </p:nvGraphicFramePr>
        <p:xfrm>
          <a:off x="228600" y="1295400"/>
          <a:ext cx="8534400" cy="478536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4572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i="1">
                          <a:solidFill>
                            <a:schemeClr val="tx1"/>
                          </a:solidFill>
                        </a:rPr>
                        <a:t>(Insert</a:t>
                      </a:r>
                      <a:r>
                        <a:rPr lang="en-US" sz="1600" b="1" i="1" baseline="0">
                          <a:solidFill>
                            <a:schemeClr val="tx1"/>
                          </a:solidFill>
                        </a:rPr>
                        <a:t> contents of this cell into your presentation)</a:t>
                      </a:r>
                      <a:endParaRPr lang="en-US" sz="1600" b="1"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383097976"/>
                  </a:ext>
                </a:extLst>
              </a:tr>
              <a:tr h="762000">
                <a:tc vMerge="1">
                  <a:txBody>
                    <a:bodyPr/>
                    <a:lstStyle/>
                    <a:p>
                      <a:endParaRPr lang="en-US" sz="17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600" b="0" dirty="0">
                          <a:solidFill>
                            <a:schemeClr val="tx1"/>
                          </a:solidFill>
                        </a:rPr>
                        <a:t>Approve sending &lt;project&gt; &lt;draft&gt; to Sponsor Ballot</a:t>
                      </a:r>
                    </a:p>
                    <a:p>
                      <a:pPr marL="285750" indent="-285750">
                        <a:buFont typeface="Arial" panose="020B0604020202020204" pitchFamily="34" charset="0"/>
                        <a:buChar char="•"/>
                      </a:pPr>
                      <a:r>
                        <a:rPr lang="en-US" sz="1600" b="0" dirty="0">
                          <a:solidFill>
                            <a:schemeClr val="tx1"/>
                          </a:solidFill>
                        </a:rPr>
                        <a:t>[Confirm the CSD for &lt;project&gt; in &lt;doc-</a:t>
                      </a:r>
                      <a:r>
                        <a:rPr lang="en-US" sz="1600" b="0" dirty="0" err="1">
                          <a:solidFill>
                            <a:schemeClr val="tx1"/>
                          </a:solidFill>
                        </a:rPr>
                        <a:t>url</a:t>
                      </a:r>
                      <a:r>
                        <a:rPr lang="en-US" sz="1600" b="0" dirty="0">
                          <a:solidFill>
                            <a:schemeClr val="tx1"/>
                          </a:solidFill>
                        </a:rPr>
                        <a:t>&gt;]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400" b="0" dirty="0">
                          <a:solidFill>
                            <a:schemeClr val="tx1"/>
                          </a:solidFill>
                        </a:rPr>
                        <a:t>Other Info</a:t>
                      </a:r>
                    </a:p>
                    <a:p>
                      <a:r>
                        <a:rPr lang="en-US" sz="14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rPr>
                        <a:t>See &lt;doc-</a:t>
                      </a:r>
                      <a:r>
                        <a:rPr lang="en-US" sz="1400" b="0" dirty="0" err="1">
                          <a:solidFill>
                            <a:schemeClr val="tx1"/>
                          </a:solidFill>
                        </a:rPr>
                        <a:t>url</a:t>
                      </a:r>
                      <a:r>
                        <a:rPr lang="en-US" sz="1400" b="0" dirty="0">
                          <a:solidFill>
                            <a:schemeClr val="tx1"/>
                          </a:solidFill>
                        </a:rPr>
                        <a:t>&gt; for supporting documentation,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dk1"/>
                          </a:solidFill>
                          <a:effectLst/>
                          <a:latin typeface="+mn-lt"/>
                          <a:ea typeface="+mn-ea"/>
                          <a:cs typeface="+mn-cs"/>
                        </a:rPr>
                        <a:t>Date the ballot closed</a:t>
                      </a:r>
                    </a:p>
                    <a:p>
                      <a:pPr lvl="1"/>
                      <a:r>
                        <a:rPr lang="en-US" sz="1400" kern="1200" dirty="0">
                          <a:solidFill>
                            <a:schemeClr val="dk1"/>
                          </a:solidFill>
                          <a:effectLst/>
                          <a:latin typeface="+mn-lt"/>
                          <a:ea typeface="+mn-ea"/>
                          <a:cs typeface="+mn-cs"/>
                        </a:rPr>
                        <a:t>• Ballot vote tally including Approve, Disapprove and Abstain votes</a:t>
                      </a:r>
                    </a:p>
                    <a:p>
                      <a:pPr lvl="1"/>
                      <a:r>
                        <a:rPr lang="en-US" sz="1400" kern="1200" dirty="0">
                          <a:solidFill>
                            <a:schemeClr val="dk1"/>
                          </a:solidFill>
                          <a:effectLst/>
                          <a:latin typeface="+mn-lt"/>
                          <a:ea typeface="+mn-ea"/>
                          <a:cs typeface="+mn-cs"/>
                        </a:rPr>
                        <a:t>• Comments that support the remaining disapprove votes and WG responses.</a:t>
                      </a:r>
                    </a:p>
                    <a:p>
                      <a:pPr lvl="1"/>
                      <a:r>
                        <a:rPr lang="en-US" sz="1400" kern="1200" dirty="0">
                          <a:solidFill>
                            <a:schemeClr val="dk1"/>
                          </a:solidFill>
                          <a:effectLst/>
                          <a:latin typeface="+mn-lt"/>
                          <a:ea typeface="+mn-ea"/>
                          <a:cs typeface="+mn-cs"/>
                        </a:rPr>
                        <a:t>• Schedule for recirculation ballot and resolution meeting.</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rPr>
                        <a:t>In the WG, PAR (y/n/a): &lt;y&gt;,&lt;n&gt;,&lt;a&gt;; [CSD (y/n/a): &lt;y&gt;,&lt;n&gt;,&lt;a&gt;]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4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400" b="0" dirty="0">
                          <a:solidFill>
                            <a:schemeClr val="tx1"/>
                          </a:solidFill>
                        </a:rPr>
                        <a:t>Applies to: a project that has passed WG letter ballot with at least 75% approval and has completed any necessary recirculation ballots.</a:t>
                      </a:r>
                    </a:p>
                    <a:p>
                      <a:pPr marL="285750" indent="-285750">
                        <a:buFont typeface="Arial" panose="020B0604020202020204" pitchFamily="34" charset="0"/>
                        <a:buChar char="•"/>
                      </a:pPr>
                      <a:r>
                        <a:rPr lang="en-US" sz="1400" b="0" dirty="0">
                          <a:solidFill>
                            <a:schemeClr val="tx1"/>
                          </a:solidFill>
                        </a:rPr>
                        <a:t>Confirmation of the CSD is required for non-maintenance projects.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75920">
                <a:tc>
                  <a:txBody>
                    <a:bodyPr/>
                    <a:lstStyle/>
                    <a:p>
                      <a:r>
                        <a:rPr lang="en-US" sz="14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highlight>
                            <a:srgbClr val="FFFF00"/>
                          </a:highlight>
                        </a:rPr>
                        <a:t>LMSC P&amp;P – James to provide correct reference</a:t>
                      </a:r>
                    </a:p>
                    <a:p>
                      <a:r>
                        <a:rPr lang="en-US" sz="1400" b="0" dirty="0">
                          <a:solidFill>
                            <a:schemeClr val="tx1"/>
                          </a:solidFill>
                        </a:rPr>
                        <a:t>LMSC OM – “The IEEE 802 LMSC EC”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759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Field</a:t>
                      </a:r>
                      <a:r>
                        <a:rPr lang="en-US" sz="1400" b="0" baseline="0" dirty="0">
                          <a:solidFill>
                            <a:schemeClr val="tx1"/>
                          </a:solidFill>
                        </a:rPr>
                        <a:t> Definitions</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&lt;project&gt; </a:t>
                      </a:r>
                      <a:r>
                        <a:rPr lang="en-GB" sz="1400" b="0" dirty="0">
                          <a:solidFill>
                            <a:schemeClr val="tx1"/>
                          </a:solidFill>
                        </a:rPr>
                        <a:t>The name of the project, or (in the case of a PAR) the anticipated name of the project,</a:t>
                      </a:r>
                      <a:r>
                        <a:rPr lang="en-GB" sz="1400" b="0" baseline="0" dirty="0">
                          <a:solidFill>
                            <a:schemeClr val="tx1"/>
                          </a:solidFill>
                        </a:rPr>
                        <a:t> e.g. P802.11ba</a:t>
                      </a:r>
                      <a:endParaRPr lang="en-US" sz="1400" b="0" dirty="0">
                        <a:solidFill>
                          <a:schemeClr val="tx1"/>
                        </a:solidFill>
                      </a:endParaRPr>
                    </a:p>
                    <a:p>
                      <a:r>
                        <a:rPr lang="en-US" sz="1400" b="0" dirty="0">
                          <a:solidFill>
                            <a:schemeClr val="tx1"/>
                          </a:solidFill>
                        </a:rPr>
                        <a:t>&lt;draft&gt; The identifying revision of the draft,</a:t>
                      </a:r>
                      <a:r>
                        <a:rPr lang="en-US" sz="1400" b="0" baseline="0" dirty="0">
                          <a:solidFill>
                            <a:schemeClr val="tx1"/>
                          </a:solidFill>
                        </a:rPr>
                        <a:t> e.g. D1.2</a:t>
                      </a:r>
                      <a:endParaRPr lang="en-US" sz="1400" b="0" dirty="0">
                        <a:solidFill>
                          <a:schemeClr val="tx1"/>
                        </a:solidFill>
                      </a:endParaRPr>
                    </a:p>
                    <a:p>
                      <a:r>
                        <a:rPr lang="en-US" sz="1400" b="0" dirty="0">
                          <a:solidFill>
                            <a:schemeClr val="tx1"/>
                          </a:solidFill>
                        </a:rPr>
                        <a:t>&lt;doc URL&gt; </a:t>
                      </a:r>
                      <a:r>
                        <a:rPr lang="en-GB" sz="1400" b="0" dirty="0">
                          <a:solidFill>
                            <a:schemeClr val="tx1"/>
                          </a:solidFill>
                        </a:rPr>
                        <a:t>An URL to a permanent </a:t>
                      </a:r>
                      <a:r>
                        <a:rPr lang="en-GB" sz="1400" b="0" kern="1200" dirty="0">
                          <a:solidFill>
                            <a:schemeClr val="tx1"/>
                          </a:solidFill>
                          <a:effectLst/>
                          <a:latin typeface="+mn-lt"/>
                          <a:ea typeface="+mn-ea"/>
                          <a:cs typeface="+mn-cs"/>
                        </a:rPr>
                        <a:t>unambiguous</a:t>
                      </a:r>
                      <a:r>
                        <a:rPr lang="en-GB" sz="1400" b="0" dirty="0">
                          <a:solidFill>
                            <a:schemeClr val="tx1"/>
                          </a:solidFill>
                        </a:rPr>
                        <a:t> location of the document</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8022213"/>
                  </a:ext>
                </a:extLst>
              </a:tr>
            </a:tbl>
          </a:graphicData>
        </a:graphic>
      </p:graphicFrame>
      <p:sp>
        <p:nvSpPr>
          <p:cNvPr id="4" name="TextBox 3">
            <a:hlinkClick r:id="rId3"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13747993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Conditional approval to start sponsor ballot</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3186308336"/>
              </p:ext>
            </p:extLst>
          </p:nvPr>
        </p:nvGraphicFramePr>
        <p:xfrm>
          <a:off x="228600" y="1386840"/>
          <a:ext cx="8534400" cy="475996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431800">
                <a:tc rowSpan="2">
                  <a:txBody>
                    <a:bodyPr/>
                    <a:lstStyle/>
                    <a:p>
                      <a:r>
                        <a:rPr lang="en-US" sz="1500" b="0" dirty="0">
                          <a:solidFill>
                            <a:schemeClr val="tx1"/>
                          </a:solidFill>
                        </a:rPr>
                        <a:t>Motion</a:t>
                      </a:r>
                      <a:r>
                        <a:rPr lang="en-US" sz="1500" b="0" baseline="0" dirty="0">
                          <a:solidFill>
                            <a:schemeClr val="tx1"/>
                          </a:solidFill>
                        </a:rPr>
                        <a:t> Text</a:t>
                      </a:r>
                    </a:p>
                    <a:p>
                      <a:r>
                        <a:rPr lang="en-US" sz="1500" b="0" baseline="0" dirty="0">
                          <a:solidFill>
                            <a:schemeClr val="tx1"/>
                          </a:solidFill>
                        </a:rPr>
                        <a:t>(include)</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500" b="1" i="1" dirty="0">
                          <a:solidFill>
                            <a:schemeClr val="tx1"/>
                          </a:solidFill>
                        </a:rPr>
                        <a:t>(Insert</a:t>
                      </a:r>
                      <a:r>
                        <a:rPr lang="en-US" sz="1500" b="1" i="1" baseline="0" dirty="0">
                          <a:solidFill>
                            <a:schemeClr val="tx1"/>
                          </a:solidFill>
                        </a:rPr>
                        <a:t> contents of this cell into your presentation)</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198303153"/>
                  </a:ext>
                </a:extLst>
              </a:tr>
              <a:tr h="61976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500" b="0" dirty="0">
                          <a:solidFill>
                            <a:schemeClr val="tx1"/>
                          </a:solidFill>
                        </a:rPr>
                        <a:t>Conditionally approve sending &lt;project&gt; &lt;draft&gt; to Sponsor Ballot</a:t>
                      </a:r>
                    </a:p>
                    <a:p>
                      <a:pPr marL="285750" indent="-285750">
                        <a:buFont typeface="Arial" panose="020B0604020202020204" pitchFamily="34" charset="0"/>
                        <a:buChar char="•"/>
                      </a:pPr>
                      <a:r>
                        <a:rPr lang="en-US" sz="1500" b="0" dirty="0">
                          <a:solidFill>
                            <a:schemeClr val="tx1"/>
                          </a:solidFill>
                        </a:rPr>
                        <a:t>[Confirm the CSD for &lt;project&gt; in &lt;doc-ref&gt;]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500" b="0" dirty="0">
                          <a:solidFill>
                            <a:schemeClr val="tx1"/>
                          </a:solidFill>
                        </a:rPr>
                        <a:t>Other Info</a:t>
                      </a:r>
                    </a:p>
                    <a:p>
                      <a:r>
                        <a:rPr lang="en-US" sz="15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rPr>
                        <a:t>See &lt;doc-</a:t>
                      </a:r>
                      <a:r>
                        <a:rPr lang="en-US" sz="1400" b="0" dirty="0" err="1">
                          <a:solidFill>
                            <a:schemeClr val="tx1"/>
                          </a:solidFill>
                        </a:rPr>
                        <a:t>url</a:t>
                      </a:r>
                      <a:r>
                        <a:rPr lang="en-US" sz="1400" b="0" dirty="0">
                          <a:solidFill>
                            <a:schemeClr val="tx1"/>
                          </a:solidFill>
                        </a:rPr>
                        <a:t>&gt; for supporting documentation,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dk1"/>
                          </a:solidFill>
                          <a:effectLst/>
                          <a:latin typeface="+mn-lt"/>
                          <a:ea typeface="+mn-ea"/>
                          <a:cs typeface="+mn-cs"/>
                        </a:rPr>
                        <a:t>Date the ballot closed</a:t>
                      </a:r>
                    </a:p>
                    <a:p>
                      <a:pPr lvl="1"/>
                      <a:r>
                        <a:rPr lang="en-US" sz="1400" kern="1200" dirty="0">
                          <a:solidFill>
                            <a:schemeClr val="dk1"/>
                          </a:solidFill>
                          <a:effectLst/>
                          <a:latin typeface="+mn-lt"/>
                          <a:ea typeface="+mn-ea"/>
                          <a:cs typeface="+mn-cs"/>
                        </a:rPr>
                        <a:t>• Ballot vote tally including Approve, Disapprove and Abstain votes</a:t>
                      </a:r>
                    </a:p>
                    <a:p>
                      <a:pPr lvl="1"/>
                      <a:r>
                        <a:rPr lang="en-US" sz="1400" kern="1200" dirty="0">
                          <a:solidFill>
                            <a:schemeClr val="dk1"/>
                          </a:solidFill>
                          <a:effectLst/>
                          <a:latin typeface="+mn-lt"/>
                          <a:ea typeface="+mn-ea"/>
                          <a:cs typeface="+mn-cs"/>
                        </a:rPr>
                        <a:t>• Comments that support the remaining disapprove votes and WG responses.</a:t>
                      </a:r>
                    </a:p>
                    <a:p>
                      <a:pPr lvl="1"/>
                      <a:r>
                        <a:rPr lang="en-US" sz="1400" kern="1200" dirty="0">
                          <a:solidFill>
                            <a:schemeClr val="dk1"/>
                          </a:solidFill>
                          <a:effectLst/>
                          <a:latin typeface="+mn-lt"/>
                          <a:ea typeface="+mn-ea"/>
                          <a:cs typeface="+mn-cs"/>
                        </a:rPr>
                        <a:t>• Schedule for recirculation ballot and resolution meeting.</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rPr>
                        <a:t>In the WG, PAR (y/n/a): &lt;y&gt;,&lt;n&gt;,&lt;a&gt;; [CSD (y/n/a): &lt;y&gt;,&lt;n&gt;,&lt;a&gt;]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5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500" b="0" dirty="0">
                          <a:solidFill>
                            <a:schemeClr val="tx1"/>
                          </a:solidFill>
                        </a:rPr>
                        <a:t>Applies to: a project that has passed WG letter ballot with at least 75% approval and ballot resolution efforts have been substantially completed.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665480">
                <a:tc>
                  <a:txBody>
                    <a:bodyPr/>
                    <a:lstStyle/>
                    <a:p>
                      <a:r>
                        <a:rPr lang="en-US" sz="15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SBOM - “Standards ballot by the Sponsor”</a:t>
                      </a:r>
                    </a:p>
                    <a:p>
                      <a:r>
                        <a:rPr lang="en-US" sz="1500" b="0" dirty="0">
                          <a:solidFill>
                            <a:schemeClr val="tx1"/>
                          </a:solidFill>
                        </a:rPr>
                        <a:t>OM - “Procedure for conditional approval to forward a draft standard”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251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Field</a:t>
                      </a:r>
                      <a:r>
                        <a:rPr lang="en-US" sz="1500" b="0" baseline="0" dirty="0">
                          <a:solidFill>
                            <a:schemeClr val="tx1"/>
                          </a:solidFill>
                        </a:rPr>
                        <a:t> Definitions</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&lt;project&gt; </a:t>
                      </a:r>
                      <a:r>
                        <a:rPr lang="en-GB" sz="1500" b="0" dirty="0">
                          <a:solidFill>
                            <a:schemeClr val="tx1"/>
                          </a:solidFill>
                        </a:rPr>
                        <a:t>The name of the project, or (in the case of a PAR) the anticipated name of the project,</a:t>
                      </a:r>
                      <a:r>
                        <a:rPr lang="en-GB" sz="1500" b="0" baseline="0" dirty="0">
                          <a:solidFill>
                            <a:schemeClr val="tx1"/>
                          </a:solidFill>
                        </a:rPr>
                        <a:t> e.g. P802.11ba</a:t>
                      </a:r>
                      <a:endParaRPr lang="en-US" sz="1500" b="0" dirty="0">
                        <a:solidFill>
                          <a:schemeClr val="tx1"/>
                        </a:solidFill>
                      </a:endParaRPr>
                    </a:p>
                    <a:p>
                      <a:r>
                        <a:rPr lang="en-US" sz="1500" b="0" dirty="0">
                          <a:solidFill>
                            <a:schemeClr val="tx1"/>
                          </a:solidFill>
                        </a:rPr>
                        <a:t>&lt;draft&gt; The identifying revision of the draft,</a:t>
                      </a:r>
                      <a:r>
                        <a:rPr lang="en-US" sz="1500" b="0" baseline="0" dirty="0">
                          <a:solidFill>
                            <a:schemeClr val="tx1"/>
                          </a:solidFill>
                        </a:rPr>
                        <a:t> e.g. D1.2</a:t>
                      </a:r>
                      <a:endParaRPr lang="en-US" sz="1500" b="0" dirty="0">
                        <a:solidFill>
                          <a:schemeClr val="tx1"/>
                        </a:solidFill>
                      </a:endParaRPr>
                    </a:p>
                    <a:p>
                      <a:r>
                        <a:rPr lang="en-US" sz="1500" b="0" dirty="0">
                          <a:solidFill>
                            <a:schemeClr val="tx1"/>
                          </a:solidFill>
                        </a:rPr>
                        <a:t>&lt;doc URL&gt; </a:t>
                      </a:r>
                      <a:r>
                        <a:rPr lang="en-GB" sz="1500" b="0" dirty="0">
                          <a:solidFill>
                            <a:schemeClr val="tx1"/>
                          </a:solidFill>
                        </a:rPr>
                        <a:t>An URL to a permanent </a:t>
                      </a:r>
                      <a:r>
                        <a:rPr lang="en-GB" sz="1500" b="0" kern="1200" dirty="0">
                          <a:solidFill>
                            <a:schemeClr val="tx1"/>
                          </a:solidFill>
                          <a:effectLst/>
                          <a:latin typeface="+mn-lt"/>
                          <a:ea typeface="+mn-ea"/>
                          <a:cs typeface="+mn-cs"/>
                        </a:rPr>
                        <a:t>unambiguous </a:t>
                      </a:r>
                      <a:r>
                        <a:rPr lang="en-GB" sz="1500" b="0" dirty="0">
                          <a:solidFill>
                            <a:schemeClr val="tx1"/>
                          </a:solidFill>
                        </a:rPr>
                        <a:t>location of the document</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9433302"/>
                  </a:ext>
                </a:extLst>
              </a:tr>
            </a:tbl>
          </a:graphicData>
        </a:graphic>
      </p:graphicFrame>
      <p:sp>
        <p:nvSpPr>
          <p:cNvPr id="4" name="TextBox 3">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29618226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sz="3200" dirty="0"/>
              <a:t>Motion: </a:t>
            </a:r>
            <a:r>
              <a:rPr lang="en-GB" sz="3200" dirty="0"/>
              <a:t>Approval to send a draft to </a:t>
            </a:r>
            <a:r>
              <a:rPr lang="en-GB" sz="3200" dirty="0" err="1"/>
              <a:t>RevCom</a:t>
            </a:r>
            <a:endParaRPr lang="en-US" altLang="en-US" sz="3200" dirty="0"/>
          </a:p>
        </p:txBody>
      </p:sp>
      <p:graphicFrame>
        <p:nvGraphicFramePr>
          <p:cNvPr id="2" name="Table 1"/>
          <p:cNvGraphicFramePr>
            <a:graphicFrameLocks noGrp="1"/>
          </p:cNvGraphicFramePr>
          <p:nvPr>
            <p:extLst>
              <p:ext uri="{D42A27DB-BD31-4B8C-83A1-F6EECF244321}">
                <p14:modId xmlns:p14="http://schemas.microsoft.com/office/powerpoint/2010/main" val="1275544371"/>
              </p:ext>
            </p:extLst>
          </p:nvPr>
        </p:nvGraphicFramePr>
        <p:xfrm>
          <a:off x="228600" y="1275080"/>
          <a:ext cx="8534400" cy="48158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355600">
                <a:tc rowSpan="2">
                  <a:txBody>
                    <a:bodyPr/>
                    <a:lstStyle/>
                    <a:p>
                      <a:r>
                        <a:rPr lang="en-US" sz="1500" b="0" dirty="0">
                          <a:solidFill>
                            <a:schemeClr val="tx1"/>
                          </a:solidFill>
                        </a:rPr>
                        <a:t>Motion</a:t>
                      </a:r>
                      <a:r>
                        <a:rPr lang="en-US" sz="1500" b="0" baseline="0" dirty="0">
                          <a:solidFill>
                            <a:schemeClr val="tx1"/>
                          </a:solidFill>
                        </a:rPr>
                        <a:t> Text</a:t>
                      </a:r>
                    </a:p>
                    <a:p>
                      <a:r>
                        <a:rPr lang="en-US" sz="1500" b="0" baseline="0" dirty="0">
                          <a:solidFill>
                            <a:schemeClr val="tx1"/>
                          </a:solidFill>
                        </a:rPr>
                        <a:t>(include)</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1" dirty="0">
                          <a:solidFill>
                            <a:schemeClr val="tx1"/>
                          </a:solidFill>
                        </a:rPr>
                        <a:t>(Insert</a:t>
                      </a:r>
                      <a:r>
                        <a:rPr lang="en-US" sz="1500" b="1" i="1" baseline="0" dirty="0">
                          <a:solidFill>
                            <a:schemeClr val="tx1"/>
                          </a:solidFill>
                        </a:rPr>
                        <a:t> contents of this cell into your presentation)</a:t>
                      </a:r>
                      <a:endParaRPr lang="en-US" sz="15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303780694"/>
                  </a:ext>
                </a:extLst>
              </a:tr>
              <a:tr h="50292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500" b="0" dirty="0">
                          <a:solidFill>
                            <a:schemeClr val="tx1"/>
                          </a:solidFill>
                        </a:rPr>
                        <a:t>Approve sending &lt;project&gt; &lt;draft&gt; to </a:t>
                      </a:r>
                      <a:r>
                        <a:rPr lang="en-US" sz="1500" b="0" dirty="0" err="1">
                          <a:solidFill>
                            <a:schemeClr val="tx1"/>
                          </a:solidFill>
                        </a:rPr>
                        <a:t>RevCom</a:t>
                      </a:r>
                      <a:r>
                        <a:rPr lang="en-US" sz="1500" b="0" dirty="0">
                          <a:solidFill>
                            <a:schemeClr val="tx1"/>
                          </a:solidFill>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baseline="0" dirty="0">
                          <a:solidFill>
                            <a:schemeClr val="tx1"/>
                          </a:solidFill>
                        </a:rPr>
                        <a:t>[Approve CSD [modification] documentation in &lt;doc-</a:t>
                      </a:r>
                      <a:r>
                        <a:rPr lang="en-US" sz="1500" b="0" baseline="0" dirty="0" err="1">
                          <a:solidFill>
                            <a:schemeClr val="tx1"/>
                          </a:solidFill>
                        </a:rPr>
                        <a:t>url</a:t>
                      </a:r>
                      <a:r>
                        <a:rPr lang="en-US" sz="1500" b="0" baseline="0" dirty="0">
                          <a:solidFill>
                            <a:schemeClr val="tx1"/>
                          </a:solidFill>
                        </a:rPr>
                        <a:t>&gt;]</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500" b="0" dirty="0">
                          <a:solidFill>
                            <a:schemeClr val="tx1"/>
                          </a:solidFill>
                        </a:rPr>
                        <a:t>Other Info</a:t>
                      </a:r>
                    </a:p>
                    <a:p>
                      <a:r>
                        <a:rPr lang="en-US" sz="15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500" b="0" dirty="0">
                          <a:solidFill>
                            <a:schemeClr val="tx1"/>
                          </a:solidFill>
                        </a:rPr>
                        <a:t>&lt;project&gt; &lt;draft&gt; had &lt;number&gt;% approval at the end of the last sponsor recirculation ballot. [Subsequently &lt;number&gt; of the “no” voters changed their vote to “yes” resulting in an approval of &lt;number&gt;%.]</a:t>
                      </a:r>
                    </a:p>
                    <a:p>
                      <a:pPr marL="285750" indent="-285750">
                        <a:buFont typeface="Arial" panose="020B0604020202020204" pitchFamily="34" charset="0"/>
                        <a:buChar char="•"/>
                      </a:pPr>
                      <a:r>
                        <a:rPr lang="en-US" sz="1500" b="0" dirty="0">
                          <a:solidFill>
                            <a:schemeClr val="tx1"/>
                          </a:solidFill>
                        </a:rPr>
                        <a:t>See &lt;doc-</a:t>
                      </a:r>
                      <a:r>
                        <a:rPr lang="en-US" sz="1500" b="0" dirty="0" err="1">
                          <a:solidFill>
                            <a:schemeClr val="tx1"/>
                          </a:solidFill>
                        </a:rPr>
                        <a:t>url</a:t>
                      </a:r>
                      <a:r>
                        <a:rPr lang="en-US" sz="1500" b="0" dirty="0">
                          <a:solidFill>
                            <a:schemeClr val="tx1"/>
                          </a:solidFill>
                        </a:rPr>
                        <a:t>&gt; for supporting documentation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dirty="0">
                          <a:solidFill>
                            <a:schemeClr val="tx1"/>
                          </a:solidFill>
                        </a:rPr>
                        <a:t>In the WG,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500" b="0" dirty="0">
                          <a:solidFill>
                            <a:schemeClr val="tx1"/>
                          </a:solidFill>
                        </a:rPr>
                        <a:t>forwarding draft to </a:t>
                      </a:r>
                      <a:r>
                        <a:rPr lang="en-US" sz="1500" b="0" dirty="0" err="1">
                          <a:solidFill>
                            <a:schemeClr val="tx1"/>
                          </a:solidFill>
                        </a:rPr>
                        <a:t>RevCom</a:t>
                      </a:r>
                      <a:r>
                        <a:rPr lang="en-US" sz="1500" b="0" dirty="0">
                          <a:solidFill>
                            <a:schemeClr val="tx1"/>
                          </a:solidFill>
                        </a:rPr>
                        <a:t> (y/n/a): &lt;y&gt;,&lt;n&gt;,&lt;a&gt;;</a:t>
                      </a:r>
                    </a:p>
                    <a:p>
                      <a:pPr marL="742950" lvl="1" indent="-285750">
                        <a:buFont typeface="Arial" panose="020B0604020202020204" pitchFamily="34" charset="0"/>
                        <a:buChar char="•"/>
                      </a:pPr>
                      <a:r>
                        <a:rPr lang="en-US" sz="1500" b="0" dirty="0">
                          <a:solidFill>
                            <a:schemeClr val="tx1"/>
                          </a:solidFill>
                        </a:rPr>
                        <a:t>[CSD (y/n/a): &lt;y&gt;,&lt;n&gt;,&lt;a&gt;]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5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500" b="0" dirty="0">
                          <a:solidFill>
                            <a:schemeClr val="tx1"/>
                          </a:solidFill>
                        </a:rPr>
                        <a:t>Applies to:  a project that has passed sponsor ballot with at least 75% approval and has completed any necessary recirculation ballots.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55600">
                <a:tc>
                  <a:txBody>
                    <a:bodyPr/>
                    <a:lstStyle/>
                    <a:p>
                      <a:r>
                        <a:rPr lang="en-US" sz="15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LMSC P&amp;P – “Actions Requiring Approval by a Majority Vote”</a:t>
                      </a:r>
                    </a:p>
                    <a:p>
                      <a:r>
                        <a:rPr lang="en-US" sz="1500" b="0" dirty="0">
                          <a:solidFill>
                            <a:schemeClr val="tx1"/>
                          </a:solidFill>
                        </a:rPr>
                        <a:t>LMSC OM – “The IEEE 802 LMSC EC”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0" dirty="0">
                          <a:solidFill>
                            <a:schemeClr val="tx1"/>
                          </a:solidFill>
                        </a:rPr>
                        <a:t>Field</a:t>
                      </a:r>
                      <a:r>
                        <a:rPr lang="en-US" sz="1500" b="0" baseline="0" dirty="0">
                          <a:solidFill>
                            <a:schemeClr val="tx1"/>
                          </a:solidFill>
                        </a:rPr>
                        <a:t> Definitions</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b="0" dirty="0">
                          <a:solidFill>
                            <a:schemeClr val="tx1"/>
                          </a:solidFill>
                        </a:rPr>
                        <a:t>&lt;project&gt; </a:t>
                      </a:r>
                      <a:r>
                        <a:rPr lang="en-GB" sz="1500" b="0" dirty="0">
                          <a:solidFill>
                            <a:schemeClr val="tx1"/>
                          </a:solidFill>
                        </a:rPr>
                        <a:t>The name of the project, or (in the case of a PAR) the anticipated name of the project,</a:t>
                      </a:r>
                      <a:r>
                        <a:rPr lang="en-GB" sz="1500" b="0" baseline="0" dirty="0">
                          <a:solidFill>
                            <a:schemeClr val="tx1"/>
                          </a:solidFill>
                        </a:rPr>
                        <a:t> e.g. P802.11ba</a:t>
                      </a:r>
                      <a:endParaRPr lang="en-US" sz="1500" b="0" dirty="0">
                        <a:solidFill>
                          <a:schemeClr val="tx1"/>
                        </a:solidFill>
                      </a:endParaRPr>
                    </a:p>
                    <a:p>
                      <a:r>
                        <a:rPr lang="en-US" sz="1500" b="0" dirty="0">
                          <a:solidFill>
                            <a:schemeClr val="tx1"/>
                          </a:solidFill>
                        </a:rPr>
                        <a:t>&lt;draft&gt; The identifying revision of the draft,</a:t>
                      </a:r>
                      <a:r>
                        <a:rPr lang="en-US" sz="1500" b="0" baseline="0" dirty="0">
                          <a:solidFill>
                            <a:schemeClr val="tx1"/>
                          </a:solidFill>
                        </a:rPr>
                        <a:t> e.g. D1.2</a:t>
                      </a:r>
                      <a:endParaRPr lang="en-US" sz="1500" b="0" dirty="0">
                        <a:solidFill>
                          <a:schemeClr val="tx1"/>
                        </a:solidFill>
                      </a:endParaRPr>
                    </a:p>
                    <a:p>
                      <a:r>
                        <a:rPr lang="en-US" sz="1500" b="0" dirty="0">
                          <a:solidFill>
                            <a:schemeClr val="tx1"/>
                          </a:solidFill>
                        </a:rPr>
                        <a:t>&lt;doc URL&gt; </a:t>
                      </a:r>
                      <a:r>
                        <a:rPr lang="en-GB" sz="1500" b="0" dirty="0">
                          <a:solidFill>
                            <a:schemeClr val="tx1"/>
                          </a:solidFill>
                        </a:rPr>
                        <a:t>An URL to a permanent </a:t>
                      </a:r>
                      <a:r>
                        <a:rPr lang="en-GB" sz="1500" b="0" kern="1200" dirty="0">
                          <a:solidFill>
                            <a:schemeClr val="tx1"/>
                          </a:solidFill>
                          <a:effectLst/>
                          <a:latin typeface="+mn-lt"/>
                          <a:ea typeface="+mn-ea"/>
                          <a:cs typeface="+mn-cs"/>
                        </a:rPr>
                        <a:t>unambiguous</a:t>
                      </a:r>
                      <a:r>
                        <a:rPr lang="en-GB" sz="1500" b="0" dirty="0">
                          <a:solidFill>
                            <a:schemeClr val="tx1"/>
                          </a:solidFill>
                        </a:rPr>
                        <a:t> location of the document</a:t>
                      </a:r>
                      <a:endParaRPr lang="en-US" sz="15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66658179"/>
                  </a:ext>
                </a:extLst>
              </a:tr>
            </a:tbl>
          </a:graphicData>
        </a:graphic>
      </p:graphicFrame>
      <p:sp>
        <p:nvSpPr>
          <p:cNvPr id="4" name="TextBox 3">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42718378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dirty="0"/>
              <a:t>Motion: </a:t>
            </a:r>
            <a:r>
              <a:rPr lang="en-GB" dirty="0"/>
              <a:t>Conditional approval to send a draft to </a:t>
            </a:r>
            <a:r>
              <a:rPr lang="en-GB" dirty="0" err="1"/>
              <a:t>RevCom</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2268906472"/>
              </p:ext>
            </p:extLst>
          </p:nvPr>
        </p:nvGraphicFramePr>
        <p:xfrm>
          <a:off x="228600" y="1397000"/>
          <a:ext cx="8534400" cy="437388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3556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i="1" dirty="0">
                          <a:solidFill>
                            <a:schemeClr val="tx1"/>
                          </a:solidFill>
                        </a:rPr>
                        <a:t>(Insert</a:t>
                      </a:r>
                      <a:r>
                        <a:rPr lang="en-US" sz="1600" b="1" i="1" baseline="0" dirty="0">
                          <a:solidFill>
                            <a:schemeClr val="tx1"/>
                          </a:solidFill>
                        </a:rPr>
                        <a:t> contents of this cell into your presentation)</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902643349"/>
                  </a:ext>
                </a:extLst>
              </a:tr>
              <a:tr h="40132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600" b="0" dirty="0">
                          <a:solidFill>
                            <a:schemeClr val="tx1"/>
                          </a:solidFill>
                        </a:rPr>
                        <a:t>Conditionally approve sending &lt;project&gt; to </a:t>
                      </a:r>
                      <a:r>
                        <a:rPr lang="en-US" sz="1600" b="0" dirty="0" err="1">
                          <a:solidFill>
                            <a:schemeClr val="tx1"/>
                          </a:solidFill>
                        </a:rPr>
                        <a:t>RevCom</a:t>
                      </a:r>
                      <a:r>
                        <a:rPr lang="en-US" sz="1600" b="0" dirty="0">
                          <a:solidFill>
                            <a:schemeClr val="tx1"/>
                          </a:solidFill>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baseline="0" dirty="0">
                          <a:solidFill>
                            <a:schemeClr val="tx1"/>
                          </a:solidFill>
                        </a:rPr>
                        <a:t>[Approve CSD [modification] documentation in &lt;doc-</a:t>
                      </a:r>
                      <a:r>
                        <a:rPr lang="en-US" sz="1600" b="0" baseline="0" dirty="0" err="1">
                          <a:solidFill>
                            <a:schemeClr val="tx1"/>
                          </a:solidFill>
                        </a:rPr>
                        <a:t>url</a:t>
                      </a:r>
                      <a:r>
                        <a:rPr lang="en-US" sz="1600" b="0" baseline="0" dirty="0">
                          <a:solidFill>
                            <a:schemeClr val="tx1"/>
                          </a:solidFill>
                        </a:rPr>
                        <a:t>&gt;]</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rPr>
                        <a:t>See &lt;doc-</a:t>
                      </a:r>
                      <a:r>
                        <a:rPr lang="en-US" sz="1400" b="0" dirty="0" err="1">
                          <a:solidFill>
                            <a:schemeClr val="tx1"/>
                          </a:solidFill>
                        </a:rPr>
                        <a:t>url</a:t>
                      </a:r>
                      <a:r>
                        <a:rPr lang="en-US" sz="1400" b="0" dirty="0">
                          <a:solidFill>
                            <a:schemeClr val="tx1"/>
                          </a:solidFill>
                        </a:rPr>
                        <a:t>&gt; for supporting documentation,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dirty="0">
                          <a:solidFill>
                            <a:schemeClr val="dk1"/>
                          </a:solidFill>
                          <a:effectLst/>
                          <a:latin typeface="+mn-lt"/>
                          <a:ea typeface="+mn-ea"/>
                          <a:cs typeface="+mn-cs"/>
                        </a:rPr>
                        <a:t>Date the ballot closed</a:t>
                      </a:r>
                    </a:p>
                    <a:p>
                      <a:pPr lvl="1"/>
                      <a:r>
                        <a:rPr lang="en-US" sz="1400" kern="1200" dirty="0">
                          <a:solidFill>
                            <a:schemeClr val="dk1"/>
                          </a:solidFill>
                          <a:effectLst/>
                          <a:latin typeface="+mn-lt"/>
                          <a:ea typeface="+mn-ea"/>
                          <a:cs typeface="+mn-cs"/>
                        </a:rPr>
                        <a:t>• Ballot vote tally including Approve, Disapprove and Abstain votes</a:t>
                      </a:r>
                    </a:p>
                    <a:p>
                      <a:pPr lvl="1"/>
                      <a:r>
                        <a:rPr lang="en-US" sz="1400" kern="1200" dirty="0">
                          <a:solidFill>
                            <a:schemeClr val="dk1"/>
                          </a:solidFill>
                          <a:effectLst/>
                          <a:latin typeface="+mn-lt"/>
                          <a:ea typeface="+mn-ea"/>
                          <a:cs typeface="+mn-cs"/>
                        </a:rPr>
                        <a:t>• Comments that support the remaining disapprove votes and WG responses.</a:t>
                      </a:r>
                    </a:p>
                    <a:p>
                      <a:pPr lvl="1"/>
                      <a:r>
                        <a:rPr lang="en-US" sz="1400" kern="1200" dirty="0">
                          <a:solidFill>
                            <a:schemeClr val="dk1"/>
                          </a:solidFill>
                          <a:effectLst/>
                          <a:latin typeface="+mn-lt"/>
                          <a:ea typeface="+mn-ea"/>
                          <a:cs typeface="+mn-cs"/>
                        </a:rPr>
                        <a:t>• Schedule for recirculation ballot and resolution meeting.</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rPr>
                        <a:t>In the WG, PAR (y/n/a): &lt;y&gt;,&lt;n&gt;,&lt;a&gt;; [CSD (y/n/a): &lt;y&gt;,&lt;n&gt;,&lt;a&gt;]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4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Applies to:  a project that has passed sponsor ballot with at least 75% approval and ballot resolution efforts have been substantially completed. See rules reference below for the definition of "substantially complete" and for the required supporting documentation.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91160">
                <a:tc>
                  <a:txBody>
                    <a:bodyPr/>
                    <a:lstStyle/>
                    <a:p>
                      <a:r>
                        <a:rPr lang="en-US" sz="14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baseline="0" dirty="0">
                          <a:solidFill>
                            <a:schemeClr val="tx1"/>
                          </a:solidFill>
                        </a:rPr>
                        <a:t>LMSC OM - “Procedure for conditional approval to forward a draft standard”</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Field</a:t>
                      </a:r>
                      <a:r>
                        <a:rPr lang="en-US" sz="1400" b="0" baseline="0" dirty="0">
                          <a:solidFill>
                            <a:schemeClr val="tx1"/>
                          </a:solidFill>
                        </a:rPr>
                        <a:t> Definitions</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0" dirty="0">
                          <a:solidFill>
                            <a:schemeClr val="tx1"/>
                          </a:solidFill>
                        </a:rPr>
                        <a:t>&lt;project&gt; </a:t>
                      </a:r>
                      <a:r>
                        <a:rPr lang="en-GB" sz="1400" b="0" dirty="0">
                          <a:solidFill>
                            <a:schemeClr val="tx1"/>
                          </a:solidFill>
                        </a:rPr>
                        <a:t>The name of the project, or (in the case of a PAR) the anticipated name of the project,</a:t>
                      </a:r>
                      <a:r>
                        <a:rPr lang="en-GB" sz="1400" b="0" baseline="0" dirty="0">
                          <a:solidFill>
                            <a:schemeClr val="tx1"/>
                          </a:solidFill>
                        </a:rPr>
                        <a:t> e.g. P802.11ba</a:t>
                      </a:r>
                      <a:endParaRPr lang="en-US" sz="1400" b="0" dirty="0">
                        <a:solidFill>
                          <a:schemeClr val="tx1"/>
                        </a:solidFill>
                      </a:endParaRPr>
                    </a:p>
                    <a:p>
                      <a:r>
                        <a:rPr lang="en-US" sz="1400" b="0" dirty="0">
                          <a:solidFill>
                            <a:schemeClr val="tx1"/>
                          </a:solidFill>
                        </a:rPr>
                        <a:t>&lt;doc URL&gt; </a:t>
                      </a:r>
                      <a:r>
                        <a:rPr lang="en-GB" sz="1400" b="0" dirty="0">
                          <a:solidFill>
                            <a:schemeClr val="tx1"/>
                          </a:solidFill>
                        </a:rPr>
                        <a:t>An URL to a permanent </a:t>
                      </a:r>
                      <a:r>
                        <a:rPr lang="en-GB" sz="1400" b="0" kern="1200" dirty="0">
                          <a:solidFill>
                            <a:schemeClr val="tx1"/>
                          </a:solidFill>
                          <a:effectLst/>
                          <a:latin typeface="+mn-lt"/>
                          <a:ea typeface="+mn-ea"/>
                          <a:cs typeface="+mn-cs"/>
                        </a:rPr>
                        <a:t>unambiguous</a:t>
                      </a:r>
                      <a:r>
                        <a:rPr lang="en-GB" sz="1400" b="0" dirty="0">
                          <a:solidFill>
                            <a:schemeClr val="tx1"/>
                          </a:solidFill>
                        </a:rPr>
                        <a:t> location of the document</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08692074"/>
                  </a:ext>
                </a:extLst>
              </a:tr>
            </a:tbl>
          </a:graphicData>
        </a:graphic>
      </p:graphicFrame>
      <p:sp>
        <p:nvSpPr>
          <p:cNvPr id="4" name="TextBox 3">
            <a:hlinkClick r:id="rId2" action="ppaction://hlinksldjump"/>
          </p:cNvPr>
          <p:cNvSpPr txBox="1"/>
          <p:nvPr/>
        </p:nvSpPr>
        <p:spPr>
          <a:xfrm>
            <a:off x="228600" y="6248400"/>
            <a:ext cx="1524000" cy="307777"/>
          </a:xfrm>
          <a:prstGeom prst="rect">
            <a:avLst/>
          </a:prstGeom>
          <a:solidFill>
            <a:srgbClr val="2FB1DF"/>
          </a:solidFill>
        </p:spPr>
        <p:txBody>
          <a:bodyPr wrap="square" rtlCol="0">
            <a:spAutoFit/>
          </a:bodyPr>
          <a:lstStyle/>
          <a:p>
            <a:pPr algn="ctr"/>
            <a:r>
              <a:rPr lang="en-US" sz="1400" dirty="0">
                <a:solidFill>
                  <a:schemeClr val="bg1"/>
                </a:solidFill>
              </a:rPr>
              <a:t>Return</a:t>
            </a:r>
          </a:p>
        </p:txBody>
      </p:sp>
    </p:spTree>
    <p:extLst>
      <p:ext uri="{BB962C8B-B14F-4D97-AF65-F5344CB8AC3E}">
        <p14:creationId xmlns:p14="http://schemas.microsoft.com/office/powerpoint/2010/main" val="1197336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Related rules documents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212869611"/>
              </p:ext>
            </p:extLst>
          </p:nvPr>
        </p:nvGraphicFramePr>
        <p:xfrm>
          <a:off x="619180" y="1524000"/>
          <a:ext cx="7905640" cy="4417829"/>
        </p:xfrm>
        <a:graphic>
          <a:graphicData uri="http://schemas.openxmlformats.org/drawingml/2006/table">
            <a:tbl>
              <a:tblPr firstRow="1" firstCol="1" bandRow="1"/>
              <a:tblGrid>
                <a:gridCol w="3952820">
                  <a:extLst>
                    <a:ext uri="{9D8B030D-6E8A-4147-A177-3AD203B41FA5}">
                      <a16:colId xmlns:a16="http://schemas.microsoft.com/office/drawing/2014/main" val="20000"/>
                    </a:ext>
                  </a:extLst>
                </a:gridCol>
                <a:gridCol w="3952820">
                  <a:extLst>
                    <a:ext uri="{9D8B030D-6E8A-4147-A177-3AD203B41FA5}">
                      <a16:colId xmlns:a16="http://schemas.microsoft.com/office/drawing/2014/main" val="20001"/>
                    </a:ext>
                  </a:extLst>
                </a:gridCol>
              </a:tblGrid>
              <a:tr h="294778">
                <a:tc>
                  <a:txBody>
                    <a:bodyPr/>
                    <a:lstStyle/>
                    <a:p>
                      <a:pPr>
                        <a:lnSpc>
                          <a:spcPct val="107000"/>
                        </a:lnSpc>
                        <a:spcAft>
                          <a:spcPts val="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Doc</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Version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89556">
                <a:tc>
                  <a:txBody>
                    <a:bodyPr/>
                    <a:lstStyle/>
                    <a:p>
                      <a:pPr>
                        <a:lnSpc>
                          <a:spcPct val="107000"/>
                        </a:lnSpc>
                        <a:spcAft>
                          <a:spcPts val="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Roberts Rules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No specific version cited.  Old version is available online.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94778">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OM (LMSC Operations Manual)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V1.9</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84335">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Chair’s Guidelines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Note,  this is not really a rules doc – see introduction in LMSC OM.</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V2.3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89556">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SB OM (IEEE-SA Standards Board Operations Manual)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December 2015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884335">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WG P&amp;P (Policies and Procedures for IEEE LMSC 802 Working Groups and Technical Advisory Groups)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V19 (July 2016)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89556">
                <a:tc>
                  <a:txBody>
                    <a:bodyPr/>
                    <a:lstStyle/>
                    <a:p>
                      <a:pPr>
                        <a:lnSpc>
                          <a:spcPct val="107000"/>
                        </a:lnSpc>
                        <a:spcAft>
                          <a:spcPts val="0"/>
                        </a:spcAft>
                      </a:pPr>
                      <a:r>
                        <a:rPr lang="en-GB" sz="1800">
                          <a:effectLst/>
                          <a:latin typeface="Calibri" panose="020F0502020204030204" pitchFamily="34" charset="0"/>
                          <a:ea typeface="Calibri" panose="020F0502020204030204" pitchFamily="34" charset="0"/>
                          <a:cs typeface="Times New Roman" panose="02020603050405020304" pitchFamily="18" charset="0"/>
                        </a:rPr>
                        <a:t>LMSC P&amp;P (IEEE 802 LAN/MAN Standards Committee Policies and Procedures)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June 2014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9788" marR="1097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559498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Normative status of these slides</a:t>
            </a:r>
            <a:endParaRPr lang="en-US" dirty="0"/>
          </a:p>
        </p:txBody>
      </p:sp>
      <p:sp>
        <p:nvSpPr>
          <p:cNvPr id="3" name="Content Placeholder 2"/>
          <p:cNvSpPr>
            <a:spLocks noGrp="1"/>
          </p:cNvSpPr>
          <p:nvPr>
            <p:ph idx="1"/>
          </p:nvPr>
        </p:nvSpPr>
        <p:spPr/>
        <p:txBody>
          <a:bodyPr/>
          <a:lstStyle/>
          <a:p>
            <a:r>
              <a:rPr lang="en-GB" sz="2400" dirty="0"/>
              <a:t>It is anticipated that any motion templates adopted by the LMSC EC will </a:t>
            </a:r>
            <a:r>
              <a:rPr lang="en-US" sz="2400" dirty="0"/>
              <a:t>serve as recommendations but not requirements</a:t>
            </a:r>
            <a:r>
              <a:rPr lang="en-GB" sz="2400" dirty="0"/>
              <a:t>. They might be included in the LMSC OM as an annex, or might be a stand-alone document.</a:t>
            </a:r>
            <a:endParaRPr lang="en-US" sz="2400" dirty="0"/>
          </a:p>
          <a:p>
            <a:r>
              <a:rPr lang="en-GB" sz="2400" dirty="0"/>
              <a:t>The existence of a template here does not preclude somebody from presenting an alternative form of motion intended to achieve the same effect.  Hopefully EC members will view these templates as a useful tool and use and maintain wherever appropriate.</a:t>
            </a:r>
            <a:endParaRPr lang="en-US" sz="2400" dirty="0"/>
          </a:p>
        </p:txBody>
      </p:sp>
    </p:spTree>
    <p:extLst>
      <p:ext uri="{BB962C8B-B14F-4D97-AF65-F5344CB8AC3E}">
        <p14:creationId xmlns:p14="http://schemas.microsoft.com/office/powerpoint/2010/main" val="1141084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Scope of motion templates</a:t>
            </a:r>
            <a:endParaRPr lang="en-US" dirty="0"/>
          </a:p>
        </p:txBody>
      </p:sp>
      <p:sp>
        <p:nvSpPr>
          <p:cNvPr id="3" name="Content Placeholder 2"/>
          <p:cNvSpPr>
            <a:spLocks noGrp="1"/>
          </p:cNvSpPr>
          <p:nvPr>
            <p:ph idx="1"/>
          </p:nvPr>
        </p:nvSpPr>
        <p:spPr/>
        <p:txBody>
          <a:bodyPr/>
          <a:lstStyle/>
          <a:p>
            <a:r>
              <a:rPr lang="en-GB" dirty="0"/>
              <a:t>There is no attempt to capture all possible motions.  That would be a huge waste of time, and it would make it hard to use an over-extended document.  </a:t>
            </a:r>
          </a:p>
          <a:p>
            <a:r>
              <a:rPr lang="en-GB" dirty="0"/>
              <a:t>Also not included are procedural motions such as approval of the minutes and approval of the agenda made or entertained by EC officers.</a:t>
            </a:r>
            <a:endParaRPr lang="en-US" dirty="0"/>
          </a:p>
          <a:p>
            <a:pPr marL="0" indent="0">
              <a:buNone/>
            </a:pPr>
            <a:endParaRPr lang="en-US" dirty="0"/>
          </a:p>
        </p:txBody>
      </p:sp>
    </p:spTree>
    <p:extLst>
      <p:ext uri="{BB962C8B-B14F-4D97-AF65-F5344CB8AC3E}">
        <p14:creationId xmlns:p14="http://schemas.microsoft.com/office/powerpoint/2010/main" val="1516770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Linguistic style of motion templates</a:t>
            </a:r>
            <a:endParaRPr lang="en-US" dirty="0"/>
          </a:p>
        </p:txBody>
      </p:sp>
      <p:sp>
        <p:nvSpPr>
          <p:cNvPr id="3" name="Content Placeholder 2"/>
          <p:cNvSpPr>
            <a:spLocks noGrp="1"/>
          </p:cNvSpPr>
          <p:nvPr>
            <p:ph idx="1"/>
          </p:nvPr>
        </p:nvSpPr>
        <p:spPr/>
        <p:txBody>
          <a:bodyPr/>
          <a:lstStyle/>
          <a:p>
            <a:r>
              <a:rPr lang="en-GB" sz="2800" dirty="0"/>
              <a:t>A motion is an agreement by the EC to perform some action.  There is no need to include “fluff” words that do not describe this action.  The words “motion”, or “move”, need never appear in the motion itself.  The word “approve” is only appropriate when that is the only action being performed.</a:t>
            </a:r>
            <a:endParaRPr lang="en-US" sz="2800" dirty="0"/>
          </a:p>
          <a:p>
            <a:pPr marL="0" indent="0">
              <a:buNone/>
            </a:pPr>
            <a:endParaRPr lang="en-US" sz="2800" dirty="0"/>
          </a:p>
          <a:p>
            <a:r>
              <a:rPr lang="en-GB" sz="2800" dirty="0"/>
              <a:t>For example:  “</a:t>
            </a:r>
            <a:r>
              <a:rPr lang="en-GB" sz="2800" dirty="0">
                <a:solidFill>
                  <a:srgbClr val="FF0000"/>
                </a:solidFill>
              </a:rPr>
              <a:t>Motion: the EC moves to approve sending</a:t>
            </a:r>
            <a:r>
              <a:rPr lang="en-GB" sz="2800" dirty="0"/>
              <a:t> …” should be written “Send …”</a:t>
            </a:r>
            <a:endParaRPr lang="en-US" sz="2800" dirty="0"/>
          </a:p>
          <a:p>
            <a:endParaRPr lang="en-US" dirty="0"/>
          </a:p>
        </p:txBody>
      </p:sp>
    </p:spTree>
    <p:extLst>
      <p:ext uri="{BB962C8B-B14F-4D97-AF65-F5344CB8AC3E}">
        <p14:creationId xmlns:p14="http://schemas.microsoft.com/office/powerpoint/2010/main" val="1433734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Tabular style of motion templates</a:t>
            </a:r>
            <a:endParaRPr lang="en-US" dirty="0"/>
          </a:p>
        </p:txBody>
      </p:sp>
      <p:sp>
        <p:nvSpPr>
          <p:cNvPr id="3" name="Content Placeholder 2"/>
          <p:cNvSpPr>
            <a:spLocks noGrp="1"/>
          </p:cNvSpPr>
          <p:nvPr>
            <p:ph idx="1"/>
          </p:nvPr>
        </p:nvSpPr>
        <p:spPr/>
        <p:txBody>
          <a:bodyPr/>
          <a:lstStyle/>
          <a:p>
            <a:r>
              <a:rPr lang="en-GB" sz="2400" dirty="0"/>
              <a:t>Each type of motion is described by a table,  illustrated on the next slide.   Only the shaded part is shown to the EC (once shading is removed) .</a:t>
            </a:r>
          </a:p>
          <a:p>
            <a:r>
              <a:rPr lang="en-GB" sz="2400" dirty="0"/>
              <a:t>The rest of the material provides information that may be helpful as to when to use the motion,  the applicable rules,   and the definitions of the placeholders (“tags”) used in the motion.</a:t>
            </a:r>
          </a:p>
          <a:p>
            <a:r>
              <a:rPr lang="en-GB" sz="2400" dirty="0"/>
              <a:t>Note that the “&lt;” and “&gt;” are removed when the tags are filled in .</a:t>
            </a:r>
          </a:p>
          <a:p>
            <a:r>
              <a:rPr lang="en-GB" sz="2400" dirty="0"/>
              <a:t>Note also text between “[” and “]” needs attention.  Either delete the delimiters or delete the entire delimited text as appropriate to your context.</a:t>
            </a:r>
            <a:endParaRPr lang="en-US" sz="2400" dirty="0"/>
          </a:p>
        </p:txBody>
      </p:sp>
    </p:spTree>
    <p:extLst>
      <p:ext uri="{BB962C8B-B14F-4D97-AF65-F5344CB8AC3E}">
        <p14:creationId xmlns:p14="http://schemas.microsoft.com/office/powerpoint/2010/main" val="1148679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a:xfrm>
            <a:off x="457200" y="457200"/>
            <a:ext cx="8229600" cy="509587"/>
          </a:xfrm>
        </p:spPr>
        <p:txBody>
          <a:bodyPr/>
          <a:lstStyle/>
          <a:p>
            <a:r>
              <a:rPr lang="en-US" altLang="en-US" sz="3200" dirty="0"/>
              <a:t>Format of a these motion template slides – </a:t>
            </a:r>
          </a:p>
        </p:txBody>
      </p:sp>
      <p:graphicFrame>
        <p:nvGraphicFramePr>
          <p:cNvPr id="2" name="Table 1"/>
          <p:cNvGraphicFramePr>
            <a:graphicFrameLocks noGrp="1"/>
          </p:cNvGraphicFramePr>
          <p:nvPr>
            <p:extLst>
              <p:ext uri="{D42A27DB-BD31-4B8C-83A1-F6EECF244321}">
                <p14:modId xmlns:p14="http://schemas.microsoft.com/office/powerpoint/2010/main" val="2536009459"/>
              </p:ext>
            </p:extLst>
          </p:nvPr>
        </p:nvGraphicFramePr>
        <p:xfrm>
          <a:off x="304800" y="2209800"/>
          <a:ext cx="8534400" cy="422656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152400">
                <a:tc rowSpan="2">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i="1" dirty="0">
                          <a:solidFill>
                            <a:schemeClr val="tx1"/>
                          </a:solidFill>
                        </a:rPr>
                        <a:t>(Insert</a:t>
                      </a:r>
                      <a:r>
                        <a:rPr lang="en-US" sz="1600" b="1" i="1" baseline="0" dirty="0">
                          <a:solidFill>
                            <a:schemeClr val="tx1"/>
                          </a:solidFill>
                        </a:rPr>
                        <a:t> contents of this cell into your presentation)</a:t>
                      </a:r>
                      <a:endParaRPr lang="en-US" sz="16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7151490"/>
                  </a:ext>
                </a:extLst>
              </a:tr>
              <a:tr h="1574800">
                <a:tc vMerge="1">
                  <a:txBody>
                    <a:bodyPr/>
                    <a:lstStyle/>
                    <a:p>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p>
                      <a:pPr algn="ctr"/>
                      <a:r>
                        <a:rPr lang="en-US" sz="1600" b="0" dirty="0">
                          <a:solidFill>
                            <a:schemeClr val="tx1"/>
                          </a:solidFill>
                        </a:rPr>
                        <a:t>Motion</a:t>
                      </a:r>
                      <a:r>
                        <a:rPr lang="en-US" sz="1600" b="0" baseline="0" dirty="0">
                          <a:solidFill>
                            <a:schemeClr val="tx1"/>
                          </a:solidFill>
                        </a:rPr>
                        <a:t> to be used – with fields to be filled in as necessary</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Supporting information,</a:t>
                      </a:r>
                      <a:r>
                        <a:rPr lang="en-US" sz="1600" b="0" baseline="0" dirty="0">
                          <a:solidFill>
                            <a:schemeClr val="tx1"/>
                          </a:solidFill>
                        </a:rPr>
                        <a:t> not part of motion, </a:t>
                      </a:r>
                    </a:p>
                    <a:p>
                      <a:pPr algn="ctr"/>
                      <a:r>
                        <a:rPr lang="en-US" sz="1600" b="0" baseline="0" dirty="0">
                          <a:solidFill>
                            <a:schemeClr val="tx1"/>
                          </a:solidFill>
                        </a:rPr>
                        <a:t>but required to be shown to EC.  May be included on motion slide or the accompanying presentation.</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Background information</a:t>
                      </a:r>
                      <a:r>
                        <a:rPr lang="en-US" sz="1600" b="0" baseline="0" dirty="0">
                          <a:solidFill>
                            <a:schemeClr val="tx1"/>
                          </a:solidFill>
                        </a:rPr>
                        <a:t> regarding motion.  Do not include with motion.</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44704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Reference</a:t>
                      </a:r>
                      <a:r>
                        <a:rPr lang="en-US" sz="1600" b="0" baseline="0" dirty="0">
                          <a:solidFill>
                            <a:schemeClr val="tx1"/>
                          </a:solidFill>
                        </a:rPr>
                        <a:t> to appropriate rules.  Do not include with motion.</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Fields</a:t>
                      </a:r>
                      <a:r>
                        <a:rPr lang="en-US" sz="1600" b="0" baseline="0" dirty="0">
                          <a:solidFill>
                            <a:schemeClr val="tx1"/>
                          </a:solidFill>
                        </a:rPr>
                        <a:t> noted in motion field are defined here.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24651899"/>
                  </a:ext>
                </a:extLst>
              </a:tr>
            </a:tbl>
          </a:graphicData>
        </a:graphic>
      </p:graphicFrame>
      <p:sp>
        <p:nvSpPr>
          <p:cNvPr id="3" name="Rounded Rectangular Callout 2"/>
          <p:cNvSpPr/>
          <p:nvPr/>
        </p:nvSpPr>
        <p:spPr bwMode="auto">
          <a:xfrm>
            <a:off x="685800" y="966787"/>
            <a:ext cx="8431876" cy="1090613"/>
          </a:xfrm>
          <a:prstGeom prst="wedgeRoundRectCallout">
            <a:avLst>
              <a:gd name="adj1" fmla="val -15273"/>
              <a:gd name="adj2" fmla="val 109756"/>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Only the yellow</a:t>
            </a:r>
            <a:r>
              <a:rPr kumimoji="0" lang="en-GB" sz="2400" b="0" i="0" u="none" strike="noStrike" cap="none" normalizeH="0" dirty="0">
                <a:ln>
                  <a:noFill/>
                </a:ln>
                <a:solidFill>
                  <a:schemeClr val="tx1"/>
                </a:solidFill>
                <a:effectLst/>
                <a:latin typeface="Arial" panose="020B0604020202020204" pitchFamily="34" charset="0"/>
                <a:ea typeface="ＭＳ Ｐゴシック" panose="020B0600070205080204" pitchFamily="34" charset="-128"/>
              </a:rPr>
              <a:t> shaded part is shown to the EC (without shading).  The rest of the slide is there for your information.</a:t>
            </a:r>
            <a:endParaRPr kumimoji="0" lang="en-US" sz="2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20" name="Rectangle 4"/>
          <p:cNvSpPr>
            <a:spLocks noGrp="1" noChangeArrowheads="1"/>
          </p:cNvSpPr>
          <p:nvPr>
            <p:ph type="title"/>
          </p:nvPr>
        </p:nvSpPr>
        <p:spPr/>
        <p:txBody>
          <a:bodyPr/>
          <a:lstStyle/>
          <a:p>
            <a:r>
              <a:rPr lang="en-US" altLang="en-US" sz="2400" dirty="0"/>
              <a:t>Example Motion Template:</a:t>
            </a:r>
          </a:p>
        </p:txBody>
      </p:sp>
      <p:graphicFrame>
        <p:nvGraphicFramePr>
          <p:cNvPr id="2" name="Table 1"/>
          <p:cNvGraphicFramePr>
            <a:graphicFrameLocks noGrp="1"/>
          </p:cNvGraphicFramePr>
          <p:nvPr>
            <p:extLst>
              <p:ext uri="{D42A27DB-BD31-4B8C-83A1-F6EECF244321}">
                <p14:modId xmlns:p14="http://schemas.microsoft.com/office/powerpoint/2010/main" val="3599709944"/>
              </p:ext>
            </p:extLst>
          </p:nvPr>
        </p:nvGraphicFramePr>
        <p:xfrm>
          <a:off x="304800" y="1295400"/>
          <a:ext cx="8534400" cy="452628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852815221"/>
                    </a:ext>
                  </a:extLst>
                </a:gridCol>
                <a:gridCol w="6781800">
                  <a:extLst>
                    <a:ext uri="{9D8B030D-6E8A-4147-A177-3AD203B41FA5}">
                      <a16:colId xmlns:a16="http://schemas.microsoft.com/office/drawing/2014/main" val="1500439343"/>
                    </a:ext>
                  </a:extLst>
                </a:gridCol>
              </a:tblGrid>
              <a:tr h="1574800">
                <a:tc>
                  <a:txBody>
                    <a:bodyPr/>
                    <a:lstStyle/>
                    <a:p>
                      <a:r>
                        <a:rPr lang="en-US" sz="1600" b="0" dirty="0">
                          <a:solidFill>
                            <a:schemeClr val="tx1"/>
                          </a:solidFill>
                        </a:rPr>
                        <a:t>Motion</a:t>
                      </a:r>
                      <a:r>
                        <a:rPr lang="en-US" sz="1600" b="0" baseline="0" dirty="0">
                          <a:solidFill>
                            <a:schemeClr val="tx1"/>
                          </a:solidFill>
                        </a:rPr>
                        <a:t> Text</a:t>
                      </a:r>
                    </a:p>
                    <a:p>
                      <a:r>
                        <a:rPr lang="en-US" sz="1600" b="0" baseline="0" dirty="0">
                          <a:solidFill>
                            <a:schemeClr val="tx1"/>
                          </a:solidFill>
                        </a:rPr>
                        <a:t>(include)</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US" sz="1600" b="0" dirty="0">
                          <a:solidFill>
                            <a:schemeClr val="tx1"/>
                          </a:solidFill>
                        </a:rPr>
                        <a:t>Approve submission of the following project(s) to ISO/IEC JTC/SC6 for adoption under the PSDO agreement</a:t>
                      </a:r>
                    </a:p>
                    <a:p>
                      <a:pPr marL="742950" lvl="1" indent="-285750">
                        <a:buFont typeface="Arial" panose="020B0604020202020204" pitchFamily="34" charset="0"/>
                        <a:buChar char="•"/>
                      </a:pPr>
                      <a:r>
                        <a:rPr lang="en-US" sz="1600" b="0" dirty="0">
                          <a:solidFill>
                            <a:schemeClr val="tx1"/>
                          </a:solidFill>
                        </a:rPr>
                        <a:t>&lt;project&gt; …</a:t>
                      </a:r>
                    </a:p>
                    <a:p>
                      <a:pPr marL="285750" indent="-285750">
                        <a:buFont typeface="Arial" panose="020B0604020202020204" pitchFamily="34" charset="0"/>
                        <a:buChar char="•"/>
                      </a:pPr>
                      <a:r>
                        <a:rPr lang="en-US" sz="1600" b="0" dirty="0">
                          <a:solidFill>
                            <a:schemeClr val="tx1"/>
                          </a:solidFill>
                        </a:rPr>
                        <a:t>[conditional on approval by the IEEE SASB]</a:t>
                      </a:r>
                    </a:p>
                    <a:p>
                      <a:pPr marL="285750" indent="-285750">
                        <a:buFont typeface="Arial" panose="020B0604020202020204" pitchFamily="34" charset="0"/>
                        <a:buChar char="•"/>
                      </a:pPr>
                      <a:r>
                        <a:rPr lang="en-US" sz="1600" b="0" dirty="0">
                          <a:solidFill>
                            <a:schemeClr val="tx1"/>
                          </a:solidFill>
                        </a:rPr>
                        <a:t>[conditional on publication of approved standard]</a:t>
                      </a:r>
                    </a:p>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38244"/>
                  </a:ext>
                </a:extLst>
              </a:tr>
              <a:tr h="665480">
                <a:tc>
                  <a:txBody>
                    <a:bodyPr/>
                    <a:lstStyle/>
                    <a:p>
                      <a:r>
                        <a:rPr lang="en-US" sz="1600" b="0" dirty="0">
                          <a:solidFill>
                            <a:schemeClr val="tx1"/>
                          </a:solidFill>
                        </a:rPr>
                        <a:t>Other Info</a:t>
                      </a:r>
                    </a:p>
                    <a:p>
                      <a:r>
                        <a:rPr lang="en-US" sz="1600" b="0" dirty="0">
                          <a:solidFill>
                            <a:schemeClr val="tx1"/>
                          </a:solidFill>
                        </a:rPr>
                        <a:t>(include)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4092572"/>
                  </a:ext>
                </a:extLst>
              </a:tr>
              <a:tr h="665480">
                <a:tc>
                  <a:txBody>
                    <a:bodyPr/>
                    <a:lstStyle/>
                    <a:p>
                      <a:r>
                        <a:rPr lang="en-US" sz="1600" b="0" dirty="0">
                          <a:solidFill>
                            <a:schemeClr val="tx1"/>
                          </a:solidFill>
                        </a:rPr>
                        <a:t>Background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Applies to: </a:t>
                      </a:r>
                    </a:p>
                    <a:p>
                      <a:pPr marL="285750" indent="-285750">
                        <a:buFont typeface="Arial" panose="020B0604020202020204" pitchFamily="34" charset="0"/>
                        <a:buChar char="•"/>
                      </a:pPr>
                      <a:r>
                        <a:rPr lang="en-US" sz="1600" b="0" dirty="0">
                          <a:solidFill>
                            <a:schemeClr val="tx1"/>
                          </a:solidFill>
                        </a:rPr>
                        <a:t>A draft standard that has received [conditional] approval to proceed to </a:t>
                      </a:r>
                      <a:r>
                        <a:rPr lang="en-US" sz="1600" b="0" dirty="0" err="1">
                          <a:solidFill>
                            <a:schemeClr val="tx1"/>
                          </a:solidFill>
                        </a:rPr>
                        <a:t>RevCom</a:t>
                      </a:r>
                      <a:r>
                        <a:rPr lang="en-US" sz="1600" b="0" dirty="0">
                          <a:solidFill>
                            <a:schemeClr val="tx1"/>
                          </a:solidFill>
                        </a:rPr>
                        <a:t>, or</a:t>
                      </a:r>
                    </a:p>
                    <a:p>
                      <a:pPr marL="285750" indent="-285750">
                        <a:buFont typeface="Arial" panose="020B0604020202020204" pitchFamily="34" charset="0"/>
                        <a:buChar char="•"/>
                      </a:pPr>
                      <a:r>
                        <a:rPr lang="en-US" sz="1600" b="0" dirty="0">
                          <a:solidFill>
                            <a:schemeClr val="tx1"/>
                          </a:solidFill>
                        </a:rPr>
                        <a:t>A standard that has been approved by the IEEE-SA standards board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0169066"/>
                  </a:ext>
                </a:extLst>
              </a:tr>
              <a:tr h="350520">
                <a:tc>
                  <a:txBody>
                    <a:bodyPr/>
                    <a:lstStyle/>
                    <a:p>
                      <a:r>
                        <a:rPr lang="en-US" sz="1600" b="0" dirty="0">
                          <a:solidFill>
                            <a:schemeClr val="tx1"/>
                          </a:solidFill>
                        </a:rPr>
                        <a:t>Rules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kern="1200" dirty="0">
                          <a:solidFill>
                            <a:schemeClr val="dk1"/>
                          </a:solidFill>
                          <a:effectLst/>
                          <a:latin typeface="+mn-lt"/>
                          <a:ea typeface="+mn-ea"/>
                          <a:cs typeface="+mn-cs"/>
                        </a:rPr>
                        <a:t>LMSC OM:“IEEE 802 LMSC communications with other standards bodies”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0034400"/>
                  </a:ext>
                </a:extLst>
              </a:tr>
              <a:tr h="381000">
                <a:tc>
                  <a:txBody>
                    <a:bodyPr/>
                    <a:lstStyle/>
                    <a:p>
                      <a:r>
                        <a:rPr lang="en-US" sz="1600" b="0" dirty="0">
                          <a:solidFill>
                            <a:schemeClr val="tx1"/>
                          </a:solidFill>
                        </a:rPr>
                        <a:t>Field</a:t>
                      </a:r>
                      <a:r>
                        <a:rPr lang="en-US" sz="1600" b="0" baseline="0" dirty="0">
                          <a:solidFill>
                            <a:schemeClr val="tx1"/>
                          </a:solidFill>
                        </a:rPr>
                        <a:t> Definitions</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0" dirty="0">
                          <a:solidFill>
                            <a:schemeClr val="tx1"/>
                          </a:solidFill>
                        </a:rPr>
                        <a:t>&lt;project&gt; : </a:t>
                      </a:r>
                      <a:r>
                        <a:rPr lang="en-GB" sz="1600" b="0" dirty="0">
                          <a:solidFill>
                            <a:schemeClr val="tx1"/>
                          </a:solidFill>
                        </a:rPr>
                        <a:t>The name of the project, or (in the case of a PAR) the anticipated name of the project.  E.g. P802.11ba</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24463279"/>
                  </a:ext>
                </a:extLst>
              </a:tr>
            </a:tbl>
          </a:graphicData>
        </a:graphic>
      </p:graphicFrame>
    </p:spTree>
    <p:extLst>
      <p:ext uri="{BB962C8B-B14F-4D97-AF65-F5344CB8AC3E}">
        <p14:creationId xmlns:p14="http://schemas.microsoft.com/office/powerpoint/2010/main" val="2240150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dirty="0"/>
              <a:t>Example Motion</a:t>
            </a:r>
          </a:p>
        </p:txBody>
      </p:sp>
      <p:sp>
        <p:nvSpPr>
          <p:cNvPr id="3" name="Rectangle 2"/>
          <p:cNvSpPr/>
          <p:nvPr/>
        </p:nvSpPr>
        <p:spPr>
          <a:xfrm>
            <a:off x="762000" y="1752600"/>
            <a:ext cx="7924800" cy="3416320"/>
          </a:xfrm>
          <a:prstGeom prst="rect">
            <a:avLst/>
          </a:prstGeom>
        </p:spPr>
        <p:txBody>
          <a:bodyPr wrap="square">
            <a:spAutoFit/>
          </a:bodyPr>
          <a:lstStyle/>
          <a:p>
            <a:pPr marL="285750" indent="-285750">
              <a:buFont typeface="Arial" panose="020B0604020202020204" pitchFamily="34" charset="0"/>
              <a:buChar char="•"/>
            </a:pPr>
            <a:r>
              <a:rPr lang="en-GB" dirty="0"/>
              <a:t>The previous template,  once the placeholders are replaced and the conditional parts removed looks like:</a:t>
            </a:r>
          </a:p>
          <a:p>
            <a:endParaRPr lang="en-US" dirty="0"/>
          </a:p>
          <a:p>
            <a:endParaRPr lang="en-US" dirty="0"/>
          </a:p>
          <a:p>
            <a:r>
              <a:rPr lang="en-US" dirty="0"/>
              <a:t>“Approve submission of the following project to ISO/IEC JTC/SC6 for adoption under the PSDO agreement</a:t>
            </a:r>
          </a:p>
          <a:p>
            <a:pPr lvl="1"/>
            <a:r>
              <a:rPr lang="en-GB" dirty="0"/>
              <a:t>P802.11zz</a:t>
            </a:r>
            <a:endParaRPr lang="en-US" dirty="0"/>
          </a:p>
          <a:p>
            <a:r>
              <a:rPr lang="en-US" dirty="0"/>
              <a:t>conditional on approval by the IEEE SASB</a:t>
            </a:r>
          </a:p>
          <a:p>
            <a:r>
              <a:rPr lang="en-US" dirty="0"/>
              <a:t>conditional on publication of approved standard”</a:t>
            </a:r>
          </a:p>
        </p:txBody>
      </p:sp>
    </p:spTree>
    <p:extLst>
      <p:ext uri="{BB962C8B-B14F-4D97-AF65-F5344CB8AC3E}">
        <p14:creationId xmlns:p14="http://schemas.microsoft.com/office/powerpoint/2010/main" val="947139126"/>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 only">
  <a:themeElements>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on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on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on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on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on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on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onl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on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on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on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on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on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IEEE_802_template (1)</Template>
  <TotalTime>1010</TotalTime>
  <Words>3739</Words>
  <Application>Microsoft Office PowerPoint</Application>
  <PresentationFormat>On-screen Show (4:3)</PresentationFormat>
  <Paragraphs>419</Paragraphs>
  <Slides>27</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27</vt:i4>
      </vt:variant>
    </vt:vector>
  </HeadingPairs>
  <TitlesOfParts>
    <vt:vector size="33" baseType="lpstr">
      <vt:lpstr>ＭＳ Ｐゴシック</vt:lpstr>
      <vt:lpstr>Arial</vt:lpstr>
      <vt:lpstr>Calibri</vt:lpstr>
      <vt:lpstr>Times New Roman</vt:lpstr>
      <vt:lpstr>Title slide</vt:lpstr>
      <vt:lpstr>Title only</vt:lpstr>
      <vt:lpstr>Motion Templates</vt:lpstr>
      <vt:lpstr>Purpose of this document</vt:lpstr>
      <vt:lpstr>Normative status of these slides</vt:lpstr>
      <vt:lpstr>Scope of motion templates</vt:lpstr>
      <vt:lpstr>Linguistic style of motion templates</vt:lpstr>
      <vt:lpstr>Tabular style of motion templates</vt:lpstr>
      <vt:lpstr>Format of a these motion template slides – </vt:lpstr>
      <vt:lpstr>Example Motion Template:</vt:lpstr>
      <vt:lpstr>Example Motion</vt:lpstr>
      <vt:lpstr>List of Motions</vt:lpstr>
      <vt:lpstr>Motion: Accepting a Report</vt:lpstr>
      <vt:lpstr>Motion: Adoption of standards under PSDO agreement</vt:lpstr>
      <vt:lpstr>Motion: Liaison of drafts under PSDO agreement</vt:lpstr>
      <vt:lpstr>Motion: Communication from 802</vt:lpstr>
      <vt:lpstr>Motion: Approval of updated LMSC OM</vt:lpstr>
      <vt:lpstr>Motion: Approval of updated WG P&amp;P</vt:lpstr>
      <vt:lpstr>Motion: Approval of updated Chair’s Guidelines</vt:lpstr>
      <vt:lpstr>Motion: Fee Waiver</vt:lpstr>
      <vt:lpstr>Motion: Study Group formation</vt:lpstr>
      <vt:lpstr>Motion: Study Group extension</vt:lpstr>
      <vt:lpstr>Motion: Approval of PAR and CSD  (30-day Rule)</vt:lpstr>
      <vt:lpstr>Motion: Approval of PAR [and CSD]  (48-hour Rule)</vt:lpstr>
      <vt:lpstr>Motion: Approval to start sponsor ballot</vt:lpstr>
      <vt:lpstr>Motion: Conditional approval to start sponsor ballot</vt:lpstr>
      <vt:lpstr>Motion: Approval to send a draft to RevCom</vt:lpstr>
      <vt:lpstr>Motion: Conditional approval to send a draft to RevCom</vt:lpstr>
      <vt:lpstr>Related rules documents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Template</dc:title>
  <dc:subject>IEEE 802 March 2011 workshop</dc:subject>
  <dc:creator>John DAmbrosia</dc:creator>
  <cp:lastModifiedBy>John DAmbrosia</cp:lastModifiedBy>
  <cp:revision>86</cp:revision>
  <dcterms:created xsi:type="dcterms:W3CDTF">2017-02-01T20:21:43Z</dcterms:created>
  <dcterms:modified xsi:type="dcterms:W3CDTF">2017-02-06T14:40:39Z</dcterms:modified>
</cp:coreProperties>
</file>