
<file path=[Content_Types].xml><?xml version="1.0" encoding="utf-8"?>
<Types xmlns="http://schemas.openxmlformats.org/package/2006/content-types">
  <Default Extension="emf" ContentType="image/x-emf"/>
  <Default Extension="rels" ContentType="application/vnd.openxmlformats-package.relationships+xml"/>
  <Default Extension="xml" ContentType="application/xml"/>
  <Default Extension="vml" ContentType="application/vnd.openxmlformats-officedocument.vmlDrawing"/>
  <Default Extension="doc" ContentType="application/msword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10"/>
  </p:notesMasterIdLst>
  <p:handoutMasterIdLst>
    <p:handoutMasterId r:id="rId11"/>
  </p:handoutMasterIdLst>
  <p:sldIdLst>
    <p:sldId id="256" r:id="rId2"/>
    <p:sldId id="257" r:id="rId3"/>
    <p:sldId id="262" r:id="rId4"/>
    <p:sldId id="265" r:id="rId5"/>
    <p:sldId id="266" r:id="rId6"/>
    <p:sldId id="267" r:id="rId7"/>
    <p:sldId id="268" r:id="rId8"/>
    <p:sldId id="264" r:id="rId9"/>
  </p:sldIdLst>
  <p:sldSz cx="9144000" cy="6858000" type="screen4x3"/>
  <p:notesSz cx="6934200" cy="9280525"/>
  <p:defaultTextStyle>
    <a:defPPr>
      <a:defRPr lang="en-GB"/>
    </a:defPPr>
    <a:lvl1pPr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1pPr>
    <a:lvl2pPr marL="742950" indent="-28575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2pPr>
    <a:lvl3pPr marL="1143000" indent="-22860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3pPr>
    <a:lvl4pPr marL="1600200" indent="-22860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4pPr>
    <a:lvl5pPr marL="2057400" indent="-22860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5pPr>
    <a:lvl6pPr marL="22860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6pPr>
    <a:lvl7pPr marL="27432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7pPr>
    <a:lvl8pPr marL="32004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8pPr>
    <a:lvl9pPr marL="36576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=""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20014" autoAdjust="0"/>
    <p:restoredTop sz="94660"/>
  </p:normalViewPr>
  <p:slideViewPr>
    <p:cSldViewPr>
      <p:cViewPr>
        <p:scale>
          <a:sx n="120" d="100"/>
          <a:sy n="120" d="100"/>
        </p:scale>
        <p:origin x="-1320" y="-114"/>
      </p:cViewPr>
      <p:guideLst>
        <p:guide orient="horz" pos="2160"/>
        <p:guide pos="2880"/>
      </p:guideLst>
    </p:cSldViewPr>
  </p:slideViewPr>
  <p:outlineViewPr>
    <p:cViewPr varScale="1">
      <p:scale>
        <a:sx n="170" d="200"/>
        <a:sy n="170" d="200"/>
      </p:scale>
      <p:origin x="-780" y="-84"/>
    </p:cViewPr>
  </p:outlin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59" d="100"/>
          <a:sy n="59" d="100"/>
        </p:scale>
        <p:origin x="-1752" y="-72"/>
      </p:cViewPr>
      <p:guideLst>
        <p:guide orient="horz" pos="2880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05138" cy="4635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r>
              <a:rPr lang="en-US" smtClean="0"/>
              <a:t>doc.: ec-16-0150-00-00EC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27475" y="0"/>
            <a:ext cx="3005138" cy="4635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r>
              <a:rPr lang="en-US" smtClean="0"/>
              <a:t>November 2016</a:t>
            </a:r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15388"/>
            <a:ext cx="3005138" cy="4635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r>
              <a:rPr lang="en-US" smtClean="0"/>
              <a:t>Dorothy Stanley, HP Enterprise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27475" y="8815388"/>
            <a:ext cx="3005138" cy="4635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9996500-462A-4966-9632-4197CBF31A04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3374428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9" name="AutoShape 1"/>
          <p:cNvSpPr>
            <a:spLocks noChangeArrowheads="1"/>
          </p:cNvSpPr>
          <p:nvPr/>
        </p:nvSpPr>
        <p:spPr bwMode="auto">
          <a:xfrm>
            <a:off x="0" y="0"/>
            <a:ext cx="6934200" cy="9280525"/>
          </a:xfrm>
          <a:prstGeom prst="roundRect">
            <a:avLst>
              <a:gd name="adj" fmla="val 19"/>
            </a:avLst>
          </a:prstGeom>
          <a:solidFill>
            <a:srgbClr val="FFFFFF"/>
          </a:soli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endParaRPr lang="en-GB"/>
          </a:p>
        </p:txBody>
      </p:sp>
      <p:sp>
        <p:nvSpPr>
          <p:cNvPr id="2050" name="Rectangle 2"/>
          <p:cNvSpPr>
            <a:spLocks noGrp="1" noChangeArrowheads="1"/>
          </p:cNvSpPr>
          <p:nvPr>
            <p:ph type="hdr"/>
          </p:nvPr>
        </p:nvSpPr>
        <p:spPr bwMode="auto">
          <a:xfrm>
            <a:off x="5640388" y="96838"/>
            <a:ext cx="639762" cy="211137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 algn="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400" b="1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 smtClean="0"/>
              <a:t>doc.: ec-16-0150-00-00EC</a:t>
            </a:r>
            <a:endParaRPr lang="en-US"/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dt"/>
          </p:nvPr>
        </p:nvSpPr>
        <p:spPr bwMode="auto">
          <a:xfrm>
            <a:off x="654050" y="96838"/>
            <a:ext cx="825500" cy="211137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400" b="1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 smtClean="0"/>
              <a:t>November 2016</a:t>
            </a:r>
            <a:endParaRPr lang="en-US"/>
          </a:p>
        </p:txBody>
      </p:sp>
      <p:sp>
        <p:nvSpPr>
          <p:cNvPr id="2052" name="Rectangle 4"/>
          <p:cNvSpPr>
            <a:spLocks noGrp="1" noRot="1" noChangeAspect="1" noChangeArrowheads="1"/>
          </p:cNvSpPr>
          <p:nvPr>
            <p:ph type="sldImg"/>
          </p:nvPr>
        </p:nvSpPr>
        <p:spPr bwMode="auto">
          <a:xfrm>
            <a:off x="1152525" y="701675"/>
            <a:ext cx="4627563" cy="3467100"/>
          </a:xfrm>
          <a:prstGeom prst="rect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2053" name="Rectangle 5"/>
          <p:cNvSpPr>
            <a:spLocks noGrp="1" noChangeArrowheads="1"/>
          </p:cNvSpPr>
          <p:nvPr>
            <p:ph type="body"/>
          </p:nvPr>
        </p:nvSpPr>
        <p:spPr bwMode="auto">
          <a:xfrm>
            <a:off x="923925" y="4408488"/>
            <a:ext cx="5084763" cy="417512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3600" tIns="46080" rIns="93600" bIns="46080" numCol="1" anchor="t" anchorCtr="0" compatLnSpc="1">
            <a:prstTxWarp prst="textNoShape">
              <a:avLst/>
            </a:prstTxWarp>
          </a:bodyPr>
          <a:lstStyle/>
          <a:p>
            <a:pPr lvl="0"/>
            <a:endParaRPr lang="en-US" smtClean="0"/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ftr"/>
          </p:nvPr>
        </p:nvSpPr>
        <p:spPr bwMode="auto">
          <a:xfrm>
            <a:off x="5357813" y="8985250"/>
            <a:ext cx="922337" cy="180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457200" algn="l"/>
                <a:tab pos="1371600" algn="l"/>
                <a:tab pos="2286000" algn="l"/>
                <a:tab pos="3200400" algn="l"/>
                <a:tab pos="4114800" algn="l"/>
                <a:tab pos="5029200" algn="l"/>
                <a:tab pos="5943600" algn="l"/>
                <a:tab pos="6858000" algn="l"/>
                <a:tab pos="7772400" algn="l"/>
                <a:tab pos="8686800" algn="l"/>
                <a:tab pos="9601200" algn="l"/>
                <a:tab pos="105156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 smtClean="0"/>
              <a:t>Dorothy Stanley, HP Enterprise</a:t>
            </a:r>
            <a:endParaRPr lang="en-US"/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sldNum"/>
          </p:nvPr>
        </p:nvSpPr>
        <p:spPr bwMode="auto">
          <a:xfrm>
            <a:off x="3222625" y="8985250"/>
            <a:ext cx="511175" cy="3635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/>
              <a:t>Page </a:t>
            </a:r>
            <a:fld id="{47A7FEEB-9CD2-43FE-843C-C5350BEACB45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2056" name="Rectangle 8"/>
          <p:cNvSpPr>
            <a:spLocks noChangeArrowheads="1"/>
          </p:cNvSpPr>
          <p:nvPr/>
        </p:nvSpPr>
        <p:spPr bwMode="auto">
          <a:xfrm>
            <a:off x="722313" y="8985250"/>
            <a:ext cx="714375" cy="18256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1200">
                <a:solidFill>
                  <a:srgbClr val="000000"/>
                </a:solidFill>
              </a:rPr>
              <a:t>Submission</a:t>
            </a:r>
          </a:p>
        </p:txBody>
      </p:sp>
      <p:sp>
        <p:nvSpPr>
          <p:cNvPr id="2057" name="Line 9"/>
          <p:cNvSpPr>
            <a:spLocks noChangeShapeType="1"/>
          </p:cNvSpPr>
          <p:nvPr/>
        </p:nvSpPr>
        <p:spPr bwMode="auto">
          <a:xfrm>
            <a:off x="723900" y="8983663"/>
            <a:ext cx="5486400" cy="1587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GB"/>
          </a:p>
        </p:txBody>
      </p:sp>
      <p:sp>
        <p:nvSpPr>
          <p:cNvPr id="2058" name="Line 10"/>
          <p:cNvSpPr>
            <a:spLocks noChangeShapeType="1"/>
          </p:cNvSpPr>
          <p:nvPr/>
        </p:nvSpPr>
        <p:spPr bwMode="auto">
          <a:xfrm>
            <a:off x="647700" y="296863"/>
            <a:ext cx="5638800" cy="1587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40659187"/>
      </p:ext>
    </p:extLst>
  </p:cSld>
  <p:clrMap bg1="lt1" tx1="dk1" bg2="lt2" tx2="dk2" accent1="accent1" accent2="accent2" accent3="accent3" accent4="accent4" accent5="accent5" accent6="accent6" hlink="hlink" folHlink="folHlink"/>
  <p:hf/>
  <p:notesStyle>
    <a:lvl1pPr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1pPr>
    <a:lvl2pPr marL="742950" indent="-28575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2pPr>
    <a:lvl3pPr marL="11430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3pPr>
    <a:lvl4pPr marL="16002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4pPr>
    <a:lvl5pPr marL="20574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/>
          </p:nvPr>
        </p:nvSpPr>
        <p:spPr>
          <a:ln/>
        </p:spPr>
        <p:txBody>
          <a:bodyPr/>
          <a:lstStyle/>
          <a:p>
            <a:r>
              <a:rPr lang="en-US" smtClean="0"/>
              <a:t>doc.: ec-16-0150-00-00EC</a:t>
            </a:r>
            <a:endParaRPr lang="en-US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/>
          </p:nvPr>
        </p:nvSpPr>
        <p:spPr>
          <a:ln/>
        </p:spPr>
        <p:txBody>
          <a:bodyPr/>
          <a:lstStyle/>
          <a:p>
            <a:r>
              <a:rPr lang="en-US" smtClean="0"/>
              <a:t>November 2016</a:t>
            </a: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/>
          </p:nvPr>
        </p:nvSpPr>
        <p:spPr>
          <a:ln/>
        </p:spPr>
        <p:txBody>
          <a:bodyPr/>
          <a:lstStyle/>
          <a:p>
            <a:r>
              <a:rPr lang="en-US" smtClean="0"/>
              <a:t>Dorothy Stanley, HP Enterprise</a:t>
            </a:r>
            <a:endParaRPr lang="en-US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r>
              <a:rPr lang="en-US"/>
              <a:t>Page </a:t>
            </a:r>
            <a:fld id="{465D53FD-DB5F-4815-BF01-6488A8FBD189}" type="slidenum">
              <a:rPr lang="en-US"/>
              <a:pPr/>
              <a:t>1</a:t>
            </a:fld>
            <a:endParaRPr lang="en-US"/>
          </a:p>
        </p:txBody>
      </p:sp>
      <p:sp>
        <p:nvSpPr>
          <p:cNvPr id="12289" name="Text Box 1"/>
          <p:cNvSpPr txBox="1">
            <a:spLocks noChangeArrowheads="1"/>
          </p:cNvSpPr>
          <p:nvPr/>
        </p:nvSpPr>
        <p:spPr bwMode="auto">
          <a:xfrm>
            <a:off x="1154113" y="701675"/>
            <a:ext cx="4625975" cy="346868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GB"/>
          </a:p>
        </p:txBody>
      </p:sp>
      <p:sp>
        <p:nvSpPr>
          <p:cNvPr id="12290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23925" y="4408488"/>
            <a:ext cx="5086350" cy="4270375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704411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/>
          </p:nvPr>
        </p:nvSpPr>
        <p:spPr>
          <a:ln/>
        </p:spPr>
        <p:txBody>
          <a:bodyPr/>
          <a:lstStyle/>
          <a:p>
            <a:r>
              <a:rPr lang="en-US" smtClean="0"/>
              <a:t>doc.: ec-16-0150-00-00EC</a:t>
            </a:r>
            <a:endParaRPr lang="en-US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/>
          </p:nvPr>
        </p:nvSpPr>
        <p:spPr>
          <a:ln/>
        </p:spPr>
        <p:txBody>
          <a:bodyPr/>
          <a:lstStyle/>
          <a:p>
            <a:r>
              <a:rPr lang="en-US" smtClean="0"/>
              <a:t>November 2016</a:t>
            </a: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/>
          </p:nvPr>
        </p:nvSpPr>
        <p:spPr>
          <a:ln/>
        </p:spPr>
        <p:txBody>
          <a:bodyPr/>
          <a:lstStyle/>
          <a:p>
            <a:r>
              <a:rPr lang="en-US" smtClean="0"/>
              <a:t>Dorothy Stanley, HP Enterprise</a:t>
            </a:r>
            <a:endParaRPr lang="en-US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r>
              <a:rPr lang="en-US"/>
              <a:t>Page </a:t>
            </a:r>
            <a:fld id="{CA5AFF69-4AEE-4693-9CD6-98E2EBC076EC}" type="slidenum">
              <a:rPr lang="en-US"/>
              <a:pPr/>
              <a:t>2</a:t>
            </a:fld>
            <a:endParaRPr lang="en-US"/>
          </a:p>
        </p:txBody>
      </p:sp>
      <p:sp>
        <p:nvSpPr>
          <p:cNvPr id="13313" name="Text Box 1"/>
          <p:cNvSpPr txBox="1">
            <a:spLocks noChangeArrowheads="1"/>
          </p:cNvSpPr>
          <p:nvPr/>
        </p:nvSpPr>
        <p:spPr bwMode="auto">
          <a:xfrm>
            <a:off x="1154113" y="701675"/>
            <a:ext cx="4625975" cy="346868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GB"/>
          </a:p>
        </p:txBody>
      </p:sp>
      <p:sp>
        <p:nvSpPr>
          <p:cNvPr id="13314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23925" y="4408488"/>
            <a:ext cx="5086350" cy="4270375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307648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/>
          </p:nvPr>
        </p:nvSpPr>
        <p:spPr>
          <a:ln/>
        </p:spPr>
        <p:txBody>
          <a:bodyPr/>
          <a:lstStyle/>
          <a:p>
            <a:r>
              <a:rPr lang="en-US" smtClean="0"/>
              <a:t>doc.: ec-16-0150-00-00EC</a:t>
            </a:r>
            <a:endParaRPr lang="en-US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/>
          </p:nvPr>
        </p:nvSpPr>
        <p:spPr>
          <a:ln/>
        </p:spPr>
        <p:txBody>
          <a:bodyPr/>
          <a:lstStyle/>
          <a:p>
            <a:r>
              <a:rPr lang="en-US" smtClean="0"/>
              <a:t>November 2016</a:t>
            </a: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/>
          </p:nvPr>
        </p:nvSpPr>
        <p:spPr>
          <a:ln/>
        </p:spPr>
        <p:txBody>
          <a:bodyPr/>
          <a:lstStyle/>
          <a:p>
            <a:r>
              <a:rPr lang="en-US" smtClean="0"/>
              <a:t>Dorothy Stanley, HP Enterprise</a:t>
            </a:r>
            <a:endParaRPr lang="en-US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r>
              <a:rPr lang="en-US"/>
              <a:t>Page </a:t>
            </a:r>
            <a:fld id="{35E0D7E8-EBB2-4683-98FD-8E18BC106EDA}" type="slidenum">
              <a:rPr lang="en-US"/>
              <a:pPr/>
              <a:t>3</a:t>
            </a:fld>
            <a:endParaRPr lang="en-US"/>
          </a:p>
        </p:txBody>
      </p:sp>
      <p:sp>
        <p:nvSpPr>
          <p:cNvPr id="18433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54113" y="701675"/>
            <a:ext cx="4625975" cy="3468688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8434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923925" y="4408488"/>
            <a:ext cx="5086350" cy="4270375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8889299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/>
          </p:nvPr>
        </p:nvSpPr>
        <p:spPr>
          <a:ln/>
        </p:spPr>
        <p:txBody>
          <a:bodyPr/>
          <a:lstStyle/>
          <a:p>
            <a:r>
              <a:rPr lang="en-US" smtClean="0"/>
              <a:t>doc.: ec-16-0150-00-00EC</a:t>
            </a:r>
            <a:endParaRPr lang="en-US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/>
          </p:nvPr>
        </p:nvSpPr>
        <p:spPr>
          <a:ln/>
        </p:spPr>
        <p:txBody>
          <a:bodyPr/>
          <a:lstStyle/>
          <a:p>
            <a:r>
              <a:rPr lang="en-US" smtClean="0"/>
              <a:t>November 2016</a:t>
            </a: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/>
          </p:nvPr>
        </p:nvSpPr>
        <p:spPr>
          <a:ln/>
        </p:spPr>
        <p:txBody>
          <a:bodyPr/>
          <a:lstStyle/>
          <a:p>
            <a:r>
              <a:rPr lang="en-US" smtClean="0"/>
              <a:t>Dorothy Stanley, HP Enterprise</a:t>
            </a:r>
            <a:endParaRPr lang="en-US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r>
              <a:rPr lang="en-US"/>
              <a:t>Page </a:t>
            </a:r>
            <a:fld id="{35E0D7E8-EBB2-4683-98FD-8E18BC106EDA}" type="slidenum">
              <a:rPr lang="en-US"/>
              <a:pPr/>
              <a:t>4</a:t>
            </a:fld>
            <a:endParaRPr lang="en-US"/>
          </a:p>
        </p:txBody>
      </p:sp>
      <p:sp>
        <p:nvSpPr>
          <p:cNvPr id="18433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54113" y="701675"/>
            <a:ext cx="4625975" cy="3468688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8434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923925" y="4408488"/>
            <a:ext cx="5086350" cy="4270375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8889299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/>
          </p:nvPr>
        </p:nvSpPr>
        <p:spPr>
          <a:ln/>
        </p:spPr>
        <p:txBody>
          <a:bodyPr/>
          <a:lstStyle/>
          <a:p>
            <a:r>
              <a:rPr lang="en-US" smtClean="0"/>
              <a:t>doc.: ec-16-0150-00-00EC</a:t>
            </a:r>
            <a:endParaRPr lang="en-US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/>
          </p:nvPr>
        </p:nvSpPr>
        <p:spPr>
          <a:ln/>
        </p:spPr>
        <p:txBody>
          <a:bodyPr/>
          <a:lstStyle/>
          <a:p>
            <a:r>
              <a:rPr lang="en-US" smtClean="0"/>
              <a:t>November 2016</a:t>
            </a: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/>
          </p:nvPr>
        </p:nvSpPr>
        <p:spPr>
          <a:ln/>
        </p:spPr>
        <p:txBody>
          <a:bodyPr/>
          <a:lstStyle/>
          <a:p>
            <a:r>
              <a:rPr lang="en-US" smtClean="0"/>
              <a:t>Dorothy Stanley, HP Enterprise</a:t>
            </a:r>
            <a:endParaRPr lang="en-US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r>
              <a:rPr lang="en-US"/>
              <a:t>Page </a:t>
            </a:r>
            <a:fld id="{35E0D7E8-EBB2-4683-98FD-8E18BC106EDA}" type="slidenum">
              <a:rPr lang="en-US"/>
              <a:pPr/>
              <a:t>5</a:t>
            </a:fld>
            <a:endParaRPr lang="en-US"/>
          </a:p>
        </p:txBody>
      </p:sp>
      <p:sp>
        <p:nvSpPr>
          <p:cNvPr id="18433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54113" y="701675"/>
            <a:ext cx="4625975" cy="3468688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8434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923925" y="4408488"/>
            <a:ext cx="5086350" cy="4270375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8889299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/>
          </p:nvPr>
        </p:nvSpPr>
        <p:spPr>
          <a:ln/>
        </p:spPr>
        <p:txBody>
          <a:bodyPr/>
          <a:lstStyle/>
          <a:p>
            <a:r>
              <a:rPr lang="en-US" smtClean="0"/>
              <a:t>doc.: ec-16-0150-00-00EC</a:t>
            </a:r>
            <a:endParaRPr lang="en-US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/>
          </p:nvPr>
        </p:nvSpPr>
        <p:spPr>
          <a:ln/>
        </p:spPr>
        <p:txBody>
          <a:bodyPr/>
          <a:lstStyle/>
          <a:p>
            <a:r>
              <a:rPr lang="en-US" smtClean="0"/>
              <a:t>November 2016</a:t>
            </a: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/>
          </p:nvPr>
        </p:nvSpPr>
        <p:spPr>
          <a:ln/>
        </p:spPr>
        <p:txBody>
          <a:bodyPr/>
          <a:lstStyle/>
          <a:p>
            <a:r>
              <a:rPr lang="en-US" smtClean="0"/>
              <a:t>Dorothy Stanley, HP Enterprise</a:t>
            </a:r>
            <a:endParaRPr lang="en-US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r>
              <a:rPr lang="en-US"/>
              <a:t>Page </a:t>
            </a:r>
            <a:fld id="{35E0D7E8-EBB2-4683-98FD-8E18BC106EDA}" type="slidenum">
              <a:rPr lang="en-US"/>
              <a:pPr/>
              <a:t>6</a:t>
            </a:fld>
            <a:endParaRPr lang="en-US"/>
          </a:p>
        </p:txBody>
      </p:sp>
      <p:sp>
        <p:nvSpPr>
          <p:cNvPr id="18433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54113" y="701675"/>
            <a:ext cx="4625975" cy="3468688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8434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923925" y="4408488"/>
            <a:ext cx="5086350" cy="4270375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8889299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/>
          </p:nvPr>
        </p:nvSpPr>
        <p:spPr>
          <a:ln/>
        </p:spPr>
        <p:txBody>
          <a:bodyPr/>
          <a:lstStyle/>
          <a:p>
            <a:r>
              <a:rPr lang="en-US" smtClean="0"/>
              <a:t>doc.: ec-16-0150-00-00EC</a:t>
            </a:r>
            <a:endParaRPr lang="en-US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/>
          </p:nvPr>
        </p:nvSpPr>
        <p:spPr>
          <a:ln/>
        </p:spPr>
        <p:txBody>
          <a:bodyPr/>
          <a:lstStyle/>
          <a:p>
            <a:r>
              <a:rPr lang="en-US" smtClean="0"/>
              <a:t>November 2016</a:t>
            </a: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/>
          </p:nvPr>
        </p:nvSpPr>
        <p:spPr>
          <a:ln/>
        </p:spPr>
        <p:txBody>
          <a:bodyPr/>
          <a:lstStyle/>
          <a:p>
            <a:r>
              <a:rPr lang="en-US" smtClean="0"/>
              <a:t>Dorothy Stanley, HP Enterprise</a:t>
            </a:r>
            <a:endParaRPr lang="en-US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r>
              <a:rPr lang="en-US"/>
              <a:t>Page </a:t>
            </a:r>
            <a:fld id="{35E0D7E8-EBB2-4683-98FD-8E18BC106EDA}" type="slidenum">
              <a:rPr lang="en-US"/>
              <a:pPr/>
              <a:t>7</a:t>
            </a:fld>
            <a:endParaRPr lang="en-US"/>
          </a:p>
        </p:txBody>
      </p:sp>
      <p:sp>
        <p:nvSpPr>
          <p:cNvPr id="18433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54113" y="701675"/>
            <a:ext cx="4625975" cy="3468688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8434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923925" y="4408488"/>
            <a:ext cx="5086350" cy="4270375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8889299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/>
          </p:nvPr>
        </p:nvSpPr>
        <p:spPr>
          <a:ln/>
        </p:spPr>
        <p:txBody>
          <a:bodyPr/>
          <a:lstStyle/>
          <a:p>
            <a:r>
              <a:rPr lang="en-US" smtClean="0"/>
              <a:t>doc.: ec-16-0150-00-00EC</a:t>
            </a:r>
            <a:endParaRPr lang="en-US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/>
          </p:nvPr>
        </p:nvSpPr>
        <p:spPr>
          <a:ln/>
        </p:spPr>
        <p:txBody>
          <a:bodyPr/>
          <a:lstStyle/>
          <a:p>
            <a:r>
              <a:rPr lang="en-US" smtClean="0"/>
              <a:t>November 2016</a:t>
            </a: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/>
          </p:nvPr>
        </p:nvSpPr>
        <p:spPr>
          <a:ln/>
        </p:spPr>
        <p:txBody>
          <a:bodyPr/>
          <a:lstStyle/>
          <a:p>
            <a:r>
              <a:rPr lang="en-US" smtClean="0"/>
              <a:t>Dorothy Stanley, HP Enterprise</a:t>
            </a:r>
            <a:endParaRPr lang="en-US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r>
              <a:rPr lang="en-US"/>
              <a:t>Page </a:t>
            </a:r>
            <a:fld id="{E6AF579C-E269-44CC-A9F4-B7D1E2EA3836}" type="slidenum">
              <a:rPr lang="en-US"/>
              <a:pPr/>
              <a:t>8</a:t>
            </a:fld>
            <a:endParaRPr lang="en-US"/>
          </a:p>
        </p:txBody>
      </p:sp>
      <p:sp>
        <p:nvSpPr>
          <p:cNvPr id="20481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54113" y="701675"/>
            <a:ext cx="4625975" cy="3468688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0482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923925" y="4408488"/>
            <a:ext cx="5086350" cy="4270375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544687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November 2016</a:t>
            </a:r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smtClean="0"/>
              <a:t>Dorothy Stanley, HP Enterprise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DE40C9FC-4879-4F20-9ECA-A574A90476B7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/>
              <a:t>Slide </a:t>
            </a:r>
            <a:fld id="{440F5867-744E-4AA6-B0ED-4C44D2DFBB7B}" type="slidenum">
              <a:rPr lang="en-GB"/>
              <a:pPr/>
              <a:t>‹#›</a:t>
            </a:fld>
            <a:endParaRPr lang="en-GB" dirty="0"/>
          </a:p>
        </p:txBody>
      </p:sp>
      <p:sp>
        <p:nvSpPr>
          <p:cNvPr id="11" name="Rectangle 4"/>
          <p:cNvSpPr>
            <a:spLocks noGrp="1" noChangeArrowheads="1"/>
          </p:cNvSpPr>
          <p:nvPr>
            <p:ph type="ftr" idx="14"/>
          </p:nvPr>
        </p:nvSpPr>
        <p:spPr bwMode="auto">
          <a:xfrm>
            <a:off x="5357818" y="6475413"/>
            <a:ext cx="3184520" cy="180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GB" smtClean="0"/>
              <a:t>Dorothy Stanley, HP Enterprise</a:t>
            </a:r>
            <a:endParaRPr lang="en-GB" dirty="0"/>
          </a:p>
        </p:txBody>
      </p:sp>
      <p:sp>
        <p:nvSpPr>
          <p:cNvPr id="12" name="Rectangle 3"/>
          <p:cNvSpPr>
            <a:spLocks noGrp="1" noChangeArrowheads="1"/>
          </p:cNvSpPr>
          <p:nvPr>
            <p:ph type="dt" idx="15"/>
          </p:nvPr>
        </p:nvSpPr>
        <p:spPr bwMode="auto">
          <a:xfrm>
            <a:off x="696912" y="333375"/>
            <a:ext cx="1874823" cy="2730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800" b="1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 smtClean="0"/>
              <a:t>November 2016</a:t>
            </a:r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November 2016</a:t>
            </a:r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smtClean="0"/>
              <a:t>Dorothy Stanley, HP Enterprise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3ABCC52B-A3F7-440B-BBF2-55191E6E7773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08413" cy="41132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6613" y="1981200"/>
            <a:ext cx="3810000" cy="41132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November 2016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smtClean="0"/>
              <a:t>Dorothy Stanley, HP Enterprise</a:t>
            </a:r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1CD163DD-D5E7-41DA-95F2-71530C24F8C3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November 2016</a:t>
            </a:r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idx="11"/>
          </p:nvPr>
        </p:nvSpPr>
        <p:spPr>
          <a:xfrm>
            <a:off x="5643570" y="6475413"/>
            <a:ext cx="2898768" cy="180975"/>
          </a:xfrm>
        </p:spPr>
        <p:txBody>
          <a:bodyPr/>
          <a:lstStyle>
            <a:lvl1pPr>
              <a:defRPr/>
            </a:lvl1pPr>
          </a:lstStyle>
          <a:p>
            <a:r>
              <a:rPr lang="en-GB" smtClean="0"/>
              <a:t>Dorothy Stanley, HP Enterprise</a:t>
            </a:r>
            <a:endParaRPr lang="en-GB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69B99EC4-A1FB-4C79-B9A5-C1FFD5A90380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November 2016</a:t>
            </a:r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smtClean="0"/>
              <a:t>Dorothy Stanley, HP Enterprise</a:t>
            </a:r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06B781AF-4CCF-49B0-A572-DE54FBE5D942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November 2016</a:t>
            </a:r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smtClean="0"/>
              <a:t>Dorothy Stanley, HP Enterprise</a:t>
            </a:r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F5D8E26B-7BCF-4D25-9C89-0168A6618F18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November 2016</a:t>
            </a:r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smtClean="0"/>
              <a:t>Dorothy Stanley, HP Enterprise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6B5E41C2-EF12-4EF2-8280-F2B4208277C2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85800"/>
            <a:ext cx="1941513" cy="5408613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85800"/>
            <a:ext cx="5676900" cy="5408613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November 2016</a:t>
            </a:r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smtClean="0"/>
              <a:t>Dorothy Stanley, HP Enterprise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9B0D65C8-A0CA-4DDA-83BB-897866218593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5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85800"/>
            <a:ext cx="7770813" cy="106521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2160" tIns="46080" rIns="92160" bIns="4608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Click to edit the title text format</a:t>
            </a:r>
          </a:p>
        </p:txBody>
      </p:sp>
      <p:sp>
        <p:nvSpPr>
          <p:cNvPr id="1026" name="Rectangle 2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0813" cy="411321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2160" tIns="46080" rIns="92160" bIns="4608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Click to edit the outline text format</a:t>
            </a:r>
          </a:p>
          <a:p>
            <a:pPr lvl="1"/>
            <a:r>
              <a:rPr lang="en-GB" smtClean="0"/>
              <a:t>Second Outline Level</a:t>
            </a:r>
          </a:p>
          <a:p>
            <a:pPr lvl="2"/>
            <a:r>
              <a:rPr lang="en-GB" smtClean="0"/>
              <a:t>Third Outline Level</a:t>
            </a:r>
          </a:p>
          <a:p>
            <a:pPr lvl="3"/>
            <a:r>
              <a:rPr lang="en-GB" smtClean="0"/>
              <a:t>Fourth Outline Level</a:t>
            </a:r>
          </a:p>
          <a:p>
            <a:pPr lvl="4"/>
            <a:r>
              <a:rPr lang="en-GB" smtClean="0"/>
              <a:t>Fifth Outline Level</a:t>
            </a:r>
          </a:p>
          <a:p>
            <a:pPr lvl="4"/>
            <a:r>
              <a:rPr lang="en-GB" smtClean="0"/>
              <a:t>Sixth Outline Level</a:t>
            </a:r>
          </a:p>
          <a:p>
            <a:pPr lvl="4"/>
            <a:r>
              <a:rPr lang="en-GB" smtClean="0"/>
              <a:t>Seventh Outline Level</a:t>
            </a:r>
          </a:p>
          <a:p>
            <a:pPr lvl="4"/>
            <a:r>
              <a:rPr lang="en-GB" smtClean="0"/>
              <a:t>Eighth Outline Level</a:t>
            </a:r>
          </a:p>
          <a:p>
            <a:pPr lvl="4"/>
            <a:r>
              <a:rPr lang="en-GB" smtClean="0"/>
              <a:t>Ninth Outline Level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dt"/>
          </p:nvPr>
        </p:nvSpPr>
        <p:spPr bwMode="auto">
          <a:xfrm>
            <a:off x="696912" y="333375"/>
            <a:ext cx="1874823" cy="2730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800" b="1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 smtClean="0"/>
              <a:t>November 2016</a:t>
            </a:r>
            <a:endParaRPr lang="en-GB" dirty="0"/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ftr"/>
          </p:nvPr>
        </p:nvSpPr>
        <p:spPr bwMode="auto">
          <a:xfrm>
            <a:off x="5357818" y="6475413"/>
            <a:ext cx="3184520" cy="180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GB" smtClean="0"/>
              <a:t>Dorothy Stanley, HP Enterprise</a:t>
            </a:r>
            <a:endParaRPr lang="en-GB" dirty="0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sldNum"/>
          </p:nvPr>
        </p:nvSpPr>
        <p:spPr bwMode="auto">
          <a:xfrm>
            <a:off x="4344988" y="6475413"/>
            <a:ext cx="528637" cy="363537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ct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GB"/>
              <a:t>Slide </a:t>
            </a:r>
            <a:fld id="{D09C756B-EB39-4236-ADBB-73052B179AE4}" type="slidenum">
              <a:rPr lang="en-GB"/>
              <a:pPr/>
              <a:t>‹#›</a:t>
            </a:fld>
            <a:endParaRPr lang="en-GB"/>
          </a:p>
        </p:txBody>
      </p:sp>
      <p:sp>
        <p:nvSpPr>
          <p:cNvPr id="1030" name="Line 6"/>
          <p:cNvSpPr>
            <a:spLocks noChangeShapeType="1"/>
          </p:cNvSpPr>
          <p:nvPr/>
        </p:nvSpPr>
        <p:spPr bwMode="auto">
          <a:xfrm>
            <a:off x="685800" y="609600"/>
            <a:ext cx="7772400" cy="1588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GB"/>
          </a:p>
        </p:txBody>
      </p:sp>
      <p:sp>
        <p:nvSpPr>
          <p:cNvPr id="1031" name="Rectangle 7"/>
          <p:cNvSpPr>
            <a:spLocks noChangeArrowheads="1"/>
          </p:cNvSpPr>
          <p:nvPr/>
        </p:nvSpPr>
        <p:spPr bwMode="auto">
          <a:xfrm>
            <a:off x="684213" y="6475413"/>
            <a:ext cx="714375" cy="182562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200" dirty="0">
                <a:solidFill>
                  <a:srgbClr val="000000"/>
                </a:solidFill>
              </a:rPr>
              <a:t>Submission</a:t>
            </a:r>
          </a:p>
        </p:txBody>
      </p:sp>
      <p:sp>
        <p:nvSpPr>
          <p:cNvPr id="1032" name="Line 8"/>
          <p:cNvSpPr>
            <a:spLocks noChangeShapeType="1"/>
          </p:cNvSpPr>
          <p:nvPr/>
        </p:nvSpPr>
        <p:spPr bwMode="auto">
          <a:xfrm>
            <a:off x="685800" y="6477000"/>
            <a:ext cx="7848600" cy="1588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GB"/>
          </a:p>
        </p:txBody>
      </p:sp>
      <p:sp>
        <p:nvSpPr>
          <p:cNvPr id="10" name="Date Placeholder 3"/>
          <p:cNvSpPr txBox="1">
            <a:spLocks/>
          </p:cNvSpPr>
          <p:nvPr/>
        </p:nvSpPr>
        <p:spPr bwMode="auto">
          <a:xfrm>
            <a:off x="5000628" y="357166"/>
            <a:ext cx="3500462" cy="2730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pPr marL="0" marR="0" lvl="0" indent="0" algn="r" defTabSz="449263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/>
            </a:pPr>
            <a:r>
              <a:rPr kumimoji="0" lang="en-GB" sz="1800" b="1" i="0" u="none" strike="noStrike" kern="120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Times New Roman" pitchFamily="16" charset="0"/>
                <a:ea typeface="MS Gothic" charset="-128"/>
                <a:cs typeface="Arial Unicode MS" charset="0"/>
              </a:rPr>
              <a:t>doc.: </a:t>
            </a:r>
            <a:r>
              <a:rPr kumimoji="0" lang="en-GB" sz="1800" b="1" i="0" u="none" strike="noStrike" kern="120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Times New Roman" pitchFamily="16" charset="0"/>
                <a:ea typeface="MS Gothic" charset="-128"/>
                <a:cs typeface="Arial Unicode MS" charset="0"/>
              </a:rPr>
              <a:t>ec-16-0150-00-00EC</a:t>
            </a:r>
            <a:endParaRPr kumimoji="0" lang="en-GB" sz="1800" b="1" i="0" u="none" strike="noStrike" kern="1200" cap="none" spc="0" normalizeH="0" baseline="0" noProof="0" dirty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itchFamily="16" charset="0"/>
              <a:ea typeface="MS Gothic" charset="-128"/>
              <a:cs typeface="Arial Unicode MS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8" r:id="rId8"/>
    <p:sldLayoutId id="2147483659" r:id="rId9"/>
  </p:sldLayoutIdLst>
  <p:timing>
    <p:tnLst>
      <p:par>
        <p:cTn id="1" dur="indefinite" restart="never" nodeType="tmRoot"/>
      </p:par>
    </p:tnLst>
  </p:timing>
  <p:hf hdr="0"/>
  <p:txStyles>
    <p:titleStyle>
      <a:lvl1pPr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+mj-lt"/>
          <a:ea typeface="+mj-ea"/>
          <a:cs typeface="+mj-cs"/>
        </a:defRPr>
      </a:lvl1pPr>
      <a:lvl2pPr marL="742950" indent="-28575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2pPr>
      <a:lvl3pPr marL="11430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3pPr>
      <a:lvl4pPr marL="16002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4pPr>
      <a:lvl5pPr marL="20574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5pPr>
      <a:lvl6pPr marL="25146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6pPr>
      <a:lvl7pPr marL="29718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7pPr>
      <a:lvl8pPr marL="34290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8pPr>
      <a:lvl9pPr marL="38862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9pPr>
    </p:titleStyle>
    <p:bodyStyle>
      <a:lvl1pPr marL="342900" indent="-342900" algn="l" defTabSz="449263" rtl="0" eaLnBrk="1" fontAlgn="base" hangingPunct="1">
        <a:spcBef>
          <a:spcPts val="6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2400" b="1">
          <a:solidFill>
            <a:srgbClr val="000000"/>
          </a:solidFill>
          <a:latin typeface="+mn-lt"/>
          <a:ea typeface="+mn-ea"/>
          <a:cs typeface="+mn-cs"/>
        </a:defRPr>
      </a:lvl1pPr>
      <a:lvl2pPr marL="742950" indent="-285750" algn="l" defTabSz="449263" rtl="0" eaLnBrk="1" fontAlgn="base" hangingPunct="1">
        <a:spcBef>
          <a:spcPts val="5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2000">
          <a:solidFill>
            <a:srgbClr val="000000"/>
          </a:solidFill>
          <a:latin typeface="+mn-lt"/>
          <a:ea typeface="+mn-ea"/>
        </a:defRPr>
      </a:lvl2pPr>
      <a:lvl3pPr marL="1143000" indent="-228600" algn="l" defTabSz="449263" rtl="0" eaLnBrk="1" fontAlgn="base" hangingPunct="1">
        <a:spcBef>
          <a:spcPts val="45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>
          <a:solidFill>
            <a:srgbClr val="000000"/>
          </a:solidFill>
          <a:latin typeface="+mn-lt"/>
          <a:ea typeface="+mn-ea"/>
        </a:defRPr>
      </a:lvl3pPr>
      <a:lvl4pPr marL="16002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4pPr>
      <a:lvl5pPr marL="20574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5pPr>
      <a:lvl6pPr marL="25146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6pPr>
      <a:lvl7pPr marL="29718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7pPr>
      <a:lvl8pPr marL="34290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8pPr>
      <a:lvl9pPr marL="38862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5" Type="http://schemas.openxmlformats.org/officeDocument/2006/relationships/image" Target="../media/image1.emf"/><Relationship Id="rId4" Type="http://schemas.openxmlformats.org/officeDocument/2006/relationships/oleObject" Target="../embeddings/Microsoft_Word_97_-_2003_Document1.doc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://grouper.ieee.org/groups/802/secmail/msg20186.html" TargetMode="Externa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Relationship Id="rId4" Type="http://schemas.openxmlformats.org/officeDocument/2006/relationships/hyperlink" Target="http://ieee802.org/minutes/2016_07/2016_0725_Open_Minutes_R0.pdf" TargetMode="Externa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Relationship Id="rId4" Type="http://schemas.openxmlformats.org/officeDocument/2006/relationships/hyperlink" Target="http://grouper.ieee.org/groups/802/secmail/msg20186.html" TargetMode="Externa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hyperlink" Target="http://grouper.ieee.org/groups/802/secmail/msg20186.html" TargetMode="External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4.emf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hyperlink" Target="http://www.ieee802.org/PNP/approved/IEEE_802_Chairs_guidelines_v23.pdf" TargetMode="External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Relationship Id="rId4" Type="http://schemas.openxmlformats.org/officeDocument/2006/relationships/hyperlink" Target="http://grouper.ieee.org/groups/802/secmail/msg20186.html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Date Placeholder 3"/>
          <p:cNvSpPr>
            <a:spLocks noGrp="1"/>
          </p:cNvSpPr>
          <p:nvPr>
            <p:ph type="dt" idx="15"/>
          </p:nvPr>
        </p:nvSpPr>
        <p:spPr>
          <a:xfrm>
            <a:off x="696912" y="333375"/>
            <a:ext cx="2303451" cy="273050"/>
          </a:xfrm>
        </p:spPr>
        <p:txBody>
          <a:bodyPr/>
          <a:lstStyle/>
          <a:p>
            <a:r>
              <a:rPr lang="en-US" smtClean="0"/>
              <a:t>November 2016</a:t>
            </a:r>
            <a:endParaRPr lang="en-GB" dirty="0"/>
          </a:p>
        </p:txBody>
      </p:sp>
      <p:sp>
        <p:nvSpPr>
          <p:cNvPr id="7" name="Footer Placeholder 4"/>
          <p:cNvSpPr>
            <a:spLocks noGrp="1"/>
          </p:cNvSpPr>
          <p:nvPr>
            <p:ph type="ftr" idx="14"/>
          </p:nvPr>
        </p:nvSpPr>
        <p:spPr>
          <a:xfrm>
            <a:off x="5500694" y="6475413"/>
            <a:ext cx="3041644" cy="180975"/>
          </a:xfrm>
        </p:spPr>
        <p:txBody>
          <a:bodyPr/>
          <a:lstStyle/>
          <a:p>
            <a:r>
              <a:rPr lang="en-GB" smtClean="0"/>
              <a:t>Dorothy Stanley, HP Enterprise</a:t>
            </a:r>
            <a:endParaRPr lang="en-GB" dirty="0"/>
          </a:p>
        </p:txBody>
      </p:sp>
      <p:sp>
        <p:nvSpPr>
          <p:cNvPr id="8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dirty="0"/>
              <a:t>Slide </a:t>
            </a:r>
            <a:fld id="{93823DB3-BAA4-4F4A-B4B3-ED9ABE70E976}" type="slidenum">
              <a:rPr lang="en-GB"/>
              <a:pPr/>
              <a:t>1</a:t>
            </a:fld>
            <a:endParaRPr lang="en-GB" dirty="0"/>
          </a:p>
        </p:txBody>
      </p:sp>
      <p:sp>
        <p:nvSpPr>
          <p:cNvPr id="3073" name="Rectangle 1"/>
          <p:cNvSpPr>
            <a:spLocks noGrp="1" noChangeArrowheads="1"/>
          </p:cNvSpPr>
          <p:nvPr>
            <p:ph type="title"/>
          </p:nvPr>
        </p:nvSpPr>
        <p:spPr>
          <a:xfrm>
            <a:off x="685800" y="685800"/>
            <a:ext cx="7772400" cy="1066800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2400" dirty="0" smtClean="0"/>
              <a:t>Proposed resolution to Action </a:t>
            </a:r>
            <a:r>
              <a:rPr lang="en-GB" sz="2400" dirty="0" smtClean="0"/>
              <a:t>item </a:t>
            </a:r>
            <a:r>
              <a:rPr lang="en-GB" sz="2400" dirty="0" smtClean="0"/>
              <a:t>4.01</a:t>
            </a:r>
            <a:endParaRPr lang="en-GB" sz="2400" dirty="0"/>
          </a:p>
        </p:txBody>
      </p:sp>
      <p:sp>
        <p:nvSpPr>
          <p:cNvPr id="3074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7772400" cy="396875"/>
          </a:xfrm>
          <a:ln/>
        </p:spPr>
        <p:txBody>
          <a:bodyPr/>
          <a:lstStyle/>
          <a:p>
            <a:pPr algn="ctr">
              <a:spcBef>
                <a:spcPts val="500"/>
              </a:spcBef>
              <a:tabLst>
                <a:tab pos="912813" algn="l"/>
                <a:tab pos="1827213" algn="l"/>
                <a:tab pos="2741613" algn="l"/>
                <a:tab pos="3656013" algn="l"/>
                <a:tab pos="4570413" algn="l"/>
                <a:tab pos="5484813" algn="l"/>
                <a:tab pos="6399213" algn="l"/>
                <a:tab pos="7313613" algn="l"/>
                <a:tab pos="8228013" algn="l"/>
                <a:tab pos="9142413" algn="l"/>
                <a:tab pos="10056813" algn="l"/>
              </a:tabLst>
            </a:pPr>
            <a:r>
              <a:rPr lang="en-GB" sz="2000" dirty="0"/>
              <a:t>Date:</a:t>
            </a:r>
            <a:r>
              <a:rPr lang="en-GB" sz="2000" b="0" dirty="0"/>
              <a:t> </a:t>
            </a:r>
            <a:r>
              <a:rPr lang="en-GB" sz="2000" b="0" dirty="0" smtClean="0"/>
              <a:t>2016-09-30</a:t>
            </a:r>
            <a:endParaRPr lang="en-GB" sz="2000" b="0" dirty="0"/>
          </a:p>
        </p:txBody>
      </p:sp>
      <p:graphicFrame>
        <p:nvGraphicFramePr>
          <p:cNvPr id="3075" name="Object 3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989951517"/>
              </p:ext>
            </p:extLst>
          </p:nvPr>
        </p:nvGraphicFramePr>
        <p:xfrm>
          <a:off x="517525" y="2279650"/>
          <a:ext cx="8142288" cy="2716213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090" name="Document" r:id="rId4" imgW="8257888" imgH="2751163" progId="Word.Document.8">
                  <p:embed/>
                </p:oleObj>
              </mc:Choice>
              <mc:Fallback>
                <p:oleObj name="Document" r:id="rId4" imgW="8257888" imgH="2751163" progId="Word.Document.8">
                  <p:embed/>
                  <p:pic>
                    <p:nvPicPr>
                      <p:cNvPr id="0" name="Picture 3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5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517525" y="2279650"/>
                        <a:ext cx="8142288" cy="2716213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blipFill dpi="0" rotWithShape="0">
                              <a:blip/>
                              <a:srcRect/>
                              <a:stretch>
                                <a:fillRect/>
                              </a:stretch>
                            </a:blip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3076" name="Rectangle 4"/>
          <p:cNvSpPr>
            <a:spLocks noChangeArrowheads="1"/>
          </p:cNvSpPr>
          <p:nvPr/>
        </p:nvSpPr>
        <p:spPr bwMode="auto">
          <a:xfrm>
            <a:off x="533400" y="1939925"/>
            <a:ext cx="1447800" cy="3810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2160" tIns="46080" rIns="92160" bIns="46080"/>
          <a:lstStyle/>
          <a:p>
            <a:pPr>
              <a:spcBef>
                <a:spcPts val="500"/>
              </a:spcBef>
              <a:tabLst>
                <a:tab pos="342900" algn="l"/>
                <a:tab pos="1257300" algn="l"/>
                <a:tab pos="2171700" algn="l"/>
                <a:tab pos="3086100" algn="l"/>
                <a:tab pos="4000500" algn="l"/>
                <a:tab pos="4914900" algn="l"/>
                <a:tab pos="5829300" algn="l"/>
                <a:tab pos="6743700" algn="l"/>
                <a:tab pos="7658100" algn="l"/>
                <a:tab pos="8572500" algn="l"/>
                <a:tab pos="9486900" algn="l"/>
                <a:tab pos="10401300" algn="l"/>
              </a:tabLst>
            </a:pPr>
            <a:r>
              <a:rPr lang="en-GB" sz="2000">
                <a:solidFill>
                  <a:srgbClr val="000000"/>
                </a:solidFill>
              </a:rPr>
              <a:t>Authors: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idx="15"/>
          </p:nvPr>
        </p:nvSpPr>
        <p:spPr>
          <a:xfrm>
            <a:off x="696912" y="333375"/>
            <a:ext cx="2589203" cy="273050"/>
          </a:xfrm>
        </p:spPr>
        <p:txBody>
          <a:bodyPr/>
          <a:lstStyle/>
          <a:p>
            <a:r>
              <a:rPr lang="en-US" smtClean="0"/>
              <a:t>November 2016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>
          <a:xfrm>
            <a:off x="5500694" y="6475413"/>
            <a:ext cx="3041644" cy="180975"/>
          </a:xfrm>
        </p:spPr>
        <p:txBody>
          <a:bodyPr/>
          <a:lstStyle/>
          <a:p>
            <a:r>
              <a:rPr lang="en-GB" smtClean="0"/>
              <a:t>Dorothy Stanley, HP Enterprise</a:t>
            </a:r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/>
              <a:t>Slide </a:t>
            </a:r>
            <a:fld id="{351F4386-A5E2-41A1-B4D0-BE653C929E06}" type="slidenum">
              <a:rPr lang="en-GB"/>
              <a:pPr/>
              <a:t>2</a:t>
            </a:fld>
            <a:endParaRPr lang="en-GB"/>
          </a:p>
        </p:txBody>
      </p:sp>
      <p:sp>
        <p:nvSpPr>
          <p:cNvPr id="4097" name="Rectangle 1"/>
          <p:cNvSpPr>
            <a:spLocks noGrp="1" noChangeArrowheads="1"/>
          </p:cNvSpPr>
          <p:nvPr>
            <p:ph type="title"/>
          </p:nvPr>
        </p:nvSpPr>
        <p:spPr>
          <a:xfrm>
            <a:off x="685800" y="685800"/>
            <a:ext cx="7772400" cy="1066800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/>
              <a:t>Abstract</a:t>
            </a:r>
          </a:p>
        </p:txBody>
      </p:sp>
      <p:sp>
        <p:nvSpPr>
          <p:cNvPr id="4098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85800" y="1981200"/>
            <a:ext cx="7772400" cy="4114800"/>
          </a:xfrm>
          <a:ln/>
        </p:spPr>
        <p:txBody>
          <a:bodyPr/>
          <a:lstStyle/>
          <a:p>
            <a:pPr>
              <a:tabLst>
                <a:tab pos="912813" algn="l"/>
                <a:tab pos="1827213" algn="l"/>
                <a:tab pos="2741613" algn="l"/>
                <a:tab pos="3656013" algn="l"/>
                <a:tab pos="4570413" algn="l"/>
                <a:tab pos="5484813" algn="l"/>
                <a:tab pos="6399213" algn="l"/>
                <a:tab pos="7313613" algn="l"/>
                <a:tab pos="8228013" algn="l"/>
                <a:tab pos="9142413" algn="l"/>
                <a:tab pos="10056813" algn="l"/>
              </a:tabLst>
            </a:pPr>
            <a:r>
              <a:rPr lang="en-GB" dirty="0" smtClean="0"/>
              <a:t>This document contains </a:t>
            </a:r>
            <a:r>
              <a:rPr lang="en-US" dirty="0" smtClean="0"/>
              <a:t>the analysis to date for Action item 4.01 (March 2016) and proposes text for consideration at the November 2016 Rules Committee meeting</a:t>
            </a:r>
            <a:endParaRPr lang="en-GB" dirty="0"/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idx="15"/>
          </p:nvPr>
        </p:nvSpPr>
        <p:spPr>
          <a:xfrm>
            <a:off x="714348" y="357166"/>
            <a:ext cx="2374889" cy="273050"/>
          </a:xfrm>
        </p:spPr>
        <p:txBody>
          <a:bodyPr/>
          <a:lstStyle/>
          <a:p>
            <a:r>
              <a:rPr lang="en-US" smtClean="0"/>
              <a:t>November 2016</a:t>
            </a:r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>
          <a:xfrm>
            <a:off x="6286512" y="6475413"/>
            <a:ext cx="2255826" cy="180975"/>
          </a:xfrm>
        </p:spPr>
        <p:txBody>
          <a:bodyPr/>
          <a:lstStyle/>
          <a:p>
            <a:r>
              <a:rPr lang="en-GB" smtClean="0"/>
              <a:t>Dorothy Stanley, HP Enterprise</a:t>
            </a:r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/>
              <a:t>Slide </a:t>
            </a:r>
            <a:fld id="{8DC72EFA-1DF8-481C-8B66-C8A1D5DAFDEA}" type="slidenum">
              <a:rPr lang="en-GB"/>
              <a:pPr/>
              <a:t>3</a:t>
            </a:fld>
            <a:endParaRPr lang="en-GB"/>
          </a:p>
        </p:txBody>
      </p:sp>
      <p:sp>
        <p:nvSpPr>
          <p:cNvPr id="9217" name="Rectangle 1"/>
          <p:cNvSpPr>
            <a:spLocks noGrp="1" noChangeArrowheads="1"/>
          </p:cNvSpPr>
          <p:nvPr>
            <p:ph type="title"/>
          </p:nvPr>
        </p:nvSpPr>
        <p:spPr>
          <a:xfrm>
            <a:off x="685800" y="684213"/>
            <a:ext cx="7772400" cy="1160462"/>
          </a:xfrm>
          <a:ln/>
        </p:spPr>
        <p:txBody>
          <a:bodyPr lIns="90000" tIns="46800" rIns="90000" bIns="46800"/>
          <a:lstStyle/>
          <a:p>
            <a:r>
              <a:rPr lang="en-US" dirty="0" smtClean="0"/>
              <a:t>Action item assigned in 2016 March, subsequent June discussion</a:t>
            </a:r>
            <a:endParaRPr lang="en-US" dirty="0"/>
          </a:p>
        </p:txBody>
      </p:sp>
      <p:sp>
        <p:nvSpPr>
          <p:cNvPr id="9218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85800" y="1981200"/>
            <a:ext cx="7772400" cy="4114800"/>
          </a:xfrm>
          <a:ln/>
        </p:spPr>
        <p:txBody>
          <a:bodyPr/>
          <a:lstStyle/>
          <a:p>
            <a:r>
              <a:rPr lang="en-US" sz="1800" dirty="0" smtClean="0"/>
              <a:t>March 2016 Closing EC Plenary action item assigned</a:t>
            </a:r>
            <a:r>
              <a:rPr lang="en-US" sz="1800" dirty="0" smtClean="0"/>
              <a:t>:</a:t>
            </a:r>
          </a:p>
          <a:p>
            <a:endParaRPr lang="en-US" sz="1800" dirty="0" smtClean="0"/>
          </a:p>
          <a:p>
            <a:r>
              <a:rPr lang="en-US" sz="1800" dirty="0" smtClean="0"/>
              <a:t>	Item </a:t>
            </a:r>
            <a:r>
              <a:rPr lang="en-US" sz="1800" dirty="0"/>
              <a:t>4.01            Action Item - Dorothy Stanley to draft policy language </a:t>
            </a:r>
            <a:r>
              <a:rPr lang="en-US" sz="1800" dirty="0" smtClean="0"/>
              <a:t>	regarding </a:t>
            </a:r>
            <a:r>
              <a:rPr lang="en-US" sz="1800" dirty="0"/>
              <a:t>submission of documents that will be considered by the EC, </a:t>
            </a:r>
            <a:r>
              <a:rPr lang="en-US" sz="1800" dirty="0" smtClean="0"/>
              <a:t>	including </a:t>
            </a:r>
            <a:r>
              <a:rPr lang="en-US" sz="1800" dirty="0"/>
              <a:t>location on Mentor. </a:t>
            </a:r>
          </a:p>
          <a:p>
            <a:endParaRPr lang="en-US" sz="1800" dirty="0" smtClean="0"/>
          </a:p>
          <a:p>
            <a:r>
              <a:rPr lang="en-US" sz="1800" dirty="0" smtClean="0"/>
              <a:t>June 2016 Email </a:t>
            </a:r>
            <a:r>
              <a:rPr lang="en-US" sz="1800" dirty="0"/>
              <a:t>proposal sent, see </a:t>
            </a:r>
            <a:r>
              <a:rPr lang="en-US" sz="1800" dirty="0">
                <a:hlinkClick r:id="rId3"/>
              </a:rPr>
              <a:t>http://</a:t>
            </a:r>
            <a:r>
              <a:rPr lang="en-US" sz="1800" dirty="0" smtClean="0">
                <a:hlinkClick r:id="rId3"/>
              </a:rPr>
              <a:t>grouper.ieee.org/groups/802/secmail/msg20186.html</a:t>
            </a:r>
            <a:r>
              <a:rPr lang="en-US" sz="1800" dirty="0" smtClean="0"/>
              <a:t> </a:t>
            </a:r>
          </a:p>
          <a:p>
            <a:r>
              <a:rPr lang="en-US" sz="1800" dirty="0" smtClean="0"/>
              <a:t>	2 </a:t>
            </a:r>
            <a:r>
              <a:rPr lang="en-US" sz="1800" dirty="0" smtClean="0"/>
              <a:t>responses</a:t>
            </a:r>
            <a:endParaRPr lang="en-US" sz="1800" dirty="0"/>
          </a:p>
          <a:p>
            <a:endParaRPr lang="en-US" sz="1800" dirty="0" smtClean="0"/>
          </a:p>
          <a:p>
            <a:r>
              <a:rPr lang="en-US" sz="1800" dirty="0" smtClean="0"/>
              <a:t>July </a:t>
            </a:r>
            <a:r>
              <a:rPr lang="en-US" sz="1800" dirty="0" smtClean="0"/>
              <a:t>2016 action </a:t>
            </a:r>
            <a:r>
              <a:rPr lang="en-US" sz="1800" dirty="0"/>
              <a:t>item </a:t>
            </a:r>
            <a:r>
              <a:rPr lang="en-US" sz="1800" dirty="0" smtClean="0"/>
              <a:t>4.00 A carried forward, in </a:t>
            </a:r>
            <a:r>
              <a:rPr lang="en-US" sz="1800" dirty="0">
                <a:hlinkClick r:id="rId4"/>
              </a:rPr>
              <a:t>http://</a:t>
            </a:r>
            <a:r>
              <a:rPr lang="en-US" sz="1800" dirty="0" smtClean="0">
                <a:hlinkClick r:id="rId4"/>
              </a:rPr>
              <a:t>ieee802.org/minutes/2016_07/2016_0725_Open_Minutes_R0.pdf</a:t>
            </a:r>
            <a:r>
              <a:rPr lang="en-US" sz="1800" dirty="0" smtClean="0"/>
              <a:t>   </a:t>
            </a:r>
          </a:p>
          <a:p>
            <a:endParaRPr lang="en-US" sz="1800" dirty="0"/>
          </a:p>
          <a:p>
            <a:endParaRPr lang="en-US" dirty="0"/>
          </a:p>
          <a:p>
            <a:endParaRPr lang="en-GB" dirty="0"/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idx="15"/>
          </p:nvPr>
        </p:nvSpPr>
        <p:spPr>
          <a:xfrm>
            <a:off x="714348" y="357166"/>
            <a:ext cx="2374889" cy="273050"/>
          </a:xfrm>
        </p:spPr>
        <p:txBody>
          <a:bodyPr/>
          <a:lstStyle/>
          <a:p>
            <a:r>
              <a:rPr lang="en-US" smtClean="0"/>
              <a:t>November 2016</a:t>
            </a:r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>
          <a:xfrm>
            <a:off x="6286512" y="6475413"/>
            <a:ext cx="2255826" cy="180975"/>
          </a:xfrm>
        </p:spPr>
        <p:txBody>
          <a:bodyPr/>
          <a:lstStyle/>
          <a:p>
            <a:r>
              <a:rPr lang="en-GB" smtClean="0"/>
              <a:t>Dorothy Stanley, HP Enterprise</a:t>
            </a:r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/>
              <a:t>Slide </a:t>
            </a:r>
            <a:fld id="{8DC72EFA-1DF8-481C-8B66-C8A1D5DAFDEA}" type="slidenum">
              <a:rPr lang="en-GB"/>
              <a:pPr/>
              <a:t>4</a:t>
            </a:fld>
            <a:endParaRPr lang="en-GB"/>
          </a:p>
        </p:txBody>
      </p:sp>
      <p:sp>
        <p:nvSpPr>
          <p:cNvPr id="9217" name="Rectangle 1"/>
          <p:cNvSpPr>
            <a:spLocks noGrp="1" noChangeArrowheads="1"/>
          </p:cNvSpPr>
          <p:nvPr>
            <p:ph type="title"/>
          </p:nvPr>
        </p:nvSpPr>
        <p:spPr>
          <a:xfrm>
            <a:off x="685800" y="684213"/>
            <a:ext cx="7772400" cy="1160462"/>
          </a:xfrm>
          <a:ln/>
        </p:spPr>
        <p:txBody>
          <a:bodyPr lIns="90000" tIns="46800" rIns="90000" bIns="46800"/>
          <a:lstStyle/>
          <a:p>
            <a:r>
              <a:rPr lang="en-US" dirty="0" smtClean="0"/>
              <a:t>2016 March EC discussion</a:t>
            </a:r>
            <a:endParaRPr lang="en-US" dirty="0"/>
          </a:p>
        </p:txBody>
      </p:sp>
      <p:pic>
        <p:nvPicPr>
          <p:cNvPr id="4098" name="Picture 2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85800" y="1950913"/>
            <a:ext cx="7236514" cy="3616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3547223689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idx="15"/>
          </p:nvPr>
        </p:nvSpPr>
        <p:spPr>
          <a:xfrm>
            <a:off x="714348" y="357166"/>
            <a:ext cx="2374889" cy="273050"/>
          </a:xfrm>
        </p:spPr>
        <p:txBody>
          <a:bodyPr/>
          <a:lstStyle/>
          <a:p>
            <a:r>
              <a:rPr lang="en-US" smtClean="0"/>
              <a:t>November 2016</a:t>
            </a:r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>
          <a:xfrm>
            <a:off x="6286512" y="6475413"/>
            <a:ext cx="2255826" cy="180975"/>
          </a:xfrm>
        </p:spPr>
        <p:txBody>
          <a:bodyPr/>
          <a:lstStyle/>
          <a:p>
            <a:r>
              <a:rPr lang="en-GB" smtClean="0"/>
              <a:t>Dorothy Stanley, HP Enterprise</a:t>
            </a:r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/>
              <a:t>Slide </a:t>
            </a:r>
            <a:fld id="{8DC72EFA-1DF8-481C-8B66-C8A1D5DAFDEA}" type="slidenum">
              <a:rPr lang="en-GB"/>
              <a:pPr/>
              <a:t>5</a:t>
            </a:fld>
            <a:endParaRPr lang="en-GB"/>
          </a:p>
        </p:txBody>
      </p:sp>
      <p:sp>
        <p:nvSpPr>
          <p:cNvPr id="9217" name="Rectangle 1"/>
          <p:cNvSpPr>
            <a:spLocks noGrp="1" noChangeArrowheads="1"/>
          </p:cNvSpPr>
          <p:nvPr>
            <p:ph type="title"/>
          </p:nvPr>
        </p:nvSpPr>
        <p:spPr>
          <a:xfrm>
            <a:off x="685800" y="684213"/>
            <a:ext cx="7772400" cy="915987"/>
          </a:xfrm>
          <a:ln/>
        </p:spPr>
        <p:txBody>
          <a:bodyPr lIns="90000" tIns="46800" rIns="90000" bIns="46800"/>
          <a:lstStyle/>
          <a:p>
            <a:r>
              <a:rPr lang="en-US" dirty="0" smtClean="0"/>
              <a:t>2016 June </a:t>
            </a:r>
            <a:r>
              <a:rPr lang="en-US" dirty="0" smtClean="0"/>
              <a:t>email proposed </a:t>
            </a:r>
            <a:r>
              <a:rPr lang="en-US" dirty="0" smtClean="0"/>
              <a:t>text </a:t>
            </a:r>
            <a:r>
              <a:rPr lang="en-US" dirty="0"/>
              <a:t>&amp;</a:t>
            </a:r>
            <a:r>
              <a:rPr lang="en-US" dirty="0" smtClean="0"/>
              <a:t> </a:t>
            </a:r>
            <a:r>
              <a:rPr lang="en-US" dirty="0" smtClean="0"/>
              <a:t>discussion</a:t>
            </a:r>
            <a:endParaRPr lang="en-US" dirty="0"/>
          </a:p>
        </p:txBody>
      </p:sp>
      <p:pic>
        <p:nvPicPr>
          <p:cNvPr id="5123" name="Picture 3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09600" y="2014537"/>
            <a:ext cx="6934200" cy="33041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3" name="TextBox 2"/>
          <p:cNvSpPr txBox="1"/>
          <p:nvPr/>
        </p:nvSpPr>
        <p:spPr>
          <a:xfrm>
            <a:off x="381000" y="5334000"/>
            <a:ext cx="6326860" cy="107721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>
                <a:solidFill>
                  <a:schemeClr val="tx1"/>
                </a:solidFill>
              </a:rPr>
              <a:t>See </a:t>
            </a:r>
            <a:r>
              <a:rPr lang="en-US" sz="1600" dirty="0">
                <a:solidFill>
                  <a:schemeClr val="tx1"/>
                </a:solidFill>
                <a:hlinkClick r:id="rId4"/>
              </a:rPr>
              <a:t>http://</a:t>
            </a:r>
            <a:r>
              <a:rPr lang="en-US" sz="1600" dirty="0" smtClean="0">
                <a:solidFill>
                  <a:schemeClr val="tx1"/>
                </a:solidFill>
                <a:hlinkClick r:id="rId4"/>
              </a:rPr>
              <a:t>grouper.ieee.org/groups/802/secmail/msg20186.html</a:t>
            </a:r>
            <a:r>
              <a:rPr lang="en-US" sz="1600" dirty="0" smtClean="0">
                <a:solidFill>
                  <a:schemeClr val="tx1"/>
                </a:solidFill>
              </a:rPr>
              <a:t> </a:t>
            </a:r>
            <a:endParaRPr lang="en-US" sz="1600" dirty="0" smtClean="0">
              <a:solidFill>
                <a:schemeClr val="tx1"/>
              </a:solidFill>
            </a:endParaRPr>
          </a:p>
          <a:p>
            <a:r>
              <a:rPr lang="en-US" sz="1600" dirty="0" smtClean="0">
                <a:solidFill>
                  <a:schemeClr val="tx1"/>
                </a:solidFill>
              </a:rPr>
              <a:t>Comments </a:t>
            </a:r>
            <a:r>
              <a:rPr lang="en-US" sz="1600" dirty="0" smtClean="0">
                <a:solidFill>
                  <a:schemeClr val="tx1"/>
                </a:solidFill>
              </a:rPr>
              <a:t>received: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sz="1600" dirty="0" smtClean="0">
                <a:solidFill>
                  <a:schemeClr val="tx1"/>
                </a:solidFill>
              </a:rPr>
              <a:t>Delete 2nd bullet re: executive session (</a:t>
            </a:r>
            <a:r>
              <a:rPr lang="en-US" sz="1600" dirty="0" smtClean="0">
                <a:solidFill>
                  <a:schemeClr val="tx1"/>
                </a:solidFill>
              </a:rPr>
              <a:t>Adrian Stephens)</a:t>
            </a:r>
            <a:endParaRPr lang="en-US" sz="1600" dirty="0" smtClean="0">
              <a:solidFill>
                <a:schemeClr val="tx1"/>
              </a:solidFill>
            </a:endParaRP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sz="1600" dirty="0" smtClean="0">
                <a:solidFill>
                  <a:schemeClr val="tx1"/>
                </a:solidFill>
              </a:rPr>
              <a:t>Question: What is policy for executive session documents (Ben Rolfe)</a:t>
            </a:r>
            <a:endParaRPr lang="en-US" sz="16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46040299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idx="15"/>
          </p:nvPr>
        </p:nvSpPr>
        <p:spPr>
          <a:xfrm>
            <a:off x="714348" y="357166"/>
            <a:ext cx="2374889" cy="273050"/>
          </a:xfrm>
        </p:spPr>
        <p:txBody>
          <a:bodyPr/>
          <a:lstStyle/>
          <a:p>
            <a:r>
              <a:rPr lang="en-US" smtClean="0"/>
              <a:t>November 2016</a:t>
            </a:r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>
          <a:xfrm>
            <a:off x="6286512" y="6475413"/>
            <a:ext cx="2255826" cy="180975"/>
          </a:xfrm>
        </p:spPr>
        <p:txBody>
          <a:bodyPr/>
          <a:lstStyle/>
          <a:p>
            <a:r>
              <a:rPr lang="en-GB" smtClean="0"/>
              <a:t>Dorothy Stanley, HP Enterprise</a:t>
            </a:r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/>
              <a:t>Slide </a:t>
            </a:r>
            <a:fld id="{8DC72EFA-1DF8-481C-8B66-C8A1D5DAFDEA}" type="slidenum">
              <a:rPr lang="en-GB"/>
              <a:pPr/>
              <a:t>6</a:t>
            </a:fld>
            <a:endParaRPr lang="en-GB"/>
          </a:p>
        </p:txBody>
      </p:sp>
      <p:sp>
        <p:nvSpPr>
          <p:cNvPr id="9217" name="Rectangle 1"/>
          <p:cNvSpPr>
            <a:spLocks noGrp="1" noChangeArrowheads="1"/>
          </p:cNvSpPr>
          <p:nvPr>
            <p:ph type="title"/>
          </p:nvPr>
        </p:nvSpPr>
        <p:spPr>
          <a:xfrm>
            <a:off x="685800" y="684213"/>
            <a:ext cx="7772400" cy="1160462"/>
          </a:xfrm>
          <a:ln/>
        </p:spPr>
        <p:txBody>
          <a:bodyPr lIns="90000" tIns="46800" rIns="90000" bIns="46800"/>
          <a:lstStyle/>
          <a:p>
            <a:r>
              <a:rPr lang="en-US" dirty="0" smtClean="0"/>
              <a:t>2016 June alternate text options</a:t>
            </a:r>
            <a:endParaRPr 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381000" y="5334000"/>
            <a:ext cx="8172430" cy="107721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>
                <a:solidFill>
                  <a:schemeClr val="tx1"/>
                </a:solidFill>
              </a:rPr>
              <a:t>See </a:t>
            </a:r>
            <a:r>
              <a:rPr lang="en-US" sz="1600" dirty="0">
                <a:solidFill>
                  <a:schemeClr val="tx1"/>
                </a:solidFill>
                <a:hlinkClick r:id="rId3"/>
              </a:rPr>
              <a:t>http://</a:t>
            </a:r>
            <a:r>
              <a:rPr lang="en-US" sz="1600" dirty="0" smtClean="0">
                <a:solidFill>
                  <a:schemeClr val="tx1"/>
                </a:solidFill>
                <a:hlinkClick r:id="rId3"/>
              </a:rPr>
              <a:t>grouper.ieee.org/groups/802/secmail/msg20186.html</a:t>
            </a:r>
            <a:r>
              <a:rPr lang="en-US" sz="1600" dirty="0" smtClean="0">
                <a:solidFill>
                  <a:schemeClr val="tx1"/>
                </a:solidFill>
              </a:rPr>
              <a:t> </a:t>
            </a:r>
            <a:r>
              <a:rPr lang="en-US" sz="1600" dirty="0" smtClean="0">
                <a:solidFill>
                  <a:schemeClr val="tx1"/>
                </a:solidFill>
              </a:rPr>
              <a:t> </a:t>
            </a:r>
          </a:p>
          <a:p>
            <a:r>
              <a:rPr lang="en-US" sz="1600" dirty="0" smtClean="0">
                <a:solidFill>
                  <a:schemeClr val="tx1"/>
                </a:solidFill>
              </a:rPr>
              <a:t>Comments </a:t>
            </a:r>
            <a:r>
              <a:rPr lang="en-US" sz="1600" dirty="0" smtClean="0">
                <a:solidFill>
                  <a:schemeClr val="tx1"/>
                </a:solidFill>
              </a:rPr>
              <a:t>received: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sz="1600" dirty="0" smtClean="0">
                <a:solidFill>
                  <a:schemeClr val="tx1"/>
                </a:solidFill>
              </a:rPr>
              <a:t>V0.2 implements “Delete </a:t>
            </a:r>
            <a:r>
              <a:rPr lang="en-US" sz="1600" dirty="0" smtClean="0">
                <a:solidFill>
                  <a:schemeClr val="tx1"/>
                </a:solidFill>
              </a:rPr>
              <a:t>2nd bullet re: executive </a:t>
            </a:r>
            <a:r>
              <a:rPr lang="en-US" sz="1600" dirty="0" smtClean="0">
                <a:solidFill>
                  <a:schemeClr val="tx1"/>
                </a:solidFill>
              </a:rPr>
              <a:t>session” </a:t>
            </a:r>
            <a:r>
              <a:rPr lang="en-US" sz="1600" dirty="0" smtClean="0">
                <a:solidFill>
                  <a:schemeClr val="tx1"/>
                </a:solidFill>
              </a:rPr>
              <a:t>(Adrian)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en-US" sz="1600" dirty="0" smtClean="0">
                <a:solidFill>
                  <a:schemeClr val="tx1"/>
                </a:solidFill>
              </a:rPr>
              <a:t>V0.25 adds test in response to “What </a:t>
            </a:r>
            <a:r>
              <a:rPr lang="en-US" sz="1600" dirty="0" smtClean="0">
                <a:solidFill>
                  <a:schemeClr val="tx1"/>
                </a:solidFill>
              </a:rPr>
              <a:t>is policy for executive session </a:t>
            </a:r>
            <a:r>
              <a:rPr lang="en-US" sz="1600" dirty="0" smtClean="0">
                <a:solidFill>
                  <a:schemeClr val="tx1"/>
                </a:solidFill>
              </a:rPr>
              <a:t>documents” </a:t>
            </a:r>
            <a:r>
              <a:rPr lang="en-US" sz="1600" dirty="0" smtClean="0">
                <a:solidFill>
                  <a:schemeClr val="tx1"/>
                </a:solidFill>
              </a:rPr>
              <a:t>(Ben Rolfe)</a:t>
            </a:r>
            <a:endParaRPr lang="en-US" sz="1600" dirty="0">
              <a:solidFill>
                <a:schemeClr val="tx1"/>
              </a:solidFill>
            </a:endParaRPr>
          </a:p>
        </p:txBody>
      </p:sp>
      <p:pic>
        <p:nvPicPr>
          <p:cNvPr id="6146" name="Picture 2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62000" y="1604963"/>
            <a:ext cx="6781800" cy="3651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963819768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idx="15"/>
          </p:nvPr>
        </p:nvSpPr>
        <p:spPr>
          <a:xfrm>
            <a:off x="714348" y="357166"/>
            <a:ext cx="2374889" cy="273050"/>
          </a:xfrm>
        </p:spPr>
        <p:txBody>
          <a:bodyPr/>
          <a:lstStyle/>
          <a:p>
            <a:r>
              <a:rPr lang="en-US" smtClean="0"/>
              <a:t>November 2016</a:t>
            </a:r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>
          <a:xfrm>
            <a:off x="6286512" y="6475413"/>
            <a:ext cx="2255826" cy="180975"/>
          </a:xfrm>
        </p:spPr>
        <p:txBody>
          <a:bodyPr/>
          <a:lstStyle/>
          <a:p>
            <a:r>
              <a:rPr lang="en-GB" smtClean="0"/>
              <a:t>Dorothy Stanley, HP Enterprise</a:t>
            </a:r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/>
              <a:t>Slide </a:t>
            </a:r>
            <a:fld id="{8DC72EFA-1DF8-481C-8B66-C8A1D5DAFDEA}" type="slidenum">
              <a:rPr lang="en-GB"/>
              <a:pPr/>
              <a:t>7</a:t>
            </a:fld>
            <a:endParaRPr lang="en-GB"/>
          </a:p>
        </p:txBody>
      </p:sp>
      <p:sp>
        <p:nvSpPr>
          <p:cNvPr id="9217" name="Rectangle 1"/>
          <p:cNvSpPr>
            <a:spLocks noGrp="1" noChangeArrowheads="1"/>
          </p:cNvSpPr>
          <p:nvPr>
            <p:ph type="title"/>
          </p:nvPr>
        </p:nvSpPr>
        <p:spPr>
          <a:xfrm>
            <a:off x="685800" y="684213"/>
            <a:ext cx="7772400" cy="1160462"/>
          </a:xfrm>
          <a:ln/>
        </p:spPr>
        <p:txBody>
          <a:bodyPr lIns="90000" tIns="46800" rIns="90000" bIns="46800"/>
          <a:lstStyle/>
          <a:p>
            <a:r>
              <a:rPr lang="en-US" dirty="0" smtClean="0"/>
              <a:t>2016 </a:t>
            </a:r>
            <a:r>
              <a:rPr lang="en-US" dirty="0" smtClean="0"/>
              <a:t>November Rules Meeting </a:t>
            </a:r>
            <a:r>
              <a:rPr lang="en-US" dirty="0" smtClean="0"/>
              <a:t>Discussion</a:t>
            </a:r>
            <a:endParaRPr lang="en-US" dirty="0"/>
          </a:p>
        </p:txBody>
      </p:sp>
      <p:sp>
        <p:nvSpPr>
          <p:cNvPr id="2" name="Rectangle 1"/>
          <p:cNvSpPr/>
          <p:nvPr/>
        </p:nvSpPr>
        <p:spPr>
          <a:xfrm>
            <a:off x="914400" y="1752600"/>
            <a:ext cx="7162800" cy="289310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1400" dirty="0" smtClean="0">
                <a:solidFill>
                  <a:schemeClr val="tx1"/>
                </a:solidFill>
              </a:rPr>
              <a:t>Consider proposal to add text in Chair’s Guideline document (4.x?) in November 2016 Rules meeting addressing the advance posting of documents for consideration </a:t>
            </a:r>
          </a:p>
          <a:p>
            <a:pPr marL="1028700" lvl="1">
              <a:buFont typeface="Arial" panose="020B0604020202020204" pitchFamily="34" charset="0"/>
              <a:buChar char="•"/>
            </a:pPr>
            <a:r>
              <a:rPr lang="en-US" sz="1400" dirty="0" smtClean="0">
                <a:solidFill>
                  <a:schemeClr val="tx1"/>
                </a:solidFill>
              </a:rPr>
              <a:t>Edit (as needed) the draft </a:t>
            </a:r>
            <a:r>
              <a:rPr lang="en-US" sz="1400" dirty="0">
                <a:solidFill>
                  <a:schemeClr val="tx1"/>
                </a:solidFill>
              </a:rPr>
              <a:t>policy language (v0.25 </a:t>
            </a:r>
            <a:r>
              <a:rPr lang="en-US" sz="1400" dirty="0" smtClean="0">
                <a:solidFill>
                  <a:schemeClr val="tx1"/>
                </a:solidFill>
              </a:rPr>
              <a:t>alternate):</a:t>
            </a:r>
          </a:p>
          <a:p>
            <a:r>
              <a:rPr lang="en-US" sz="1400" b="1" dirty="0">
                <a:solidFill>
                  <a:schemeClr val="tx1"/>
                </a:solidFill>
              </a:rPr>
              <a:t> </a:t>
            </a:r>
            <a:endParaRPr lang="en-US" sz="1400" dirty="0">
              <a:solidFill>
                <a:schemeClr val="tx1"/>
              </a:solidFill>
            </a:endParaRPr>
          </a:p>
          <a:p>
            <a:r>
              <a:rPr lang="en-US" sz="1400" i="1" u="sng" dirty="0">
                <a:solidFill>
                  <a:schemeClr val="tx1"/>
                </a:solidFill>
              </a:rPr>
              <a:t>4.x(?) Policy for posting of documents to be considered by the </a:t>
            </a:r>
            <a:r>
              <a:rPr lang="en-US" sz="1400" i="1" u="sng" dirty="0" smtClean="0">
                <a:solidFill>
                  <a:schemeClr val="tx1"/>
                </a:solidFill>
              </a:rPr>
              <a:t>EC</a:t>
            </a:r>
          </a:p>
          <a:p>
            <a:endParaRPr lang="en-US" sz="1400" i="1" u="sng" dirty="0">
              <a:solidFill>
                <a:schemeClr val="tx1"/>
              </a:solidFill>
            </a:endParaRPr>
          </a:p>
          <a:p>
            <a:r>
              <a:rPr lang="en-US" sz="1400" i="1" u="sng" dirty="0" smtClean="0">
                <a:solidFill>
                  <a:schemeClr val="tx1"/>
                </a:solidFill>
              </a:rPr>
              <a:t>Prior </a:t>
            </a:r>
            <a:r>
              <a:rPr lang="en-US" sz="1400" i="1" u="sng" dirty="0">
                <a:solidFill>
                  <a:schemeClr val="tx1"/>
                </a:solidFill>
              </a:rPr>
              <a:t>to EC consideration, </a:t>
            </a:r>
            <a:r>
              <a:rPr lang="en-US" sz="1400" i="1" u="sng" dirty="0" smtClean="0">
                <a:solidFill>
                  <a:schemeClr val="tx1"/>
                </a:solidFill>
              </a:rPr>
              <a:t>documents </a:t>
            </a:r>
            <a:r>
              <a:rPr lang="en-US" sz="1400" i="1" u="sng" dirty="0">
                <a:solidFill>
                  <a:schemeClr val="tx1"/>
                </a:solidFill>
              </a:rPr>
              <a:t>(excepting documents for consideration during executive session) shall be posted on the document server (mentor) in the EC area. When a document already exists in a WG or other document server area, an email notification of the link to the document shall be provided to the EC.</a:t>
            </a:r>
            <a:endParaRPr lang="en-US" sz="1400" dirty="0">
              <a:solidFill>
                <a:schemeClr val="tx1"/>
              </a:solidFill>
            </a:endParaRPr>
          </a:p>
          <a:p>
            <a:pPr lvl="0"/>
            <a:endParaRPr lang="en-US" sz="1400" i="1" u="sng" dirty="0" smtClean="0">
              <a:solidFill>
                <a:schemeClr val="tx1"/>
              </a:solidFill>
            </a:endParaRPr>
          </a:p>
          <a:p>
            <a:pPr lvl="0"/>
            <a:r>
              <a:rPr lang="en-US" sz="1400" i="1" u="sng" dirty="0" smtClean="0">
                <a:solidFill>
                  <a:schemeClr val="tx1"/>
                </a:solidFill>
              </a:rPr>
              <a:t>Note </a:t>
            </a:r>
            <a:r>
              <a:rPr lang="en-US" sz="1400" i="1" u="sng" dirty="0">
                <a:solidFill>
                  <a:schemeClr val="tx1"/>
                </a:solidFill>
              </a:rPr>
              <a:t>that documents for consideration during executive session are sent to EC and any other required participants as appropriate for each document.</a:t>
            </a:r>
            <a:endParaRPr lang="en-US" sz="14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81579104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idx="15"/>
          </p:nvPr>
        </p:nvSpPr>
        <p:spPr>
          <a:xfrm>
            <a:off x="714348" y="357166"/>
            <a:ext cx="2374889" cy="273050"/>
          </a:xfrm>
        </p:spPr>
        <p:txBody>
          <a:bodyPr/>
          <a:lstStyle/>
          <a:p>
            <a:r>
              <a:rPr lang="en-US" smtClean="0"/>
              <a:t>November 2016</a:t>
            </a:r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>
          <a:xfrm>
            <a:off x="6215074" y="6475413"/>
            <a:ext cx="2327264" cy="180975"/>
          </a:xfrm>
        </p:spPr>
        <p:txBody>
          <a:bodyPr/>
          <a:lstStyle/>
          <a:p>
            <a:r>
              <a:rPr lang="en-GB" smtClean="0"/>
              <a:t>Dorothy Stanley, HP Enterprise</a:t>
            </a:r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/>
              <a:t>Slide </a:t>
            </a:r>
            <a:fld id="{531D307C-65C7-4BB3-B44A-1501D36803F7}" type="slidenum">
              <a:rPr lang="en-GB"/>
              <a:pPr/>
              <a:t>8</a:t>
            </a:fld>
            <a:endParaRPr lang="en-GB"/>
          </a:p>
        </p:txBody>
      </p:sp>
      <p:sp>
        <p:nvSpPr>
          <p:cNvPr id="11265" name="Rectangle 1"/>
          <p:cNvSpPr>
            <a:spLocks noGrp="1" noChangeArrowheads="1"/>
          </p:cNvSpPr>
          <p:nvPr>
            <p:ph type="title"/>
          </p:nvPr>
        </p:nvSpPr>
        <p:spPr>
          <a:xfrm>
            <a:off x="685800" y="685800"/>
            <a:ext cx="7772400" cy="1066800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/>
              <a:t>References</a:t>
            </a:r>
          </a:p>
        </p:txBody>
      </p:sp>
      <p:sp>
        <p:nvSpPr>
          <p:cNvPr id="11266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85800" y="1981200"/>
            <a:ext cx="7772400" cy="4208463"/>
          </a:xfrm>
          <a:ln/>
        </p:spPr>
        <p:txBody>
          <a:bodyPr/>
          <a:lstStyle/>
          <a:p>
            <a:r>
              <a:rPr lang="en-GB" dirty="0">
                <a:hlinkClick r:id="rId3"/>
              </a:rPr>
              <a:t>http://</a:t>
            </a:r>
            <a:r>
              <a:rPr lang="en-GB" dirty="0" smtClean="0">
                <a:hlinkClick r:id="rId3"/>
              </a:rPr>
              <a:t>www.ieee802.org/PNP/approved/IEEE_802_Chairs_guidelines_v23.pdf</a:t>
            </a:r>
            <a:r>
              <a:rPr lang="en-GB" dirty="0" smtClean="0"/>
              <a:t> </a:t>
            </a:r>
          </a:p>
          <a:p>
            <a:r>
              <a:rPr lang="en-US" dirty="0" smtClean="0">
                <a:solidFill>
                  <a:schemeClr val="tx1"/>
                </a:solidFill>
                <a:hlinkClick r:id="rId4"/>
              </a:rPr>
              <a:t>http</a:t>
            </a:r>
            <a:r>
              <a:rPr lang="en-US" dirty="0">
                <a:solidFill>
                  <a:schemeClr val="tx1"/>
                </a:solidFill>
                <a:hlinkClick r:id="rId4"/>
              </a:rPr>
              <a:t>://</a:t>
            </a:r>
            <a:r>
              <a:rPr lang="en-US" dirty="0" smtClean="0">
                <a:solidFill>
                  <a:schemeClr val="tx1"/>
                </a:solidFill>
                <a:hlinkClick r:id="rId4"/>
              </a:rPr>
              <a:t>grouper.ieee.org/groups/802/secmail/msg20186.html</a:t>
            </a:r>
            <a:r>
              <a:rPr lang="en-US" dirty="0" smtClean="0">
                <a:solidFill>
                  <a:schemeClr val="tx1"/>
                </a:solidFill>
              </a:rPr>
              <a:t> </a:t>
            </a:r>
            <a:endParaRPr lang="en-GB" i="1" dirty="0" smtClean="0"/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802-11-Submission">
  <a:themeElements>
    <a:clrScheme name="Office Them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 Theme">
      <a:majorFont>
        <a:latin typeface="Times New Roman"/>
        <a:ea typeface="MS Gothic"/>
        <a:cs typeface=""/>
      </a:majorFont>
      <a:minorFont>
        <a:latin typeface="Times New Roman"/>
        <a:ea typeface="MS Gothic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49263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itchFamily="16" charset="0"/>
          <a:buNone/>
          <a:tabLst/>
          <a:defRPr kumimoji="0" lang="en-GB" sz="24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Times New Roman" pitchFamily="16" charset="0"/>
            <a:ea typeface="MS Gothic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49263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itchFamily="16" charset="0"/>
          <a:buNone/>
          <a:tabLst/>
          <a:defRPr kumimoji="0" lang="en-GB" sz="24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Times New Roman" pitchFamily="16" charset="0"/>
            <a:ea typeface="MS Gothic" charset="-128"/>
          </a:defRPr>
        </a:defPPr>
      </a:lstStyle>
    </a:lnDef>
  </a:objectDefaults>
  <a:extraClrSchemeLst>
    <a:extraClrScheme>
      <a:clrScheme name="Office Them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="" xmlns:thm15="http://schemas.microsoft.com/office/thememl/2012/main" name="Presentation1" id="{6F2D85B4-B705-4018-9CF0-E6E4BD03567D}" vid="{6A25E773-D890-44CD-BA7F-9C3E9F9CAE58}"/>
    </a:ext>
  </a:ext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802-11-Submission</Template>
  <TotalTime>203</TotalTime>
  <Words>363</Words>
  <Application>Microsoft Office PowerPoint</Application>
  <PresentationFormat>On-screen Show (4:3)</PresentationFormat>
  <Paragraphs>94</Paragraphs>
  <Slides>8</Slides>
  <Notes>8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0" baseType="lpstr">
      <vt:lpstr>802-11-Submission</vt:lpstr>
      <vt:lpstr>Document</vt:lpstr>
      <vt:lpstr>Proposed resolution to Action item 4.01</vt:lpstr>
      <vt:lpstr>Abstract</vt:lpstr>
      <vt:lpstr>Action item assigned in 2016 March, subsequent June discussion</vt:lpstr>
      <vt:lpstr>2016 March EC discussion</vt:lpstr>
      <vt:lpstr>2016 June email proposed text &amp; discussion</vt:lpstr>
      <vt:lpstr>2016 June alternate text options</vt:lpstr>
      <vt:lpstr>2016 November Rules Meeting Discussion</vt:lpstr>
      <vt:lpstr>References</vt:lpstr>
    </vt:vector>
  </TitlesOfParts>
  <Company>Hewlett Packard Enterprise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Proposed resolution for AI 4.01 EC document posting</dc:title>
  <dc:creator>Dorothy Stanley</dc:creator>
  <cp:keywords>November 2016</cp:keywords>
  <cp:lastModifiedBy>Dorothy Stanley</cp:lastModifiedBy>
  <cp:revision>15</cp:revision>
  <cp:lastPrinted>1601-01-01T00:00:00Z</cp:lastPrinted>
  <dcterms:created xsi:type="dcterms:W3CDTF">2016-09-27T19:55:32Z</dcterms:created>
  <dcterms:modified xsi:type="dcterms:W3CDTF">2016-09-30T17:34:19Z</dcterms:modified>
</cp:coreProperties>
</file>