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6"/>
  </p:notesMasterIdLst>
  <p:handoutMasterIdLst>
    <p:handoutMasterId r:id="rId7"/>
  </p:handoutMasterIdLst>
  <p:sldIdLst>
    <p:sldId id="278" r:id="rId2"/>
    <p:sldId id="381" r:id="rId3"/>
    <p:sldId id="382" r:id="rId4"/>
    <p:sldId id="383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BE28"/>
    <a:srgbClr val="0066FF"/>
    <a:srgbClr val="33CCFF"/>
    <a:srgbClr val="99FF99"/>
    <a:srgbClr val="FFFF00"/>
    <a:srgbClr val="FFCC00"/>
    <a:srgbClr val="DDDDDD"/>
    <a:srgbClr val="2FB1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48" autoAdjust="0"/>
    <p:restoredTop sz="86443" autoAdjust="0"/>
  </p:normalViewPr>
  <p:slideViewPr>
    <p:cSldViewPr>
      <p:cViewPr varScale="1">
        <p:scale>
          <a:sx n="80" d="100"/>
          <a:sy n="80" d="100"/>
        </p:scale>
        <p:origin x="152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046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1" d="100"/>
          <a:sy n="61" d="100"/>
        </p:scale>
        <p:origin x="178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5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595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r>
              <a:rPr lang="en-US" smtClean="0"/>
              <a:t>IEEE 802 July 2016 Plenary</a:t>
            </a:r>
            <a:endParaRPr lang="en-US"/>
          </a:p>
        </p:txBody>
      </p:sp>
      <p:sp>
        <p:nvSpPr>
          <p:cNvPr id="595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F71A4CD-0D87-4A45-B658-1EB64FE0DB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1370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r>
              <a:rPr lang="en-US" smtClean="0"/>
              <a:t>July 2016</a:t>
            </a: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r>
              <a:rPr lang="en-US" smtClean="0"/>
              <a:t>IEEE 802 July 2016 Plenary</a:t>
            </a:r>
            <a:endParaRPr lang="en-US"/>
          </a:p>
        </p:txBody>
      </p:sp>
      <p:sp>
        <p:nvSpPr>
          <p:cNvPr id="1075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085DBE2-7BE2-4311-BFEF-2C4DE65685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25314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1C200997-BC96-452E-9D07-4FA388D50BB0}" type="slidenum">
              <a:rPr lang="en-US" altLang="en-US" sz="1200"/>
              <a:pPr/>
              <a:t>1</a:t>
            </a:fld>
            <a:endParaRPr lang="en-US" altLang="en-US" sz="12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IEEE 802 July 2016 Plenary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771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288" y="6597650"/>
            <a:ext cx="9129712" cy="260350"/>
          </a:xfrm>
          <a:prstGeom prst="rect">
            <a:avLst/>
          </a:prstGeom>
          <a:solidFill>
            <a:srgbClr val="2FADDF"/>
          </a:solidFill>
          <a:ln w="9525">
            <a:solidFill>
              <a:srgbClr val="2FADD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175" y="3175"/>
            <a:ext cx="9136063" cy="260350"/>
          </a:xfrm>
          <a:prstGeom prst="rect">
            <a:avLst/>
          </a:prstGeom>
          <a:solidFill>
            <a:srgbClr val="2FADDF"/>
          </a:solidFill>
          <a:ln w="9525">
            <a:solidFill>
              <a:srgbClr val="2FADD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80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7958138" y="6589713"/>
            <a:ext cx="115093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en-US" sz="1200" dirty="0">
                <a:solidFill>
                  <a:schemeClr val="bg1"/>
                </a:solidFill>
              </a:rPr>
              <a:t>Page </a:t>
            </a:r>
            <a:fld id="{D270FFEB-A996-435C-AE88-AB0EB3CE66AF}" type="slidenum">
              <a:rPr lang="en-US" sz="1200">
                <a:solidFill>
                  <a:schemeClr val="bg1"/>
                </a:solidFill>
              </a:rPr>
              <a:pPr algn="r" eaLnBrk="1" hangingPunct="1">
                <a:spcBef>
                  <a:spcPct val="50000"/>
                </a:spcBef>
                <a:defRPr/>
              </a:pPr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8316913" y="5876925"/>
            <a:ext cx="793750" cy="709613"/>
            <a:chOff x="3288" y="3482"/>
            <a:chExt cx="500" cy="447"/>
          </a:xfrm>
        </p:grpSpPr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288" y="3521"/>
              <a:ext cx="454" cy="363"/>
            </a:xfrm>
            <a:prstGeom prst="rect">
              <a:avLst/>
            </a:prstGeom>
            <a:solidFill>
              <a:srgbClr val="2FB1D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3297" y="3482"/>
              <a:ext cx="485" cy="27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300" b="1">
                  <a:solidFill>
                    <a:schemeClr val="bg1"/>
                  </a:solidFill>
                </a:rPr>
                <a:t>EEE</a:t>
              </a:r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3331" y="3542"/>
              <a:ext cx="0" cy="31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3303" y="3641"/>
              <a:ext cx="485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>
                <a:defRPr/>
              </a:pPr>
              <a:r>
                <a:rPr lang="en-US" b="1">
                  <a:solidFill>
                    <a:schemeClr val="bg1"/>
                  </a:solidFill>
                </a:rPr>
                <a:t>802</a:t>
              </a:r>
            </a:p>
          </p:txBody>
        </p:sp>
      </p:grpSp>
      <p:sp>
        <p:nvSpPr>
          <p:cNvPr id="33075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3075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4" name="Text Box 9"/>
          <p:cNvSpPr txBox="1">
            <a:spLocks noChangeArrowheads="1"/>
          </p:cNvSpPr>
          <p:nvPr userDrawn="1"/>
        </p:nvSpPr>
        <p:spPr bwMode="auto">
          <a:xfrm>
            <a:off x="-34925" y="6606382"/>
            <a:ext cx="914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1200" dirty="0">
                <a:solidFill>
                  <a:schemeClr val="bg1"/>
                </a:solidFill>
              </a:rPr>
              <a:t>IEEE 802 </a:t>
            </a:r>
            <a:r>
              <a:rPr lang="en-US" sz="1200" dirty="0" smtClean="0">
                <a:solidFill>
                  <a:schemeClr val="bg1"/>
                </a:solidFill>
              </a:rPr>
              <a:t>July 2016 Plenary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7010400" y="17304"/>
            <a:ext cx="1938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>
                <a:solidFill>
                  <a:schemeClr val="bg1"/>
                </a:solidFill>
              </a:rPr>
              <a:t>doc:802</a:t>
            </a:r>
            <a:r>
              <a:rPr lang="en-US" sz="1200" b="1" baseline="0" dirty="0" smtClean="0">
                <a:solidFill>
                  <a:schemeClr val="bg1"/>
                </a:solidFill>
              </a:rPr>
              <a:t> EC-16/117r1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6" name="Text Box 8"/>
          <p:cNvSpPr txBox="1">
            <a:spLocks noChangeArrowheads="1"/>
          </p:cNvSpPr>
          <p:nvPr userDrawn="1"/>
        </p:nvSpPr>
        <p:spPr bwMode="auto">
          <a:xfrm>
            <a:off x="0" y="6589713"/>
            <a:ext cx="644728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200" dirty="0" smtClean="0">
                <a:solidFill>
                  <a:schemeClr val="bg1"/>
                </a:solidFill>
              </a:rPr>
              <a:t>Report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975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93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600" y="404813"/>
            <a:ext cx="2108200" cy="54625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825" y="404813"/>
            <a:ext cx="6175375" cy="54625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05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512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1238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3414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41825" y="13414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068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051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819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83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0324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7135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ChangeArrowheads="1"/>
          </p:cNvSpPr>
          <p:nvPr/>
        </p:nvSpPr>
        <p:spPr bwMode="auto">
          <a:xfrm>
            <a:off x="0" y="6604000"/>
            <a:ext cx="9139238" cy="260350"/>
          </a:xfrm>
          <a:prstGeom prst="rect">
            <a:avLst/>
          </a:prstGeom>
          <a:solidFill>
            <a:srgbClr val="2FB1DF"/>
          </a:solidFill>
          <a:ln w="9525">
            <a:solidFill>
              <a:srgbClr val="2FB1D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9731" name="Rectangle 3"/>
          <p:cNvSpPr>
            <a:spLocks noChangeArrowheads="1"/>
          </p:cNvSpPr>
          <p:nvPr/>
        </p:nvSpPr>
        <p:spPr bwMode="auto">
          <a:xfrm>
            <a:off x="3175" y="3175"/>
            <a:ext cx="9136063" cy="260350"/>
          </a:xfrm>
          <a:prstGeom prst="rect">
            <a:avLst/>
          </a:prstGeom>
          <a:solidFill>
            <a:srgbClr val="2FB1DF"/>
          </a:solidFill>
          <a:ln w="9525">
            <a:solidFill>
              <a:srgbClr val="2FADD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just">
              <a:defRPr/>
            </a:pP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04813"/>
            <a:ext cx="82296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3414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29734" name="Line 6"/>
          <p:cNvSpPr>
            <a:spLocks noChangeShapeType="1"/>
          </p:cNvSpPr>
          <p:nvPr/>
        </p:nvSpPr>
        <p:spPr bwMode="auto">
          <a:xfrm>
            <a:off x="395288" y="1268413"/>
            <a:ext cx="8353425" cy="0"/>
          </a:xfrm>
          <a:prstGeom prst="line">
            <a:avLst/>
          </a:prstGeom>
          <a:noFill/>
          <a:ln w="9525">
            <a:solidFill>
              <a:srgbClr val="2FADD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29735" name="Text Box 7"/>
          <p:cNvSpPr txBox="1">
            <a:spLocks noChangeArrowheads="1"/>
          </p:cNvSpPr>
          <p:nvPr/>
        </p:nvSpPr>
        <p:spPr bwMode="auto">
          <a:xfrm>
            <a:off x="7958138" y="6589713"/>
            <a:ext cx="115093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en-US" sz="1200" dirty="0">
                <a:solidFill>
                  <a:schemeClr val="bg1"/>
                </a:solidFill>
              </a:rPr>
              <a:t>Page </a:t>
            </a:r>
            <a:fld id="{D3216283-4E45-4288-8E07-8B1A41FF8132}" type="slidenum">
              <a:rPr lang="en-US" sz="1200">
                <a:solidFill>
                  <a:schemeClr val="bg1"/>
                </a:solidFill>
              </a:rPr>
              <a:pPr algn="r" eaLnBrk="1" hangingPunct="1">
                <a:spcBef>
                  <a:spcPct val="50000"/>
                </a:spcBef>
                <a:defRPr/>
              </a:pPr>
              <a:t>‹#›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29736" name="Text Box 8"/>
          <p:cNvSpPr txBox="1">
            <a:spLocks noChangeArrowheads="1"/>
          </p:cNvSpPr>
          <p:nvPr/>
        </p:nvSpPr>
        <p:spPr bwMode="auto">
          <a:xfrm>
            <a:off x="0" y="6589713"/>
            <a:ext cx="644728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200" dirty="0" smtClean="0">
                <a:solidFill>
                  <a:schemeClr val="bg1"/>
                </a:solidFill>
              </a:rPr>
              <a:t>Report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29737" name="Text Box 9"/>
          <p:cNvSpPr txBox="1">
            <a:spLocks noChangeArrowheads="1"/>
          </p:cNvSpPr>
          <p:nvPr/>
        </p:nvSpPr>
        <p:spPr bwMode="auto">
          <a:xfrm>
            <a:off x="0" y="6591723"/>
            <a:ext cx="914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1200" dirty="0">
                <a:solidFill>
                  <a:schemeClr val="bg1"/>
                </a:solidFill>
              </a:rPr>
              <a:t>IEEE 802 </a:t>
            </a:r>
            <a:r>
              <a:rPr lang="en-US" sz="1200" dirty="0" smtClean="0">
                <a:solidFill>
                  <a:schemeClr val="bg1"/>
                </a:solidFill>
              </a:rPr>
              <a:t>July 2016 Plenary</a:t>
            </a:r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1034" name="Group 20"/>
          <p:cNvGrpSpPr>
            <a:grpSpLocks/>
          </p:cNvGrpSpPr>
          <p:nvPr/>
        </p:nvGrpSpPr>
        <p:grpSpPr bwMode="auto">
          <a:xfrm>
            <a:off x="8316913" y="5876925"/>
            <a:ext cx="793750" cy="709613"/>
            <a:chOff x="3288" y="3482"/>
            <a:chExt cx="500" cy="447"/>
          </a:xfrm>
        </p:grpSpPr>
        <p:sp>
          <p:nvSpPr>
            <p:cNvPr id="329746" name="Rectangle 18"/>
            <p:cNvSpPr>
              <a:spLocks noChangeArrowheads="1"/>
            </p:cNvSpPr>
            <p:nvPr/>
          </p:nvSpPr>
          <p:spPr bwMode="auto">
            <a:xfrm>
              <a:off x="3288" y="3521"/>
              <a:ext cx="454" cy="363"/>
            </a:xfrm>
            <a:prstGeom prst="rect">
              <a:avLst/>
            </a:prstGeom>
            <a:solidFill>
              <a:srgbClr val="2FB1D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9743" name="Text Box 15"/>
            <p:cNvSpPr txBox="1">
              <a:spLocks noChangeArrowheads="1"/>
            </p:cNvSpPr>
            <p:nvPr/>
          </p:nvSpPr>
          <p:spPr bwMode="auto">
            <a:xfrm>
              <a:off x="3297" y="3482"/>
              <a:ext cx="485" cy="27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300" b="1">
                  <a:solidFill>
                    <a:schemeClr val="bg1"/>
                  </a:solidFill>
                </a:rPr>
                <a:t>EEE</a:t>
              </a:r>
            </a:p>
          </p:txBody>
        </p:sp>
        <p:sp>
          <p:nvSpPr>
            <p:cNvPr id="329745" name="Line 17"/>
            <p:cNvSpPr>
              <a:spLocks noChangeShapeType="1"/>
            </p:cNvSpPr>
            <p:nvPr/>
          </p:nvSpPr>
          <p:spPr bwMode="auto">
            <a:xfrm>
              <a:off x="3331" y="3542"/>
              <a:ext cx="0" cy="31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9747" name="Text Box 19"/>
            <p:cNvSpPr txBox="1">
              <a:spLocks noChangeArrowheads="1"/>
            </p:cNvSpPr>
            <p:nvPr/>
          </p:nvSpPr>
          <p:spPr bwMode="auto">
            <a:xfrm>
              <a:off x="3303" y="3641"/>
              <a:ext cx="485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>
                <a:defRPr/>
              </a:pPr>
              <a:r>
                <a:rPr lang="en-US" b="1">
                  <a:solidFill>
                    <a:schemeClr val="bg1"/>
                  </a:solidFill>
                </a:rPr>
                <a:t>802</a:t>
              </a:r>
            </a:p>
          </p:txBody>
        </p:sp>
      </p:grpSp>
      <p:sp>
        <p:nvSpPr>
          <p:cNvPr id="2" name="TextBox 1"/>
          <p:cNvSpPr txBox="1"/>
          <p:nvPr userDrawn="1"/>
        </p:nvSpPr>
        <p:spPr>
          <a:xfrm>
            <a:off x="7315200" y="17304"/>
            <a:ext cx="16335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50" b="1" dirty="0" smtClean="0">
                <a:solidFill>
                  <a:schemeClr val="bg1"/>
                </a:solidFill>
              </a:rPr>
              <a:t>doc:802</a:t>
            </a:r>
            <a:r>
              <a:rPr lang="en-US" sz="1050" b="1" baseline="0" dirty="0" smtClean="0">
                <a:solidFill>
                  <a:schemeClr val="bg1"/>
                </a:solidFill>
              </a:rPr>
              <a:t> </a:t>
            </a:r>
            <a:r>
              <a:rPr lang="en-US" sz="1050" b="1" baseline="0" dirty="0" smtClean="0">
                <a:solidFill>
                  <a:schemeClr val="bg1"/>
                </a:solidFill>
              </a:rPr>
              <a:t>EC-16/128r0</a:t>
            </a:r>
            <a:endParaRPr lang="en-US" sz="1050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entor.ieee.org/802.18/dcn/16/18-16-0062-02-0000-itu-r-5-1-liaison-was-rlan-considered-in-57-71-ghz.doc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entor.ieee.org/802.18/dcn/16/18-16-0062-02-0000-itu-r-5-1-liaison-was-rlan-considered-in-57-71-ghz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IEEE 802.18 Motion </a:t>
            </a:r>
            <a:br>
              <a:rPr lang="en-US" dirty="0" smtClean="0"/>
            </a:br>
            <a:r>
              <a:rPr lang="en-US" dirty="0" smtClean="0"/>
              <a:t>for Consent Agenda</a:t>
            </a:r>
            <a:endParaRPr lang="en-US" altLang="en-US" dirty="0" smtClean="0"/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Closing IEEE 802 EC </a:t>
            </a:r>
            <a:endParaRPr lang="en-US" dirty="0" smtClean="0"/>
          </a:p>
          <a:p>
            <a:r>
              <a:rPr lang="en-US" dirty="0" smtClean="0"/>
              <a:t>Friday </a:t>
            </a:r>
            <a:r>
              <a:rPr lang="en-US" dirty="0"/>
              <a:t>29th July 2016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ITU-R Liaison Letter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1341438"/>
            <a:ext cx="8229600" cy="5135562"/>
          </a:xfrm>
        </p:spPr>
        <p:txBody>
          <a:bodyPr/>
          <a:lstStyle/>
          <a:p>
            <a:r>
              <a:rPr lang="en-US" sz="2400" b="1" dirty="0" smtClean="0"/>
              <a:t>WRC-15 Final Acts include a list of frequency bands for study for new mobile allocations</a:t>
            </a:r>
          </a:p>
          <a:p>
            <a:pPr lvl="1"/>
            <a:r>
              <a:rPr lang="en-US" sz="1600" dirty="0"/>
              <a:t>RESOLUTION COM6/20 (WRC-15) says in part “</a:t>
            </a:r>
            <a:r>
              <a:rPr lang="en-US" sz="1600" i="1" dirty="0"/>
              <a:t>resolves to invite ITU-R […]</a:t>
            </a:r>
            <a:r>
              <a:rPr lang="en-US" sz="1600" dirty="0"/>
              <a:t> to conduct and complete in time for WRC-19 the appropriate sharing and compatibility studies, taking into account the protection of services to which the band is allocated on a primary basis, for the frequency bands: </a:t>
            </a:r>
          </a:p>
          <a:p>
            <a:pPr lvl="1"/>
            <a:r>
              <a:rPr lang="en-US" sz="1600" dirty="0"/>
              <a:t> […] 24.25-27.5 GHz, 37-40.5 GHz, 42.5-43.5 GHz, 45.5-47 GHz, 47.2-50.2 GHz, 50.4- 52.6 GHz, </a:t>
            </a:r>
            <a:r>
              <a:rPr lang="en-US" sz="1600" b="1" dirty="0"/>
              <a:t>66-76 GHz and 81-86 GHz</a:t>
            </a:r>
            <a:r>
              <a:rPr lang="en-US" sz="1600" dirty="0"/>
              <a:t>, which have allocations to the mobile service on a primary basis […] </a:t>
            </a:r>
            <a:r>
              <a:rPr lang="en-US" sz="1600" i="1" dirty="0"/>
              <a:t>invites administrations </a:t>
            </a:r>
            <a:r>
              <a:rPr lang="en-US" sz="1600" dirty="0"/>
              <a:t>to participate actively in these studies by submitting contributions to ITU-R</a:t>
            </a:r>
            <a:r>
              <a:rPr lang="en-US" sz="1600" dirty="0" smtClean="0"/>
              <a:t>.”</a:t>
            </a:r>
          </a:p>
          <a:p>
            <a:r>
              <a:rPr lang="en-US" sz="2000" b="1" dirty="0" smtClean="0"/>
              <a:t>IEEE 802.11 and 802.15 have existing standards and standards in development that utilize 57-71 GHz, and can be extended to 76 GHz, and into 81-86 GHz</a:t>
            </a:r>
          </a:p>
          <a:p>
            <a:r>
              <a:rPr lang="en-US" sz="2000" b="1" dirty="0" smtClean="0"/>
              <a:t>This liaison letter is to ask that these studies consider allocations for Wireless Access Systems / Radio Local Area Networks (WAS/RLANs) to support 802.11 and 802.15 use of these bands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574328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802.18 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1341438"/>
            <a:ext cx="8229600" cy="483076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Approve </a:t>
            </a:r>
            <a:r>
              <a:rPr lang="en-US" sz="2400" u="sng" dirty="0">
                <a:hlinkClick r:id="rId2"/>
              </a:rPr>
              <a:t>https://mentor.ieee.org/802.18/dcn/16/18-16-0062-02-0000-itu-r-5-1-liaison-was-rlan-considered-in-57-71-ghz.docx</a:t>
            </a:r>
            <a:r>
              <a:rPr lang="en-US" sz="2400" u="sng" dirty="0"/>
              <a:t> </a:t>
            </a:r>
            <a:r>
              <a:rPr lang="en-US" sz="2400" dirty="0"/>
              <a:t>as our liaison to ITU-R WP5A, and submit to the IEEE 802 EC for approval and transmittal.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b="1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 smtClean="0"/>
              <a:t>Moved </a:t>
            </a:r>
            <a:r>
              <a:rPr lang="en-US" sz="2400" b="1" dirty="0"/>
              <a:t>by:</a:t>
            </a:r>
            <a:r>
              <a:rPr lang="en-US" sz="2400" dirty="0"/>
              <a:t> Peter </a:t>
            </a:r>
            <a:r>
              <a:rPr lang="en-US" sz="2400" dirty="0" err="1"/>
              <a:t>Ecclesine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Seconded by: </a:t>
            </a:r>
            <a:r>
              <a:rPr lang="en-US" sz="2400" dirty="0"/>
              <a:t>Steve Palm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Discussion?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Vote:</a:t>
            </a:r>
            <a:r>
              <a:rPr lang="en-US" sz="2400" dirty="0"/>
              <a:t> 8/0/0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767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802 EC 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1341438"/>
            <a:ext cx="8229600" cy="5135562"/>
          </a:xfrm>
        </p:spPr>
        <p:txBody>
          <a:bodyPr/>
          <a:lstStyle/>
          <a:p>
            <a:r>
              <a:rPr lang="en-US" sz="2400" b="1" dirty="0"/>
              <a:t>Approve </a:t>
            </a:r>
            <a:r>
              <a:rPr lang="en-US" sz="2400" u="sng" dirty="0">
                <a:hlinkClick r:id="rId2"/>
              </a:rPr>
              <a:t>https://mentor.ieee.org/802.18/dcn/16/18-16-0062-02-0000-itu-r-5-1-liaison-was-rlan-considered-in-57-71-ghz.docx</a:t>
            </a:r>
            <a:r>
              <a:rPr lang="en-US" sz="2400" u="sng" dirty="0"/>
              <a:t> </a:t>
            </a:r>
            <a:r>
              <a:rPr lang="en-US" sz="2400" dirty="0"/>
              <a:t>as our liaison to ITU-R WP5A, and </a:t>
            </a:r>
            <a:r>
              <a:rPr lang="en-US" sz="2400" dirty="0" smtClean="0"/>
              <a:t>forward to the IEEE 802 ITU-R Liaison for final editing and formatting, and transmittal to WP5A.</a:t>
            </a:r>
          </a:p>
          <a:p>
            <a:endParaRPr lang="en-US" sz="2400" dirty="0" smtClean="0"/>
          </a:p>
          <a:p>
            <a:r>
              <a:rPr lang="en-US" sz="2400" dirty="0" smtClean="0"/>
              <a:t>M</a:t>
            </a:r>
            <a:r>
              <a:rPr lang="en-US" sz="2400" dirty="0"/>
              <a:t>: </a:t>
            </a:r>
            <a:r>
              <a:rPr lang="en-US" sz="2400" dirty="0" smtClean="0"/>
              <a:t>Kennedy </a:t>
            </a:r>
            <a:r>
              <a:rPr lang="en-US" sz="2400" dirty="0"/>
              <a:t>S: </a:t>
            </a:r>
            <a:r>
              <a:rPr lang="en-US" sz="2400" smtClean="0"/>
              <a:t>D’Ambrosia</a:t>
            </a:r>
            <a:endParaRPr lang="en-US" sz="2400" dirty="0" smtClean="0"/>
          </a:p>
          <a:p>
            <a:r>
              <a:rPr lang="en-US" sz="2400" dirty="0" smtClean="0"/>
              <a:t>Y</a:t>
            </a:r>
            <a:r>
              <a:rPr lang="en-US" sz="2400" dirty="0"/>
              <a:t>: ??, N: ??, A: ?? 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TAG vote </a:t>
            </a:r>
          </a:p>
          <a:p>
            <a:r>
              <a:rPr lang="en-US" sz="2400" dirty="0" smtClean="0"/>
              <a:t>Y</a:t>
            </a:r>
            <a:r>
              <a:rPr lang="en-US" sz="2400" dirty="0"/>
              <a:t>: </a:t>
            </a:r>
            <a:r>
              <a:rPr lang="en-US" sz="2400" dirty="0" smtClean="0"/>
              <a:t>8, </a:t>
            </a:r>
            <a:r>
              <a:rPr lang="en-US" sz="2400" dirty="0"/>
              <a:t>N: </a:t>
            </a:r>
            <a:r>
              <a:rPr lang="en-US" sz="2400" dirty="0" smtClean="0"/>
              <a:t>0, </a:t>
            </a:r>
            <a:r>
              <a:rPr lang="en-US" sz="2400" dirty="0"/>
              <a:t>A: </a:t>
            </a:r>
            <a:r>
              <a:rPr lang="en-US" sz="2400" dirty="0" smtClean="0"/>
              <a:t>0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953255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Title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IEEE_802_template</Template>
  <TotalTime>2749</TotalTime>
  <Words>305</Words>
  <Application>Microsoft Office PowerPoint</Application>
  <PresentationFormat>On-screen Show (4:3)</PresentationFormat>
  <Paragraphs>27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MS PGothic</vt:lpstr>
      <vt:lpstr>Arial</vt:lpstr>
      <vt:lpstr>Title slide</vt:lpstr>
      <vt:lpstr>IEEE 802.18 Motion  for Consent Agenda</vt:lpstr>
      <vt:lpstr>ITU-R Liaison Letter</vt:lpstr>
      <vt:lpstr>IEEE 802.18 Motion</vt:lpstr>
      <vt:lpstr>IEEE 802 EC Motion</vt:lpstr>
    </vt:vector>
  </TitlesOfParts>
  <Company>CSR plc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Executive Secretary Agenda Items July 2016 Plenary</dc:title>
  <dc:subject>IEEE 802 July Plenary 2016</dc:subject>
  <dc:creator>Jon Rosdahl</dc:creator>
  <dc:description>Jon Rosdahl (Qualcomm)</dc:description>
  <cp:lastModifiedBy>Kennedy, Rich</cp:lastModifiedBy>
  <cp:revision>68</cp:revision>
  <dcterms:created xsi:type="dcterms:W3CDTF">2015-11-09T04:21:45Z</dcterms:created>
  <dcterms:modified xsi:type="dcterms:W3CDTF">2016-07-28T21:42:41Z</dcterms:modified>
</cp:coreProperties>
</file>