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3" r:id="rId2"/>
    <p:sldMasterId id="2147483666" r:id="rId3"/>
  </p:sldMasterIdLst>
  <p:notesMasterIdLst>
    <p:notesMasterId r:id="rId24"/>
  </p:notesMasterIdLst>
  <p:handoutMasterIdLst>
    <p:handoutMasterId r:id="rId25"/>
  </p:handoutMasterIdLst>
  <p:sldIdLst>
    <p:sldId id="256" r:id="rId4"/>
    <p:sldId id="314" r:id="rId5"/>
    <p:sldId id="343" r:id="rId6"/>
    <p:sldId id="338" r:id="rId7"/>
    <p:sldId id="340" r:id="rId8"/>
    <p:sldId id="341" r:id="rId9"/>
    <p:sldId id="342" r:id="rId10"/>
    <p:sldId id="344" r:id="rId11"/>
    <p:sldId id="351" r:id="rId12"/>
    <p:sldId id="345" r:id="rId13"/>
    <p:sldId id="346" r:id="rId14"/>
    <p:sldId id="347" r:id="rId15"/>
    <p:sldId id="348" r:id="rId16"/>
    <p:sldId id="349" r:id="rId17"/>
    <p:sldId id="350" r:id="rId18"/>
    <p:sldId id="352" r:id="rId19"/>
    <p:sldId id="321" r:id="rId20"/>
    <p:sldId id="322" r:id="rId21"/>
    <p:sldId id="320" r:id="rId22"/>
    <p:sldId id="262" r:id="rId2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8" autoAdjust="0"/>
    <p:restoredTop sz="97674" autoAdjust="0"/>
  </p:normalViewPr>
  <p:slideViewPr>
    <p:cSldViewPr>
      <p:cViewPr varScale="1">
        <p:scale>
          <a:sx n="77" d="100"/>
          <a:sy n="77" d="100"/>
        </p:scale>
        <p:origin x="-235" y="-8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8</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16</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062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47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5443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3620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July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22-16/0020r0 / </a:t>
            </a:r>
            <a:r>
              <a:rPr kumimoji="0" lang="en-US" sz="1800" b="1" i="0" u="none" strike="noStrike" kern="1200" cap="none" spc="0" normalizeH="0" baseline="0" dirty="0" smtClean="0">
                <a:ln>
                  <a:noFill/>
                </a:ln>
                <a:solidFill>
                  <a:srgbClr val="000000"/>
                </a:solidFill>
                <a:effectLst/>
                <a:uLnTx/>
                <a:uFillTx/>
                <a:latin typeface="Times New Roman" pitchFamily="16" charset="0"/>
                <a:ea typeface="MS Gothic" charset="-128"/>
                <a:cs typeface="Arial Unicode MS" charset="0"/>
              </a:rPr>
              <a:t>ec-16-0126-00-WCSG</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9233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July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77737410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9233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July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2025443"/>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6/11-16-0761-01-0jtc-ieee-802-jtc1-sc-agenda-for-july-2016.pptx" TargetMode="External"/><Relationship Id="rId2" Type="http://schemas.openxmlformats.org/officeDocument/2006/relationships/hyperlink" Target="https://mentor.ieee.org/802.22/dcn/16/22-16-0018-00-0000-iso-22a-22b-response-motions-meeting-minutes.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16/11-16-0761-01-0jtc-ieee-802-jtc1-sc-agenda-for-july-2016.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16/11-16-0761-01-0jtc-ieee-802-jtc1-sc-agenda-for-july-2016.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6/11-16-0761-01-0jtc-ieee-802-jtc1-sc-agenda-for-july-2016.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entor.ieee.org/802.22/dcn/16/22-16-0018-00-0000-iso-22a-22b-response-motions-meeting-minutes.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a:t>
            </a:r>
            <a:r>
              <a:rPr lang="en-US" dirty="0" smtClean="0">
                <a:latin typeface="Arial Narrow" panose="020B0606020202030204" pitchFamily="34" charset="0"/>
                <a:cs typeface="Arial" panose="020B0604020202020204" pitchFamily="34" charset="0"/>
              </a:rPr>
              <a:t>July </a:t>
            </a:r>
            <a:r>
              <a:rPr lang="en-US" dirty="0" smtClean="0">
                <a:latin typeface="Arial Narrow" panose="020B0606020202030204" pitchFamily="34" charset="0"/>
                <a:cs typeface="Arial" panose="020B0604020202020204" pitchFamily="34" charset="0"/>
              </a:rPr>
              <a:t>Plenary EC Closing Motions 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2016-07-28</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178"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p:txBody>
          <a:bodyPr/>
          <a:lstStyle/>
          <a:p>
            <a:r>
              <a:rPr lang="en-AU" dirty="0" smtClean="0"/>
              <a:t>IEEE 802 response to China NB comment &amp; request 1</a:t>
            </a:r>
          </a:p>
          <a:p>
            <a:pPr lvl="1"/>
            <a:r>
              <a:rPr lang="en-US" i="1" dirty="0"/>
              <a:t>The China NB has requested that IEEE 802.1X-2010 related descriptions are removed from the text of IEEE </a:t>
            </a:r>
            <a:r>
              <a:rPr lang="en-US" i="1" dirty="0" smtClean="0"/>
              <a:t>802.22b.</a:t>
            </a:r>
            <a:endParaRPr lang="en-US" i="1" dirty="0"/>
          </a:p>
          <a:p>
            <a:pPr lvl="1"/>
            <a:r>
              <a:rPr lang="en-US" i="1" dirty="0"/>
              <a:t>IEEE 802 declines to make this change because:</a:t>
            </a:r>
          </a:p>
          <a:p>
            <a:pPr lvl="2"/>
            <a:r>
              <a:rPr lang="en-US" i="1" dirty="0"/>
              <a:t>IEEE </a:t>
            </a:r>
            <a:r>
              <a:rPr lang="en-US" i="1" dirty="0" smtClean="0"/>
              <a:t>802.22b </a:t>
            </a:r>
            <a:r>
              <a:rPr lang="en-US" i="1" dirty="0"/>
              <a:t>does not contain any IEEE 802.1X-2010 related descriptions </a:t>
            </a:r>
            <a:endParaRPr lang="en-US" i="1" dirty="0" smtClean="0"/>
          </a:p>
          <a:p>
            <a:pPr lvl="2"/>
            <a:r>
              <a:rPr lang="en-US" i="1" dirty="0" smtClean="0"/>
              <a:t>There </a:t>
            </a:r>
            <a:r>
              <a:rPr lang="en-US" i="1" dirty="0"/>
              <a:t>is no technical justification to remove any IEEE 802.1X-2010 related descriptions from any standard</a:t>
            </a:r>
          </a:p>
          <a:p>
            <a:pPr lvl="1"/>
            <a:r>
              <a:rPr lang="en-US" i="1" dirty="0"/>
              <a:t>While the base IEEE 802.22-2011 specification does reference various IEEE 802.1 specifications including IEEE 802.1X, </a:t>
            </a:r>
            <a:r>
              <a:rPr lang="en-US" i="1" dirty="0" smtClean="0"/>
              <a:t>IEEE 802.22b includes no such references.</a:t>
            </a:r>
          </a:p>
          <a:p>
            <a:pPr lvl="1"/>
            <a:r>
              <a:rPr lang="en-US" i="1" dirty="0" smtClean="0"/>
              <a:t>…</a:t>
            </a:r>
            <a:endParaRPr lang="en-US"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4092692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11</a:t>
            </a:fld>
            <a:endParaRPr lang="en-US">
              <a:solidFill>
                <a:srgbClr val="000000"/>
              </a:solidFill>
            </a:endParaRPr>
          </a:p>
        </p:txBody>
      </p:sp>
    </p:spTree>
    <p:extLst>
      <p:ext uri="{BB962C8B-B14F-4D97-AF65-F5344CB8AC3E}">
        <p14:creationId xmlns:p14="http://schemas.microsoft.com/office/powerpoint/2010/main" val="1822269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1</a:t>
            </a:r>
          </a:p>
          <a:p>
            <a:pPr lvl="1"/>
            <a:r>
              <a:rPr lang="en-AU" i="1" dirty="0"/>
              <a:t>There is Radio Act before using the frequency band for </a:t>
            </a:r>
            <a:r>
              <a:rPr lang="en-AU" i="1" dirty="0" err="1"/>
              <a:t>analog</a:t>
            </a:r>
            <a:r>
              <a:rPr lang="en-AU" i="1" dirty="0"/>
              <a:t> television broadcasting service in </a:t>
            </a:r>
            <a:r>
              <a:rPr lang="en-AU" i="1" dirty="0" smtClean="0"/>
              <a:t>Japan.</a:t>
            </a:r>
          </a:p>
          <a:p>
            <a:r>
              <a:rPr lang="en-AU" dirty="0" smtClean="0"/>
              <a:t>Japan NB request 1</a:t>
            </a:r>
          </a:p>
          <a:p>
            <a:pPr lvl="1"/>
            <a:r>
              <a:rPr lang="en-AU" i="1" dirty="0"/>
              <a:t>Align technology with Radio Act. </a:t>
            </a:r>
            <a:endParaRPr lang="en-AU" i="1" dirty="0" smtClean="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12</a:t>
            </a:fld>
            <a:endParaRPr lang="en-US">
              <a:solidFill>
                <a:srgbClr val="000000"/>
              </a:solidFill>
            </a:endParaRPr>
          </a:p>
        </p:txBody>
      </p:sp>
    </p:spTree>
    <p:extLst>
      <p:ext uri="{BB962C8B-B14F-4D97-AF65-F5344CB8AC3E}">
        <p14:creationId xmlns:p14="http://schemas.microsoft.com/office/powerpoint/2010/main" val="2991604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1</a:t>
            </a:r>
          </a:p>
          <a:p>
            <a:pPr lvl="1"/>
            <a:r>
              <a:rPr lang="en-US" i="1" dirty="0"/>
              <a:t>During the next revision of IEEE 802.22b, IEEE 802.22 will add a paragraph in an Annex that will ensure that 802.22 systems will adhere to the Japanese Radio Act for co-existence with the analog </a:t>
            </a:r>
            <a:r>
              <a:rPr lang="en-US" i="1" dirty="0" smtClean="0"/>
              <a:t>TV</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13</a:t>
            </a:fld>
            <a:endParaRPr lang="en-US">
              <a:solidFill>
                <a:srgbClr val="000000"/>
              </a:solidFill>
            </a:endParaRPr>
          </a:p>
        </p:txBody>
      </p:sp>
    </p:spTree>
    <p:extLst>
      <p:ext uri="{BB962C8B-B14F-4D97-AF65-F5344CB8AC3E}">
        <p14:creationId xmlns:p14="http://schemas.microsoft.com/office/powerpoint/2010/main" val="2300218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2</a:t>
            </a:r>
          </a:p>
          <a:p>
            <a:pPr lvl="1"/>
            <a:r>
              <a:rPr lang="en-AU" i="1" dirty="0"/>
              <a:t>The document template looks different from ISO template</a:t>
            </a:r>
            <a:r>
              <a:rPr lang="en-AU" i="1" dirty="0" smtClean="0"/>
              <a:t>.</a:t>
            </a:r>
          </a:p>
          <a:p>
            <a:r>
              <a:rPr lang="en-AU" dirty="0" smtClean="0"/>
              <a:t>Japan NB request 2</a:t>
            </a:r>
          </a:p>
          <a:p>
            <a:pPr lvl="1"/>
            <a:r>
              <a:rPr lang="en-AU" i="1" dirty="0"/>
              <a:t>Use ISO template</a:t>
            </a:r>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14</a:t>
            </a:fld>
            <a:endParaRPr lang="en-US">
              <a:solidFill>
                <a:srgbClr val="000000"/>
              </a:solidFill>
            </a:endParaRPr>
          </a:p>
        </p:txBody>
      </p:sp>
    </p:spTree>
    <p:extLst>
      <p:ext uri="{BB962C8B-B14F-4D97-AF65-F5344CB8AC3E}">
        <p14:creationId xmlns:p14="http://schemas.microsoft.com/office/powerpoint/2010/main" val="132614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2</a:t>
            </a:r>
          </a:p>
          <a:p>
            <a:pPr lvl="1"/>
            <a:r>
              <a:rPr lang="en-US" i="1" dirty="0"/>
              <a:t>IEEE standards being submitted through the PSDO process adhere to the IEEE format and style guidelines. IEEE 802 standards, even if later to be submitted for ISO/IEC ratification, are expected to conform to the IEEE-SA Style Guide, which is already fairly harmonized with the ISO Style Guide.</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15</a:t>
            </a:fld>
            <a:endParaRPr lang="en-US">
              <a:solidFill>
                <a:srgbClr val="000000"/>
              </a:solidFill>
            </a:endParaRPr>
          </a:p>
        </p:txBody>
      </p:sp>
    </p:spTree>
    <p:extLst>
      <p:ext uri="{BB962C8B-B14F-4D97-AF65-F5344CB8AC3E}">
        <p14:creationId xmlns:p14="http://schemas.microsoft.com/office/powerpoint/2010/main" val="1529676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16</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and 802.22b Motions to Forward the IEEE 802 Responses to the ISO/IEC/JTC1</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9724878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pPr marL="0" indent="0"/>
            <a:r>
              <a:rPr lang="en-GB" sz="2000" b="0" dirty="0" err="1" smtClean="0">
                <a:latin typeface="Arial Narrow" panose="020B0606020202030204" pitchFamily="34" charset="0"/>
                <a:cs typeface="Arial" panose="020B0604020202020204" pitchFamily="34" charset="0"/>
              </a:rPr>
              <a:t>Telecon</a:t>
            </a:r>
            <a:r>
              <a:rPr lang="en-GB" sz="2000" b="0" dirty="0" smtClean="0">
                <a:latin typeface="Arial Narrow" panose="020B0606020202030204" pitchFamily="34" charset="0"/>
                <a:cs typeface="Arial" panose="020B0604020202020204" pitchFamily="34" charset="0"/>
              </a:rPr>
              <a:t> was held on Friday, July 22</a:t>
            </a:r>
            <a:r>
              <a:rPr lang="en-GB" sz="2000" b="0" baseline="30000" dirty="0" smtClean="0">
                <a:latin typeface="Arial Narrow" panose="020B0606020202030204" pitchFamily="34" charset="0"/>
                <a:cs typeface="Arial" panose="020B0604020202020204" pitchFamily="34" charset="0"/>
              </a:rPr>
              <a:t>nd</a:t>
            </a:r>
            <a:r>
              <a:rPr lang="en-GB" sz="2000" b="0" dirty="0" smtClean="0">
                <a:latin typeface="Arial Narrow" panose="020B0606020202030204" pitchFamily="34" charset="0"/>
                <a:cs typeface="Arial" panose="020B0604020202020204" pitchFamily="34" charset="0"/>
              </a:rPr>
              <a:t> at 10 am ET. Meeting minutes may be found here - </a:t>
            </a:r>
            <a:r>
              <a:rPr lang="en-US" sz="2000" b="0" dirty="0">
                <a:solidFill>
                  <a:schemeClr val="tx1"/>
                </a:solidFill>
                <a:latin typeface="Arial Narrow" panose="020B0606020202030204" pitchFamily="34" charset="0"/>
                <a:cs typeface="Arial" panose="020B0604020202020204" pitchFamily="34" charset="0"/>
                <a:hlinkClick r:id="rId2"/>
              </a:rPr>
              <a:t>https://mentor.ieee.org/802.22/dcn/16/22-16-0018-00-0000-iso-22a-22b-response-motions-meeting-minutes.docx</a:t>
            </a:r>
            <a:r>
              <a:rPr lang="en-US" sz="2000" b="0" dirty="0">
                <a:solidFill>
                  <a:schemeClr val="tx1"/>
                </a:solidFill>
                <a:latin typeface="Arial Narrow" panose="020B0606020202030204" pitchFamily="34" charset="0"/>
                <a:cs typeface="Arial" panose="020B0604020202020204" pitchFamily="34" charset="0"/>
              </a:rPr>
              <a:t> </a:t>
            </a:r>
            <a:endParaRPr lang="en-GB" sz="2000" b="0" dirty="0">
              <a:latin typeface="Arial Narrow" panose="020B0606020202030204" pitchFamily="34" charset="0"/>
              <a:cs typeface="Arial" panose="020B0604020202020204" pitchFamily="34" charset="0"/>
            </a:endParaRPr>
          </a:p>
          <a:p>
            <a:r>
              <a:rPr lang="en-GB" sz="2000" dirty="0" smtClean="0">
                <a:latin typeface="Arial Narrow" panose="020B0606020202030204" pitchFamily="34" charset="0"/>
                <a:cs typeface="Arial" panose="020B0604020202020204" pitchFamily="34" charset="0"/>
              </a:rPr>
              <a:t>MOTION </a:t>
            </a:r>
            <a:r>
              <a:rPr lang="en-GB" sz="2000" dirty="0">
                <a:latin typeface="Arial Narrow" panose="020B0606020202030204" pitchFamily="34" charset="0"/>
                <a:cs typeface="Arial" panose="020B0604020202020204" pitchFamily="34" charset="0"/>
              </a:rPr>
              <a:t>802.22a</a:t>
            </a:r>
            <a:endParaRPr lang="en-US" sz="2000" dirty="0">
              <a:latin typeface="Arial Narrow" panose="020B0606020202030204" pitchFamily="34" charset="0"/>
              <a:cs typeface="Arial" panose="020B0604020202020204" pitchFamily="34" charset="0"/>
            </a:endParaRPr>
          </a:p>
          <a:p>
            <a:pPr marL="0" indent="0"/>
            <a:r>
              <a:rPr lang="en-GB" sz="2000" b="0" dirty="0">
                <a:latin typeface="Arial Narrow" panose="020B0606020202030204" pitchFamily="34" charset="0"/>
                <a:cs typeface="Arial" panose="020B0604020202020204" pitchFamily="34" charset="0"/>
              </a:rPr>
              <a:t>Move to Approve the Proposed IEEE 802 Response in regards to the ISO Approval of the IEEE 802.22a Standard to the China NB Comment 1 and Request 1 as contained in Document </a:t>
            </a:r>
            <a:r>
              <a:rPr lang="en-GB" sz="2000" b="0" u="sng" dirty="0" smtClean="0">
                <a:latin typeface="Arial Narrow" panose="020B0606020202030204" pitchFamily="34" charset="0"/>
                <a:cs typeface="Arial" panose="020B0604020202020204" pitchFamily="34" charset="0"/>
                <a:hlinkClick r:id="rId3"/>
              </a:rPr>
              <a:t>11-16-0761-00-0jtc-ieee-802-jtc1-sc-agenda-for-july-2016.pptx</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Move: Jerry </a:t>
            </a:r>
            <a:r>
              <a:rPr lang="en-GB" sz="2000" b="0" dirty="0" err="1">
                <a:latin typeface="Arial Narrow" panose="020B0606020202030204" pitchFamily="34" charset="0"/>
                <a:cs typeface="Arial" panose="020B0604020202020204" pitchFamily="34" charset="0"/>
              </a:rPr>
              <a:t>Kalke</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Second: Chang-woo Pyo</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Approve: 6</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Disapprove: 0</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Abstain: </a:t>
            </a:r>
            <a:r>
              <a:rPr lang="en-GB" sz="2000" b="0" dirty="0" smtClean="0">
                <a:latin typeface="Arial Narrow" panose="020B0606020202030204" pitchFamily="34" charset="0"/>
                <a:cs typeface="Arial" panose="020B0604020202020204" pitchFamily="34" charset="0"/>
              </a:rPr>
              <a:t>1</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Motion Passes</a:t>
            </a:r>
            <a:endParaRPr lang="en-US" sz="2000" b="0" dirty="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17</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2497188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r>
              <a:rPr lang="en-GB" sz="2000" dirty="0" smtClean="0">
                <a:latin typeface="Arial Narrow" panose="020B0606020202030204" pitchFamily="34" charset="0"/>
                <a:cs typeface="Arial" panose="020B0604020202020204" pitchFamily="34" charset="0"/>
              </a:rPr>
              <a:t>MOTION </a:t>
            </a:r>
            <a:r>
              <a:rPr lang="en-GB" sz="2000" dirty="0">
                <a:latin typeface="Arial Narrow" panose="020B0606020202030204" pitchFamily="34" charset="0"/>
                <a:cs typeface="Arial" panose="020B0604020202020204" pitchFamily="34" charset="0"/>
              </a:rPr>
              <a:t>802.22b</a:t>
            </a:r>
            <a:endParaRPr lang="en-US" sz="2000" dirty="0">
              <a:latin typeface="Arial Narrow" panose="020B0606020202030204" pitchFamily="34" charset="0"/>
              <a:cs typeface="Arial" panose="020B0604020202020204" pitchFamily="34" charset="0"/>
            </a:endParaRPr>
          </a:p>
          <a:p>
            <a:pPr marL="0" indent="0"/>
            <a:r>
              <a:rPr lang="en-GB" sz="2000" b="0" dirty="0">
                <a:latin typeface="Arial Narrow" panose="020B0606020202030204" pitchFamily="34" charset="0"/>
                <a:cs typeface="Arial" panose="020B0604020202020204" pitchFamily="34" charset="0"/>
              </a:rPr>
              <a:t>Move to Approve the Proposed IEEE 802 Response in regards to the ISO Approval of the IEEE 802.22b Standard to the China NB Comment 1 and Request 1, and Japan NB Comment 1 and Request 1 as contained in Document </a:t>
            </a:r>
            <a:r>
              <a:rPr lang="en-GB" sz="2000" b="0" u="sng" dirty="0">
                <a:latin typeface="Arial Narrow" panose="020B0606020202030204" pitchFamily="34" charset="0"/>
                <a:cs typeface="Arial" panose="020B0604020202020204" pitchFamily="34" charset="0"/>
                <a:hlinkClick r:id="rId2"/>
              </a:rPr>
              <a:t>11-16-0761-00-0jtc-ieee-802-jtc1-sc-agenda-for-july-2016.pptx</a:t>
            </a:r>
            <a:r>
              <a:rPr lang="en-GB" sz="2000" b="0" dirty="0">
                <a:latin typeface="Arial Narrow" panose="020B0606020202030204" pitchFamily="34" charset="0"/>
                <a:cs typeface="Arial" panose="020B0604020202020204" pitchFamily="34" charset="0"/>
              </a:rPr>
              <a:t> </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Move: Chang-woo Pyo</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Second: Jerry </a:t>
            </a:r>
            <a:r>
              <a:rPr lang="en-GB" sz="2000" b="0" dirty="0" err="1" smtClean="0">
                <a:latin typeface="Arial Narrow" panose="020B0606020202030204" pitchFamily="34" charset="0"/>
                <a:cs typeface="Arial" panose="020B0604020202020204" pitchFamily="34" charset="0"/>
              </a:rPr>
              <a:t>Kalke</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Approve: 6</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Disapprove: 0</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Abstain: 1  </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Motion Passes</a:t>
            </a:r>
            <a:endParaRPr lang="en-US" sz="2000" b="0" dirty="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18</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60279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4495800"/>
          </a:xfrm>
        </p:spPr>
        <p:txBody>
          <a:bodyPr/>
          <a:lstStyle/>
          <a:p>
            <a:pPr marL="0" indent="0"/>
            <a:r>
              <a:rPr lang="en-GB" b="0" dirty="0" smtClean="0">
                <a:latin typeface="Arial Narrow" panose="020B0606020202030204" pitchFamily="34" charset="0"/>
                <a:cs typeface="Arial" panose="020B0604020202020204" pitchFamily="34" charset="0"/>
              </a:rPr>
              <a:t>EC Approves forwarding of the IEEE Std. 802.22a-2014 and IEEE Std. 802.22b-2015 </a:t>
            </a:r>
            <a:r>
              <a:rPr lang="en-GB" b="0" dirty="0" smtClean="0">
                <a:latin typeface="Arial Narrow" panose="020B0606020202030204" pitchFamily="34" charset="0"/>
                <a:cs typeface="Arial" panose="020B0604020202020204" pitchFamily="34" charset="0"/>
              </a:rPr>
              <a:t>Comment Resolutions Responses for the</a:t>
            </a:r>
            <a:r>
              <a:rPr lang="en-GB" b="0" dirty="0" smtClean="0">
                <a:latin typeface="Arial Narrow" panose="020B0606020202030204" pitchFamily="34" charset="0"/>
                <a:cs typeface="Arial" panose="020B0604020202020204" pitchFamily="34" charset="0"/>
              </a:rPr>
              <a:t> FDIS 60 Day Ballots as contained </a:t>
            </a:r>
            <a:r>
              <a:rPr lang="en-GB" b="0" dirty="0">
                <a:latin typeface="Arial Narrow" panose="020B0606020202030204" pitchFamily="34" charset="0"/>
                <a:cs typeface="Arial" panose="020B0604020202020204" pitchFamily="34" charset="0"/>
              </a:rPr>
              <a:t>in </a:t>
            </a:r>
            <a:r>
              <a:rPr lang="en-GB" b="0" dirty="0" smtClean="0">
                <a:latin typeface="Arial Narrow" panose="020B0606020202030204" pitchFamily="34" charset="0"/>
                <a:cs typeface="Arial" panose="020B0604020202020204" pitchFamily="34" charset="0"/>
              </a:rPr>
              <a:t>Document:</a:t>
            </a:r>
            <a:r>
              <a:rPr lang="en-GB" b="0" u="sng" dirty="0" smtClean="0">
                <a:latin typeface="Arial Narrow" panose="020B0606020202030204" pitchFamily="34" charset="0"/>
                <a:cs typeface="Arial" panose="020B0604020202020204" pitchFamily="34" charset="0"/>
                <a:hlinkClick r:id="rId2"/>
              </a:rPr>
              <a:t>11-16-0761-00-0jtc-ieee-802-jtc1-sc-agenda-for-july-2016.pptx</a:t>
            </a:r>
            <a:r>
              <a:rPr lang="en-US" b="0" dirty="0" smtClean="0">
                <a:latin typeface="Arial Narrow" panose="020B0606020202030204" pitchFamily="34" charset="0"/>
                <a:cs typeface="Arial" panose="020B0604020202020204" pitchFamily="34" charset="0"/>
              </a:rPr>
              <a:t> </a:t>
            </a:r>
            <a:r>
              <a:rPr lang="en-GB" b="0" dirty="0" smtClean="0">
                <a:latin typeface="Arial Narrow" panose="020B0606020202030204" pitchFamily="34" charset="0"/>
                <a:cs typeface="Arial" panose="020B0604020202020204" pitchFamily="34" charset="0"/>
              </a:rPr>
              <a:t>to ISO/IEC/JTC1 </a:t>
            </a:r>
            <a:r>
              <a:rPr lang="en-GB" b="0" dirty="0">
                <a:latin typeface="Arial Narrow" panose="020B0606020202030204" pitchFamily="34" charset="0"/>
                <a:cs typeface="Arial" panose="020B0604020202020204" pitchFamily="34" charset="0"/>
              </a:rPr>
              <a:t> </a:t>
            </a:r>
            <a:endParaRPr lang="en-GB" b="0" dirty="0" smtClean="0">
              <a:latin typeface="Arial Narrow" panose="020B0606020202030204" pitchFamily="34" charset="0"/>
              <a:cs typeface="Arial" panose="020B0604020202020204" pitchFamily="34" charset="0"/>
            </a:endParaRPr>
          </a:p>
          <a:p>
            <a:pPr marL="0" indent="0"/>
            <a:r>
              <a:rPr lang="en-GB" b="0" dirty="0">
                <a:latin typeface="Arial Narrow" panose="020B0606020202030204" pitchFamily="34" charset="0"/>
                <a:cs typeface="Arial" panose="020B0604020202020204" pitchFamily="34" charset="0"/>
              </a:rPr>
              <a:t> </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Move: </a:t>
            </a:r>
            <a:r>
              <a:rPr lang="en-GB" b="0" dirty="0" smtClean="0">
                <a:latin typeface="Arial Narrow" panose="020B0606020202030204" pitchFamily="34" charset="0"/>
                <a:cs typeface="Arial" panose="020B0604020202020204" pitchFamily="34" charset="0"/>
              </a:rPr>
              <a:t>Bob Heile</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Second</a:t>
            </a:r>
            <a:r>
              <a:rPr lang="en-GB" b="0" dirty="0" smtClean="0">
                <a:latin typeface="Arial Narrow" panose="020B0606020202030204" pitchFamily="34" charset="0"/>
                <a:cs typeface="Arial" panose="020B0604020202020204" pitchFamily="34" charset="0"/>
              </a:rPr>
              <a:t>: Subir Das</a:t>
            </a:r>
            <a:endParaRPr lang="en-US" b="0" dirty="0">
              <a:latin typeface="Arial Narrow" panose="020B0606020202030204" pitchFamily="34" charset="0"/>
              <a:cs typeface="Arial" panose="020B0604020202020204" pitchFamily="34" charset="0"/>
            </a:endParaRPr>
          </a:p>
          <a:p>
            <a:r>
              <a:rPr lang="en-GB" b="0" dirty="0" smtClean="0">
                <a:latin typeface="Arial Narrow" panose="020B0606020202030204" pitchFamily="34" charset="0"/>
                <a:cs typeface="Arial" panose="020B0604020202020204" pitchFamily="34" charset="0"/>
              </a:rPr>
              <a:t>Motion Passes/ Fails</a:t>
            </a:r>
            <a:endParaRPr lang="en-US" b="0" dirty="0">
              <a:latin typeface="Arial Narrow" panose="020B0606020202030204" pitchFamily="34" charset="0"/>
              <a:cs typeface="Arial" panose="020B0604020202020204" pitchFamily="34" charset="0"/>
            </a:endParaRPr>
          </a:p>
          <a:p>
            <a:endParaRPr lang="en-AU" b="0" i="1" dirty="0" smtClean="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19</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a:t>
            </a:r>
            <a:r>
              <a:rPr lang="en-US" sz="2400" dirty="0">
                <a:latin typeface="Arial Narrow" panose="020B0606020202030204" pitchFamily="34" charset="0"/>
                <a:cs typeface="Arial" panose="020B0604020202020204" pitchFamily="34" charset="0"/>
              </a:rPr>
              <a:t>to Approve Response to FDIS 60 days ballot Comments on the IEEE Std. 802.22-2011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cs typeface="Arial" panose="020B0604020202020204" pitchFamily="34" charset="0"/>
              </a:rPr>
              <a:t>July 2016</a:t>
            </a:r>
            <a:endParaRPr lang="en-GB" dirty="0">
              <a:latin typeface="Arial Narrow" panose="020B0606020202030204" pitchFamily="34" charset="0"/>
              <a:cs typeface="Arial" panose="020B060402020202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6134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Forward IEEE Std. 802.22a-2014 and IEEE Std. 802.22b-2015 </a:t>
            </a:r>
            <a:r>
              <a:rPr lang="en-US" dirty="0" smtClean="0">
                <a:latin typeface="Arial Narrow" panose="020B0606020202030204" pitchFamily="34" charset="0"/>
                <a:cs typeface="Arial" panose="020B0604020202020204" pitchFamily="34" charset="0"/>
              </a:rPr>
              <a:t>Comment Resolution Responses to </a:t>
            </a:r>
            <a:r>
              <a:rPr lang="en-US" dirty="0">
                <a:latin typeface="Arial Narrow" panose="020B0606020202030204" pitchFamily="34" charset="0"/>
                <a:cs typeface="Arial" panose="020B0604020202020204" pitchFamily="34" charset="0"/>
              </a:rPr>
              <a:t>the </a:t>
            </a:r>
            <a:r>
              <a:rPr lang="en-US" dirty="0" smtClean="0">
                <a:latin typeface="Arial Narrow" panose="020B0606020202030204" pitchFamily="34" charset="0"/>
                <a:cs typeface="Arial" panose="020B0604020202020204" pitchFamily="34" charset="0"/>
              </a:rPr>
              <a:t>ISO/IEC/JTC1 for the FDIS 60 Day Ballot</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Narrow" panose="020B0606020202030204" pitchFamily="34" charset="0"/>
              </a:rPr>
              <a:t>References</a:t>
            </a:r>
            <a:endParaRPr lang="en-GB" dirty="0">
              <a:latin typeface="Arial Narrow" panose="020B0606020202030204" pitchFamily="34" charset="0"/>
            </a:endParaRPr>
          </a:p>
        </p:txBody>
      </p:sp>
      <p:sp>
        <p:nvSpPr>
          <p:cNvPr id="32" name="TextBox 31"/>
          <p:cNvSpPr txBox="1"/>
          <p:nvPr/>
        </p:nvSpPr>
        <p:spPr>
          <a:xfrm>
            <a:off x="304800" y="1143000"/>
            <a:ext cx="8610600" cy="1938992"/>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Narrow" panose="020B0606020202030204" pitchFamily="34" charset="0"/>
              </a:rPr>
              <a:t>IEEE 802 ISO/IEC/JTC1 Standing Committee  </a:t>
            </a:r>
            <a:r>
              <a:rPr lang="en-US" sz="2000"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May 2016 - </a:t>
            </a:r>
            <a:r>
              <a:rPr lang="en-GB" sz="2000" u="sng" dirty="0">
                <a:latin typeface="Arial Narrow" panose="020B0606020202030204" pitchFamily="34" charset="0"/>
                <a:hlinkClick r:id="rId3"/>
              </a:rPr>
              <a:t>11-16-0761-00-0jtc-ieee-802-jtc1-sc-agenda-for-july-2016.pptx</a:t>
            </a:r>
            <a:endParaRPr lang="en-US" sz="2000" dirty="0">
              <a:latin typeface="Arial Narrow" panose="020B0606020202030204" pitchFamily="34" charset="0"/>
            </a:endParaRPr>
          </a:p>
          <a:p>
            <a:pPr marL="177800" indent="-177800">
              <a:buFont typeface="Arial" pitchFamily="34" charset="0"/>
              <a:buChar char="•"/>
            </a:pPr>
            <a:endParaRPr lang="en-US" sz="2000" dirty="0" smtClean="0">
              <a:solidFill>
                <a:schemeClr val="tx1"/>
              </a:solidFill>
              <a:latin typeface="Arial Narrow" panose="020B0606020202030204" pitchFamily="34" charset="0"/>
            </a:endParaRPr>
          </a:p>
          <a:p>
            <a:pPr marL="177800" indent="-177800">
              <a:buFont typeface="Arial" pitchFamily="34" charset="0"/>
              <a:buChar char="•"/>
            </a:pPr>
            <a:r>
              <a:rPr lang="en-US" sz="2000" dirty="0" smtClean="0">
                <a:solidFill>
                  <a:schemeClr val="tx1"/>
                </a:solidFill>
                <a:latin typeface="Arial Narrow" panose="020B0606020202030204" pitchFamily="34" charset="0"/>
              </a:rPr>
              <a:t>IEEE 802.22 WG Meeting Minutes to Approve the ISO/IEC/JTC1 802.22a and 802.22b </a:t>
            </a:r>
            <a:r>
              <a:rPr lang="en-US" sz="2000" dirty="0">
                <a:solidFill>
                  <a:schemeClr val="tx1"/>
                </a:solidFill>
                <a:latin typeface="Arial Narrow" panose="020B0606020202030204" pitchFamily="34" charset="0"/>
              </a:rPr>
              <a:t>Comment Resolutions - </a:t>
            </a:r>
            <a:r>
              <a:rPr lang="en-US" sz="2000" dirty="0">
                <a:solidFill>
                  <a:schemeClr val="tx1"/>
                </a:solidFill>
                <a:latin typeface="Arial Narrow" panose="020B0606020202030204" pitchFamily="34" charset="0"/>
                <a:hlinkClick r:id="rId4"/>
              </a:rPr>
              <a:t>https://</a:t>
            </a:r>
            <a:r>
              <a:rPr lang="en-US" sz="2000" dirty="0" smtClean="0">
                <a:solidFill>
                  <a:schemeClr val="tx1"/>
                </a:solidFill>
                <a:latin typeface="Arial Narrow" panose="020B0606020202030204" pitchFamily="34" charset="0"/>
                <a:hlinkClick r:id="rId4"/>
              </a:rPr>
              <a:t>mentor.ieee.org/802.22/dcn/16/22-16-0018-00-0000-iso-22a-22b-response-motions-meeting-minutes.docx</a:t>
            </a:r>
            <a:r>
              <a:rPr lang="en-US" sz="2000" dirty="0" smtClean="0">
                <a:solidFill>
                  <a:schemeClr val="tx1"/>
                </a:solidFill>
                <a:latin typeface="Arial Narrow" panose="020B0606020202030204" pitchFamily="34" charset="0"/>
              </a:rPr>
              <a:t> </a:t>
            </a: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8"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3</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1189518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802.22a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10" name="Content Placeholder 9"/>
          <p:cNvSpPr txBox="1">
            <a:spLocks/>
          </p:cNvSpPr>
          <p:nvPr/>
        </p:nvSpPr>
        <p:spPr bwMode="auto">
          <a:xfrm>
            <a:off x="228600" y="1600200"/>
            <a:ext cx="8763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(N16414)</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10/0/8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The only substantive comment was the usual security related comment from the China NB</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lang="en-AU" sz="1800" kern="0" dirty="0" smtClean="0">
                <a:solidFill>
                  <a:srgbClr val="000000"/>
                </a:solidFill>
                <a:latin typeface="Arial Narrow" panose="020B0606020202030204" pitchFamily="34" charset="0"/>
              </a:rPr>
              <a:t>The 802.22 Comment Resolution Committee worked with the IEEE 802 JTC1 Standing Committee to create the propose the responses</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rPr>
              <a:t>IEEE 802.22 WG would</a:t>
            </a:r>
            <a:r>
              <a:rPr kumimoji="0" lang="en-AU" sz="1800" i="0" u="none" strike="noStrike" kern="0" cap="none" spc="0" normalizeH="0" noProof="0" dirty="0" smtClean="0">
                <a:ln>
                  <a:noFill/>
                </a:ln>
                <a:solidFill>
                  <a:srgbClr val="000000"/>
                </a:solidFill>
                <a:effectLst/>
                <a:uLnTx/>
                <a:uFillTx/>
                <a:latin typeface="Arial Narrow" panose="020B0606020202030204" pitchFamily="34" charset="0"/>
              </a:rPr>
              <a:t> like to thank Andrew Myles and Peter Yee for their guidance.</a:t>
            </a:r>
            <a:endPar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endParaRPr>
          </a:p>
        </p:txBody>
      </p:sp>
    </p:spTree>
    <p:extLst>
      <p:ext uri="{BB962C8B-B14F-4D97-AF65-F5344CB8AC3E}">
        <p14:creationId xmlns:p14="http://schemas.microsoft.com/office/powerpoint/2010/main" val="2171592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802.22a</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5</a:t>
            </a:fld>
            <a:endParaRPr lang="en-US">
              <a:solidFill>
                <a:srgbClr val="000000"/>
              </a:solidFill>
            </a:endParaRPr>
          </a:p>
        </p:txBody>
      </p:sp>
    </p:spTree>
    <p:extLst>
      <p:ext uri="{BB962C8B-B14F-4D97-AF65-F5344CB8AC3E}">
        <p14:creationId xmlns:p14="http://schemas.microsoft.com/office/powerpoint/2010/main" val="3250829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The China NB has requested that IEEE 802.1X-2010 related </a:t>
            </a:r>
            <a:r>
              <a:rPr lang="en-US" i="1" dirty="0"/>
              <a:t>descriptions </a:t>
            </a:r>
            <a:r>
              <a:rPr lang="en-US" i="1" dirty="0" smtClean="0"/>
              <a:t>are removed from the text of </a:t>
            </a:r>
            <a:r>
              <a:rPr lang="en-US" i="1" dirty="0"/>
              <a:t>IEEE </a:t>
            </a:r>
            <a:r>
              <a:rPr lang="en-US" i="1" dirty="0" smtClean="0"/>
              <a:t>802.22a.</a:t>
            </a:r>
          </a:p>
          <a:p>
            <a:pPr lvl="1"/>
            <a:r>
              <a:rPr lang="en-US" i="1" dirty="0" smtClean="0"/>
              <a:t>IEEE 802 declines to make this change because:</a:t>
            </a:r>
          </a:p>
          <a:p>
            <a:pPr lvl="2"/>
            <a:r>
              <a:rPr lang="en-US" i="1" dirty="0"/>
              <a:t>IEEE </a:t>
            </a:r>
            <a:r>
              <a:rPr lang="en-US" i="1" dirty="0" smtClean="0"/>
              <a:t>802.22a does not contain any IEEE </a:t>
            </a:r>
            <a:r>
              <a:rPr lang="en-US" i="1" dirty="0"/>
              <a:t>802.1X-2010 related descriptions </a:t>
            </a:r>
            <a:r>
              <a:rPr lang="en-US" i="1" dirty="0" smtClean="0"/>
              <a:t>and does not require conformance to or use of </a:t>
            </a:r>
            <a:r>
              <a:rPr lang="en-US" i="1" dirty="0"/>
              <a:t>IEEE </a:t>
            </a:r>
            <a:r>
              <a:rPr lang="en-US" i="1" dirty="0" smtClean="0"/>
              <a:t>802.1X-2010</a:t>
            </a:r>
          </a:p>
          <a:p>
            <a:pPr lvl="2"/>
            <a:r>
              <a:rPr lang="en-US" i="1" dirty="0" smtClean="0"/>
              <a:t>There is no technical justification to remove any </a:t>
            </a:r>
            <a:r>
              <a:rPr lang="en-US" i="1" dirty="0"/>
              <a:t>IEEE 802.1X-2010 related descriptions </a:t>
            </a:r>
            <a:r>
              <a:rPr lang="en-US" i="1" dirty="0" smtClean="0"/>
              <a:t>from any standard</a:t>
            </a:r>
          </a:p>
          <a:p>
            <a:pPr lvl="1"/>
            <a:r>
              <a:rPr lang="en-US" i="1" dirty="0" smtClean="0"/>
              <a:t>While </a:t>
            </a:r>
            <a:r>
              <a:rPr lang="en-US" i="1" dirty="0"/>
              <a:t>the base IEEE </a:t>
            </a:r>
            <a:r>
              <a:rPr lang="en-US" i="1" dirty="0" smtClean="0"/>
              <a:t>802.22-2011 </a:t>
            </a:r>
            <a:r>
              <a:rPr lang="en-US" i="1" dirty="0"/>
              <a:t>specification does reference various IEEE 802.1 specifications including IEEE 802.1X, only IEEE </a:t>
            </a:r>
            <a:r>
              <a:rPr lang="en-US" i="1" dirty="0" smtClean="0"/>
              <a:t>802.1Q </a:t>
            </a:r>
            <a:r>
              <a:rPr lang="en-US" i="1" dirty="0"/>
              <a:t>is referenced </a:t>
            </a:r>
            <a:r>
              <a:rPr lang="en-US" i="1" dirty="0" smtClean="0"/>
              <a:t>directly in </a:t>
            </a:r>
            <a:r>
              <a:rPr lang="en-US" i="1" dirty="0"/>
              <a:t>IEEE 802.22a.  IEEE </a:t>
            </a:r>
            <a:r>
              <a:rPr lang="en-US" i="1" dirty="0" smtClean="0"/>
              <a:t>802.1Q </a:t>
            </a:r>
            <a:r>
              <a:rPr lang="en-US" i="1" dirty="0"/>
              <a:t>explains how it can be used in conjunction with IEEE </a:t>
            </a:r>
            <a:r>
              <a:rPr lang="en-US" i="1" dirty="0" smtClean="0"/>
              <a:t>802.1X</a:t>
            </a:r>
            <a:r>
              <a:rPr lang="en-US" i="1" dirty="0"/>
              <a:t>. </a:t>
            </a:r>
            <a:r>
              <a:rPr lang="en-US" i="1" dirty="0" smtClean="0"/>
              <a:t>However, </a:t>
            </a:r>
            <a:r>
              <a:rPr lang="en-US" i="1" dirty="0"/>
              <a:t>conformance to and use of IEEE </a:t>
            </a:r>
            <a:r>
              <a:rPr lang="en-US" i="1" dirty="0" smtClean="0"/>
              <a:t>802.1X </a:t>
            </a:r>
            <a:r>
              <a:rPr lang="en-US" i="1" dirty="0"/>
              <a:t>is not a requirement of any of the possible claims of conformance to IEEE </a:t>
            </a:r>
            <a:r>
              <a:rPr lang="en-US" i="1" dirty="0" smtClean="0"/>
              <a:t>802.1Q.</a:t>
            </a:r>
          </a:p>
          <a:p>
            <a:pPr lvl="1"/>
            <a:r>
              <a:rPr lang="en-US" i="1" dirty="0" smtClean="0"/>
              <a:t>…</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3471408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969188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8</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802.22b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817032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9</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802.22b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11" name="Content Placeholder 9"/>
          <p:cNvSpPr txBox="1">
            <a:spLocks/>
          </p:cNvSpPr>
          <p:nvPr/>
        </p:nvSpPr>
        <p:spPr bwMode="auto">
          <a:xfrm>
            <a:off x="284922" y="14478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(N16415)</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8/2/8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Substantive comments  were received from China NB &amp; Japan NB</a:t>
            </a:r>
          </a:p>
          <a:p>
            <a:pPr lvl="3" indent="-180975" defTabSz="914400">
              <a:spcBef>
                <a:spcPct val="25000"/>
              </a:spcBef>
              <a:buClrTx/>
              <a:buSzTx/>
              <a:buFont typeface="Arial" pitchFamily="34" charset="0"/>
              <a:buChar char="–"/>
            </a:pPr>
            <a:r>
              <a:rPr lang="en-AU" sz="1800" b="1" kern="0" dirty="0" smtClean="0">
                <a:solidFill>
                  <a:srgbClr val="000000"/>
                </a:solidFill>
                <a:latin typeface="Arial Narrow" panose="020B0606020202030204" pitchFamily="34" charset="0"/>
              </a:rPr>
              <a:t>China NB Usual Comment related to Security</a:t>
            </a:r>
          </a:p>
          <a:p>
            <a:pPr lvl="3" indent="-180975" defTabSz="914400">
              <a:spcBef>
                <a:spcPct val="25000"/>
              </a:spcBef>
              <a:buClrTx/>
              <a:buSzTx/>
              <a:buFont typeface="Arial" pitchFamily="34" charset="0"/>
              <a:buChar cha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Japan</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NB would like 802.22 to align the standard to the Radio Act for </a:t>
            </a:r>
            <a:r>
              <a:rPr kumimoji="0" lang="en-AU" sz="1800" b="1" i="0" u="none" strike="noStrike" kern="0" cap="none" spc="0" normalizeH="0" noProof="0" dirty="0" err="1" smtClean="0">
                <a:ln>
                  <a:noFill/>
                </a:ln>
                <a:solidFill>
                  <a:srgbClr val="000000"/>
                </a:solidFill>
                <a:effectLst/>
                <a:uLnTx/>
                <a:uFillTx/>
                <a:latin typeface="Arial Narrow" panose="020B0606020202030204" pitchFamily="34" charset="0"/>
              </a:rPr>
              <a:t>Analog</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Television</a:t>
            </a:r>
          </a:p>
          <a:p>
            <a:pPr lvl="2" defTabSz="914400">
              <a:buClrTx/>
              <a:buSzTx/>
              <a:defRPr/>
            </a:pPr>
            <a:r>
              <a:rPr lang="en-AU" sz="1800" kern="0" dirty="0">
                <a:solidFill>
                  <a:srgbClr val="000000"/>
                </a:solidFill>
                <a:latin typeface="Arial Narrow" panose="020B0606020202030204" pitchFamily="34" charset="0"/>
              </a:rPr>
              <a:t>The 802.22 Comment Resolution Committee worked with the IEEE 802 JTC1 Standing Committee to create the propose the responses</a:t>
            </a:r>
          </a:p>
          <a:p>
            <a:pPr lvl="2" defTabSz="914400">
              <a:buClrTx/>
              <a:buSzTx/>
              <a:defRPr/>
            </a:pPr>
            <a:r>
              <a:rPr lang="en-AU" sz="1800" kern="0" dirty="0">
                <a:solidFill>
                  <a:srgbClr val="000000"/>
                </a:solidFill>
                <a:latin typeface="Arial Narrow" panose="020B0606020202030204" pitchFamily="34" charset="0"/>
              </a:rPr>
              <a:t>IEEE 802.22 WG would like to thank Andrew Myles and Peter Yee for their guidance</a:t>
            </a:r>
            <a:r>
              <a:rPr lang="en-AU" sz="1800" kern="0" dirty="0">
                <a:solidFill>
                  <a:srgbClr val="000000"/>
                </a:solidFill>
                <a:latin typeface="Arial Narrow" panose="020B0606020202030204" pitchFamily="34" charset="0"/>
              </a:rPr>
              <a:t>.</a:t>
            </a:r>
            <a:endParaRPr lang="en-AU" sz="1800" kern="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3988598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8074</TotalTime>
  <Words>1631</Words>
  <Application>Microsoft Office PowerPoint</Application>
  <PresentationFormat>On-screen Show (4:3)</PresentationFormat>
  <Paragraphs>178</Paragraphs>
  <Slides>20</Slides>
  <Notes>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20</vt:i4>
      </vt:variant>
    </vt:vector>
  </HeadingPairs>
  <TitlesOfParts>
    <vt:vector size="24" baseType="lpstr">
      <vt:lpstr>802-11-Submission</vt:lpstr>
      <vt:lpstr>2_802-11-Submission</vt:lpstr>
      <vt:lpstr>3_802-11-Submission</vt:lpstr>
      <vt:lpstr>Microsoft Word 97 - 2003 Document</vt:lpstr>
      <vt:lpstr>802.22 July Plenary EC Closing Motions Package</vt:lpstr>
      <vt:lpstr>Motion to Forward IEEE Std. 802.22a-2014 and IEEE Std. 802.22b-2015 Comment Resolution Responses to the ISO/IEC/JTC1 for the FDIS 60 Day Ballot</vt:lpstr>
      <vt:lpstr>802.22a Standard Comments and Resolutions</vt:lpstr>
      <vt:lpstr>IEEE 802.22 Working Group Motion to Approve the 802.22a Comment Resolutions to be Forwarded to ISO</vt:lpstr>
      <vt:lpstr>The China NB has submitted their usual security comment in relation to 802.22a</vt:lpstr>
      <vt:lpstr>IEEE 802 needs to respond to comment from China NB on 802.22a</vt:lpstr>
      <vt:lpstr>IEEE 802 needs to respond to comment from China NB on 802.22a</vt:lpstr>
      <vt:lpstr>802.22b Standard Comments and Resolutions</vt:lpstr>
      <vt:lpstr>IEEE 802.22 Working Group Motion to Approve the 802.22b Comment Resolutions to be Forwarded to ISO</vt:lpstr>
      <vt:lpstr>IEEE 802 needs to respond to comment from China NB on 802.22b</vt:lpstr>
      <vt:lpstr>IEEE 802 needs to respond to comment from China NB on 802.22b</vt:lpstr>
      <vt:lpstr>The Japan NB submitted two comments in relation to 802.22b</vt:lpstr>
      <vt:lpstr>IEEE 802 needs to respond to comment from Japan NB on 802.22b</vt:lpstr>
      <vt:lpstr>The Japan NB submitted two comments in relation to 802.22b</vt:lpstr>
      <vt:lpstr>IEEE 802 needs to respond to comment from Japan NB on 802.22b</vt:lpstr>
      <vt:lpstr>802.22a and 802.22b Motions to Forward the IEEE 802 Responses to the ISO/IEC/JTC1</vt:lpstr>
      <vt:lpstr>IEEE 802.22 Working Group Motion to Approve the Comment Resolutions</vt:lpstr>
      <vt:lpstr>IEEE 802.22 Working Group Motion to Approve the Comment Resolutions</vt:lpstr>
      <vt:lpstr>EC Motion to Approve Response to FDIS 60 days ballot Comments on the IEEE Std. 802.22-2011 </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190</cp:revision>
  <cp:lastPrinted>1601-01-01T00:00:00Z</cp:lastPrinted>
  <dcterms:created xsi:type="dcterms:W3CDTF">2013-11-11T17:45:24Z</dcterms:created>
  <dcterms:modified xsi:type="dcterms:W3CDTF">2016-07-28T19:29:45Z</dcterms:modified>
</cp:coreProperties>
</file>