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7032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-114" y="-7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4438-9D1C-4F44-8D20-65A7105A9CB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B3287-4B1D-48BF-BD08-4D8C32225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378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4438-9D1C-4F44-8D20-65A7105A9CB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B3287-4B1D-48BF-BD08-4D8C32225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333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4438-9D1C-4F44-8D20-65A7105A9CB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B3287-4B1D-48BF-BD08-4D8C32225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383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4438-9D1C-4F44-8D20-65A7105A9CB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B3287-4B1D-48BF-BD08-4D8C32225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703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4438-9D1C-4F44-8D20-65A7105A9CB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B3287-4B1D-48BF-BD08-4D8C32225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40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4438-9D1C-4F44-8D20-65A7105A9CB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B3287-4B1D-48BF-BD08-4D8C32225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508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4438-9D1C-4F44-8D20-65A7105A9CB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B3287-4B1D-48BF-BD08-4D8C32225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92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4438-9D1C-4F44-8D20-65A7105A9CB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B3287-4B1D-48BF-BD08-4D8C32225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589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4438-9D1C-4F44-8D20-65A7105A9CB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B3287-4B1D-48BF-BD08-4D8C32225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295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4438-9D1C-4F44-8D20-65A7105A9CB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B3287-4B1D-48BF-BD08-4D8C32225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47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94438-9D1C-4F44-8D20-65A7105A9CB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B3287-4B1D-48BF-BD08-4D8C32225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681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94438-9D1C-4F44-8D20-65A7105A9CB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B3287-4B1D-48BF-BD08-4D8C32225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306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94134"/>
              </p:ext>
            </p:extLst>
          </p:nvPr>
        </p:nvGraphicFramePr>
        <p:xfrm>
          <a:off x="1970354" y="415390"/>
          <a:ext cx="8160774" cy="5266627"/>
        </p:xfrm>
        <a:graphic>
          <a:graphicData uri="http://schemas.openxmlformats.org/drawingml/2006/table">
            <a:tbl>
              <a:tblPr firstRow="1" firstCol="1" bandRow="1"/>
              <a:tblGrid>
                <a:gridCol w="2720258">
                  <a:extLst>
                    <a:ext uri="{9D8B030D-6E8A-4147-A177-3AD203B41FA5}">
                      <a16:colId xmlns="" xmlns:a16="http://schemas.microsoft.com/office/drawing/2014/main" val="120180270"/>
                    </a:ext>
                  </a:extLst>
                </a:gridCol>
                <a:gridCol w="2720258">
                  <a:extLst>
                    <a:ext uri="{9D8B030D-6E8A-4147-A177-3AD203B41FA5}">
                      <a16:colId xmlns="" xmlns:a16="http://schemas.microsoft.com/office/drawing/2014/main" val="3188022136"/>
                    </a:ext>
                  </a:extLst>
                </a:gridCol>
                <a:gridCol w="2720258">
                  <a:extLst>
                    <a:ext uri="{9D8B030D-6E8A-4147-A177-3AD203B41FA5}">
                      <a16:colId xmlns="" xmlns:a16="http://schemas.microsoft.com/office/drawing/2014/main" val="4117674896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Active Working Groups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61419220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Individual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Position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Yes/No/Abs vote tally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Glenn Parsons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802.1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 / 0 / 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25791110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John Messenger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802.1 Vice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 / 0 / 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7717919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David Law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802.3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 / 0 / 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90641955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Adam Healey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802.3 Vice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 / 0 / 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54584262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Adrian Stephens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802.11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144 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 0 / 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22951996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Jon Rosdahl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802.11 1st Vice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147 / 0 / 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14819159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Dorothy Stanley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802.11 2nd Vice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146 / 0 / 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96867651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Bob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Heile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802.15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 / 0 / 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77195101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Rick Alvin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802.15 Vice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 / 0 / 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76853277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Pat Kinney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802.15 Vice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 / 0 / 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12138759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Roger Marks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802.16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/ 0 / 0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73812757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Harry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Bims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802.16 Vice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/ 0 / 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12809474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Rich Kennedy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802.18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 / 0 / 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65102832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Jay Holcomb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802.18 Vice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 / 0 / 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17616424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Steve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Shellhammer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802.19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 / 0 / 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92840524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Tuncer Baykas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802.19 Vice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 / 0 / 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86192601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Subir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Das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802.21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/ 0 / 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77242153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Hyeong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Ho Lee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802.21 Vice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/ 0 / 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18053115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Apurva Mody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802.22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/ 0 / 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02847682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Chang-woo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Pyo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802.22 Vice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/ 0 / 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12722382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 Godfrey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802.24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/ 0 / 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43552600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Benjamin </a:t>
                      </a: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Rolfe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802.24 Vice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/ 0 / 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22377487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732547" y="5930932"/>
            <a:ext cx="83985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Motion: Confirm the above individuals to fill the indicated 802 Sponsor elected positions</a:t>
            </a:r>
          </a:p>
          <a:p>
            <a:r>
              <a:rPr lang="en-US" dirty="0" smtClean="0"/>
              <a:t>Move:         Second:        Y/N/Abs</a:t>
            </a:r>
          </a:p>
        </p:txBody>
      </p:sp>
    </p:spTree>
    <p:extLst>
      <p:ext uri="{BB962C8B-B14F-4D97-AF65-F5344CB8AC3E}">
        <p14:creationId xmlns:p14="http://schemas.microsoft.com/office/powerpoint/2010/main" val="64929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759025"/>
              </p:ext>
            </p:extLst>
          </p:nvPr>
        </p:nvGraphicFramePr>
        <p:xfrm>
          <a:off x="1906186" y="2163980"/>
          <a:ext cx="8160774" cy="684849"/>
        </p:xfrm>
        <a:graphic>
          <a:graphicData uri="http://schemas.openxmlformats.org/drawingml/2006/table">
            <a:tbl>
              <a:tblPr firstRow="1" firstCol="1" bandRow="1"/>
              <a:tblGrid>
                <a:gridCol w="2720258">
                  <a:extLst>
                    <a:ext uri="{9D8B030D-6E8A-4147-A177-3AD203B41FA5}">
                      <a16:colId xmlns="" xmlns:a16="http://schemas.microsoft.com/office/drawing/2014/main" val="120180270"/>
                    </a:ext>
                  </a:extLst>
                </a:gridCol>
                <a:gridCol w="2720258">
                  <a:extLst>
                    <a:ext uri="{9D8B030D-6E8A-4147-A177-3AD203B41FA5}">
                      <a16:colId xmlns="" xmlns:a16="http://schemas.microsoft.com/office/drawing/2014/main" val="3188022136"/>
                    </a:ext>
                  </a:extLst>
                </a:gridCol>
                <a:gridCol w="2720258">
                  <a:extLst>
                    <a:ext uri="{9D8B030D-6E8A-4147-A177-3AD203B41FA5}">
                      <a16:colId xmlns="" xmlns:a16="http://schemas.microsoft.com/office/drawing/2014/main" val="4117674896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highlight>
                            <a:srgbClr val="C0C0C0"/>
                          </a:highlight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Hibernating Working Groups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61419220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John</a:t>
                      </a:r>
                      <a:r>
                        <a:rPr lang="en-US" sz="14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Lemon*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802.17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appointed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25791110"/>
                  </a:ext>
                </a:extLst>
              </a:tr>
              <a:tr h="212205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Radhakrishna</a:t>
                      </a:r>
                      <a:r>
                        <a:rPr lang="en-US" sz="14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Canchi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802.20 Chair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appointed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771791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53979" y="3588784"/>
            <a:ext cx="104435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Motion: Confirm </a:t>
            </a:r>
            <a:r>
              <a:rPr lang="en-US" dirty="0" err="1" smtClean="0"/>
              <a:t>Canchi</a:t>
            </a:r>
            <a:r>
              <a:rPr lang="en-US" dirty="0" smtClean="0"/>
              <a:t> to fill the 802.20 Chair appointed position</a:t>
            </a:r>
          </a:p>
          <a:p>
            <a:r>
              <a:rPr lang="en-US" dirty="0" smtClean="0"/>
              <a:t>Move:         Second:        Y/N/Abs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*Lemon continues to fill 802.17 chair position pending </a:t>
            </a:r>
            <a:r>
              <a:rPr lang="en-US" dirty="0"/>
              <a:t>receipt of endorsement and affiliation </a:t>
            </a:r>
            <a:r>
              <a:rPr lang="en-US" dirty="0" smtClean="0"/>
              <a:t>documentation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88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987599"/>
              </p:ext>
            </p:extLst>
          </p:nvPr>
        </p:nvGraphicFramePr>
        <p:xfrm>
          <a:off x="1130709" y="189373"/>
          <a:ext cx="9930582" cy="5400810"/>
        </p:xfrm>
        <a:graphic>
          <a:graphicData uri="http://schemas.openxmlformats.org/drawingml/2006/table">
            <a:tbl>
              <a:tblPr firstRow="1" firstCol="1" bandRow="1"/>
              <a:tblGrid>
                <a:gridCol w="4965291">
                  <a:extLst>
                    <a:ext uri="{9D8B030D-6E8A-4147-A177-3AD203B41FA5}">
                      <a16:colId xmlns="" xmlns:a16="http://schemas.microsoft.com/office/drawing/2014/main" val="120180270"/>
                    </a:ext>
                  </a:extLst>
                </a:gridCol>
                <a:gridCol w="4965291">
                  <a:extLst>
                    <a:ext uri="{9D8B030D-6E8A-4147-A177-3AD203B41FA5}">
                      <a16:colId xmlns="" xmlns:a16="http://schemas.microsoft.com/office/drawing/2014/main" val="3188022136"/>
                    </a:ext>
                  </a:extLst>
                </a:gridCol>
              </a:tblGrid>
              <a:tr h="845779">
                <a:tc gridSpan="2">
                  <a:txBody>
                    <a:bodyPr/>
                    <a:lstStyle/>
                    <a:p>
                      <a:pPr marL="457200" marR="0" lvl="1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Appointed Positions</a:t>
                      </a:r>
                    </a:p>
                  </a:txBody>
                  <a:tcPr marL="67882" marR="67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0584662"/>
                  </a:ext>
                </a:extLst>
              </a:tr>
              <a:tr h="845779">
                <a:tc>
                  <a:txBody>
                    <a:bodyPr/>
                    <a:lstStyle/>
                    <a:p>
                      <a:pPr marL="457200" marR="0" lvl="1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Pat Thaler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effectLst/>
                          <a:latin typeface="Arial" panose="020B0604020202020204" pitchFamily="34" charset="0"/>
                        </a:rPr>
                        <a:t>1st Vice Chair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25791110"/>
                  </a:ext>
                </a:extLst>
              </a:tr>
              <a:tr h="845779">
                <a:tc>
                  <a:txBody>
                    <a:bodyPr/>
                    <a:lstStyle/>
                    <a:p>
                      <a:pPr marL="457200" marR="0" lvl="1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James </a:t>
                      </a:r>
                      <a:r>
                        <a:rPr lang="en-US" sz="20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Gilb</a:t>
                      </a:r>
                      <a:r>
                        <a:rPr lang="en-US" sz="20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effectLst/>
                          <a:latin typeface="Arial" panose="020B0604020202020204" pitchFamily="34" charset="0"/>
                        </a:rPr>
                        <a:t>2nd Vice Chair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7717919"/>
                  </a:ext>
                </a:extLst>
              </a:tr>
              <a:tr h="845779">
                <a:tc>
                  <a:txBody>
                    <a:bodyPr/>
                    <a:lstStyle/>
                    <a:p>
                      <a:pPr marL="457200" marR="0" lvl="1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Clint</a:t>
                      </a:r>
                      <a:r>
                        <a:rPr lang="en-US" sz="2000" baseline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Chaplin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effectLst/>
                          <a:latin typeface="Arial" panose="020B0604020202020204" pitchFamily="34" charset="0"/>
                        </a:rPr>
                        <a:t>Treasurer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90641955"/>
                  </a:ext>
                </a:extLst>
              </a:tr>
              <a:tr h="845779">
                <a:tc>
                  <a:txBody>
                    <a:bodyPr/>
                    <a:lstStyle/>
                    <a:p>
                      <a:pPr marL="457200" marR="0" lvl="1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Jon Rosdahl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effectLst/>
                          <a:latin typeface="Arial" panose="020B0604020202020204" pitchFamily="34" charset="0"/>
                        </a:rPr>
                        <a:t>Executive secretary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54584262"/>
                  </a:ext>
                </a:extLst>
              </a:tr>
              <a:tr h="845779">
                <a:tc>
                  <a:txBody>
                    <a:bodyPr/>
                    <a:lstStyle/>
                    <a:p>
                      <a:pPr marL="457200" marR="0" lvl="1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John D’Ambrosia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effectLst/>
                          <a:latin typeface="Arial" panose="020B0604020202020204" pitchFamily="34" charset="0"/>
                        </a:rPr>
                        <a:t>Recording secretary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229519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marR="0" lvl="1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Geoff Thompson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82" marR="67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effectLst/>
                          <a:latin typeface="Arial" panose="020B0604020202020204" pitchFamily="34" charset="0"/>
                        </a:rPr>
                        <a:t>Member Emeritus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1481915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74821" y="5770511"/>
            <a:ext cx="108449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Motion: Except for </a:t>
            </a:r>
            <a:r>
              <a:rPr lang="en-US" dirty="0" err="1" smtClean="0"/>
              <a:t>Gilb</a:t>
            </a:r>
            <a:r>
              <a:rPr lang="en-US" dirty="0" smtClean="0"/>
              <a:t>, confirm the above individuals to fill the indicated 802 Sponsor appointed positions</a:t>
            </a:r>
          </a:p>
          <a:p>
            <a:r>
              <a:rPr lang="en-US" dirty="0" smtClean="0"/>
              <a:t>Move:         Second:        Y/N/Abs</a:t>
            </a:r>
          </a:p>
          <a:p>
            <a:r>
              <a:rPr lang="en-US" dirty="0" smtClean="0"/>
              <a:t>*</a:t>
            </a:r>
            <a:r>
              <a:rPr lang="en-US" dirty="0" err="1" smtClean="0"/>
              <a:t>Gilb</a:t>
            </a:r>
            <a:r>
              <a:rPr lang="en-US" dirty="0" smtClean="0"/>
              <a:t> continues to fill 2</a:t>
            </a:r>
            <a:r>
              <a:rPr lang="en-US" baseline="30000" dirty="0" smtClean="0"/>
              <a:t>nd</a:t>
            </a:r>
            <a:r>
              <a:rPr lang="en-US" dirty="0" smtClean="0"/>
              <a:t> VC position until July </a:t>
            </a:r>
            <a:r>
              <a:rPr lang="en-US" dirty="0"/>
              <a:t>2016 pending receipt of endorsement and affiliation </a:t>
            </a:r>
            <a:r>
              <a:rPr lang="en-US" dirty="0" smtClean="0"/>
              <a:t>documentation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89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1115</TotalTime>
  <Words>339</Words>
  <Application>Microsoft Office PowerPoint</Application>
  <PresentationFormat>Custom</PresentationFormat>
  <Paragraphs>98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DAmbrosia</dc:creator>
  <cp:lastModifiedBy>PEN</cp:lastModifiedBy>
  <cp:revision>15</cp:revision>
  <dcterms:created xsi:type="dcterms:W3CDTF">2016-03-18T02:29:21Z</dcterms:created>
  <dcterms:modified xsi:type="dcterms:W3CDTF">2016-03-18T21:15:56Z</dcterms:modified>
</cp:coreProperties>
</file>