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7032" autoAdjust="0"/>
    <p:restoredTop sz="94660"/>
  </p:normalViewPr>
  <p:slideViewPr>
    <p:cSldViewPr snapToGrid="0" showGuides="1">
      <p:cViewPr varScale="1">
        <p:scale>
          <a:sx n="72" d="100"/>
          <a:sy n="72" d="100"/>
        </p:scale>
        <p:origin x="-114" y="-78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83780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13334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93833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47039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2402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05080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7492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5895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72950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74768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6816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494438-9D1C-4F44-8D20-65A7105A9CB1}" type="datetimeFigureOut">
              <a:rPr lang="en-US" smtClean="0"/>
              <a:t>3/18/2016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4B3287-4B1D-48BF-BD08-4D8C322254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33065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594134"/>
              </p:ext>
            </p:extLst>
          </p:nvPr>
        </p:nvGraphicFramePr>
        <p:xfrm>
          <a:off x="1970354" y="415390"/>
          <a:ext cx="8160774" cy="5266627"/>
        </p:xfrm>
        <a:graphic>
          <a:graphicData uri="http://schemas.openxmlformats.org/drawingml/2006/table">
            <a:tbl>
              <a:tblPr firstRow="1" firstCol="1" bandRow="1"/>
              <a:tblGrid>
                <a:gridCol w="2720258">
                  <a:extLst>
                    <a:ext uri="{9D8B030D-6E8A-4147-A177-3AD203B41FA5}">
                      <a16:colId xmlns="" xmlns:a16="http://schemas.microsoft.com/office/drawing/2014/main" val="120180270"/>
                    </a:ext>
                  </a:extLst>
                </a:gridCol>
                <a:gridCol w="2720258">
                  <a:extLst>
                    <a:ext uri="{9D8B030D-6E8A-4147-A177-3AD203B41FA5}">
                      <a16:colId xmlns="" xmlns:a16="http://schemas.microsoft.com/office/drawing/2014/main" val="3188022136"/>
                    </a:ext>
                  </a:extLst>
                </a:gridCol>
                <a:gridCol w="2720258">
                  <a:extLst>
                    <a:ext uri="{9D8B030D-6E8A-4147-A177-3AD203B41FA5}">
                      <a16:colId xmlns="" xmlns:a16="http://schemas.microsoft.com/office/drawing/2014/main" val="4117674896"/>
                    </a:ext>
                  </a:extLst>
                </a:gridCol>
              </a:tblGrid>
              <a:tr h="0">
                <a:tc gridSpan="3"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highlight>
                            <a:srgbClr val="C0C0C0"/>
                          </a:highlight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Active Working Groups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4061419220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Individual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Position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smtClean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Yes/No/Abs vote tally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Glenn Parsons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24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125791110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John Messenger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27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27717919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David Law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802.3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94 / 0 / 1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290641955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Adam Healey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802.3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94 / 0 / 1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954584262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Adrian Stephens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802.11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144 </a:t>
                      </a: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/ 0 / 0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4022951996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Jon Rosdahl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802.11 1st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147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114819159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Dorothy Stanley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802.11 2nd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146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696867651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Bob </a:t>
                      </a:r>
                      <a:r>
                        <a:rPr lang="en-US" sz="1400" dirty="0" err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Heile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802.15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37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77195101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Rick Alvin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802.15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37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76853277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Pat Kinney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802.15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37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612138759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Roger Marks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802.16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 / 0 / 0 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473812757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Harry </a:t>
                      </a:r>
                      <a:r>
                        <a:rPr lang="en-US" sz="1400" dirty="0" err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Bims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802.16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112809474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Rich Kennedy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802.18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265102832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Jay Holcomb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802.18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17616424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Steve </a:t>
                      </a:r>
                      <a:r>
                        <a:rPr lang="en-US" sz="1400" dirty="0" err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Shellhammer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802.19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 / 0 / 2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592840524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Tuncer Baykas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802.19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 / 0 / 1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686192601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Subir</a:t>
                      </a: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Das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802.21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077242153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Hyeong</a:t>
                      </a: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Ho Lee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802.21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518053115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Apurva Mody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802.22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4202847682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Chang-woo </a:t>
                      </a:r>
                      <a:r>
                        <a:rPr lang="en-US" sz="1400" dirty="0" err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Pyo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802.22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712722382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Tim Godfrey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802.24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 / 0 / 0</a:t>
                      </a:r>
                      <a:endParaRPr lang="en-US" sz="18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443552600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Benjamin </a:t>
                      </a:r>
                      <a:r>
                        <a:rPr lang="en-US" sz="14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Rolfe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802.24 Vice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 / 0 / 0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022377487"/>
                  </a:ext>
                </a:extLst>
              </a:tr>
            </a:tbl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1732547" y="5930932"/>
            <a:ext cx="839858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Motion: Confirm the above individuals to fill the indicated 802 Sponsor elected positions</a:t>
            </a:r>
          </a:p>
          <a:p>
            <a:r>
              <a:rPr lang="en-US" dirty="0" smtClean="0"/>
              <a:t>Move:         Second:        Y/N/Abs</a:t>
            </a:r>
          </a:p>
        </p:txBody>
      </p:sp>
    </p:spTree>
    <p:extLst>
      <p:ext uri="{BB962C8B-B14F-4D97-AF65-F5344CB8AC3E}">
        <p14:creationId xmlns:p14="http://schemas.microsoft.com/office/powerpoint/2010/main" val="649294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2759025"/>
              </p:ext>
            </p:extLst>
          </p:nvPr>
        </p:nvGraphicFramePr>
        <p:xfrm>
          <a:off x="1906186" y="2163980"/>
          <a:ext cx="8160774" cy="684849"/>
        </p:xfrm>
        <a:graphic>
          <a:graphicData uri="http://schemas.openxmlformats.org/drawingml/2006/table">
            <a:tbl>
              <a:tblPr firstRow="1" firstCol="1" bandRow="1"/>
              <a:tblGrid>
                <a:gridCol w="2720258">
                  <a:extLst>
                    <a:ext uri="{9D8B030D-6E8A-4147-A177-3AD203B41FA5}">
                      <a16:colId xmlns="" xmlns:a16="http://schemas.microsoft.com/office/drawing/2014/main" val="120180270"/>
                    </a:ext>
                  </a:extLst>
                </a:gridCol>
                <a:gridCol w="2720258">
                  <a:extLst>
                    <a:ext uri="{9D8B030D-6E8A-4147-A177-3AD203B41FA5}">
                      <a16:colId xmlns="" xmlns:a16="http://schemas.microsoft.com/office/drawing/2014/main" val="3188022136"/>
                    </a:ext>
                  </a:extLst>
                </a:gridCol>
                <a:gridCol w="2720258">
                  <a:extLst>
                    <a:ext uri="{9D8B030D-6E8A-4147-A177-3AD203B41FA5}">
                      <a16:colId xmlns="" xmlns:a16="http://schemas.microsoft.com/office/drawing/2014/main" val="4117674896"/>
                    </a:ext>
                  </a:extLst>
                </a:gridCol>
              </a:tblGrid>
              <a:tr h="0">
                <a:tc gridSpan="3"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highlight>
                            <a:srgbClr val="C0C0C0"/>
                          </a:highlight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Hibernating Working Groups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4061419220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John</a:t>
                      </a:r>
                      <a:r>
                        <a:rPr lang="en-US" sz="1400" baseline="0" dirty="0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Lemon*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802.17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appointed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125791110"/>
                  </a:ext>
                </a:extLst>
              </a:tr>
              <a:tr h="212205"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err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Radhakrishna</a:t>
                      </a:r>
                      <a:r>
                        <a:rPr lang="en-US" sz="1400" baseline="0" dirty="0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en-US" sz="1400" baseline="0" dirty="0" err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Canchi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marR="0" lvl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802.20 Chair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4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appointed</a:t>
                      </a:r>
                      <a:endParaRPr lang="en-US" sz="1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27717919"/>
                  </a:ext>
                </a:extLst>
              </a:tr>
            </a:tbl>
          </a:graphicData>
        </a:graphic>
      </p:graphicFrame>
      <p:sp>
        <p:nvSpPr>
          <p:cNvPr id="3" name="TextBox 2"/>
          <p:cNvSpPr txBox="1"/>
          <p:nvPr/>
        </p:nvSpPr>
        <p:spPr>
          <a:xfrm>
            <a:off x="753979" y="3588784"/>
            <a:ext cx="1044356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Motion: Confirm </a:t>
            </a:r>
            <a:r>
              <a:rPr lang="en-US" dirty="0" err="1" smtClean="0"/>
              <a:t>Canchi</a:t>
            </a:r>
            <a:r>
              <a:rPr lang="en-US" dirty="0" smtClean="0"/>
              <a:t> to fill the 802.20 Chair appointed position</a:t>
            </a:r>
          </a:p>
          <a:p>
            <a:r>
              <a:rPr lang="en-US" dirty="0" smtClean="0"/>
              <a:t>Move:         Second:        Y/N/Abs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smtClean="0"/>
              <a:t>*Lemon continues to fill 802.17 chair position pending </a:t>
            </a:r>
            <a:r>
              <a:rPr lang="en-US" dirty="0"/>
              <a:t>receipt of endorsement and affiliation </a:t>
            </a:r>
            <a:r>
              <a:rPr lang="en-US" dirty="0" smtClean="0"/>
              <a:t>documentation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78849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9987599"/>
              </p:ext>
            </p:extLst>
          </p:nvPr>
        </p:nvGraphicFramePr>
        <p:xfrm>
          <a:off x="1130709" y="189373"/>
          <a:ext cx="9930582" cy="5400810"/>
        </p:xfrm>
        <a:graphic>
          <a:graphicData uri="http://schemas.openxmlformats.org/drawingml/2006/table">
            <a:tbl>
              <a:tblPr firstRow="1" firstCol="1" bandRow="1"/>
              <a:tblGrid>
                <a:gridCol w="4965291">
                  <a:extLst>
                    <a:ext uri="{9D8B030D-6E8A-4147-A177-3AD203B41FA5}">
                      <a16:colId xmlns="" xmlns:a16="http://schemas.microsoft.com/office/drawing/2014/main" val="120180270"/>
                    </a:ext>
                  </a:extLst>
                </a:gridCol>
                <a:gridCol w="4965291">
                  <a:extLst>
                    <a:ext uri="{9D8B030D-6E8A-4147-A177-3AD203B41FA5}">
                      <a16:colId xmlns="" xmlns:a16="http://schemas.microsoft.com/office/drawing/2014/main" val="3188022136"/>
                    </a:ext>
                  </a:extLst>
                </a:gridCol>
              </a:tblGrid>
              <a:tr h="845779">
                <a:tc gridSpan="2">
                  <a:txBody>
                    <a:bodyPr/>
                    <a:lstStyle/>
                    <a:p>
                      <a:pPr marL="457200" marR="0" lvl="1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8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Appointed Positions</a:t>
                      </a:r>
                    </a:p>
                  </a:txBody>
                  <a:tcPr marL="67882" marR="6788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en-US" sz="2000" b="0" i="0" u="none" strike="noStrike" dirty="0">
                        <a:effectLst/>
                        <a:latin typeface="Arial" panose="020B0604020202020204" pitchFamily="34" charset="0"/>
                      </a:endParaRP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30584662"/>
                  </a:ext>
                </a:extLst>
              </a:tr>
              <a:tr h="845779">
                <a:tc>
                  <a:txBody>
                    <a:bodyPr/>
                    <a:lstStyle/>
                    <a:p>
                      <a:pPr marL="457200" marR="0" lvl="1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Pat Thaler</a:t>
                      </a:r>
                      <a:endParaRPr lang="en-US" sz="2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effectLst/>
                          <a:latin typeface="Arial" panose="020B0604020202020204" pitchFamily="34" charset="0"/>
                        </a:rPr>
                        <a:t>1st Vice Chair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125791110"/>
                  </a:ext>
                </a:extLst>
              </a:tr>
              <a:tr h="845779">
                <a:tc>
                  <a:txBody>
                    <a:bodyPr/>
                    <a:lstStyle/>
                    <a:p>
                      <a:pPr marL="457200" marR="0" lvl="1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James </a:t>
                      </a:r>
                      <a:r>
                        <a:rPr lang="en-US" sz="2000" dirty="0" err="1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Gilb</a:t>
                      </a:r>
                      <a:r>
                        <a:rPr lang="en-US" sz="2000" dirty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*</a:t>
                      </a:r>
                      <a:endParaRPr lang="en-US" sz="2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effectLst/>
                          <a:latin typeface="Arial" panose="020B0604020202020204" pitchFamily="34" charset="0"/>
                        </a:rPr>
                        <a:t>2nd Vice Chair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27717919"/>
                  </a:ext>
                </a:extLst>
              </a:tr>
              <a:tr h="845779">
                <a:tc>
                  <a:txBody>
                    <a:bodyPr/>
                    <a:lstStyle/>
                    <a:p>
                      <a:pPr marL="457200" marR="0" lvl="1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Clint</a:t>
                      </a:r>
                      <a:r>
                        <a:rPr lang="en-US" sz="2000" baseline="0" dirty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Chaplin</a:t>
                      </a:r>
                      <a:endParaRPr lang="en-US" sz="2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effectLst/>
                          <a:latin typeface="Arial" panose="020B0604020202020204" pitchFamily="34" charset="0"/>
                        </a:rPr>
                        <a:t>Treasurer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290641955"/>
                  </a:ext>
                </a:extLst>
              </a:tr>
              <a:tr h="845779">
                <a:tc>
                  <a:txBody>
                    <a:bodyPr/>
                    <a:lstStyle/>
                    <a:p>
                      <a:pPr marL="457200" marR="0" lvl="1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Jon Rosdahl</a:t>
                      </a:r>
                      <a:endParaRPr lang="en-US" sz="2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effectLst/>
                          <a:latin typeface="Arial" panose="020B0604020202020204" pitchFamily="34" charset="0"/>
                        </a:rPr>
                        <a:t>Executive secretary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954584262"/>
                  </a:ext>
                </a:extLst>
              </a:tr>
              <a:tr h="845779">
                <a:tc>
                  <a:txBody>
                    <a:bodyPr/>
                    <a:lstStyle/>
                    <a:p>
                      <a:pPr marL="457200" marR="0" lvl="1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John D’Ambrosia</a:t>
                      </a:r>
                      <a:endParaRPr lang="en-US" sz="2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effectLst/>
                          <a:latin typeface="Arial" panose="020B0604020202020204" pitchFamily="34" charset="0"/>
                        </a:rPr>
                        <a:t>Recording secretary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402295199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457200" marR="0" lvl="1" algn="ctr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000" dirty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Geoff Thompson</a:t>
                      </a:r>
                      <a:endParaRPr lang="en-US" sz="28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7882" marR="67882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effectLst/>
                          <a:latin typeface="Arial" panose="020B0604020202020204" pitchFamily="34" charset="0"/>
                        </a:rPr>
                        <a:t>Member Emeritus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114819159"/>
                  </a:ext>
                </a:extLst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1074821" y="5770511"/>
            <a:ext cx="1084495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Motion: Except for </a:t>
            </a:r>
            <a:r>
              <a:rPr lang="en-US" dirty="0" err="1" smtClean="0"/>
              <a:t>Gilb</a:t>
            </a:r>
            <a:r>
              <a:rPr lang="en-US" dirty="0" smtClean="0"/>
              <a:t>, confirm the above individuals to fill the indicated 802 Sponsor appointed positions</a:t>
            </a:r>
          </a:p>
          <a:p>
            <a:r>
              <a:rPr lang="en-US" dirty="0" smtClean="0"/>
              <a:t>Move:         Second:        Y/N/Abs</a:t>
            </a:r>
          </a:p>
          <a:p>
            <a:r>
              <a:rPr lang="en-US" dirty="0" smtClean="0"/>
              <a:t>*</a:t>
            </a:r>
            <a:r>
              <a:rPr lang="en-US" dirty="0" err="1" smtClean="0"/>
              <a:t>Gilb</a:t>
            </a:r>
            <a:r>
              <a:rPr lang="en-US" dirty="0" smtClean="0"/>
              <a:t> continues to fill 2</a:t>
            </a:r>
            <a:r>
              <a:rPr lang="en-US" baseline="30000" dirty="0" smtClean="0"/>
              <a:t>nd</a:t>
            </a:r>
            <a:r>
              <a:rPr lang="en-US" dirty="0" smtClean="0"/>
              <a:t> VC position until July </a:t>
            </a:r>
            <a:r>
              <a:rPr lang="en-US" dirty="0"/>
              <a:t>2016 pending receipt of endorsement and affiliation </a:t>
            </a:r>
            <a:r>
              <a:rPr lang="en-US" dirty="0" smtClean="0"/>
              <a:t>documentation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98970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1115</TotalTime>
  <Words>339</Words>
  <Application>Microsoft Office PowerPoint</Application>
  <PresentationFormat>Custom</PresentationFormat>
  <Paragraphs>98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 DAmbrosia</dc:creator>
  <cp:lastModifiedBy>PEN</cp:lastModifiedBy>
  <cp:revision>15</cp:revision>
  <dcterms:created xsi:type="dcterms:W3CDTF">2016-03-18T02:29:21Z</dcterms:created>
  <dcterms:modified xsi:type="dcterms:W3CDTF">2016-03-18T21:15:56Z</dcterms:modified>
</cp:coreProperties>
</file>

<file path=docProps/thumbnail.jpeg>
</file>