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732" r:id="rId3"/>
  </p:sldMasterIdLst>
  <p:notesMasterIdLst>
    <p:notesMasterId r:id="rId15"/>
  </p:notesMasterIdLst>
  <p:handoutMasterIdLst>
    <p:handoutMasterId r:id="rId16"/>
  </p:handoutMasterIdLst>
  <p:sldIdLst>
    <p:sldId id="646" r:id="rId4"/>
    <p:sldId id="647" r:id="rId5"/>
    <p:sldId id="648" r:id="rId6"/>
    <p:sldId id="649" r:id="rId7"/>
    <p:sldId id="651" r:id="rId8"/>
    <p:sldId id="652" r:id="rId9"/>
    <p:sldId id="461" r:id="rId10"/>
    <p:sldId id="613" r:id="rId11"/>
    <p:sldId id="643" r:id="rId12"/>
    <p:sldId id="645" r:id="rId13"/>
    <p:sldId id="644" r:id="rId14"/>
  </p:sldIdLst>
  <p:sldSz cx="12069763" cy="6765925"/>
  <p:notesSz cx="6858000" cy="9144000"/>
  <p:custDataLst>
    <p:tags r:id="rId1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0000"/>
    <a:srgbClr val="1DFF83"/>
    <a:srgbClr val="FF2929"/>
    <a:srgbClr val="7D6ED8"/>
    <a:srgbClr val="BBE0E3"/>
    <a:srgbClr val="E6E6E6"/>
    <a:srgbClr val="DDDDDD"/>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9265" autoAdjust="0"/>
    <p:restoredTop sz="76155" autoAdjust="0"/>
  </p:normalViewPr>
  <p:slideViewPr>
    <p:cSldViewPr snapToGrid="0" showGuides="1">
      <p:cViewPr>
        <p:scale>
          <a:sx n="70" d="100"/>
          <a:sy n="70" d="100"/>
        </p:scale>
        <p:origin x="-276" y="-198"/>
      </p:cViewPr>
      <p:guideLst>
        <p:guide orient="horz" pos="2131"/>
        <p:guide orient="horz" pos="2668"/>
        <p:guide orient="horz" pos="654"/>
        <p:guide orient="horz" pos="4011"/>
        <p:guide orient="horz" pos="1073"/>
        <p:guide orient="horz" pos="4092"/>
        <p:guide orient="horz" pos="1676"/>
        <p:guide orient="horz" pos="3656"/>
        <p:guide pos="3709"/>
        <p:guide pos="438"/>
        <p:guide pos="7179"/>
        <p:guide pos="2472"/>
        <p:guide pos="17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3" d="100"/>
          <a:sy n="5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2" tIns="45716" rIns="91432"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2" tIns="45716" rIns="91432" bIns="45716" rtlCol="0"/>
          <a:lstStyle>
            <a:lvl1pPr algn="r">
              <a:defRPr sz="1200"/>
            </a:lvl1pPr>
          </a:lstStyle>
          <a:p>
            <a:fld id="{555AEDD9-CCC6-4E2F-A963-E240053098CF}" type="datetimeFigureOut">
              <a:rPr lang="en-US" smtClean="0"/>
              <a:pPr/>
              <a:t>3/14/2016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2" tIns="45716" rIns="91432"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2" tIns="45716" rIns="91432" bIns="45716" rtlCol="0" anchor="b"/>
          <a:lstStyle>
            <a:lvl1pPr algn="r">
              <a:defRPr sz="1200"/>
            </a:lvl1pPr>
          </a:lstStyle>
          <a:p>
            <a:fld id="{B90F5536-3D07-4456-BBF9-774B25E77AAE}" type="slidenum">
              <a:rPr lang="en-US" smtClean="0"/>
              <a:pPr/>
              <a:t>‹#›</a:t>
            </a:fld>
            <a:endParaRPr lang="en-US"/>
          </a:p>
        </p:txBody>
      </p:sp>
    </p:spTree>
    <p:extLst>
      <p:ext uri="{BB962C8B-B14F-4D97-AF65-F5344CB8AC3E}">
        <p14:creationId xmlns:p14="http://schemas.microsoft.com/office/powerpoint/2010/main" val="3382599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defRPr sz="1200"/>
            </a:lvl1pPr>
          </a:lstStyle>
          <a:p>
            <a:endParaRPr lang="zh-CN"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lvl1pPr algn="r">
              <a:defRPr sz="1200"/>
            </a:lvl1pPr>
          </a:lstStyle>
          <a:p>
            <a:endParaRPr lang="en-US" altLang="zh-CN"/>
          </a:p>
        </p:txBody>
      </p:sp>
      <p:sp>
        <p:nvSpPr>
          <p:cNvPr id="17412" name="Rectangle 4"/>
          <p:cNvSpPr>
            <a:spLocks noGrp="1" noRot="1" noChangeAspect="1" noChangeArrowheads="1" noTextEdit="1"/>
          </p:cNvSpPr>
          <p:nvPr>
            <p:ph type="sldImg" idx="2"/>
          </p:nvPr>
        </p:nvSpPr>
        <p:spPr bwMode="auto">
          <a:xfrm>
            <a:off x="371475" y="685800"/>
            <a:ext cx="61150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defRPr sz="1200"/>
            </a:lvl1pPr>
          </a:lstStyle>
          <a:p>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2" tIns="45716" rIns="91432" bIns="45716" numCol="1" anchor="b" anchorCtr="0" compatLnSpc="1">
            <a:prstTxWarp prst="textNoShape">
              <a:avLst/>
            </a:prstTxWarp>
          </a:bodyPr>
          <a:lstStyle>
            <a:lvl1pPr algn="r">
              <a:defRPr sz="1200"/>
            </a:lvl1pPr>
          </a:lstStyle>
          <a:p>
            <a:fld id="{EB178E1B-5673-4FF9-9A6E-429BEB20086A}" type="slidenum">
              <a:rPr lang="zh-CN" altLang="en-US"/>
              <a:pPr/>
              <a:t>‹#›</a:t>
            </a:fld>
            <a:endParaRPr lang="en-US" altLang="zh-CN"/>
          </a:p>
        </p:txBody>
      </p:sp>
    </p:spTree>
    <p:extLst>
      <p:ext uri="{BB962C8B-B14F-4D97-AF65-F5344CB8AC3E}">
        <p14:creationId xmlns:p14="http://schemas.microsoft.com/office/powerpoint/2010/main" val="14819574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p:txBody>
          <a:bodyPr/>
          <a:lstStyle>
            <a:lvl1pPr algn="ctr" eaLnBrk="0" hangingPunct="0">
              <a:defRPr sz="2000">
                <a:solidFill>
                  <a:schemeClr val="tx1"/>
                </a:solidFill>
                <a:latin typeface="Arial" pitchFamily="34" charset="0"/>
              </a:defRPr>
            </a:lvl1pPr>
            <a:lvl2pPr marL="742950" indent="-285750" algn="ctr" eaLnBrk="0" hangingPunct="0">
              <a:defRPr sz="2000">
                <a:solidFill>
                  <a:schemeClr val="tx1"/>
                </a:solidFill>
                <a:latin typeface="Arial" pitchFamily="34" charset="0"/>
              </a:defRPr>
            </a:lvl2pPr>
            <a:lvl3pPr marL="1143000" indent="-228600" algn="ctr" eaLnBrk="0" hangingPunct="0">
              <a:defRPr sz="2000">
                <a:solidFill>
                  <a:schemeClr val="tx1"/>
                </a:solidFill>
                <a:latin typeface="Arial" pitchFamily="34" charset="0"/>
              </a:defRPr>
            </a:lvl3pPr>
            <a:lvl4pPr marL="1600200" indent="-228600" algn="ctr" eaLnBrk="0" hangingPunct="0">
              <a:defRPr sz="2000">
                <a:solidFill>
                  <a:schemeClr val="tx1"/>
                </a:solidFill>
                <a:latin typeface="Arial" pitchFamily="34" charset="0"/>
              </a:defRPr>
            </a:lvl4pPr>
            <a:lvl5pPr marL="2057400" indent="-228600" algn="ctr"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l" eaLnBrk="1" hangingPunct="1">
              <a:defRPr/>
            </a:pPr>
            <a:r>
              <a:rPr lang="en-US" sz="1200" smtClean="0">
                <a:solidFill>
                  <a:prstClr val="black"/>
                </a:solidFill>
              </a:rPr>
              <a:t> </a:t>
            </a:r>
          </a:p>
        </p:txBody>
      </p:sp>
      <p:sp>
        <p:nvSpPr>
          <p:cNvPr id="35843" name="Rectangle 3"/>
          <p:cNvSpPr>
            <a:spLocks noGrp="1" noChangeArrowheads="1"/>
          </p:cNvSpPr>
          <p:nvPr>
            <p:ph type="dt" sz="quarter" idx="1"/>
          </p:nvPr>
        </p:nvSpPr>
        <p:spPr/>
        <p:txBody>
          <a:bodyPr/>
          <a:lstStyle>
            <a:lvl1pPr algn="ctr" eaLnBrk="0" hangingPunct="0">
              <a:defRPr sz="2000">
                <a:solidFill>
                  <a:schemeClr val="tx1"/>
                </a:solidFill>
                <a:latin typeface="Arial" pitchFamily="34" charset="0"/>
              </a:defRPr>
            </a:lvl1pPr>
            <a:lvl2pPr marL="742950" indent="-285750" algn="ctr" eaLnBrk="0" hangingPunct="0">
              <a:defRPr sz="2000">
                <a:solidFill>
                  <a:schemeClr val="tx1"/>
                </a:solidFill>
                <a:latin typeface="Arial" pitchFamily="34" charset="0"/>
              </a:defRPr>
            </a:lvl2pPr>
            <a:lvl3pPr marL="1143000" indent="-228600" algn="ctr" eaLnBrk="0" hangingPunct="0">
              <a:defRPr sz="2000">
                <a:solidFill>
                  <a:schemeClr val="tx1"/>
                </a:solidFill>
                <a:latin typeface="Arial" pitchFamily="34" charset="0"/>
              </a:defRPr>
            </a:lvl3pPr>
            <a:lvl4pPr marL="1600200" indent="-228600" algn="ctr" eaLnBrk="0" hangingPunct="0">
              <a:defRPr sz="2000">
                <a:solidFill>
                  <a:schemeClr val="tx1"/>
                </a:solidFill>
                <a:latin typeface="Arial" pitchFamily="34" charset="0"/>
              </a:defRPr>
            </a:lvl4pPr>
            <a:lvl5pPr marL="2057400" indent="-228600" algn="ctr"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r" eaLnBrk="1" hangingPunct="1">
              <a:defRPr/>
            </a:pPr>
            <a:r>
              <a:rPr lang="en-US" sz="1200" smtClean="0">
                <a:solidFill>
                  <a:prstClr val="black"/>
                </a:solidFill>
              </a:rPr>
              <a:t>2015-05-19 </a:t>
            </a:r>
          </a:p>
        </p:txBody>
      </p:sp>
      <p:sp>
        <p:nvSpPr>
          <p:cNvPr id="35844" name="Rectangle 6"/>
          <p:cNvSpPr>
            <a:spLocks noGrp="1" noChangeArrowheads="1"/>
          </p:cNvSpPr>
          <p:nvPr>
            <p:ph type="ftr" sz="quarter" idx="4"/>
          </p:nvPr>
        </p:nvSpPr>
        <p:spPr/>
        <p:txBody>
          <a:bodyPr/>
          <a:lstStyle>
            <a:lvl1pPr algn="ctr" eaLnBrk="0" hangingPunct="0">
              <a:defRPr sz="2000">
                <a:solidFill>
                  <a:schemeClr val="tx1"/>
                </a:solidFill>
                <a:latin typeface="Arial" pitchFamily="34" charset="0"/>
              </a:defRPr>
            </a:lvl1pPr>
            <a:lvl2pPr marL="742950" indent="-285750" algn="ctr" eaLnBrk="0" hangingPunct="0">
              <a:defRPr sz="2000">
                <a:solidFill>
                  <a:schemeClr val="tx1"/>
                </a:solidFill>
                <a:latin typeface="Arial" pitchFamily="34" charset="0"/>
              </a:defRPr>
            </a:lvl2pPr>
            <a:lvl3pPr marL="1143000" indent="-228600" algn="ctr" eaLnBrk="0" hangingPunct="0">
              <a:defRPr sz="2000">
                <a:solidFill>
                  <a:schemeClr val="tx1"/>
                </a:solidFill>
                <a:latin typeface="Arial" pitchFamily="34" charset="0"/>
              </a:defRPr>
            </a:lvl3pPr>
            <a:lvl4pPr marL="1600200" indent="-228600" algn="ctr" eaLnBrk="0" hangingPunct="0">
              <a:defRPr sz="2000">
                <a:solidFill>
                  <a:schemeClr val="tx1"/>
                </a:solidFill>
                <a:latin typeface="Arial" pitchFamily="34" charset="0"/>
              </a:defRPr>
            </a:lvl4pPr>
            <a:lvl5pPr marL="2057400" indent="-228600" algn="ctr" eaLnBrk="0" hangingPunct="0">
              <a:defRPr sz="2000">
                <a:solidFill>
                  <a:schemeClr val="tx1"/>
                </a:solidFill>
                <a:latin typeface="Arial" pitchFamily="34" charset="0"/>
              </a:defRPr>
            </a:lvl5pPr>
            <a:lvl6pPr marL="2514600" indent="-228600" algn="ctr" eaLnBrk="0" fontAlgn="base" hangingPunct="0">
              <a:spcBef>
                <a:spcPct val="0"/>
              </a:spcBef>
              <a:spcAft>
                <a:spcPct val="0"/>
              </a:spcAft>
              <a:defRPr sz="2000">
                <a:solidFill>
                  <a:schemeClr val="tx1"/>
                </a:solidFill>
                <a:latin typeface="Arial" pitchFamily="34" charset="0"/>
              </a:defRPr>
            </a:lvl6pPr>
            <a:lvl7pPr marL="2971800" indent="-228600" algn="ctr" eaLnBrk="0" fontAlgn="base" hangingPunct="0">
              <a:spcBef>
                <a:spcPct val="0"/>
              </a:spcBef>
              <a:spcAft>
                <a:spcPct val="0"/>
              </a:spcAft>
              <a:defRPr sz="2000">
                <a:solidFill>
                  <a:schemeClr val="tx1"/>
                </a:solidFill>
                <a:latin typeface="Arial" pitchFamily="34" charset="0"/>
              </a:defRPr>
            </a:lvl7pPr>
            <a:lvl8pPr marL="3429000" indent="-228600" algn="ctr" eaLnBrk="0" fontAlgn="base" hangingPunct="0">
              <a:spcBef>
                <a:spcPct val="0"/>
              </a:spcBef>
              <a:spcAft>
                <a:spcPct val="0"/>
              </a:spcAft>
              <a:defRPr sz="2000">
                <a:solidFill>
                  <a:schemeClr val="tx1"/>
                </a:solidFill>
                <a:latin typeface="Arial" pitchFamily="34" charset="0"/>
              </a:defRPr>
            </a:lvl8pPr>
            <a:lvl9pPr marL="3886200" indent="-228600" algn="ctr" eaLnBrk="0" fontAlgn="base" hangingPunct="0">
              <a:spcBef>
                <a:spcPct val="0"/>
              </a:spcBef>
              <a:spcAft>
                <a:spcPct val="0"/>
              </a:spcAft>
              <a:defRPr sz="2000">
                <a:solidFill>
                  <a:schemeClr val="tx1"/>
                </a:solidFill>
                <a:latin typeface="Arial" pitchFamily="34" charset="0"/>
              </a:defRPr>
            </a:lvl9pPr>
          </a:lstStyle>
          <a:p>
            <a:pPr algn="l" eaLnBrk="1" hangingPunct="1">
              <a:defRPr/>
            </a:pPr>
            <a:r>
              <a:rPr lang="en-US" sz="1200" smtClean="0">
                <a:solidFill>
                  <a:prstClr val="black"/>
                </a:solidFill>
              </a:rPr>
              <a:t> </a:t>
            </a:r>
          </a:p>
        </p:txBody>
      </p:sp>
      <p:sp>
        <p:nvSpPr>
          <p:cNvPr id="12293"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4452A792-B3B4-4DDD-8BF4-07998E7AA76B}" type="slidenum">
              <a:rPr lang="en-US" altLang="en-US">
                <a:solidFill>
                  <a:prstClr val="black"/>
                </a:solidFill>
              </a:rPr>
              <a:pPr eaLnBrk="1" hangingPunct="1">
                <a:spcBef>
                  <a:spcPct val="0"/>
                </a:spcBef>
              </a:pPr>
              <a:t>1</a:t>
            </a:fld>
            <a:endParaRPr lang="en-US" altLang="en-US">
              <a:solidFill>
                <a:prstClr val="black"/>
              </a:solidFill>
            </a:endParaRPr>
          </a:p>
        </p:txBody>
      </p:sp>
      <p:sp>
        <p:nvSpPr>
          <p:cNvPr id="12294" name="Rectangle 2"/>
          <p:cNvSpPr>
            <a:spLocks noGrp="1" noRot="1" noChangeAspect="1" noChangeArrowheads="1" noTextEdit="1"/>
          </p:cNvSpPr>
          <p:nvPr>
            <p:ph type="sldImg"/>
          </p:nvPr>
        </p:nvSpPr>
        <p:spPr>
          <a:xfrm>
            <a:off x="371475" y="685800"/>
            <a:ext cx="6115050" cy="3429000"/>
          </a:xfrm>
          <a:ln/>
        </p:spPr>
      </p:sp>
      <p:sp>
        <p:nvSpPr>
          <p:cNvPr id="12295" name="Rectangle 3"/>
          <p:cNvSpPr>
            <a:spLocks noGrp="1" noChangeArrowheads="1"/>
          </p:cNvSpPr>
          <p:nvPr>
            <p:ph type="body" idx="1"/>
          </p:nvPr>
        </p:nvSpPr>
        <p:spPr>
          <a:noFill/>
        </p:spPr>
        <p:txBody>
          <a:bodyPr/>
          <a:lstStyle/>
          <a:p>
            <a:pPr eaLnBrk="1" hangingPunct="1"/>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CCB4A8-8A8B-4C8E-BFF1-DDA05425CB86}" type="slidenum">
              <a:rPr lang="zh-CN" altLang="en-US">
                <a:solidFill>
                  <a:prstClr val="black"/>
                </a:solidFill>
              </a:rPr>
              <a:pPr/>
              <a:t>7</a:t>
            </a:fld>
            <a:endParaRPr lang="en-US" altLang="zh-CN" dirty="0">
              <a:solidFill>
                <a:prstClr val="black"/>
              </a:solidFill>
            </a:endParaRPr>
          </a:p>
        </p:txBody>
      </p:sp>
      <p:sp>
        <p:nvSpPr>
          <p:cNvPr id="202754" name="Rectangle 2"/>
          <p:cNvSpPr>
            <a:spLocks noGrp="1" noRot="1" noChangeAspect="1" noChangeArrowheads="1" noTextEdit="1"/>
          </p:cNvSpPr>
          <p:nvPr>
            <p:ph type="sldImg"/>
          </p:nvPr>
        </p:nvSpPr>
        <p:spPr>
          <a:xfrm>
            <a:off x="371475" y="685800"/>
            <a:ext cx="6115050" cy="3429000"/>
          </a:xfrm>
          <a:ln/>
        </p:spPr>
      </p:sp>
      <p:sp>
        <p:nvSpPr>
          <p:cNvPr id="202755" name="Rectangle 3"/>
          <p:cNvSpPr>
            <a:spLocks noGrp="1" noChangeArrowheads="1"/>
          </p:cNvSpPr>
          <p:nvPr>
            <p:ph type="body" idx="1"/>
          </p:nvPr>
        </p:nvSpPr>
        <p:spPr/>
        <p:txBody>
          <a:bodyPr/>
          <a:lstStyle/>
          <a:p>
            <a:pPr rtl="0"/>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expect to see SDN and Transport SDN play important roles in the integration of the various networks under one orchestration umbrella. T-SDN can be used to control the microwave links</a:t>
            </a:r>
            <a:r>
              <a:rPr lang="en-US" baseline="0" dirty="0" smtClean="0"/>
              <a:t> between antenna sites, likewise T-SDN can be used to control the metro network where the front-haul and back-haul wire-line is executed. SDN again plays a role managing the network and servers that resides in the data center where the NFV functions and/or C-RAN functions execute. </a:t>
            </a:r>
          </a:p>
          <a:p>
            <a:endParaRPr lang="en-US" baseline="0" dirty="0" smtClean="0"/>
          </a:p>
          <a:p>
            <a:r>
              <a:rPr lang="en-US" baseline="0" dirty="0" smtClean="0"/>
              <a:t>Various applications/services can reside on top of the 5G orchestration system which provide them with an unprecedented flexibility to operate on the entire 5G network end to end and if suitable hooks are provided into the C-RAN functions and the EPC functions the 5G applications can co-ordinate all the behavior of their slice of a 5G network end to end.</a:t>
            </a:r>
            <a:endParaRPr lang="en-US" dirty="0"/>
          </a:p>
        </p:txBody>
      </p:sp>
      <p:sp>
        <p:nvSpPr>
          <p:cNvPr id="4" name="Slide Number Placeholder 3"/>
          <p:cNvSpPr>
            <a:spLocks noGrp="1"/>
          </p:cNvSpPr>
          <p:nvPr>
            <p:ph type="sldNum" sz="quarter" idx="10"/>
          </p:nvPr>
        </p:nvSpPr>
        <p:spPr/>
        <p:txBody>
          <a:bodyPr/>
          <a:lstStyle/>
          <a:p>
            <a:fld id="{532270B3-5CB0-4081-B6CA-CFC0128BA08A}" type="slidenum">
              <a:rPr lang="zh-CN" altLang="en-US" smtClean="0"/>
              <a:pPr/>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1305884" y="186043"/>
            <a:ext cx="10105950" cy="11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dirty="0" smtClean="0"/>
              <a:t>Contents</a:t>
            </a:r>
          </a:p>
        </p:txBody>
      </p:sp>
      <p:sp>
        <p:nvSpPr>
          <p:cNvPr id="7" name="Rectangle 9"/>
          <p:cNvSpPr>
            <a:spLocks noGrp="1" noChangeArrowheads="1"/>
          </p:cNvSpPr>
          <p:nvPr>
            <p:ph idx="1" hasCustomPrompt="1"/>
          </p:nvPr>
        </p:nvSpPr>
        <p:spPr bwMode="auto">
          <a:xfrm>
            <a:off x="1288472" y="1624138"/>
            <a:ext cx="10378965" cy="446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p:txBody>
      </p:sp>
    </p:spTree>
    <p:extLst>
      <p:ext uri="{BB962C8B-B14F-4D97-AF65-F5344CB8AC3E}">
        <p14:creationId xmlns:p14="http://schemas.microsoft.com/office/powerpoint/2010/main" val="2980026077"/>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10D88-0EC4-4BDA-9B44-388454257CFB}"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101588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10D88-0EC4-4BDA-9B44-388454257CFB}"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1700383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3491" y="269384"/>
            <a:ext cx="3970869" cy="114644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18942" y="269384"/>
            <a:ext cx="6747333" cy="57745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3491" y="1415835"/>
            <a:ext cx="3970869" cy="462808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10D88-0EC4-4BDA-9B44-388454257CFB}"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2776263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5758" y="4736148"/>
            <a:ext cx="7241858" cy="55912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5758" y="604550"/>
            <a:ext cx="7241858" cy="40595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65758" y="5295277"/>
            <a:ext cx="7241858" cy="7940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10D88-0EC4-4BDA-9B44-388454257CFB}"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2790493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10D88-0EC4-4BDA-9B44-388454257CFB}"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544379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52192" y="267818"/>
            <a:ext cx="3583211" cy="56946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96269" y="267818"/>
            <a:ext cx="10554757" cy="56946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10D88-0EC4-4BDA-9B44-388454257CFB}"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141261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426465" y="162883"/>
            <a:ext cx="11216833" cy="1041823"/>
          </a:xfrm>
        </p:spPr>
        <p:txBody>
          <a:bodyPr>
            <a:noAutofit/>
          </a:bodyPr>
          <a:lstStyle>
            <a:lvl1pPr marL="0" marR="0" indent="0" algn="l" defTabSz="1205420" rtl="0" eaLnBrk="1" fontAlgn="auto" latinLnBrk="0" hangingPunct="1">
              <a:lnSpc>
                <a:spcPct val="100000"/>
              </a:lnSpc>
              <a:spcBef>
                <a:spcPct val="0"/>
              </a:spcBef>
              <a:spcAft>
                <a:spcPts val="0"/>
              </a:spcAft>
              <a:buClrTx/>
              <a:buSzTx/>
              <a:buFontTx/>
              <a:buNone/>
              <a:tabLst/>
              <a:defRPr sz="3200" b="1">
                <a:solidFill>
                  <a:schemeClr val="bg1"/>
                </a:solidFill>
                <a:latin typeface="微软雅黑" pitchFamily="34" charset="-122"/>
                <a:ea typeface="微软雅黑" pitchFamily="34" charset="-122"/>
              </a:defRPr>
            </a:lvl1pPr>
          </a:lstStyle>
          <a:p>
            <a:r>
              <a:rPr lang="zh-CN" altLang="en-US" dirty="0" smtClean="0"/>
              <a:t>标题文本 黑体 加粗 </a:t>
            </a:r>
            <a:r>
              <a:rPr lang="en-US" altLang="zh-CN" dirty="0" smtClean="0"/>
              <a:t>38</a:t>
            </a:r>
            <a:r>
              <a:rPr lang="zh-CN" altLang="en-US" dirty="0" smtClean="0"/>
              <a:t>号</a:t>
            </a:r>
            <a:br>
              <a:rPr lang="zh-CN" altLang="en-US" dirty="0" smtClean="0"/>
            </a:br>
            <a:r>
              <a:rPr lang="en-US" altLang="zh-CN" dirty="0" smtClean="0"/>
              <a:t>Headline in Arial bold 38 point</a:t>
            </a:r>
          </a:p>
        </p:txBody>
      </p:sp>
      <p:sp>
        <p:nvSpPr>
          <p:cNvPr id="3" name="副标题 2"/>
          <p:cNvSpPr>
            <a:spLocks noGrp="1"/>
          </p:cNvSpPr>
          <p:nvPr>
            <p:ph type="subTitle" idx="1" hasCustomPrompt="1"/>
          </p:nvPr>
        </p:nvSpPr>
        <p:spPr>
          <a:xfrm>
            <a:off x="426465" y="1480704"/>
            <a:ext cx="11228879" cy="4735555"/>
          </a:xfrm>
        </p:spPr>
        <p:txBody>
          <a:bodyPr>
            <a:normAutofit/>
          </a:bodyPr>
          <a:lstStyle>
            <a:lvl1pPr marL="0" marR="0" indent="0" algn="l" defTabSz="1205420" rtl="0" eaLnBrk="1" fontAlgn="auto" latinLnBrk="0" hangingPunct="1">
              <a:lnSpc>
                <a:spcPct val="100000"/>
              </a:lnSpc>
              <a:spcBef>
                <a:spcPct val="20000"/>
              </a:spcBef>
              <a:spcAft>
                <a:spcPts val="0"/>
              </a:spcAft>
              <a:buClrTx/>
              <a:buSzTx/>
              <a:buFont typeface="Arial" pitchFamily="34" charset="0"/>
              <a:buNone/>
              <a:tabLst/>
              <a:defRPr sz="2400" baseline="0">
                <a:solidFill>
                  <a:schemeClr val="bg1"/>
                </a:solidFill>
                <a:latin typeface="微软雅黑" pitchFamily="34" charset="-122"/>
                <a:ea typeface="微软雅黑" pitchFamily="34" charset="-122"/>
              </a:defRPr>
            </a:lvl1pPr>
            <a:lvl2pPr marL="602710" indent="0" algn="ctr">
              <a:buNone/>
              <a:defRPr>
                <a:solidFill>
                  <a:schemeClr val="tx1">
                    <a:tint val="75000"/>
                  </a:schemeClr>
                </a:solidFill>
              </a:defRPr>
            </a:lvl2pPr>
            <a:lvl3pPr marL="1205420" indent="0" algn="ctr">
              <a:buNone/>
              <a:defRPr>
                <a:solidFill>
                  <a:schemeClr val="tx1">
                    <a:tint val="75000"/>
                  </a:schemeClr>
                </a:solidFill>
              </a:defRPr>
            </a:lvl3pPr>
            <a:lvl4pPr marL="1808131" indent="0" algn="ctr">
              <a:buNone/>
              <a:defRPr>
                <a:solidFill>
                  <a:schemeClr val="tx1">
                    <a:tint val="75000"/>
                  </a:schemeClr>
                </a:solidFill>
              </a:defRPr>
            </a:lvl4pPr>
            <a:lvl5pPr marL="2410841" indent="0" algn="ctr">
              <a:buNone/>
              <a:defRPr>
                <a:solidFill>
                  <a:schemeClr val="tx1">
                    <a:tint val="75000"/>
                  </a:schemeClr>
                </a:solidFill>
              </a:defRPr>
            </a:lvl5pPr>
            <a:lvl6pPr marL="3013551" indent="0" algn="ctr">
              <a:buNone/>
              <a:defRPr>
                <a:solidFill>
                  <a:schemeClr val="tx1">
                    <a:tint val="75000"/>
                  </a:schemeClr>
                </a:solidFill>
              </a:defRPr>
            </a:lvl6pPr>
            <a:lvl7pPr marL="3616261" indent="0" algn="ctr">
              <a:buNone/>
              <a:defRPr>
                <a:solidFill>
                  <a:schemeClr val="tx1">
                    <a:tint val="75000"/>
                  </a:schemeClr>
                </a:solidFill>
              </a:defRPr>
            </a:lvl7pPr>
            <a:lvl8pPr marL="4218970" indent="0" algn="ctr">
              <a:buNone/>
              <a:defRPr>
                <a:solidFill>
                  <a:schemeClr val="tx1">
                    <a:tint val="75000"/>
                  </a:schemeClr>
                </a:solidFill>
              </a:defRPr>
            </a:lvl8pPr>
            <a:lvl9pPr marL="4821681" indent="0" algn="ctr">
              <a:buNone/>
              <a:defRPr>
                <a:solidFill>
                  <a:schemeClr val="tx1">
                    <a:tint val="75000"/>
                  </a:schemeClr>
                </a:solidFill>
              </a:defRPr>
            </a:lvl9pPr>
          </a:lstStyle>
          <a:p>
            <a:r>
              <a:rPr lang="zh-CN" altLang="en-US" dirty="0" smtClean="0"/>
              <a:t>内容文本 黑体 </a:t>
            </a:r>
            <a:r>
              <a:rPr lang="en-US" altLang="zh-CN" dirty="0" smtClean="0"/>
              <a:t>12-24</a:t>
            </a:r>
            <a:r>
              <a:rPr lang="zh-CN" altLang="en-US" dirty="0" smtClean="0"/>
              <a:t>号  </a:t>
            </a:r>
            <a:r>
              <a:rPr lang="en-US" altLang="zh-CN" dirty="0" smtClean="0"/>
              <a:t>Copy text in Arial bold 12-24 point </a:t>
            </a:r>
          </a:p>
        </p:txBody>
      </p:sp>
    </p:spTree>
    <p:extLst>
      <p:ext uri="{BB962C8B-B14F-4D97-AF65-F5344CB8AC3E}">
        <p14:creationId xmlns:p14="http://schemas.microsoft.com/office/powerpoint/2010/main" val="152912998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3488" y="270951"/>
            <a:ext cx="10862787" cy="1127654"/>
          </a:xfrm>
          <a:prstGeom prst="rect">
            <a:avLst/>
          </a:prstGeom>
        </p:spPr>
        <p:txBody>
          <a:bodyPr/>
          <a:lstStyle/>
          <a:p>
            <a:r>
              <a:rPr lang="zh-CN" altLang="en-US" smtClean="0"/>
              <a:t>单击此处编辑母版标题样式</a:t>
            </a:r>
            <a:endParaRPr lang="en-US"/>
          </a:p>
        </p:txBody>
      </p:sp>
    </p:spTree>
    <p:extLst>
      <p:ext uri="{BB962C8B-B14F-4D97-AF65-F5344CB8AC3E}">
        <p14:creationId xmlns:p14="http://schemas.microsoft.com/office/powerpoint/2010/main" val="32938311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5232" y="2101824"/>
            <a:ext cx="10259299" cy="1450289"/>
          </a:xfrm>
        </p:spPr>
        <p:txBody>
          <a:bodyPr/>
          <a:lstStyle/>
          <a:p>
            <a:r>
              <a:rPr lang="en-US" smtClean="0"/>
              <a:t>Click to edit Master title style</a:t>
            </a:r>
            <a:endParaRPr lang="en-US"/>
          </a:p>
        </p:txBody>
      </p:sp>
      <p:sp>
        <p:nvSpPr>
          <p:cNvPr id="3" name="Subtitle 2"/>
          <p:cNvSpPr>
            <a:spLocks noGrp="1"/>
          </p:cNvSpPr>
          <p:nvPr>
            <p:ph type="subTitle" idx="1"/>
          </p:nvPr>
        </p:nvSpPr>
        <p:spPr>
          <a:xfrm>
            <a:off x="1810465" y="3834024"/>
            <a:ext cx="8448834" cy="172907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10D88-0EC4-4BDA-9B44-388454257CFB}"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29997390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10D88-0EC4-4BDA-9B44-388454257CFB}"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4060768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3428" y="4347736"/>
            <a:ext cx="10259299" cy="134378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53428" y="2867690"/>
            <a:ext cx="10259299" cy="148004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10D88-0EC4-4BDA-9B44-388454257CFB}"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1293775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6269" y="1556789"/>
            <a:ext cx="7067937" cy="44056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65372" y="1556789"/>
            <a:ext cx="7070031" cy="44056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10D88-0EC4-4BDA-9B44-388454257CFB}"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2651917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3488" y="270951"/>
            <a:ext cx="10862787" cy="11276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3488" y="1514502"/>
            <a:ext cx="5332908" cy="6311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3488" y="2145675"/>
            <a:ext cx="5332908" cy="3898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31275" y="1514502"/>
            <a:ext cx="5335003" cy="6311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31275" y="2145675"/>
            <a:ext cx="5335003" cy="38982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10D88-0EC4-4BDA-9B44-388454257CFB}"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94906A-D862-4EAF-8146-0F4DC8E7943A}" type="slidenum">
              <a:rPr lang="en-US" smtClean="0"/>
              <a:t>‹#›</a:t>
            </a:fld>
            <a:endParaRPr lang="en-US"/>
          </a:p>
        </p:txBody>
      </p:sp>
    </p:spTree>
    <p:extLst>
      <p:ext uri="{BB962C8B-B14F-4D97-AF65-F5344CB8AC3E}">
        <p14:creationId xmlns:p14="http://schemas.microsoft.com/office/powerpoint/2010/main" val="226965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bwMode="auto">
          <a:xfrm>
            <a:off x="1305884" y="186043"/>
            <a:ext cx="10105950" cy="11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dirty="0" smtClean="0"/>
              <a:t>Contents</a:t>
            </a:r>
          </a:p>
        </p:txBody>
      </p:sp>
      <p:sp>
        <p:nvSpPr>
          <p:cNvPr id="5129" name="Rectangle 9"/>
          <p:cNvSpPr>
            <a:spLocks noGrp="1" noChangeArrowheads="1"/>
          </p:cNvSpPr>
          <p:nvPr>
            <p:ph type="body" idx="1"/>
          </p:nvPr>
        </p:nvSpPr>
        <p:spPr bwMode="auto">
          <a:xfrm>
            <a:off x="1288472" y="1624138"/>
            <a:ext cx="10378965" cy="446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717" r:id="rId2"/>
    <p:sldLayoutId id="2147483718" r:id="rId3"/>
  </p:sldLayoutIdLst>
  <p:transition/>
  <p:timing>
    <p:tnLst>
      <p:par>
        <p:cTn id="1" dur="indefinite" restart="never" nodeType="tmRoot"/>
      </p:par>
    </p:tnLst>
  </p:timing>
  <p:txStyles>
    <p:titleStyle>
      <a:lvl1pPr algn="l" rtl="0" fontAlgn="base">
        <a:spcBef>
          <a:spcPct val="0"/>
        </a:spcBef>
        <a:spcAft>
          <a:spcPct val="0"/>
        </a:spcAft>
        <a:tabLst>
          <a:tab pos="363538" algn="l"/>
          <a:tab pos="446088" algn="l"/>
        </a:tabLst>
        <a:defRPr sz="4800" b="0">
          <a:solidFill>
            <a:schemeClr val="bg1"/>
          </a:solidFill>
          <a:latin typeface="FrutigerNext LT Regular" pitchFamily="34" charset="0"/>
          <a:ea typeface="微软雅黑" pitchFamily="34" charset="-122"/>
          <a:cs typeface="+mj-cs"/>
        </a:defRPr>
      </a:lvl1pPr>
      <a:lvl2pPr algn="l" rtl="0" fontAlgn="base">
        <a:spcBef>
          <a:spcPct val="0"/>
        </a:spcBef>
        <a:spcAft>
          <a:spcPct val="0"/>
        </a:spcAft>
        <a:defRPr sz="4000" b="1">
          <a:solidFill>
            <a:srgbClr val="990000"/>
          </a:solidFill>
          <a:latin typeface="Arial" charset="0"/>
        </a:defRPr>
      </a:lvl2pPr>
      <a:lvl3pPr algn="l" rtl="0" fontAlgn="base">
        <a:spcBef>
          <a:spcPct val="0"/>
        </a:spcBef>
        <a:spcAft>
          <a:spcPct val="0"/>
        </a:spcAft>
        <a:defRPr sz="4000" b="1">
          <a:solidFill>
            <a:srgbClr val="990000"/>
          </a:solidFill>
          <a:latin typeface="Arial" charset="0"/>
        </a:defRPr>
      </a:lvl3pPr>
      <a:lvl4pPr algn="l" rtl="0" fontAlgn="base">
        <a:spcBef>
          <a:spcPct val="0"/>
        </a:spcBef>
        <a:spcAft>
          <a:spcPct val="0"/>
        </a:spcAft>
        <a:defRPr sz="4000" b="1">
          <a:solidFill>
            <a:srgbClr val="990000"/>
          </a:solidFill>
          <a:latin typeface="Arial" charset="0"/>
        </a:defRPr>
      </a:lvl4pPr>
      <a:lvl5pPr algn="l" rtl="0" fontAlgn="base">
        <a:spcBef>
          <a:spcPct val="0"/>
        </a:spcBef>
        <a:spcAft>
          <a:spcPct val="0"/>
        </a:spcAft>
        <a:defRPr sz="4000" b="1">
          <a:solidFill>
            <a:srgbClr val="990000"/>
          </a:solidFill>
          <a:latin typeface="Arial" charset="0"/>
        </a:defRPr>
      </a:lvl5pPr>
      <a:lvl6pPr marL="457200" algn="l" rtl="0" fontAlgn="base">
        <a:spcBef>
          <a:spcPct val="0"/>
        </a:spcBef>
        <a:spcAft>
          <a:spcPct val="0"/>
        </a:spcAft>
        <a:defRPr sz="4000" b="1">
          <a:solidFill>
            <a:srgbClr val="990000"/>
          </a:solidFill>
          <a:latin typeface="Arial" charset="0"/>
        </a:defRPr>
      </a:lvl6pPr>
      <a:lvl7pPr marL="914400" algn="l" rtl="0" fontAlgn="base">
        <a:spcBef>
          <a:spcPct val="0"/>
        </a:spcBef>
        <a:spcAft>
          <a:spcPct val="0"/>
        </a:spcAft>
        <a:defRPr sz="4000" b="1">
          <a:solidFill>
            <a:srgbClr val="990000"/>
          </a:solidFill>
          <a:latin typeface="Arial" charset="0"/>
        </a:defRPr>
      </a:lvl7pPr>
      <a:lvl8pPr marL="1371600" algn="l" rtl="0" fontAlgn="base">
        <a:spcBef>
          <a:spcPct val="0"/>
        </a:spcBef>
        <a:spcAft>
          <a:spcPct val="0"/>
        </a:spcAft>
        <a:defRPr sz="4000" b="1">
          <a:solidFill>
            <a:srgbClr val="990000"/>
          </a:solidFill>
          <a:latin typeface="Arial" charset="0"/>
        </a:defRPr>
      </a:lvl8pPr>
      <a:lvl9pPr marL="1828800" algn="l" rtl="0" fontAlgn="base">
        <a:spcBef>
          <a:spcPct val="0"/>
        </a:spcBef>
        <a:spcAft>
          <a:spcPct val="0"/>
        </a:spcAft>
        <a:defRPr sz="4000" b="1">
          <a:solidFill>
            <a:srgbClr val="990000"/>
          </a:solidFill>
          <a:latin typeface="Arial" charset="0"/>
        </a:defRPr>
      </a:lvl9pPr>
    </p:titleStyle>
    <p:bodyStyle>
      <a:lvl1pPr marL="342900" indent="-342900" algn="l" rtl="0" fontAlgn="base">
        <a:spcBef>
          <a:spcPct val="20000"/>
        </a:spcBef>
        <a:spcAft>
          <a:spcPct val="0"/>
        </a:spcAft>
        <a:buChar char="•"/>
        <a:defRPr sz="4000">
          <a:solidFill>
            <a:schemeClr val="bg1"/>
          </a:solidFill>
          <a:latin typeface="FrutigerNext LT Light" pitchFamily="34" charset="0"/>
          <a:ea typeface="+mn-ea"/>
          <a:cs typeface="+mn-cs"/>
        </a:defRPr>
      </a:lvl1pPr>
      <a:lvl2pPr marL="742950" indent="-285750" algn="l" rtl="0" fontAlgn="base">
        <a:spcBef>
          <a:spcPct val="20000"/>
        </a:spcBef>
        <a:spcAft>
          <a:spcPct val="0"/>
        </a:spcAft>
        <a:buSzPct val="60000"/>
        <a:buFont typeface="Wingdings" pitchFamily="2" charset="2"/>
        <a:buChar char="q"/>
        <a:defRPr sz="4000">
          <a:solidFill>
            <a:schemeClr val="bg1"/>
          </a:solidFill>
          <a:latin typeface="FrutigerNext LT Light" pitchFamily="34" charset="0"/>
        </a:defRPr>
      </a:lvl2pPr>
      <a:lvl3pPr marL="1143000" indent="-228600" algn="l" rtl="0" fontAlgn="base">
        <a:spcBef>
          <a:spcPct val="20000"/>
        </a:spcBef>
        <a:spcAft>
          <a:spcPct val="0"/>
        </a:spcAft>
        <a:buSzPct val="60000"/>
        <a:buFont typeface="Wingdings" pitchFamily="2" charset="2"/>
        <a:buChar char="§"/>
        <a:defRPr sz="3600">
          <a:solidFill>
            <a:schemeClr val="bg1"/>
          </a:solidFill>
          <a:latin typeface="FrutigerNext LT Light" pitchFamily="34" charset="0"/>
        </a:defRPr>
      </a:lvl3pPr>
      <a:lvl4pPr marL="1600200" indent="-228600" algn="l" rtl="0" fontAlgn="base">
        <a:spcBef>
          <a:spcPct val="20000"/>
        </a:spcBef>
        <a:spcAft>
          <a:spcPct val="0"/>
        </a:spcAft>
        <a:buSzPct val="60000"/>
        <a:buFont typeface="Arial" charset="0"/>
        <a:buChar char="–"/>
        <a:defRPr sz="3600">
          <a:solidFill>
            <a:schemeClr val="bg1"/>
          </a:solidFill>
          <a:latin typeface="FrutigerNext LT Light" pitchFamily="34" charset="0"/>
        </a:defRPr>
      </a:lvl4pPr>
      <a:lvl5pPr marL="2057400" indent="-228600" algn="l" rtl="0" fontAlgn="base">
        <a:spcBef>
          <a:spcPct val="20000"/>
        </a:spcBef>
        <a:spcAft>
          <a:spcPct val="0"/>
        </a:spcAft>
        <a:buFont typeface="Verdana" pitchFamily="34" charset="0"/>
        <a:buChar char="›"/>
        <a:defRPr sz="3200">
          <a:solidFill>
            <a:schemeClr val="bg1"/>
          </a:solidFill>
          <a:latin typeface="FrutigerNext LT Light" pitchFamily="34" charset="0"/>
        </a:defRPr>
      </a:lvl5pPr>
      <a:lvl6pPr marL="2514600" indent="-228600" algn="l" rtl="0" fontAlgn="base">
        <a:spcBef>
          <a:spcPct val="20000"/>
        </a:spcBef>
        <a:spcAft>
          <a:spcPct val="0"/>
        </a:spcAft>
        <a:buFont typeface="Verdana" pitchFamily="34" charset="0"/>
        <a:buChar char="›"/>
        <a:defRPr>
          <a:solidFill>
            <a:schemeClr val="bg2"/>
          </a:solidFill>
          <a:latin typeface="+mn-lt"/>
        </a:defRPr>
      </a:lvl6pPr>
      <a:lvl7pPr marL="2971800" indent="-228600" algn="l" rtl="0" fontAlgn="base">
        <a:spcBef>
          <a:spcPct val="20000"/>
        </a:spcBef>
        <a:spcAft>
          <a:spcPct val="0"/>
        </a:spcAft>
        <a:buFont typeface="Verdana" pitchFamily="34" charset="0"/>
        <a:buChar char="›"/>
        <a:defRPr>
          <a:solidFill>
            <a:schemeClr val="bg2"/>
          </a:solidFill>
          <a:latin typeface="+mn-lt"/>
        </a:defRPr>
      </a:lvl7pPr>
      <a:lvl8pPr marL="3429000" indent="-228600" algn="l" rtl="0" fontAlgn="base">
        <a:spcBef>
          <a:spcPct val="20000"/>
        </a:spcBef>
        <a:spcAft>
          <a:spcPct val="0"/>
        </a:spcAft>
        <a:buFont typeface="Verdana" pitchFamily="34" charset="0"/>
        <a:buChar char="›"/>
        <a:defRPr>
          <a:solidFill>
            <a:schemeClr val="bg2"/>
          </a:solidFill>
          <a:latin typeface="+mn-lt"/>
        </a:defRPr>
      </a:lvl8pPr>
      <a:lvl9pPr marL="3886200" indent="-228600" algn="l" rtl="0" fontAlgn="base">
        <a:spcBef>
          <a:spcPct val="20000"/>
        </a:spcBef>
        <a:spcAft>
          <a:spcPct val="0"/>
        </a:spcAft>
        <a:buFont typeface="Verdana" pitchFamily="34"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4" r:id="rId1"/>
  </p:sldLayoutIdLst>
  <p:transition/>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3488" y="270951"/>
            <a:ext cx="10862787" cy="112765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3488" y="1578716"/>
            <a:ext cx="10862787" cy="44651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3488" y="6271013"/>
            <a:ext cx="2816278" cy="360223"/>
          </a:xfrm>
          <a:prstGeom prst="rect">
            <a:avLst/>
          </a:prstGeom>
        </p:spPr>
        <p:txBody>
          <a:bodyPr vert="horz" lIns="91440" tIns="45720" rIns="91440" bIns="45720" rtlCol="0" anchor="ctr"/>
          <a:lstStyle>
            <a:lvl1pPr algn="l">
              <a:defRPr sz="1200">
                <a:solidFill>
                  <a:schemeClr val="tx1">
                    <a:tint val="75000"/>
                  </a:schemeClr>
                </a:solidFill>
              </a:defRPr>
            </a:lvl1pPr>
          </a:lstStyle>
          <a:p>
            <a:fld id="{CA910D88-0EC4-4BDA-9B44-388454257CFB}" type="datetimeFigureOut">
              <a:rPr lang="en-US" smtClean="0"/>
              <a:t>3/14/2016</a:t>
            </a:fld>
            <a:endParaRPr lang="en-US"/>
          </a:p>
        </p:txBody>
      </p:sp>
      <p:sp>
        <p:nvSpPr>
          <p:cNvPr id="5" name="Footer Placeholder 4"/>
          <p:cNvSpPr>
            <a:spLocks noGrp="1"/>
          </p:cNvSpPr>
          <p:nvPr>
            <p:ph type="ftr" sz="quarter" idx="3"/>
          </p:nvPr>
        </p:nvSpPr>
        <p:spPr>
          <a:xfrm>
            <a:off x="4123836" y="6271013"/>
            <a:ext cx="3822092" cy="3602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49997" y="6271013"/>
            <a:ext cx="2816278" cy="360223"/>
          </a:xfrm>
          <a:prstGeom prst="rect">
            <a:avLst/>
          </a:prstGeom>
        </p:spPr>
        <p:txBody>
          <a:bodyPr vert="horz" lIns="91440" tIns="45720" rIns="91440" bIns="45720" rtlCol="0" anchor="ctr"/>
          <a:lstStyle>
            <a:lvl1pPr algn="r">
              <a:defRPr sz="1200">
                <a:solidFill>
                  <a:schemeClr val="tx1">
                    <a:tint val="75000"/>
                  </a:schemeClr>
                </a:solidFill>
              </a:defRPr>
            </a:lvl1pPr>
          </a:lstStyle>
          <a:p>
            <a:fld id="{FA94906A-D862-4EAF-8146-0F4DC8E7943A}" type="slidenum">
              <a:rPr lang="en-US" smtClean="0"/>
              <a:t>‹#›</a:t>
            </a:fld>
            <a:endParaRPr lang="en-US"/>
          </a:p>
        </p:txBody>
      </p:sp>
    </p:spTree>
    <p:extLst>
      <p:ext uri="{BB962C8B-B14F-4D97-AF65-F5344CB8AC3E}">
        <p14:creationId xmlns:p14="http://schemas.microsoft.com/office/powerpoint/2010/main" val="33393973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enn.parsons@ericsson.com"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peter.ashwoodsmith@huawei.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ieee802.org/1/files/public/docs2016/liaison-SG13-LS139_IMT2020-0216.zi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extranet.itu.int/ITU-T/focusgroups/imt-2020/FG%20IMT2020%20Output%20Documents/O-015.docx?Web=1" TargetMode="External"/><Relationship Id="rId13" Type="http://schemas.openxmlformats.org/officeDocument/2006/relationships/image" Target="../media/image3.png"/><Relationship Id="rId3" Type="http://schemas.openxmlformats.org/officeDocument/2006/relationships/hyperlink" Target="https://extranet.itu.int/ITU-T/focusgroups/imt-2020/FG%20IMT2020%20Input%20Documents/Forms/AllItems.aspx" TargetMode="External"/><Relationship Id="rId7" Type="http://schemas.openxmlformats.org/officeDocument/2006/relationships/hyperlink" Target="https://extranet.itu.int/ITU-T/focusgroups/imt-2020/FG%20IMT2020%20Output%20Documents/O-009.docx?Web=1" TargetMode="External"/><Relationship Id="rId12" Type="http://schemas.openxmlformats.org/officeDocument/2006/relationships/hyperlink" Target="https://extranet.itu.int/ITU-T/focusgroups/imt-2020/FG%20IMT2020%20Input%20Documents/I-121.pdf?Web=1" TargetMode="External"/><Relationship Id="rId2" Type="http://schemas.openxmlformats.org/officeDocument/2006/relationships/slideLayout" Target="../slideLayouts/slideLayout3.xml"/><Relationship Id="rId16" Type="http://schemas.openxmlformats.org/officeDocument/2006/relationships/image" Target="../media/image2.emf"/><Relationship Id="rId1" Type="http://schemas.openxmlformats.org/officeDocument/2006/relationships/vmlDrawing" Target="../drawings/vmlDrawing1.vml"/><Relationship Id="rId6" Type="http://schemas.openxmlformats.org/officeDocument/2006/relationships/hyperlink" Target="https://extranet.itu.int/ITU-T/focusgroups/imt-2020/FG%20IMT2020%20Output%20Documents/O-002.docx?Web=1" TargetMode="External"/><Relationship Id="rId11" Type="http://schemas.openxmlformats.org/officeDocument/2006/relationships/hyperlink" Target="https://extranet.itu.int/ITU-T/focusgroups/imt-2020/FG%20IMT2020%20Input%20Documents/I-094.pdf?Web=1" TargetMode="External"/><Relationship Id="rId5" Type="http://schemas.openxmlformats.org/officeDocument/2006/relationships/hyperlink" Target="https://extranet.itu.int/ITU-T/focusgroups/imt-2020/FG%20IMT2020%20Output%20Documents/O-001.docx?Web=1" TargetMode="External"/><Relationship Id="rId15" Type="http://schemas.openxmlformats.org/officeDocument/2006/relationships/package" Target="../embeddings/Microsoft_Word_Document1.docx"/><Relationship Id="rId10" Type="http://schemas.openxmlformats.org/officeDocument/2006/relationships/hyperlink" Target="https://extranet.itu.int/ITU-T/focusgroups/imt-2020/FG%20IMT2020%20Input%20Documents/I-060.pdf?Web=1" TargetMode="External"/><Relationship Id="rId4" Type="http://schemas.openxmlformats.org/officeDocument/2006/relationships/hyperlink" Target="https://extranet.itu.int/ITU-T/focusgroups/imt-2020/FG%20IMT2020%20Output%20Documents/Forms/AllItems.aspx" TargetMode="External"/><Relationship Id="rId9" Type="http://schemas.openxmlformats.org/officeDocument/2006/relationships/hyperlink" Target="https://extranet.itu.int/ITU-T/focusgroups/imt-2020/FG%20IMT2020%20Input%20Documents/I-034.pdf?Web=1" TargetMode="External"/><Relationship Id="rId1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9671" y="1323428"/>
            <a:ext cx="11407602" cy="3262366"/>
          </a:xfrm>
        </p:spPr>
        <p:txBody>
          <a:bodyPr>
            <a:normAutofit/>
          </a:bodyPr>
          <a:lstStyle/>
          <a:p>
            <a:pPr eaLnBrk="1" hangingPunct="1"/>
            <a:r>
              <a:rPr lang="en-US" altLang="it-IT" sz="6400" dirty="0" smtClean="0"/>
              <a:t>Update on</a:t>
            </a:r>
            <a:br>
              <a:rPr lang="en-US" altLang="it-IT" sz="6400" dirty="0" smtClean="0"/>
            </a:br>
            <a:r>
              <a:rPr lang="en-US" altLang="it-IT" sz="6400" dirty="0" smtClean="0"/>
              <a:t>ITU-T FG IMT-2020</a:t>
            </a:r>
            <a:br>
              <a:rPr lang="en-US" altLang="it-IT" sz="6400" dirty="0" smtClean="0"/>
            </a:br>
            <a:endParaRPr lang="en-US" altLang="it-IT" sz="4000" dirty="0" smtClean="0"/>
          </a:p>
        </p:txBody>
      </p:sp>
      <p:sp>
        <p:nvSpPr>
          <p:cNvPr id="3075" name="Rectangle 3"/>
          <p:cNvSpPr>
            <a:spLocks noGrp="1" noChangeArrowheads="1"/>
          </p:cNvSpPr>
          <p:nvPr>
            <p:ph type="subTitle" idx="1"/>
          </p:nvPr>
        </p:nvSpPr>
        <p:spPr>
          <a:xfrm>
            <a:off x="427471" y="4462819"/>
            <a:ext cx="11028328" cy="2307810"/>
          </a:xfrm>
        </p:spPr>
        <p:txBody>
          <a:bodyPr>
            <a:normAutofit fontScale="92500" lnSpcReduction="10000"/>
          </a:bodyPr>
          <a:lstStyle/>
          <a:p>
            <a:pPr eaLnBrk="1" hangingPunct="1"/>
            <a:r>
              <a:rPr lang="it-IT" altLang="it-IT" sz="2600" dirty="0" smtClean="0"/>
              <a:t> </a:t>
            </a:r>
          </a:p>
          <a:p>
            <a:pPr eaLnBrk="1" hangingPunct="1"/>
            <a:endParaRPr lang="it-IT" altLang="it-IT" sz="2600" dirty="0" smtClean="0"/>
          </a:p>
          <a:p>
            <a:pPr eaLnBrk="1" hangingPunct="1"/>
            <a:r>
              <a:rPr lang="it-IT" altLang="it-IT" sz="2600" dirty="0" smtClean="0"/>
              <a:t>Glenn </a:t>
            </a:r>
            <a:r>
              <a:rPr lang="it-IT" altLang="it-IT" sz="2600" dirty="0" smtClean="0"/>
              <a:t>Parsons</a:t>
            </a:r>
            <a:br>
              <a:rPr lang="it-IT" altLang="it-IT" sz="2600" dirty="0" smtClean="0"/>
            </a:br>
            <a:r>
              <a:rPr lang="it-IT" altLang="it-IT" sz="1800" dirty="0" smtClean="0">
                <a:hlinkClick r:id="rId3"/>
              </a:rPr>
              <a:t>glenn.parsons@ericsson.com</a:t>
            </a:r>
            <a:r>
              <a:rPr lang="it-IT" altLang="it-IT" sz="1800" dirty="0" smtClean="0"/>
              <a:t> </a:t>
            </a:r>
          </a:p>
          <a:p>
            <a:pPr eaLnBrk="1" hangingPunct="1"/>
            <a:endParaRPr lang="it-IT" altLang="it-IT" sz="2600" dirty="0" smtClean="0"/>
          </a:p>
          <a:p>
            <a:pPr eaLnBrk="1" hangingPunct="1"/>
            <a:r>
              <a:rPr lang="it-IT" altLang="it-IT" sz="2600" dirty="0" smtClean="0"/>
              <a:t>March 2016</a:t>
            </a:r>
          </a:p>
          <a:p>
            <a:pPr eaLnBrk="1" hangingPunct="1"/>
            <a:endParaRPr lang="it-IT" altLang="it-IT" sz="2600" dirty="0" smtClean="0"/>
          </a:p>
          <a:p>
            <a:pPr eaLnBrk="1" hangingPunct="1"/>
            <a:endParaRPr lang="en-US" altLang="it-IT" sz="2600" dirty="0" smtClean="0"/>
          </a:p>
        </p:txBody>
      </p:sp>
      <p:pic>
        <p:nvPicPr>
          <p:cNvPr id="9218" name="Picture 2" descr="I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04" y="432108"/>
            <a:ext cx="9620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4221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465" y="225947"/>
            <a:ext cx="11643298" cy="1041823"/>
          </a:xfrm>
        </p:spPr>
        <p:txBody>
          <a:bodyPr/>
          <a:lstStyle/>
          <a:p>
            <a:r>
              <a:rPr lang="en-US" dirty="0" smtClean="0">
                <a:solidFill>
                  <a:schemeClr val="bg2"/>
                </a:solidFill>
              </a:rPr>
              <a:t>First Output Document Structure:</a:t>
            </a:r>
            <a:br>
              <a:rPr lang="en-US" dirty="0" smtClean="0">
                <a:solidFill>
                  <a:schemeClr val="bg2"/>
                </a:solidFill>
              </a:rPr>
            </a:br>
            <a:r>
              <a:rPr lang="en-US" dirty="0" smtClean="0">
                <a:solidFill>
                  <a:schemeClr val="bg2"/>
                </a:solidFill>
              </a:rPr>
              <a:t/>
            </a:r>
            <a:br>
              <a:rPr lang="en-US" dirty="0" smtClean="0">
                <a:solidFill>
                  <a:schemeClr val="bg2"/>
                </a:solidFill>
              </a:rPr>
            </a:br>
            <a:r>
              <a:rPr lang="en-US" dirty="0" smtClean="0">
                <a:solidFill>
                  <a:schemeClr val="bg2"/>
                </a:solidFill>
              </a:rPr>
              <a:t>Executive Summary + Gaps + Supplemental info</a:t>
            </a:r>
            <a:endParaRPr lang="en-US" dirty="0">
              <a:solidFill>
                <a:schemeClr val="bg2"/>
              </a:solidFill>
            </a:endParaRPr>
          </a:p>
        </p:txBody>
      </p:sp>
      <p:graphicFrame>
        <p:nvGraphicFramePr>
          <p:cNvPr id="4" name="Table 3"/>
          <p:cNvGraphicFramePr>
            <a:graphicFrameLocks noGrp="1"/>
          </p:cNvGraphicFramePr>
          <p:nvPr/>
        </p:nvGraphicFramePr>
        <p:xfrm>
          <a:off x="5903265" y="5273075"/>
          <a:ext cx="6170930" cy="1421130"/>
        </p:xfrm>
        <a:graphic>
          <a:graphicData uri="http://schemas.openxmlformats.org/drawingml/2006/table">
            <a:tbl>
              <a:tblPr/>
              <a:tblGrid>
                <a:gridCol w="4959985"/>
                <a:gridCol w="1210945"/>
              </a:tblGrid>
              <a:tr h="197485">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A.19 Mobility </a:t>
                      </a:r>
                      <a:r>
                        <a:rPr lang="en-GB" sz="1200" dirty="0">
                          <a:solidFill>
                            <a:schemeClr val="bg2"/>
                          </a:solidFill>
                          <a:latin typeface="Times New Roman"/>
                          <a:ea typeface="MS Mincho"/>
                        </a:rPr>
                        <a:t>management for distributed flat network</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1200">
                          <a:solidFill>
                            <a:schemeClr val="bg2"/>
                          </a:solidFill>
                          <a:latin typeface="Times New Roman"/>
                          <a:ea typeface="MS Mincho"/>
                        </a:rPr>
                        <a:t>Priority: High</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Description: As the IMT-2020 core network is envisioned to be a flat distributed network, which is composed of the multiple distributed gateways to cope with traffic explosion and latency requirements of applications, mobility management should be studied aligning with those architectural changes.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907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Related work: 3GPP, SG13</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5" name="Table 4"/>
          <p:cNvGraphicFramePr>
            <a:graphicFrameLocks noGrp="1"/>
          </p:cNvGraphicFramePr>
          <p:nvPr/>
        </p:nvGraphicFramePr>
        <p:xfrm>
          <a:off x="5887051" y="3610532"/>
          <a:ext cx="6170930" cy="1421130"/>
        </p:xfrm>
        <a:graphic>
          <a:graphicData uri="http://schemas.openxmlformats.org/drawingml/2006/table">
            <a:tbl>
              <a:tblPr/>
              <a:tblGrid>
                <a:gridCol w="4959985"/>
                <a:gridCol w="1210945"/>
              </a:tblGrid>
              <a:tr h="197485">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A.18 End-to-end </a:t>
                      </a:r>
                      <a:r>
                        <a:rPr lang="en-GB" sz="1200" dirty="0">
                          <a:solidFill>
                            <a:schemeClr val="bg2"/>
                          </a:solidFill>
                          <a:latin typeface="Times New Roman"/>
                          <a:ea typeface="MS Mincho"/>
                        </a:rPr>
                        <a:t>network management in a multi-domain environment</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tabLst>
                          <a:tab pos="504190" algn="l"/>
                          <a:tab pos="756285" algn="l"/>
                          <a:tab pos="1008380" algn="l"/>
                          <a:tab pos="1260475" algn="l"/>
                        </a:tabLst>
                      </a:pPr>
                      <a:r>
                        <a:rPr lang="en-GB" sz="1200">
                          <a:solidFill>
                            <a:schemeClr val="bg2"/>
                          </a:solidFill>
                          <a:latin typeface="Times New Roman"/>
                          <a:ea typeface="MS Mincho"/>
                        </a:rPr>
                        <a:t>Priority: High</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18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Description: Multiple</a:t>
                      </a:r>
                      <a:r>
                        <a:rPr lang="en-GB" sz="1200" dirty="0">
                          <a:solidFill>
                            <a:schemeClr val="bg2"/>
                          </a:solidFill>
                          <a:latin typeface="Times New Roman"/>
                          <a:ea typeface="Malgun Gothic"/>
                        </a:rPr>
                        <a:t> network management protocols in different network domains make it difficult to support unified network operations over multiple network domains. A unified end-to-end network management should be considered to ensure compatibility and flexibility for the operation and management of an IMT-2020 network.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19075">
                <a:tc gridSpan="2">
                  <a:txBody>
                    <a:bodyPr/>
                    <a:lstStyle/>
                    <a:p>
                      <a:pPr marL="0" marR="0" algn="just" hangingPunct="0">
                        <a:spcBef>
                          <a:spcPts val="0"/>
                        </a:spcBef>
                        <a:spcAft>
                          <a:spcPts val="0"/>
                        </a:spcAft>
                        <a:tabLst>
                          <a:tab pos="504190" algn="l"/>
                          <a:tab pos="756285" algn="l"/>
                          <a:tab pos="1008380" algn="l"/>
                          <a:tab pos="1260475" algn="l"/>
                        </a:tabLst>
                      </a:pPr>
                      <a:r>
                        <a:rPr lang="en-GB" sz="1200" dirty="0">
                          <a:solidFill>
                            <a:schemeClr val="bg2"/>
                          </a:solidFill>
                          <a:latin typeface="Times New Roman"/>
                          <a:ea typeface="MS Mincho"/>
                        </a:rPr>
                        <a:t>Related work: SG13</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5870842" y="1757532"/>
          <a:ext cx="6210796" cy="1626919"/>
        </p:xfrm>
        <a:graphic>
          <a:graphicData uri="http://schemas.openxmlformats.org/drawingml/2006/table">
            <a:tbl>
              <a:tblPr/>
              <a:tblGrid>
                <a:gridCol w="4992028"/>
                <a:gridCol w="1218768"/>
              </a:tblGrid>
              <a:tr h="332944">
                <a:tc>
                  <a:txBody>
                    <a:bodyPr/>
                    <a:lstStyle/>
                    <a:p>
                      <a:pPr marL="342900" marR="0" lvl="0" indent="-342900" algn="just" hangingPunct="0">
                        <a:spcBef>
                          <a:spcPts val="0"/>
                        </a:spcBef>
                        <a:spcAft>
                          <a:spcPts val="0"/>
                        </a:spcAft>
                        <a:buFont typeface="Arial" pitchFamily="34" charset="0"/>
                        <a:buChar char="•"/>
                        <a:tabLst>
                          <a:tab pos="504190" algn="l"/>
                          <a:tab pos="756285" algn="l"/>
                          <a:tab pos="1008380" algn="l"/>
                          <a:tab pos="1260475" algn="l"/>
                          <a:tab pos="457200" algn="l"/>
                        </a:tabLst>
                      </a:pPr>
                      <a:r>
                        <a:rPr lang="en-GB" sz="1200" dirty="0" smtClean="0">
                          <a:solidFill>
                            <a:schemeClr val="bg2"/>
                          </a:solidFill>
                          <a:latin typeface="Times New Roman"/>
                          <a:ea typeface="MS Mincho"/>
                        </a:rPr>
                        <a:t>A.17 OAM </a:t>
                      </a:r>
                      <a:r>
                        <a:rPr lang="en-GB" sz="1200" dirty="0">
                          <a:solidFill>
                            <a:schemeClr val="bg2"/>
                          </a:solidFill>
                          <a:latin typeface="Times New Roman"/>
                          <a:ea typeface="MS Mincho"/>
                        </a:rPr>
                        <a:t>protocols</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dirty="0">
                          <a:solidFill>
                            <a:schemeClr val="bg1"/>
                          </a:solidFill>
                          <a:latin typeface="Times New Roman"/>
                          <a:ea typeface="MS Mincho"/>
                        </a:rPr>
                        <a:t>Priority: High</a:t>
                      </a:r>
                      <a:endParaRPr lang="en-US" sz="1200" dirty="0">
                        <a:solidFill>
                          <a:schemeClr val="bg1"/>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1031">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a:solidFill>
                            <a:schemeClr val="bg2"/>
                          </a:solidFill>
                          <a:latin typeface="Times New Roman"/>
                          <a:ea typeface="MS Mincho"/>
                        </a:rPr>
                        <a:t>Description: OAM protocols are not standardized in some parts of IMT networks such as the front haul network. Standard OAM protocols should be studied for fault management and performance management between network equipment that may be commonly used across the IMT-2020 network.</a:t>
                      </a:r>
                      <a:endParaRPr lang="en-US" sz="120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32944">
                <a:tc gridSpan="2">
                  <a:txBody>
                    <a:bodyPr/>
                    <a:lstStyle/>
                    <a:p>
                      <a:pPr marL="0" marR="0" algn="just" hangingPunct="0">
                        <a:spcBef>
                          <a:spcPts val="0"/>
                        </a:spcBef>
                        <a:spcAft>
                          <a:spcPts val="0"/>
                        </a:spcAft>
                        <a:buFont typeface="Arial" pitchFamily="34" charset="0"/>
                        <a:buChar char="•"/>
                        <a:tabLst>
                          <a:tab pos="504190" algn="l"/>
                          <a:tab pos="756285" algn="l"/>
                          <a:tab pos="1008380" algn="l"/>
                          <a:tab pos="1260475" algn="l"/>
                        </a:tabLst>
                      </a:pPr>
                      <a:r>
                        <a:rPr lang="en-GB" sz="1200" dirty="0">
                          <a:solidFill>
                            <a:schemeClr val="bg2"/>
                          </a:solidFill>
                          <a:latin typeface="Times New Roman"/>
                          <a:ea typeface="MS Mincho"/>
                        </a:rPr>
                        <a:t>Related work: </a:t>
                      </a:r>
                      <a:endParaRPr lang="en-US" sz="1200" dirty="0">
                        <a:solidFill>
                          <a:schemeClr val="bg2"/>
                        </a:solidFill>
                        <a:latin typeface="Times New Roman"/>
                        <a:ea typeface="MS Mincho"/>
                      </a:endParaRPr>
                    </a:p>
                  </a:txBody>
                  <a:tcPr marL="68580" marR="68580" marT="53975" marB="539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068" y="1838920"/>
            <a:ext cx="4031940" cy="2934960"/>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267" y="4916385"/>
            <a:ext cx="4784521" cy="1623909"/>
          </a:xfrm>
          <a:prstGeom prst="rect">
            <a:avLst/>
          </a:prstGeom>
          <a:noFill/>
          <a:ln>
            <a:noFill/>
          </a:ln>
        </p:spPr>
      </p:pic>
      <p:cxnSp>
        <p:nvCxnSpPr>
          <p:cNvPr id="12" name="Straight Arrow Connector 11"/>
          <p:cNvCxnSpPr/>
          <p:nvPr/>
        </p:nvCxnSpPr>
        <p:spPr bwMode="auto">
          <a:xfrm flipH="1">
            <a:off x="3313216" y="1389413"/>
            <a:ext cx="201880" cy="38001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13" name="Straight Arrow Connector 12"/>
          <p:cNvCxnSpPr/>
          <p:nvPr/>
        </p:nvCxnSpPr>
        <p:spPr bwMode="auto">
          <a:xfrm>
            <a:off x="5498275" y="1377538"/>
            <a:ext cx="296883" cy="475013"/>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537" y="-110362"/>
            <a:ext cx="11216833" cy="1041823"/>
          </a:xfrm>
        </p:spPr>
        <p:txBody>
          <a:bodyPr/>
          <a:lstStyle/>
          <a:p>
            <a:r>
              <a:rPr lang="en-US" dirty="0" smtClean="0">
                <a:solidFill>
                  <a:schemeClr val="bg2"/>
                </a:solidFill>
              </a:rPr>
              <a:t>ITU-T 5G wireline FG-IMT-2020 Phase II (2016)</a:t>
            </a:r>
            <a:endParaRPr lang="en-US" dirty="0">
              <a:solidFill>
                <a:schemeClr val="bg2"/>
              </a:solidFill>
            </a:endParaRPr>
          </a:p>
        </p:txBody>
      </p:sp>
      <p:sp>
        <p:nvSpPr>
          <p:cNvPr id="4" name="TextBox 3"/>
          <p:cNvSpPr txBox="1"/>
          <p:nvPr/>
        </p:nvSpPr>
        <p:spPr>
          <a:xfrm>
            <a:off x="373121" y="888458"/>
            <a:ext cx="11116523" cy="6678751"/>
          </a:xfrm>
          <a:prstGeom prst="rect">
            <a:avLst/>
          </a:prstGeom>
          <a:noFill/>
        </p:spPr>
        <p:txBody>
          <a:bodyPr wrap="square" rtlCol="0">
            <a:spAutoFit/>
          </a:bodyPr>
          <a:lstStyle/>
          <a:p>
            <a:pPr marL="342900" indent="-342900">
              <a:buFont typeface="Arial" pitchFamily="34" charset="0"/>
              <a:buChar char="•"/>
            </a:pPr>
            <a:r>
              <a:rPr lang="en-US" sz="1600" b="1" dirty="0" smtClean="0">
                <a:solidFill>
                  <a:schemeClr val="bg2"/>
                </a:solidFill>
              </a:rPr>
              <a:t>Renewed end of 2015 for all of 2016 (Ashwood-Smith chair), Vice Chairs same with one substitution within NTT.</a:t>
            </a:r>
          </a:p>
          <a:p>
            <a:pPr marL="342900" indent="-342900"/>
            <a:endParaRPr lang="en-US" sz="1600" b="1" dirty="0" smtClean="0">
              <a:solidFill>
                <a:schemeClr val="bg2"/>
              </a:solidFill>
            </a:endParaRPr>
          </a:p>
          <a:p>
            <a:pPr marL="342900" indent="-342900">
              <a:buFont typeface="Arial" pitchFamily="34" charset="0"/>
              <a:buChar char="•"/>
            </a:pPr>
            <a:r>
              <a:rPr lang="en-US" sz="1600" b="1" dirty="0" smtClean="0">
                <a:solidFill>
                  <a:schemeClr val="bg2"/>
                </a:solidFill>
              </a:rPr>
              <a:t>New Terms of Reference as follows:</a:t>
            </a:r>
          </a:p>
          <a:p>
            <a:pPr marL="342900" indent="-342900"/>
            <a:endParaRPr lang="en-US" sz="1600" b="1" dirty="0" smtClean="0">
              <a:solidFill>
                <a:schemeClr val="bg2"/>
              </a:solidFill>
            </a:endParaRPr>
          </a:p>
          <a:p>
            <a:pPr marL="800100" lvl="1" indent="-342900" hangingPunct="0">
              <a:buFont typeface="Arial" pitchFamily="34" charset="0"/>
              <a:buChar char="•"/>
            </a:pPr>
            <a:r>
              <a:rPr lang="en-GB" sz="1600" dirty="0" smtClean="0">
                <a:solidFill>
                  <a:schemeClr val="bg2"/>
                </a:solidFill>
              </a:rPr>
              <a:t>Demonstrations or prototyping with other groups (e.g., with open source community);</a:t>
            </a:r>
            <a:endParaRPr lang="en-US" sz="1600" dirty="0" smtClean="0">
              <a:solidFill>
                <a:schemeClr val="bg2"/>
              </a:solidFill>
            </a:endParaRPr>
          </a:p>
          <a:p>
            <a:pPr marL="800100" lvl="1" indent="-342900" hangingPunct="0">
              <a:buFont typeface="Arial" pitchFamily="34" charset="0"/>
              <a:buChar char="•"/>
            </a:pPr>
            <a:r>
              <a:rPr lang="en-GB" sz="1600" dirty="0" smtClean="0">
                <a:solidFill>
                  <a:schemeClr val="bg2"/>
                </a:solidFill>
              </a:rPr>
              <a:t>Network </a:t>
            </a:r>
            <a:r>
              <a:rPr lang="en-GB" sz="1600" dirty="0" err="1" smtClean="0">
                <a:solidFill>
                  <a:schemeClr val="bg2"/>
                </a:solidFill>
              </a:rPr>
              <a:t>softwarization</a:t>
            </a:r>
            <a:r>
              <a:rPr lang="en-GB" sz="1600" dirty="0" smtClean="0">
                <a:solidFill>
                  <a:schemeClr val="bg2"/>
                </a:solidFill>
              </a:rPr>
              <a:t> and ICN;</a:t>
            </a:r>
            <a:endParaRPr lang="en-US" sz="1600" dirty="0" smtClean="0">
              <a:solidFill>
                <a:schemeClr val="bg2"/>
              </a:solidFill>
            </a:endParaRPr>
          </a:p>
          <a:p>
            <a:pPr marL="800100" lvl="1" indent="-342900" hangingPunct="0">
              <a:buFont typeface="Arial" pitchFamily="34" charset="0"/>
              <a:buChar char="•"/>
            </a:pPr>
            <a:r>
              <a:rPr lang="en-GB" sz="1600" dirty="0" smtClean="0">
                <a:solidFill>
                  <a:schemeClr val="bg2"/>
                </a:solidFill>
              </a:rPr>
              <a:t>Network architecture refinement;</a:t>
            </a:r>
            <a:endParaRPr lang="en-US" sz="1600" dirty="0" smtClean="0">
              <a:solidFill>
                <a:schemeClr val="bg2"/>
              </a:solidFill>
            </a:endParaRPr>
          </a:p>
          <a:p>
            <a:pPr marL="800100" lvl="1" indent="-342900" hangingPunct="0">
              <a:buFont typeface="Arial" pitchFamily="34" charset="0"/>
              <a:buChar char="•"/>
            </a:pPr>
            <a:r>
              <a:rPr lang="en-GB" sz="1600" dirty="0" smtClean="0">
                <a:solidFill>
                  <a:schemeClr val="bg2"/>
                </a:solidFill>
              </a:rPr>
              <a:t>Fixed mobile convergence;</a:t>
            </a:r>
            <a:endParaRPr lang="en-US" sz="1600" dirty="0" smtClean="0">
              <a:solidFill>
                <a:schemeClr val="bg2"/>
              </a:solidFill>
            </a:endParaRPr>
          </a:p>
          <a:p>
            <a:pPr marL="800100" lvl="1" indent="-342900" hangingPunct="0">
              <a:buFont typeface="Arial" pitchFamily="34" charset="0"/>
              <a:buChar char="•"/>
            </a:pPr>
            <a:r>
              <a:rPr lang="en-GB" sz="1600" dirty="0" smtClean="0">
                <a:solidFill>
                  <a:schemeClr val="bg2"/>
                </a:solidFill>
              </a:rPr>
              <a:t>Network slicing for front haul/back haul;</a:t>
            </a:r>
            <a:endParaRPr lang="en-US" sz="1600" dirty="0" smtClean="0">
              <a:solidFill>
                <a:schemeClr val="bg2"/>
              </a:solidFill>
            </a:endParaRPr>
          </a:p>
          <a:p>
            <a:pPr marL="800100" lvl="1" indent="-342900" hangingPunct="0">
              <a:buFont typeface="Arial" pitchFamily="34" charset="0"/>
              <a:buChar char="•"/>
            </a:pPr>
            <a:r>
              <a:rPr lang="en-GB" sz="1600" dirty="0" smtClean="0">
                <a:solidFill>
                  <a:schemeClr val="bg2"/>
                </a:solidFill>
              </a:rPr>
              <a:t>New traffic models and associated </a:t>
            </a:r>
            <a:r>
              <a:rPr lang="en-GB" sz="1600" dirty="0" err="1" smtClean="0">
                <a:solidFill>
                  <a:schemeClr val="bg2"/>
                </a:solidFill>
              </a:rPr>
              <a:t>QoS</a:t>
            </a:r>
            <a:r>
              <a:rPr lang="en-GB" sz="1600" dirty="0" smtClean="0">
                <a:solidFill>
                  <a:schemeClr val="bg2"/>
                </a:solidFill>
              </a:rPr>
              <a:t> and OAM aspects applicable to IMT-2020 architecture.</a:t>
            </a:r>
          </a:p>
          <a:p>
            <a:pPr marL="800100" lvl="1" indent="-342900" hangingPunct="0">
              <a:buFont typeface="Arial" pitchFamily="34" charset="0"/>
              <a:buChar char="•"/>
            </a:pPr>
            <a:endParaRPr lang="en-GB" sz="1600" dirty="0" smtClean="0">
              <a:solidFill>
                <a:schemeClr val="bg2"/>
              </a:solidFill>
            </a:endParaRPr>
          </a:p>
          <a:p>
            <a:pPr marL="342900" indent="-342900" hangingPunct="0">
              <a:buFont typeface="Arial" pitchFamily="34" charset="0"/>
              <a:buChar char="•"/>
            </a:pPr>
            <a:r>
              <a:rPr lang="en-GB" sz="1600" dirty="0" smtClean="0">
                <a:solidFill>
                  <a:schemeClr val="bg2"/>
                </a:solidFill>
              </a:rPr>
              <a:t>Four meetings in 2016 – First is March in Seoul  next is Beijing in early May, Palo Alto in September and concluding meeting likely November in Geneva.</a:t>
            </a:r>
          </a:p>
          <a:p>
            <a:pPr marL="800100" lvl="1" indent="-342900" hangingPunct="0">
              <a:buFont typeface="Arial" pitchFamily="34" charset="0"/>
              <a:buChar char="•"/>
            </a:pPr>
            <a:r>
              <a:rPr lang="en-GB" sz="1600" dirty="0" smtClean="0">
                <a:solidFill>
                  <a:schemeClr val="bg2"/>
                </a:solidFill>
              </a:rPr>
              <a:t>First meeting had demos of: LTE </a:t>
            </a:r>
            <a:r>
              <a:rPr lang="en-GB" sz="1600" dirty="0" err="1" smtClean="0">
                <a:solidFill>
                  <a:schemeClr val="bg2"/>
                </a:solidFill>
              </a:rPr>
              <a:t>eNodeB</a:t>
            </a:r>
            <a:r>
              <a:rPr lang="en-GB" sz="1600" dirty="0" smtClean="0">
                <a:solidFill>
                  <a:schemeClr val="bg2"/>
                </a:solidFill>
              </a:rPr>
              <a:t> virtualization via containers, CPRI over Packet, and Fabric-As-A-Service on ODL. Video demo recordings are available via the ITU-T FG SharePoint.</a:t>
            </a:r>
          </a:p>
          <a:p>
            <a:pPr marL="342900" indent="-342900" hangingPunct="0">
              <a:buFont typeface="Arial" pitchFamily="34" charset="0"/>
              <a:buChar char="•"/>
            </a:pPr>
            <a:endParaRPr lang="en-GB" sz="1600" dirty="0" smtClean="0">
              <a:solidFill>
                <a:schemeClr val="bg2"/>
              </a:solidFill>
            </a:endParaRPr>
          </a:p>
          <a:p>
            <a:pPr marL="342900" indent="-342900" hangingPunct="0">
              <a:buFont typeface="Arial" pitchFamily="34" charset="0"/>
              <a:buChar char="•"/>
            </a:pPr>
            <a:r>
              <a:rPr lang="en-GB" sz="1600" dirty="0" smtClean="0">
                <a:solidFill>
                  <a:schemeClr val="bg2"/>
                </a:solidFill>
              </a:rPr>
              <a:t>Expected year end outputs 1: Several draft recommendations close to final ready to be progressed by ITU in 2017.</a:t>
            </a:r>
          </a:p>
          <a:p>
            <a:pPr marL="342900" indent="-342900" hangingPunct="0">
              <a:buFont typeface="Arial" pitchFamily="34" charset="0"/>
              <a:buChar char="•"/>
            </a:pPr>
            <a:endParaRPr lang="en-GB" sz="1600" dirty="0" smtClean="0">
              <a:solidFill>
                <a:schemeClr val="bg2"/>
              </a:solidFill>
            </a:endParaRPr>
          </a:p>
          <a:p>
            <a:pPr marL="342900" indent="-342900" hangingPunct="0">
              <a:buFont typeface="Arial" pitchFamily="34" charset="0"/>
              <a:buChar char="•"/>
            </a:pPr>
            <a:r>
              <a:rPr lang="en-GB" sz="1600" dirty="0" smtClean="0">
                <a:solidFill>
                  <a:schemeClr val="bg2"/>
                </a:solidFill>
              </a:rPr>
              <a:t>Expected year end outputs 2: Proof of concept of </a:t>
            </a:r>
            <a:r>
              <a:rPr lang="en-GB" sz="1600" dirty="0" err="1" smtClean="0">
                <a:solidFill>
                  <a:schemeClr val="bg2"/>
                </a:solidFill>
              </a:rPr>
              <a:t>softwarization</a:t>
            </a:r>
            <a:r>
              <a:rPr lang="en-GB" sz="1600" dirty="0" smtClean="0">
                <a:solidFill>
                  <a:schemeClr val="bg2"/>
                </a:solidFill>
              </a:rPr>
              <a:t>, possibly joint open source orchestrator with hopefully end to end demos to be done at final meeting.</a:t>
            </a:r>
          </a:p>
          <a:p>
            <a:pPr marL="342900" indent="-342900" hangingPunct="0">
              <a:buFont typeface="Arial" pitchFamily="34" charset="0"/>
              <a:buChar char="•"/>
            </a:pPr>
            <a:endParaRPr lang="en-GB" sz="1600" dirty="0" smtClean="0">
              <a:solidFill>
                <a:schemeClr val="bg2"/>
              </a:solidFill>
            </a:endParaRPr>
          </a:p>
          <a:p>
            <a:pPr marL="342900" indent="-342900" hangingPunct="0">
              <a:buFont typeface="Arial" pitchFamily="34" charset="0"/>
              <a:buChar char="•"/>
            </a:pPr>
            <a:r>
              <a:rPr lang="en-GB" sz="1600" dirty="0" smtClean="0">
                <a:solidFill>
                  <a:schemeClr val="bg2"/>
                </a:solidFill>
              </a:rPr>
              <a:t>We of course welcome collaboration with other interested SDO.</a:t>
            </a:r>
          </a:p>
          <a:p>
            <a:pPr marL="342900" indent="-342900"/>
            <a:endParaRPr lang="en-US" sz="1200" i="1" dirty="0" smtClean="0">
              <a:solidFill>
                <a:schemeClr val="bg2"/>
              </a:solidFill>
            </a:endParaRPr>
          </a:p>
          <a:p>
            <a:pPr>
              <a:buFontTx/>
              <a:buChar char="-"/>
            </a:pPr>
            <a:endParaRPr lang="en-US" sz="1200" i="1" dirty="0" smtClean="0">
              <a:solidFill>
                <a:schemeClr val="bg2"/>
              </a:solidFill>
            </a:endParaRPr>
          </a:p>
          <a:p>
            <a:endParaRPr lang="en-US" sz="1200" i="1" dirty="0" smtClean="0">
              <a:solidFill>
                <a:schemeClr val="bg2"/>
              </a:solidFill>
            </a:endParaRPr>
          </a:p>
          <a:p>
            <a:endParaRPr lang="en-US" sz="1200" i="1" dirty="0" smtClean="0">
              <a:solidFill>
                <a:schemeClr val="bg2"/>
              </a:solidFill>
            </a:endParaRPr>
          </a:p>
          <a:p>
            <a:endParaRPr lang="en-US" sz="1200" i="1" dirty="0">
              <a:solidFill>
                <a:schemeClr val="bg2"/>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19676" y="236499"/>
            <a:ext cx="10743347" cy="1071271"/>
          </a:xfrm>
        </p:spPr>
        <p:txBody>
          <a:bodyPr/>
          <a:lstStyle/>
          <a:p>
            <a:r>
              <a:rPr lang="en-GB" altLang="en-US" dirty="0" smtClean="0"/>
              <a:t>ITU-T FG IMT-2020 – First Phase</a:t>
            </a:r>
          </a:p>
        </p:txBody>
      </p:sp>
      <p:sp>
        <p:nvSpPr>
          <p:cNvPr id="4099" name="Content Placeholder 2"/>
          <p:cNvSpPr>
            <a:spLocks noGrp="1"/>
          </p:cNvSpPr>
          <p:nvPr>
            <p:ph idx="1"/>
          </p:nvPr>
        </p:nvSpPr>
        <p:spPr>
          <a:xfrm>
            <a:off x="521773" y="1749431"/>
            <a:ext cx="11024135" cy="4120636"/>
          </a:xfrm>
        </p:spPr>
        <p:txBody>
          <a:bodyPr>
            <a:normAutofit lnSpcReduction="10000"/>
          </a:bodyPr>
          <a:lstStyle/>
          <a:p>
            <a:r>
              <a:rPr lang="en-GB" altLang="en-US" dirty="0" smtClean="0"/>
              <a:t>ITU-T SG13 – the Parent Study Group</a:t>
            </a:r>
          </a:p>
          <a:p>
            <a:r>
              <a:rPr lang="en-GB" altLang="en-US" dirty="0" smtClean="0"/>
              <a:t>Limited life time: June – Dec 2015</a:t>
            </a:r>
          </a:p>
          <a:p>
            <a:r>
              <a:rPr lang="en-GB" altLang="en-US" dirty="0" smtClean="0"/>
              <a:t>The Initial Objectives: </a:t>
            </a:r>
            <a:r>
              <a:rPr lang="en-GB" altLang="en-US" dirty="0" smtClean="0">
                <a:solidFill>
                  <a:srgbClr val="000000"/>
                </a:solidFill>
              </a:rPr>
              <a:t> </a:t>
            </a:r>
          </a:p>
          <a:p>
            <a:pPr lvl="1"/>
            <a:r>
              <a:rPr lang="en-GB" altLang="en-US" dirty="0" smtClean="0">
                <a:solidFill>
                  <a:srgbClr val="000000"/>
                </a:solidFill>
              </a:rPr>
              <a:t>produce materials of standards gap analysis of IMT-2020 in order to identify the relevant scope of ITU-T Recommendations on the fixed network of IMT-2020. </a:t>
            </a:r>
            <a:r>
              <a:rPr lang="en-GB" altLang="en-US" b="1" dirty="0" smtClean="0">
                <a:solidFill>
                  <a:srgbClr val="000000"/>
                </a:solidFill>
              </a:rPr>
              <a:t>Non-Radio</a:t>
            </a:r>
            <a:r>
              <a:rPr lang="en-GB" altLang="en-US" dirty="0" smtClean="0">
                <a:solidFill>
                  <a:srgbClr val="000000"/>
                </a:solidFill>
              </a:rPr>
              <a:t> topics only</a:t>
            </a:r>
          </a:p>
          <a:p>
            <a:r>
              <a:rPr lang="en-GB" altLang="en-US" dirty="0" smtClean="0">
                <a:solidFill>
                  <a:srgbClr val="000000"/>
                </a:solidFill>
              </a:rPr>
              <a:t>First Phase was completed successfully and the gap analysis report discussed and approved by ITU-T SG13 in Dec.,2015.</a:t>
            </a:r>
            <a:endParaRPr lang="en-GB" altLang="en-US" dirty="0" smtClean="0"/>
          </a:p>
        </p:txBody>
      </p:sp>
    </p:spTree>
    <p:extLst>
      <p:ext uri="{BB962C8B-B14F-4D97-AF65-F5344CB8AC3E}">
        <p14:creationId xmlns:p14="http://schemas.microsoft.com/office/powerpoint/2010/main" val="2453342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36792" y="236499"/>
            <a:ext cx="10741251" cy="1071271"/>
          </a:xfrm>
        </p:spPr>
        <p:txBody>
          <a:bodyPr/>
          <a:lstStyle/>
          <a:p>
            <a:r>
              <a:rPr lang="en-GB" altLang="en-US" smtClean="0"/>
              <a:t>ITU-T FG IMT2020 – Second Phase</a:t>
            </a:r>
          </a:p>
        </p:txBody>
      </p:sp>
      <p:sp>
        <p:nvSpPr>
          <p:cNvPr id="5123" name="Content Placeholder 2"/>
          <p:cNvSpPr>
            <a:spLocks noGrp="1"/>
          </p:cNvSpPr>
          <p:nvPr>
            <p:ph idx="1"/>
          </p:nvPr>
        </p:nvSpPr>
        <p:spPr>
          <a:xfrm>
            <a:off x="521773" y="1536429"/>
            <a:ext cx="11024135" cy="5043120"/>
          </a:xfrm>
        </p:spPr>
        <p:txBody>
          <a:bodyPr>
            <a:normAutofit lnSpcReduction="10000"/>
          </a:bodyPr>
          <a:lstStyle/>
          <a:p>
            <a:r>
              <a:rPr lang="en-GB" altLang="en-US" dirty="0" smtClean="0"/>
              <a:t>ITU-T SG13 approved to extend the lifetime of the FG for one year to the end of 2016 with new </a:t>
            </a:r>
            <a:r>
              <a:rPr lang="en-GB" altLang="en-US" dirty="0" err="1" smtClean="0"/>
              <a:t>ToR</a:t>
            </a:r>
            <a:r>
              <a:rPr lang="en-GB" altLang="en-US" dirty="0" smtClean="0"/>
              <a:t> as indicated below:</a:t>
            </a:r>
          </a:p>
          <a:p>
            <a:pPr lvl="1"/>
            <a:r>
              <a:rPr lang="en-GB" altLang="en-US" dirty="0" smtClean="0"/>
              <a:t>Explore demonstrations or prototyping with other groups, notably the open source community</a:t>
            </a:r>
          </a:p>
          <a:p>
            <a:pPr lvl="1"/>
            <a:r>
              <a:rPr lang="en-GB" altLang="en-US" dirty="0" smtClean="0"/>
              <a:t>Enhance aspects related to Networks </a:t>
            </a:r>
            <a:r>
              <a:rPr lang="en-GB" altLang="en-US" dirty="0" err="1" smtClean="0"/>
              <a:t>softwarization</a:t>
            </a:r>
            <a:r>
              <a:rPr lang="en-GB" altLang="en-US" dirty="0" smtClean="0"/>
              <a:t> and ICN;</a:t>
            </a:r>
          </a:p>
          <a:p>
            <a:pPr lvl="1"/>
            <a:r>
              <a:rPr lang="en-GB" altLang="en-US" dirty="0" smtClean="0"/>
              <a:t>Continue to refine and develop the IMT-2020 network architecture</a:t>
            </a:r>
          </a:p>
          <a:p>
            <a:pPr lvl="1"/>
            <a:r>
              <a:rPr lang="en-GB" altLang="en-US" dirty="0" smtClean="0"/>
              <a:t>Continue the study of fixed mobile convergence aspects</a:t>
            </a:r>
          </a:p>
          <a:p>
            <a:pPr lvl="1"/>
            <a:r>
              <a:rPr lang="en-GB" altLang="en-US" dirty="0" smtClean="0"/>
              <a:t>Continue to study network slicing for the front haul/back haul network</a:t>
            </a:r>
          </a:p>
          <a:p>
            <a:pPr lvl="1"/>
            <a:r>
              <a:rPr lang="en-GB" altLang="en-US" dirty="0" smtClean="0"/>
              <a:t>Continue to define new traffic models and associated </a:t>
            </a:r>
            <a:r>
              <a:rPr lang="en-GB" altLang="en-US" dirty="0" err="1" smtClean="0"/>
              <a:t>QoS</a:t>
            </a:r>
            <a:r>
              <a:rPr lang="en-GB" altLang="en-US" dirty="0" smtClean="0"/>
              <a:t> and OAM aspects applicable to IMT-2020 networks</a:t>
            </a:r>
          </a:p>
          <a:p>
            <a:endParaRPr lang="en-GB" altLang="en-US" sz="1800" dirty="0" smtClean="0"/>
          </a:p>
        </p:txBody>
      </p:sp>
    </p:spTree>
    <p:extLst>
      <p:ext uri="{BB962C8B-B14F-4D97-AF65-F5344CB8AC3E}">
        <p14:creationId xmlns:p14="http://schemas.microsoft.com/office/powerpoint/2010/main" val="85566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dirty="0" smtClean="0"/>
              <a:t>FG IMT-2020 – New Structure</a:t>
            </a:r>
          </a:p>
        </p:txBody>
      </p:sp>
      <p:sp>
        <p:nvSpPr>
          <p:cNvPr id="6147" name="Content Placeholder 2"/>
          <p:cNvSpPr>
            <a:spLocks noGrp="1"/>
          </p:cNvSpPr>
          <p:nvPr>
            <p:ph idx="1"/>
          </p:nvPr>
        </p:nvSpPr>
        <p:spPr>
          <a:xfrm>
            <a:off x="618163" y="1606907"/>
            <a:ext cx="11024135" cy="4617117"/>
          </a:xfrm>
        </p:spPr>
        <p:txBody>
          <a:bodyPr/>
          <a:lstStyle/>
          <a:p>
            <a:pPr marL="0" indent="0">
              <a:buFont typeface="Arial" pitchFamily="34" charset="0"/>
              <a:buNone/>
            </a:pPr>
            <a:r>
              <a:rPr lang="en-GB" altLang="en-US" dirty="0" smtClean="0"/>
              <a:t>The new structure for the FG is as follow:</a:t>
            </a:r>
          </a:p>
          <a:p>
            <a:pPr marL="400050" lvl="1" indent="0"/>
            <a:r>
              <a:rPr lang="en-GB" altLang="en-US" dirty="0" smtClean="0"/>
              <a:t>WG1: Architecture and Framework/Fixed Mobile Convergence (FMC)</a:t>
            </a:r>
          </a:p>
          <a:p>
            <a:pPr marL="400050" lvl="1" indent="0"/>
            <a:r>
              <a:rPr lang="en-GB" altLang="en-US" dirty="0" smtClean="0"/>
              <a:t>WG2: Network </a:t>
            </a:r>
            <a:r>
              <a:rPr lang="en-GB" altLang="en-US" dirty="0" err="1" smtClean="0"/>
              <a:t>Softwarization</a:t>
            </a:r>
            <a:r>
              <a:rPr lang="en-GB" altLang="en-US" dirty="0" smtClean="0"/>
              <a:t>/Transport FH/BH supporting slicing and Transport SDN </a:t>
            </a:r>
          </a:p>
          <a:p>
            <a:pPr marL="400050" lvl="1" indent="0"/>
            <a:r>
              <a:rPr lang="en-GB" altLang="en-US" dirty="0" smtClean="0"/>
              <a:t>WG3: Information Centric Networking (ICN)</a:t>
            </a:r>
          </a:p>
          <a:p>
            <a:pPr marL="400050" lvl="1" indent="0"/>
            <a:r>
              <a:rPr lang="en-GB" altLang="en-US" dirty="0" smtClean="0"/>
              <a:t>WG4: End-to-End Network Management</a:t>
            </a:r>
          </a:p>
        </p:txBody>
      </p:sp>
    </p:spTree>
    <p:extLst>
      <p:ext uri="{BB962C8B-B14F-4D97-AF65-F5344CB8AC3E}">
        <p14:creationId xmlns:p14="http://schemas.microsoft.com/office/powerpoint/2010/main" val="211683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9672" y="236499"/>
            <a:ext cx="10173386" cy="1071271"/>
          </a:xfrm>
        </p:spPr>
        <p:txBody>
          <a:bodyPr/>
          <a:lstStyle/>
          <a:p>
            <a:r>
              <a:rPr lang="en-GB" altLang="en-US" smtClean="0"/>
              <a:t>FG IMT2020 – Working Methods</a:t>
            </a:r>
          </a:p>
        </p:txBody>
      </p:sp>
      <p:sp>
        <p:nvSpPr>
          <p:cNvPr id="8195" name="Content Placeholder 2"/>
          <p:cNvSpPr>
            <a:spLocks noGrp="1"/>
          </p:cNvSpPr>
          <p:nvPr>
            <p:ph idx="1"/>
          </p:nvPr>
        </p:nvSpPr>
        <p:spPr>
          <a:xfrm>
            <a:off x="521767" y="1393910"/>
            <a:ext cx="11311212" cy="4902163"/>
          </a:xfrm>
        </p:spPr>
        <p:txBody>
          <a:bodyPr/>
          <a:lstStyle/>
          <a:p>
            <a:pPr marL="342900" indent="-342900" eaLnBrk="1" hangingPunct="1">
              <a:buClrTx/>
              <a:buFont typeface="Arial" pitchFamily="34" charset="0"/>
              <a:buChar char="•"/>
            </a:pPr>
            <a:r>
              <a:rPr lang="en-US" altLang="en-US" sz="2700" dirty="0" smtClean="0">
                <a:solidFill>
                  <a:srgbClr val="000000"/>
                </a:solidFill>
                <a:latin typeface="Calibri" pitchFamily="34" charset="0"/>
              </a:rPr>
              <a:t>Conference calls - many</a:t>
            </a:r>
          </a:p>
          <a:p>
            <a:pPr marL="342900" indent="-342900" eaLnBrk="1" hangingPunct="1">
              <a:buClrTx/>
              <a:buFont typeface="Arial" pitchFamily="34" charset="0"/>
              <a:buChar char="•"/>
            </a:pPr>
            <a:r>
              <a:rPr lang="en-US" altLang="en-US" sz="2700" dirty="0" smtClean="0">
                <a:solidFill>
                  <a:srgbClr val="000000"/>
                </a:solidFill>
                <a:latin typeface="Calibri" pitchFamily="34" charset="0"/>
              </a:rPr>
              <a:t>Face-to-face meetings </a:t>
            </a:r>
          </a:p>
          <a:p>
            <a:pPr marL="742950" lvl="1" indent="-285750" eaLnBrk="1" hangingPunct="1">
              <a:buClrTx/>
              <a:buFont typeface="Arial" pitchFamily="34" charset="0"/>
              <a:buChar char="–"/>
            </a:pPr>
            <a:r>
              <a:rPr lang="en-US" altLang="en-US" sz="2400" dirty="0" smtClean="0">
                <a:solidFill>
                  <a:srgbClr val="000000"/>
                </a:solidFill>
                <a:latin typeface="Calibri" pitchFamily="34" charset="0"/>
              </a:rPr>
              <a:t>Seoul, 8-11 March 2016</a:t>
            </a:r>
          </a:p>
          <a:p>
            <a:pPr marL="742950" lvl="1" indent="-285750" eaLnBrk="1" hangingPunct="1">
              <a:buClrTx/>
              <a:buFont typeface="Arial" pitchFamily="34" charset="0"/>
              <a:buChar char="–"/>
            </a:pPr>
            <a:r>
              <a:rPr lang="en-US" altLang="en-US" sz="2400" dirty="0" smtClean="0">
                <a:solidFill>
                  <a:srgbClr val="000000"/>
                </a:solidFill>
                <a:latin typeface="Calibri" pitchFamily="34" charset="0"/>
              </a:rPr>
              <a:t>Beijing, 17-20 May 2016</a:t>
            </a:r>
          </a:p>
          <a:p>
            <a:pPr marL="742950" lvl="1" indent="-285750" eaLnBrk="1" hangingPunct="1">
              <a:buClrTx/>
              <a:buFont typeface="Arial" pitchFamily="34" charset="0"/>
              <a:buChar char="–"/>
            </a:pPr>
            <a:r>
              <a:rPr lang="en-US" altLang="en-US" sz="2400" dirty="0" smtClean="0">
                <a:solidFill>
                  <a:srgbClr val="000000"/>
                </a:solidFill>
                <a:latin typeface="Calibri" pitchFamily="34" charset="0"/>
              </a:rPr>
              <a:t>US, early September (TBD)</a:t>
            </a:r>
            <a:endParaRPr lang="en-US" altLang="en-US" dirty="0" smtClean="0">
              <a:solidFill>
                <a:srgbClr val="000000"/>
              </a:solidFill>
              <a:latin typeface="Calibri" pitchFamily="34" charset="0"/>
            </a:endParaRPr>
          </a:p>
          <a:p>
            <a:pPr marL="742950" lvl="1" indent="-285750" eaLnBrk="1" hangingPunct="1">
              <a:buClrTx/>
              <a:buFont typeface="Arial" pitchFamily="34" charset="0"/>
              <a:buChar char="–"/>
            </a:pPr>
            <a:r>
              <a:rPr lang="en-US" altLang="en-US" sz="2400" dirty="0" smtClean="0">
                <a:solidFill>
                  <a:srgbClr val="000000"/>
                </a:solidFill>
                <a:latin typeface="Calibri" pitchFamily="34" charset="0"/>
              </a:rPr>
              <a:t>Geneva, late Nov (TBD) </a:t>
            </a:r>
          </a:p>
          <a:p>
            <a:pPr marL="342900" indent="-342900"/>
            <a:endParaRPr lang="en-GB" altLang="en-US" dirty="0" smtClean="0"/>
          </a:p>
        </p:txBody>
      </p:sp>
    </p:spTree>
    <p:extLst>
      <p:ext uri="{BB962C8B-B14F-4D97-AF65-F5344CB8AC3E}">
        <p14:creationId xmlns:p14="http://schemas.microsoft.com/office/powerpoint/2010/main" val="106659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36786" y="236499"/>
            <a:ext cx="10929841" cy="1071271"/>
          </a:xfrm>
        </p:spPr>
        <p:txBody>
          <a:bodyPr/>
          <a:lstStyle/>
          <a:p>
            <a:r>
              <a:rPr lang="en-GB" altLang="en-US" smtClean="0"/>
              <a:t>FG IMT2020- Current Work</a:t>
            </a:r>
          </a:p>
        </p:txBody>
      </p:sp>
      <p:sp>
        <p:nvSpPr>
          <p:cNvPr id="9219" name="Content Placeholder 2"/>
          <p:cNvSpPr>
            <a:spLocks noGrp="1"/>
          </p:cNvSpPr>
          <p:nvPr>
            <p:ph idx="1"/>
          </p:nvPr>
        </p:nvSpPr>
        <p:spPr>
          <a:xfrm>
            <a:off x="521773" y="1393910"/>
            <a:ext cx="11024135" cy="4830119"/>
          </a:xfrm>
        </p:spPr>
        <p:txBody>
          <a:bodyPr/>
          <a:lstStyle/>
          <a:p>
            <a:pPr marL="0" indent="0">
              <a:buFont typeface="Arial" pitchFamily="34" charset="0"/>
              <a:buNone/>
            </a:pPr>
            <a:r>
              <a:rPr lang="en-GB" altLang="en-US" sz="1800" smtClean="0"/>
              <a:t>During recent conference calls, it was initially agreed to develop the following draft recommendations:</a:t>
            </a:r>
          </a:p>
          <a:p>
            <a:pPr marL="0" indent="0">
              <a:buFont typeface="Arial" pitchFamily="34" charset="0"/>
              <a:buNone/>
            </a:pPr>
            <a:r>
              <a:rPr lang="en-GB" altLang="en-US" sz="1800" smtClean="0"/>
              <a:t>	- </a:t>
            </a:r>
            <a:r>
              <a:rPr lang="en-US" altLang="en-US" sz="1800" smtClean="0"/>
              <a:t>Network Management framework for IMT-2020 </a:t>
            </a:r>
            <a:r>
              <a:rPr lang="en-GB" altLang="en-US" sz="1800" smtClean="0"/>
              <a:t>	</a:t>
            </a:r>
          </a:p>
          <a:p>
            <a:pPr marL="0" indent="0">
              <a:buFont typeface="Arial" pitchFamily="34" charset="0"/>
              <a:buNone/>
            </a:pPr>
            <a:r>
              <a:rPr lang="en-GB" altLang="en-US" sz="1800" smtClean="0"/>
              <a:t>	- </a:t>
            </a:r>
            <a:r>
              <a:rPr lang="en-US" altLang="en-US" sz="1800" smtClean="0"/>
              <a:t>Network Management requirements </a:t>
            </a:r>
            <a:endParaRPr lang="en-GB" altLang="en-US" sz="1800" smtClean="0"/>
          </a:p>
          <a:p>
            <a:pPr marL="0" indent="0">
              <a:buFont typeface="Arial" pitchFamily="34" charset="0"/>
              <a:buNone/>
            </a:pPr>
            <a:r>
              <a:rPr lang="en-US" altLang="en-US" sz="1800" smtClean="0"/>
              <a:t>	- Requirements of IMT-2020 from non-radio network perspective</a:t>
            </a:r>
            <a:endParaRPr lang="en-GB" altLang="en-US" sz="1800" smtClean="0"/>
          </a:p>
          <a:p>
            <a:pPr marL="0" indent="0">
              <a:buFont typeface="Arial" pitchFamily="34" charset="0"/>
              <a:buNone/>
            </a:pPr>
            <a:r>
              <a:rPr lang="en-US" altLang="en-US" sz="1800" smtClean="0"/>
              <a:t>	- Framework of IMT-2020 from non-radio network perspective</a:t>
            </a:r>
          </a:p>
          <a:p>
            <a:pPr marL="0" indent="0">
              <a:buFont typeface="Arial" pitchFamily="34" charset="0"/>
              <a:buNone/>
            </a:pPr>
            <a:r>
              <a:rPr lang="en-US" altLang="en-US" sz="1800" smtClean="0"/>
              <a:t>Other Planned Activities:</a:t>
            </a:r>
          </a:p>
          <a:p>
            <a:pPr marL="0" indent="0">
              <a:buFont typeface="Arial" pitchFamily="34" charset="0"/>
              <a:buNone/>
            </a:pPr>
            <a:r>
              <a:rPr lang="en-US" altLang="en-US" sz="1800" smtClean="0"/>
              <a:t>	-  Create a catalogue of open source software on NW Softwarization</a:t>
            </a:r>
          </a:p>
          <a:p>
            <a:pPr marL="0" indent="0">
              <a:buFont typeface="Arial" pitchFamily="34" charset="0"/>
              <a:buNone/>
            </a:pPr>
            <a:r>
              <a:rPr lang="en-US" altLang="en-US" sz="1800" smtClean="0"/>
              <a:t>	-  Mapping open source software in end-to-end slicing</a:t>
            </a:r>
          </a:p>
          <a:p>
            <a:pPr marL="0" indent="0">
              <a:buFont typeface="Arial" pitchFamily="34" charset="0"/>
              <a:buNone/>
            </a:pPr>
            <a:r>
              <a:rPr lang="en-US" altLang="en-US" sz="1800" smtClean="0"/>
              <a:t>	-  Explore Interaction among multiple open source software</a:t>
            </a:r>
          </a:p>
          <a:p>
            <a:pPr marL="0" indent="0">
              <a:buFont typeface="Arial" pitchFamily="34" charset="0"/>
              <a:buNone/>
            </a:pPr>
            <a:r>
              <a:rPr lang="en-US" altLang="en-US" sz="1800" smtClean="0"/>
              <a:t>	-  Plan a number of PoCs</a:t>
            </a:r>
          </a:p>
          <a:p>
            <a:pPr marL="0" indent="0">
              <a:buFont typeface="Arial" pitchFamily="34" charset="0"/>
              <a:buNone/>
            </a:pPr>
            <a:endParaRPr lang="en-GB" altLang="en-US" smtClean="0"/>
          </a:p>
          <a:p>
            <a:pPr marL="0" indent="0"/>
            <a:endParaRPr lang="en-GB" altLang="en-US" smtClean="0"/>
          </a:p>
        </p:txBody>
      </p:sp>
    </p:spTree>
    <p:extLst>
      <p:ext uri="{BB962C8B-B14F-4D97-AF65-F5344CB8AC3E}">
        <p14:creationId xmlns:p14="http://schemas.microsoft.com/office/powerpoint/2010/main" val="4115736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3" name="Rectangle 15"/>
          <p:cNvSpPr>
            <a:spLocks noChangeArrowheads="1"/>
          </p:cNvSpPr>
          <p:nvPr/>
        </p:nvSpPr>
        <p:spPr bwMode="auto">
          <a:xfrm>
            <a:off x="333156" y="2742637"/>
            <a:ext cx="11603257" cy="1579845"/>
          </a:xfrm>
          <a:prstGeom prst="rect">
            <a:avLst/>
          </a:prstGeom>
          <a:noFill/>
          <a:ln w="9525" algn="ctr">
            <a:noFill/>
            <a:miter lim="800000"/>
            <a:headEnd/>
            <a:tailEnd/>
          </a:ln>
          <a:effectLst/>
        </p:spPr>
        <p:txBody>
          <a:bodyPr lIns="86599" tIns="43297" rIns="86599" bIns="43297" anchor="ctr"/>
          <a:lstStyle/>
          <a:p>
            <a:pPr algn="ctr" defTabSz="848763" fontAlgn="t">
              <a:lnSpc>
                <a:spcPct val="120000"/>
              </a:lnSpc>
              <a:spcBef>
                <a:spcPct val="50000"/>
              </a:spcBef>
            </a:pPr>
            <a:r>
              <a:rPr lang="en-US" altLang="zh-CN" sz="5400" b="1" kern="0" dirty="0" smtClean="0">
                <a:solidFill>
                  <a:schemeClr val="bg2"/>
                </a:solidFill>
                <a:latin typeface="+mj-lt"/>
                <a:ea typeface="Verdana" pitchFamily="34" charset="0"/>
                <a:cs typeface="Verdana" pitchFamily="34" charset="0"/>
              </a:rPr>
              <a:t>ITU-T Focus Group on </a:t>
            </a:r>
            <a:br>
              <a:rPr lang="en-US" altLang="zh-CN" sz="5400" b="1" kern="0" dirty="0" smtClean="0">
                <a:solidFill>
                  <a:schemeClr val="bg2"/>
                </a:solidFill>
                <a:latin typeface="+mj-lt"/>
                <a:ea typeface="Verdana" pitchFamily="34" charset="0"/>
                <a:cs typeface="Verdana" pitchFamily="34" charset="0"/>
              </a:rPr>
            </a:br>
            <a:r>
              <a:rPr lang="en-US" altLang="zh-CN" sz="5400" b="1" kern="0" dirty="0" smtClean="0">
                <a:solidFill>
                  <a:schemeClr val="bg2"/>
                </a:solidFill>
                <a:latin typeface="+mj-lt"/>
                <a:ea typeface="Verdana" pitchFamily="34" charset="0"/>
                <a:cs typeface="Verdana" pitchFamily="34" charset="0"/>
              </a:rPr>
              <a:t>IMT-2020 Wireline</a:t>
            </a:r>
          </a:p>
          <a:p>
            <a:pPr algn="ctr" defTabSz="848763" fontAlgn="t">
              <a:lnSpc>
                <a:spcPct val="120000"/>
              </a:lnSpc>
              <a:spcBef>
                <a:spcPct val="50000"/>
              </a:spcBef>
            </a:pPr>
            <a:r>
              <a:rPr lang="en-US" altLang="zh-CN" sz="3200" b="1" i="1" kern="0" dirty="0" smtClean="0">
                <a:solidFill>
                  <a:schemeClr val="bg2"/>
                </a:solidFill>
                <a:latin typeface="+mj-lt"/>
                <a:ea typeface="Verdana" pitchFamily="34" charset="0"/>
                <a:cs typeface="Verdana" pitchFamily="34" charset="0"/>
              </a:rPr>
              <a:t>March 14 2016</a:t>
            </a:r>
          </a:p>
          <a:p>
            <a:pPr algn="ctr" defTabSz="848763" fontAlgn="t">
              <a:lnSpc>
                <a:spcPct val="120000"/>
              </a:lnSpc>
              <a:spcBef>
                <a:spcPct val="50000"/>
              </a:spcBef>
            </a:pPr>
            <a:r>
              <a:rPr lang="en-US" altLang="zh-CN" sz="2400" b="1" i="1" kern="0" dirty="0" smtClean="0">
                <a:solidFill>
                  <a:schemeClr val="bg2"/>
                </a:solidFill>
                <a:latin typeface="+mj-lt"/>
                <a:ea typeface="Verdana" pitchFamily="34" charset="0"/>
                <a:cs typeface="Verdana" pitchFamily="34" charset="0"/>
              </a:rPr>
              <a:t>Peter </a:t>
            </a:r>
            <a:r>
              <a:rPr lang="en-US" altLang="zh-CN" sz="2400" b="1" i="1" kern="0" dirty="0" err="1" smtClean="0">
                <a:solidFill>
                  <a:schemeClr val="bg2"/>
                </a:solidFill>
                <a:latin typeface="+mj-lt"/>
                <a:ea typeface="Verdana" pitchFamily="34" charset="0"/>
                <a:cs typeface="Verdana" pitchFamily="34" charset="0"/>
              </a:rPr>
              <a:t>Ashwood</a:t>
            </a:r>
            <a:r>
              <a:rPr lang="en-US" altLang="zh-CN" sz="2400" b="1" i="1" kern="0" dirty="0" smtClean="0">
                <a:solidFill>
                  <a:schemeClr val="bg2"/>
                </a:solidFill>
                <a:latin typeface="+mj-lt"/>
                <a:ea typeface="Verdana" pitchFamily="34" charset="0"/>
                <a:cs typeface="Verdana" pitchFamily="34" charset="0"/>
              </a:rPr>
              <a:t>-Smith - </a:t>
            </a:r>
            <a:r>
              <a:rPr lang="en-US" altLang="zh-CN" sz="2400" b="1" i="1" kern="0" dirty="0" smtClean="0">
                <a:solidFill>
                  <a:schemeClr val="bg2"/>
                </a:solidFill>
                <a:latin typeface="+mj-lt"/>
                <a:ea typeface="Verdana" pitchFamily="34" charset="0"/>
                <a:cs typeface="Verdana" pitchFamily="34" charset="0"/>
              </a:rPr>
              <a:t>Chairman</a:t>
            </a:r>
            <a:r>
              <a:rPr lang="en-US" altLang="zh-CN" sz="2400" b="1" i="1" kern="0" dirty="0" smtClean="0">
                <a:solidFill>
                  <a:schemeClr val="bg2"/>
                </a:solidFill>
                <a:latin typeface="+mj-lt"/>
                <a:ea typeface="Verdana" pitchFamily="34" charset="0"/>
                <a:cs typeface="Verdana" pitchFamily="34" charset="0"/>
              </a:rPr>
              <a:t/>
            </a:r>
            <a:br>
              <a:rPr lang="en-US" altLang="zh-CN" sz="2400" b="1" i="1" kern="0" dirty="0" smtClean="0">
                <a:solidFill>
                  <a:schemeClr val="bg2"/>
                </a:solidFill>
                <a:latin typeface="+mj-lt"/>
                <a:ea typeface="Verdana" pitchFamily="34" charset="0"/>
                <a:cs typeface="Verdana" pitchFamily="34" charset="0"/>
              </a:rPr>
            </a:br>
            <a:r>
              <a:rPr lang="en-US" altLang="zh-CN" sz="2400" b="1" i="1" kern="0" dirty="0" smtClean="0">
                <a:solidFill>
                  <a:schemeClr val="bg2"/>
                </a:solidFill>
                <a:latin typeface="+mj-lt"/>
                <a:ea typeface="Verdana" pitchFamily="34" charset="0"/>
                <a:cs typeface="Verdana" pitchFamily="34" charset="0"/>
                <a:hlinkClick r:id="rId3"/>
              </a:rPr>
              <a:t>peter.ashwoodsmith@huawei.com</a:t>
            </a:r>
            <a:r>
              <a:rPr lang="en-US" altLang="zh-CN" sz="2400" b="1" i="1" kern="0" dirty="0" smtClean="0">
                <a:solidFill>
                  <a:schemeClr val="bg2"/>
                </a:solidFill>
                <a:latin typeface="+mj-lt"/>
                <a:ea typeface="Verdana" pitchFamily="34" charset="0"/>
                <a:cs typeface="Verdana" pitchFamily="34" charset="0"/>
              </a:rPr>
              <a:t> </a:t>
            </a:r>
          </a:p>
          <a:p>
            <a:pPr algn="ctr" defTabSz="848763" fontAlgn="t">
              <a:lnSpc>
                <a:spcPct val="120000"/>
              </a:lnSpc>
              <a:spcBef>
                <a:spcPct val="50000"/>
              </a:spcBef>
            </a:pPr>
            <a:endParaRPr lang="en-US" altLang="zh-CN" sz="2400" b="1" i="1" kern="0" dirty="0">
              <a:solidFill>
                <a:schemeClr val="bg2"/>
              </a:solidFill>
              <a:latin typeface="+mj-lt"/>
              <a:ea typeface="Verdana" pitchFamily="34" charset="0"/>
              <a:cs typeface="Verdana" pitchFamily="34" charset="0"/>
            </a:endParaRPr>
          </a:p>
          <a:p>
            <a:pPr algn="ctr" defTabSz="848763" fontAlgn="t">
              <a:lnSpc>
                <a:spcPct val="120000"/>
              </a:lnSpc>
              <a:spcBef>
                <a:spcPct val="50000"/>
              </a:spcBef>
            </a:pPr>
            <a:r>
              <a:rPr lang="en-US" altLang="zh-CN" sz="2400" b="1" i="1" kern="0" dirty="0">
                <a:solidFill>
                  <a:schemeClr val="bg2"/>
                </a:solidFill>
                <a:latin typeface="+mj-lt"/>
                <a:ea typeface="Verdana" pitchFamily="34" charset="0"/>
                <a:cs typeface="Verdana" pitchFamily="34" charset="0"/>
              </a:rPr>
              <a:t>802.1 liaison </a:t>
            </a:r>
            <a:br>
              <a:rPr lang="en-US" altLang="zh-CN" sz="2400" b="1" i="1" kern="0" dirty="0">
                <a:solidFill>
                  <a:schemeClr val="bg2"/>
                </a:solidFill>
                <a:latin typeface="+mj-lt"/>
                <a:ea typeface="Verdana" pitchFamily="34" charset="0"/>
                <a:cs typeface="Verdana" pitchFamily="34" charset="0"/>
              </a:rPr>
            </a:br>
            <a:r>
              <a:rPr lang="en-US" altLang="zh-CN" sz="2000" b="1" i="1" kern="0" dirty="0" smtClean="0">
                <a:solidFill>
                  <a:schemeClr val="bg2"/>
                </a:solidFill>
                <a:latin typeface="+mj-lt"/>
                <a:ea typeface="Verdana" pitchFamily="34" charset="0"/>
                <a:cs typeface="Verdana" pitchFamily="34" charset="0"/>
                <a:hlinkClick r:id="rId4"/>
              </a:rPr>
              <a:t>http</a:t>
            </a:r>
            <a:r>
              <a:rPr lang="en-US" altLang="zh-CN" sz="2000" b="1" i="1" kern="0" dirty="0">
                <a:solidFill>
                  <a:schemeClr val="bg2"/>
                </a:solidFill>
                <a:latin typeface="+mj-lt"/>
                <a:ea typeface="Verdana" pitchFamily="34" charset="0"/>
                <a:cs typeface="Verdana" pitchFamily="34" charset="0"/>
                <a:hlinkClick r:id="rId4"/>
              </a:rPr>
              <a:t>://</a:t>
            </a:r>
            <a:r>
              <a:rPr lang="en-US" altLang="zh-CN" sz="2000" b="1" i="1" kern="0" dirty="0" smtClean="0">
                <a:solidFill>
                  <a:schemeClr val="bg2"/>
                </a:solidFill>
                <a:latin typeface="+mj-lt"/>
                <a:ea typeface="Verdana" pitchFamily="34" charset="0"/>
                <a:cs typeface="Verdana" pitchFamily="34" charset="0"/>
                <a:hlinkClick r:id="rId4"/>
              </a:rPr>
              <a:t>www.ieee802.org/1/files/public/docs2016/liaison-SG13-LS139_IMT2020-0216.zip</a:t>
            </a:r>
            <a:endParaRPr lang="en-US" altLang="zh-CN" sz="2000" b="1" i="1" kern="0" dirty="0" smtClean="0">
              <a:solidFill>
                <a:schemeClr val="bg2"/>
              </a:solidFill>
              <a:latin typeface="+mj-lt"/>
              <a:ea typeface="Verdana" pitchFamily="34" charset="0"/>
              <a:cs typeface="Verdana" pitchFamily="34" charset="0"/>
            </a:endParaRPr>
          </a:p>
          <a:p>
            <a:pPr algn="ctr" defTabSz="848763" fontAlgn="t">
              <a:lnSpc>
                <a:spcPct val="120000"/>
              </a:lnSpc>
              <a:spcBef>
                <a:spcPct val="50000"/>
              </a:spcBef>
            </a:pPr>
            <a:endParaRPr lang="en-US" altLang="zh-CN" sz="2400" b="1" i="1" kern="0" dirty="0" smtClean="0">
              <a:solidFill>
                <a:schemeClr val="bg2"/>
              </a:solidFill>
              <a:latin typeface="+mj-lt"/>
              <a:ea typeface="Verdana" pitchFamily="34" charset="0"/>
              <a:cs typeface="Verdana" pitchFamily="34" charset="0"/>
            </a:endParaRPr>
          </a:p>
        </p:txBody>
      </p:sp>
      <p:sp>
        <p:nvSpPr>
          <p:cNvPr id="201744" name="DtsShapeName" descr="7C0B68BB12@45@3EC793@0GG8DGC1509098HE783@&lt;U[36602!!!!!!BIHO@]{36602!!!B1@9116111077G6473GGRtllhu!ldduhof!31181306!wqu/qqu!!!!!!!!!!!!!!!!!!!!!!!!!!!!!!!!!83&gt;=283&gt;=NQB,E@WHEU@OFBIHO@]u11004944B1@9103G11075000360B11075000360B!!!!!!!!!!!!!!!!!!!!!!!!!!!!!!!!!!!!!!!!!!!!!!!!!!!!!!!!!!!!!!!!!!!!!!!!!!!!!!!!!!!!!!!!!!!!!!!!!!!!!!!!!!!!!!!!!!!!!!!!!!!!!!!!!!!!!!!!!!!!!!!!!!!!!!!!!!!!!!!!!!!!!!!!!!!!!!!!!!!!!!!!!!!!!!!!!!!!!!!!!!!!!!!!!!!!!!!!!!!!!!!!!!!!!!!!!!!!!!!!!!!!!!!!!!!!!!!!!!!!!!!!!!!!!!!!!!!!!!!!!!!!!!!!!!!!!!!!!!!!!!!!!!!!!!!!!!!!!!!!!!!!!!!!!!!!!!!!!!!!!!!!!!!!!!!!!!!!!!!!!!!!!!!!!!!!!!!!!!!!!!!!!!!!!!!!!!!!!!!!!!!!!!!!!!!!!!!!!!!!!!!!!!!!!!!!!!!!!!!!!!!!!!!!!!!!!!!!!!!!!!!!!!!!!!!!!!!!!!!!!!!!!!!!!!!!!!!!!!!!!!!!!!!!!!!!!!!!!!!!!!!!!!!!!!!!!!!!!!!!!!!!!!!!!!!!!!!!!!!!!!!!!!!!!!!!!!!!!!!!!!!!!!!!!!!!!!!!!!!!!!!!!!!!!!!!!!!!!!!!!!!!!!!!!!!!!!!!!!!!!!!!!!!!!!!!!!!!!!!!!!!!!!!!!!!!!!!!!!!!!!!!!!!!!!!!!!!!!!!!!!!!!!!!!!!!!!!!!!!!!!!!!!!!!!!!!!!!!!!!!!!!!!!!!!!!!!!!!!!!!!!!!!!!!!!!!!!!!!!!!!!!!!!!!!!!!!!!!!!!!!!!!!!!!!!!!!!!!!!!!!!!!!!!!!!!!!!!!!!!!!!!!!!!!!!!!!!!!!!!!!!!!!!!!!!!!!!!!!!!!!!!!!!!!!!!!!!!!!!!!!!!!!!!!!!!!!!!!!!!!!!!!!!!!!!!!!!!!!!!!!!!!!!!!!!!!!!!!!!!!!!!!!!!!!!!!!!!!!!!!!!!!!!!!!!!!!!!!!!!!!!!!!!!!!!!!!!!!!!!!!!!!!!!!!!!!!!!!!!!!!!!!!!!!!!!!!!!!!!!!!!!!!!!!!!!!!!!!!!!!!!!!!!!!!!!!!!!!!!!!!!!!!!!!!!!!!!!!!!!!!!!!!!!!!!!!!!!!!!!!!!!!!!!!!!!!!!!!!!!!!!!!!!!!!!!!!!!!!!!!!!!!!!!!!!!!!!!!!!!!!!!!!!!!!!!!!!!!!!!!!!!!!!!!!!!!!!!!!!!!!!!!!!!!!!!!!!!!!!!!!!!!!!!!!!!!!!!!!!!!!!!!!!!!!!!!!!!!!!!!!!!!!!!!!!!!!!!!!!!!!!!!!!!!!!!!!!!!!!!!!!!!!!!!!!!!!!!!!!!!!!!!!!!!!!!!!!!!!!!!!!!!!!!!!!!!!!!!!!!!!!!!!!!!!!!!!!!!!!!!!!!!!!!!!!!!!!!!!!!!!!!!!!!!!!!!!!!!!!!!!!!!!!!!!!!!!!!!!!!!!!!!!!!!!!!!!!!!!!!!!!!!!!!!!!!!!!!!!!!!!!!!!!!!!!!!!!!!!!!!!!!!!!!!!!!!!!!!!!!!!!!!!!!!!!!!!!!!!!!!!!!!!!!!!!!!!!!!!!!!!!!!!!!!!!!!!!!!!!!!!!!!!!!!!!!!!!!!!!!!!!!!!!!!!!!!!!!!!!!!!!!!!!!!!!!!!!!!!!!!!!!!!!!!!!!!!!!!!!!!!!!!!!!!!!!!!!!!!!!!!!!!!!!!!!!!!!!!!!!!!!!!!!!!!!!!!!!!!!!!!!!!!!!!!!!!!!!!!!!!!!!!!!!!!!!!!!!!!!!!!!!!!!!!!!!!!!!!!!!!!!!!!!!!!!!!!!!!!!!!!!!!!!!!!!!!!!!!!!!!!!!!!!!!!!!!!!!!!!!!!!!!!!!!!!!!!!!!!!!!!!!!!!!!!!!!!!!!!!!!!!!!!!!!!!!!!!!!!!!!!!!!!!!!!!!!!!!!!!!!!!!!!!!!!!!!!!!!!!!!!!!!!!!!!!!!!!!!!!!!!!!!!!!!!!!!!!!!!!!!!!!!!!!!!!!!!!!!!!!!!!!!!!!!!!!!!!!!!!!!!!!!!!!!!!!!!!!!!!!!!!!!!!!!!!!!!!!!!!!!!!!!!!!!!!!!!!!!!!!!!!!!!!!!!!!!!!!!!!!!!!!!!!!!!!!!!!!!!!!!!!!!!!!!!!!!!!!!!!!!!!!!!!!!!!!!!!!!!!!!!!!!!!!!!!!!!!!!!!!!!!!!!!!!!1!}" hidden="1"/>
          <p:cNvSpPr>
            <a:spLocks noChangeArrowheads="1"/>
          </p:cNvSpPr>
          <p:nvPr/>
        </p:nvSpPr>
        <p:spPr bwMode="auto">
          <a:xfrm>
            <a:off x="867" y="-216243"/>
            <a:ext cx="120" cy="43398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CFF99"/>
          </a:solidFill>
          <a:ln w="9525" algn="ctr">
            <a:noFill/>
            <a:miter lim="800000"/>
            <a:headEnd/>
            <a:tailEnd/>
          </a:ln>
          <a:effectLst/>
        </p:spPr>
        <p:txBody>
          <a:bodyPr wrap="none" lIns="0" tIns="0" rIns="0" bIns="0" anchor="ctr">
            <a:spAutoFit/>
          </a:bodyPr>
          <a:lstStyle/>
          <a:p>
            <a:pPr algn="ctr" eaLnBrk="0" hangingPunct="0"/>
            <a:endParaRPr lang="zh-CN" altLang="en-US" sz="1500" dirty="0">
              <a:solidFill>
                <a:srgbClr val="000000"/>
              </a:solidFill>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63" y="140132"/>
            <a:ext cx="9703559" cy="574096"/>
          </a:xfrm>
        </p:spPr>
        <p:txBody>
          <a:bodyPr/>
          <a:lstStyle/>
          <a:p>
            <a:r>
              <a:rPr lang="en-US" dirty="0" smtClean="0">
                <a:solidFill>
                  <a:schemeClr val="bg2"/>
                </a:solidFill>
              </a:rPr>
              <a:t>More to 5G than just the radio side… its cloud</a:t>
            </a:r>
            <a:br>
              <a:rPr lang="en-US" dirty="0" smtClean="0">
                <a:solidFill>
                  <a:schemeClr val="bg2"/>
                </a:solidFill>
              </a:rPr>
            </a:br>
            <a:r>
              <a:rPr lang="en-US" dirty="0" smtClean="0">
                <a:solidFill>
                  <a:schemeClr val="bg2"/>
                </a:solidFill>
              </a:rPr>
              <a:t>FG looks at non radio aspects. </a:t>
            </a:r>
            <a:endParaRPr lang="en-US" dirty="0">
              <a:solidFill>
                <a:schemeClr val="bg2"/>
              </a:solidFill>
            </a:endParaRPr>
          </a:p>
        </p:txBody>
      </p:sp>
      <p:sp>
        <p:nvSpPr>
          <p:cNvPr id="220" name="TextBox 219"/>
          <p:cNvSpPr txBox="1"/>
          <p:nvPr/>
        </p:nvSpPr>
        <p:spPr>
          <a:xfrm>
            <a:off x="2370161" y="1881057"/>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grpSp>
        <p:nvGrpSpPr>
          <p:cNvPr id="254" name="Group 253"/>
          <p:cNvGrpSpPr/>
          <p:nvPr/>
        </p:nvGrpSpPr>
        <p:grpSpPr>
          <a:xfrm>
            <a:off x="382137" y="2390629"/>
            <a:ext cx="5304398" cy="3846399"/>
            <a:chOff x="245660" y="2043083"/>
            <a:chExt cx="6483234" cy="4316774"/>
          </a:xfrm>
        </p:grpSpPr>
        <p:grpSp>
          <p:nvGrpSpPr>
            <p:cNvPr id="172" name="Group 171"/>
            <p:cNvGrpSpPr/>
            <p:nvPr/>
          </p:nvGrpSpPr>
          <p:grpSpPr>
            <a:xfrm>
              <a:off x="281587" y="3433273"/>
              <a:ext cx="5122927" cy="2926584"/>
              <a:chOff x="499950" y="1310184"/>
              <a:chExt cx="9170948" cy="4749422"/>
            </a:xfrm>
          </p:grpSpPr>
          <p:grpSp>
            <p:nvGrpSpPr>
              <p:cNvPr id="3" name="Group 357"/>
              <p:cNvGrpSpPr/>
              <p:nvPr/>
            </p:nvGrpSpPr>
            <p:grpSpPr>
              <a:xfrm>
                <a:off x="993935" y="1660518"/>
                <a:ext cx="788276" cy="1546940"/>
                <a:chOff x="331076" y="1968769"/>
                <a:chExt cx="1166648" cy="2075291"/>
              </a:xfrm>
            </p:grpSpPr>
            <p:sp>
              <p:nvSpPr>
                <p:cNvPr id="79" name="Rounded Rectangle 78"/>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4" name="Group 116"/>
                <p:cNvGrpSpPr/>
                <p:nvPr/>
              </p:nvGrpSpPr>
              <p:grpSpPr>
                <a:xfrm>
                  <a:off x="414153" y="2406182"/>
                  <a:ext cx="961697" cy="1329559"/>
                  <a:chOff x="3484179" y="2044262"/>
                  <a:chExt cx="1250731" cy="1560786"/>
                </a:xfrm>
              </p:grpSpPr>
              <p:grpSp>
                <p:nvGrpSpPr>
                  <p:cNvPr id="5" name="Group 105"/>
                  <p:cNvGrpSpPr/>
                  <p:nvPr/>
                </p:nvGrpSpPr>
                <p:grpSpPr>
                  <a:xfrm>
                    <a:off x="3484179" y="2044262"/>
                    <a:ext cx="362607" cy="1560786"/>
                    <a:chOff x="3484179" y="1970689"/>
                    <a:chExt cx="362607" cy="1560786"/>
                  </a:xfrm>
                </p:grpSpPr>
                <p:sp>
                  <p:nvSpPr>
                    <p:cNvPr id="80" name="Rectangle 7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88"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90" name="Rectangle 8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2" name="Rectangle 101"/>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6" name="Group 106"/>
                  <p:cNvGrpSpPr/>
                  <p:nvPr/>
                </p:nvGrpSpPr>
                <p:grpSpPr>
                  <a:xfrm>
                    <a:off x="3928241" y="2044262"/>
                    <a:ext cx="362607" cy="1560786"/>
                    <a:chOff x="3484179" y="1970689"/>
                    <a:chExt cx="362607" cy="1560786"/>
                  </a:xfrm>
                </p:grpSpPr>
                <p:sp>
                  <p:nvSpPr>
                    <p:cNvPr id="108" name="Rectangle 107"/>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09" name="Rectangle 10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0" name="Rectangle 109"/>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1" name="Rectangle 11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7" name="Group 111"/>
                  <p:cNvGrpSpPr/>
                  <p:nvPr/>
                </p:nvGrpSpPr>
                <p:grpSpPr>
                  <a:xfrm>
                    <a:off x="4372303" y="2044262"/>
                    <a:ext cx="362607" cy="1560786"/>
                    <a:chOff x="3484179" y="1970689"/>
                    <a:chExt cx="362607" cy="1560786"/>
                  </a:xfrm>
                </p:grpSpPr>
                <p:sp>
                  <p:nvSpPr>
                    <p:cNvPr id="113" name="Rectangle 11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4" name="Rectangle 113"/>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5" name="Rectangle 114"/>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6" name="Rectangle 115"/>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118" name="Rounded Rectangle 117"/>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19" name="Rounded Rectangle 118"/>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0" name="Oval 119"/>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1" name="Rectangle 120"/>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2" name="Rectangle 121"/>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cxnSp>
            <p:nvCxnSpPr>
              <p:cNvPr id="129" name="Straight Connector 128"/>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30" name="Rectangle 129"/>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136" name="Isosceles Triangle 13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7" name="Rectangle 13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38" name="Straight Connector 137"/>
              <p:cNvCxnSpPr>
                <a:stCxn id="13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139" name="Straight Connector 13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140" name="Rectangle 13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grpSp>
            <p:nvGrpSpPr>
              <p:cNvPr id="8" name="Group 161"/>
              <p:cNvGrpSpPr/>
              <p:nvPr/>
            </p:nvGrpSpPr>
            <p:grpSpPr>
              <a:xfrm>
                <a:off x="2006648" y="1384445"/>
                <a:ext cx="1060339" cy="1583141"/>
                <a:chOff x="1706396" y="1125138"/>
                <a:chExt cx="1060339" cy="1583141"/>
              </a:xfrm>
            </p:grpSpPr>
            <p:sp>
              <p:nvSpPr>
                <p:cNvPr id="126" name="Isosceles Triangle 125"/>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7" name="Rectangle 126"/>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128" name="Straight Connector 127"/>
                <p:cNvCxnSpPr>
                  <a:stCxn id="127"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75" name="TextBox 174"/>
                <p:cNvSpPr txBox="1"/>
                <p:nvPr/>
              </p:nvSpPr>
              <p:spPr>
                <a:xfrm rot="9713445">
                  <a:off x="1706396" y="1353826"/>
                  <a:ext cx="782852" cy="448446"/>
                </a:xfrm>
                <a:prstGeom prst="rect">
                  <a:avLst/>
                </a:prstGeom>
                <a:noFill/>
              </p:spPr>
              <p:txBody>
                <a:bodyPr wrap="none" rtlCol="0">
                  <a:spAutoFit/>
                </a:bodyPr>
                <a:lstStyle/>
                <a:p>
                  <a:r>
                    <a:rPr lang="en-US" sz="1000" dirty="0" smtClean="0">
                      <a:solidFill>
                        <a:schemeClr val="bg2"/>
                      </a:solidFill>
                    </a:rPr>
                    <a:t>))))</a:t>
                  </a:r>
                  <a:endParaRPr lang="en-US" sz="1000" dirty="0">
                    <a:solidFill>
                      <a:schemeClr val="bg2"/>
                    </a:solidFill>
                  </a:endParaRPr>
                </a:p>
              </p:txBody>
            </p:sp>
          </p:grpSp>
          <p:sp>
            <p:nvSpPr>
              <p:cNvPr id="176" name="TextBox 175"/>
              <p:cNvSpPr txBox="1"/>
              <p:nvPr/>
            </p:nvSpPr>
            <p:spPr>
              <a:xfrm rot="11789746">
                <a:off x="1974336" y="3734579"/>
                <a:ext cx="782852" cy="448446"/>
              </a:xfrm>
              <a:prstGeom prst="rect">
                <a:avLst/>
              </a:prstGeom>
              <a:noFill/>
            </p:spPr>
            <p:txBody>
              <a:bodyPr wrap="none" rtlCol="0">
                <a:spAutoFit/>
              </a:bodyPr>
              <a:lstStyle/>
              <a:p>
                <a:r>
                  <a:rPr lang="en-US" sz="1000" dirty="0" smtClean="0">
                    <a:solidFill>
                      <a:schemeClr val="bg2"/>
                    </a:solidFill>
                  </a:rPr>
                  <a:t>))))</a:t>
                </a:r>
                <a:endParaRPr lang="en-US" sz="1000" dirty="0">
                  <a:solidFill>
                    <a:schemeClr val="bg2"/>
                  </a:solidFill>
                </a:endParaRPr>
              </a:p>
            </p:txBody>
          </p:sp>
          <p:cxnSp>
            <p:nvCxnSpPr>
              <p:cNvPr id="178" name="Straight Arrow Connector 177"/>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04" name="Rectangle 20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5" name="TextBox 204"/>
              <p:cNvSpPr txBox="1"/>
              <p:nvPr/>
            </p:nvSpPr>
            <p:spPr>
              <a:xfrm rot="8933607">
                <a:off x="1794134" y="3329198"/>
                <a:ext cx="1025362" cy="448446"/>
              </a:xfrm>
              <a:prstGeom prst="rect">
                <a:avLst/>
              </a:prstGeom>
              <a:noFill/>
            </p:spPr>
            <p:txBody>
              <a:bodyPr wrap="square" rtlCol="0">
                <a:spAutoFit/>
              </a:bodyPr>
              <a:lstStyle/>
              <a:p>
                <a:r>
                  <a:rPr lang="en-US" sz="1000" dirty="0" smtClean="0">
                    <a:solidFill>
                      <a:schemeClr val="bg2"/>
                    </a:solidFill>
                  </a:rPr>
                  <a:t>))))</a:t>
                </a:r>
                <a:endParaRPr lang="en-US" sz="1000" dirty="0">
                  <a:solidFill>
                    <a:schemeClr val="bg2"/>
                  </a:solidFill>
                </a:endParaRPr>
              </a:p>
            </p:txBody>
          </p:sp>
          <p:cxnSp>
            <p:nvCxnSpPr>
              <p:cNvPr id="206" name="Straight Connector 205"/>
              <p:cNvCxnSpPr>
                <a:stCxn id="20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07" name="Straight Connector 20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330" name="Cloud 329"/>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1" name="Cloud 330"/>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9" name="Group 177"/>
              <p:cNvGrpSpPr/>
              <p:nvPr/>
            </p:nvGrpSpPr>
            <p:grpSpPr>
              <a:xfrm rot="16200000">
                <a:off x="6467596" y="3408386"/>
                <a:ext cx="1978091" cy="1242533"/>
                <a:chOff x="6944248" y="6119031"/>
                <a:chExt cx="1236704" cy="744081"/>
              </a:xfrm>
            </p:grpSpPr>
            <p:sp>
              <p:nvSpPr>
                <p:cNvPr id="334" name="Cube 333"/>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5" name="Cube 334"/>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6" name="Cube 335"/>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37" name="Cube 336"/>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0" name="Straight Connector 339"/>
                <p:cNvCxnSpPr>
                  <a:stCxn id="386" idx="1"/>
                  <a:endCxn id="336"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46" name="Straight Connector 345"/>
                <p:cNvCxnSpPr>
                  <a:stCxn id="337" idx="1"/>
                  <a:endCxn id="3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7" name="Cube 3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8" name="Cube 3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49" name="Straight Connector 348"/>
                <p:cNvCxnSpPr>
                  <a:stCxn id="337" idx="1"/>
                  <a:endCxn id="3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0" name="Straight Connector 349"/>
                <p:cNvCxnSpPr>
                  <a:stCxn id="336" idx="0"/>
                  <a:endCxn id="3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1" name="Straight Connector 350"/>
                <p:cNvCxnSpPr>
                  <a:stCxn id="336" idx="0"/>
                  <a:endCxn id="3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2" name="Straight Connector 351"/>
                <p:cNvCxnSpPr>
                  <a:stCxn id="335" idx="0"/>
                  <a:endCxn id="3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3" name="Straight Connector 352"/>
                <p:cNvCxnSpPr>
                  <a:stCxn id="335" idx="0"/>
                  <a:endCxn id="3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4" name="Straight Connector 353"/>
                <p:cNvCxnSpPr>
                  <a:stCxn id="334" idx="0"/>
                  <a:endCxn id="3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55" name="Straight Connector 354"/>
                <p:cNvCxnSpPr>
                  <a:stCxn id="334" idx="0"/>
                  <a:endCxn id="3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10" name="Group 358"/>
              <p:cNvGrpSpPr/>
              <p:nvPr/>
            </p:nvGrpSpPr>
            <p:grpSpPr>
              <a:xfrm>
                <a:off x="499950" y="3578657"/>
                <a:ext cx="788276" cy="1546940"/>
                <a:chOff x="331076" y="1968769"/>
                <a:chExt cx="1166648" cy="2075291"/>
              </a:xfrm>
            </p:grpSpPr>
            <p:sp>
              <p:nvSpPr>
                <p:cNvPr id="360" name="Rounded Rectangle 359"/>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11" name="Group 116"/>
                <p:cNvGrpSpPr/>
                <p:nvPr/>
              </p:nvGrpSpPr>
              <p:grpSpPr>
                <a:xfrm>
                  <a:off x="414153" y="2406182"/>
                  <a:ext cx="961697" cy="1329559"/>
                  <a:chOff x="3484179" y="2044262"/>
                  <a:chExt cx="1250731" cy="1560786"/>
                </a:xfrm>
              </p:grpSpPr>
              <p:grpSp>
                <p:nvGrpSpPr>
                  <p:cNvPr id="12" name="Group 105"/>
                  <p:cNvGrpSpPr/>
                  <p:nvPr/>
                </p:nvGrpSpPr>
                <p:grpSpPr>
                  <a:xfrm>
                    <a:off x="3484179" y="2044262"/>
                    <a:ext cx="362607" cy="1560786"/>
                    <a:chOff x="3484179" y="1970689"/>
                    <a:chExt cx="362607" cy="1560786"/>
                  </a:xfrm>
                </p:grpSpPr>
                <p:sp>
                  <p:nvSpPr>
                    <p:cNvPr id="378" name="Rectangle 377"/>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9" name="Rectangle 378"/>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0" name="Rectangle 379"/>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1" name="Rectangle 380"/>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3" name="Group 106"/>
                  <p:cNvGrpSpPr/>
                  <p:nvPr/>
                </p:nvGrpSpPr>
                <p:grpSpPr>
                  <a:xfrm>
                    <a:off x="3928241" y="2044262"/>
                    <a:ext cx="362607" cy="1560786"/>
                    <a:chOff x="3484179" y="1970689"/>
                    <a:chExt cx="362607" cy="1560786"/>
                  </a:xfrm>
                </p:grpSpPr>
                <p:sp>
                  <p:nvSpPr>
                    <p:cNvPr id="374" name="Rectangle 373"/>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5" name="Rectangle 374"/>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6" name="Rectangle 375"/>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7" name="Rectangle 37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14" name="Group 111"/>
                  <p:cNvGrpSpPr/>
                  <p:nvPr/>
                </p:nvGrpSpPr>
                <p:grpSpPr>
                  <a:xfrm>
                    <a:off x="4372303" y="2044262"/>
                    <a:ext cx="362607" cy="1560786"/>
                    <a:chOff x="3484179" y="1970689"/>
                    <a:chExt cx="362607" cy="1560786"/>
                  </a:xfrm>
                </p:grpSpPr>
                <p:sp>
                  <p:nvSpPr>
                    <p:cNvPr id="370" name="Rectangle 36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1" name="Rectangle 370"/>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2" name="Rectangle 37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73" name="Rectangle 372"/>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362" name="Rounded Rectangle 361"/>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3" name="Rounded Rectangle 362"/>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4" name="Oval 363"/>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5" name="Rectangle 364"/>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6" name="Rectangle 365"/>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386" name="Rectangle 385"/>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7" name="Rectangle 386"/>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9" name="Rectangle 388"/>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90" name="Rectangle 389"/>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2" name="Rectangle 391"/>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3" name="Rectangle 392"/>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5" name="Rectangle 394"/>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6" name="Rectangle 395"/>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1" name="Freeform 130"/>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42" name="Freeform 141"/>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03" name="Freeform 202"/>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98" name="Straight Connector 397"/>
              <p:cNvCxnSpPr>
                <a:stCxn id="386" idx="1"/>
                <a:endCxn id="337"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1" name="Straight Connector 400"/>
              <p:cNvCxnSpPr>
                <a:stCxn id="387" idx="1"/>
                <a:endCxn id="337"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4" name="Straight Connector 403"/>
              <p:cNvCxnSpPr>
                <a:stCxn id="387" idx="1"/>
                <a:endCxn id="336"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08" name="Straight Connector 407"/>
              <p:cNvCxnSpPr>
                <a:stCxn id="389" idx="1"/>
                <a:endCxn id="336"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1" name="Straight Connector 410"/>
              <p:cNvCxnSpPr>
                <a:stCxn id="389" idx="1"/>
                <a:endCxn id="335"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4" name="Straight Connector 413"/>
              <p:cNvCxnSpPr>
                <a:stCxn id="390" idx="1"/>
                <a:endCxn id="336"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7" name="Straight Connector 416"/>
              <p:cNvCxnSpPr>
                <a:stCxn id="390" idx="1"/>
                <a:endCxn id="335"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0" name="Straight Connector 419"/>
              <p:cNvCxnSpPr>
                <a:stCxn id="392" idx="1"/>
                <a:endCxn id="335"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4" name="Straight Connector 423"/>
              <p:cNvCxnSpPr>
                <a:stCxn id="392" idx="1"/>
                <a:endCxn id="334"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7" name="Straight Connector 426"/>
              <p:cNvCxnSpPr>
                <a:stCxn id="393" idx="1"/>
                <a:endCxn id="335"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1" name="Straight Connector 430"/>
              <p:cNvCxnSpPr>
                <a:stCxn id="393" idx="1"/>
                <a:endCxn id="334"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4" name="Straight Connector 433"/>
              <p:cNvCxnSpPr>
                <a:stCxn id="395" idx="1"/>
                <a:endCxn id="334"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37" name="Straight Connector 436"/>
              <p:cNvCxnSpPr>
                <a:endCxn id="334"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0" name="Straight Connector 439"/>
              <p:cNvCxnSpPr>
                <a:endCxn id="335"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3" name="Straight Connector 442"/>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45" name="Straight Connector 444"/>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46" name="Rectangle 445"/>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7" name="Rectangle 446"/>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25" name="Rectangle 124"/>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132" name="Rectangle 13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3" name="Rectangle 13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34" name="Rectangle 13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52" name="TextBox 151"/>
              <p:cNvSpPr txBox="1"/>
              <p:nvPr/>
            </p:nvSpPr>
            <p:spPr>
              <a:xfrm>
                <a:off x="8033391" y="2859204"/>
                <a:ext cx="1294858" cy="364363"/>
              </a:xfrm>
              <a:prstGeom prst="rect">
                <a:avLst/>
              </a:prstGeom>
              <a:noFill/>
            </p:spPr>
            <p:txBody>
              <a:bodyPr wrap="square" rtlCol="0">
                <a:spAutoFit/>
              </a:bodyPr>
              <a:lstStyle/>
              <a:p>
                <a:r>
                  <a:rPr lang="en-US" sz="700" dirty="0" smtClean="0">
                    <a:solidFill>
                      <a:schemeClr val="bg2"/>
                    </a:solidFill>
                  </a:rPr>
                  <a:t>RAT / CN  </a:t>
                </a:r>
                <a:endParaRPr lang="en-US" sz="700" dirty="0">
                  <a:solidFill>
                    <a:schemeClr val="bg2"/>
                  </a:solidFill>
                </a:endParaRPr>
              </a:p>
            </p:txBody>
          </p:sp>
          <p:sp>
            <p:nvSpPr>
              <p:cNvPr id="153" name="TextBox 152"/>
              <p:cNvSpPr txBox="1"/>
              <p:nvPr/>
            </p:nvSpPr>
            <p:spPr>
              <a:xfrm>
                <a:off x="8035667" y="3134436"/>
                <a:ext cx="1190225" cy="364363"/>
              </a:xfrm>
              <a:prstGeom prst="rect">
                <a:avLst/>
              </a:prstGeom>
              <a:noFill/>
            </p:spPr>
            <p:txBody>
              <a:bodyPr wrap="square" rtlCol="0">
                <a:spAutoFit/>
              </a:bodyPr>
              <a:lstStyle/>
              <a:p>
                <a:r>
                  <a:rPr lang="en-US" sz="700" dirty="0" smtClean="0">
                    <a:solidFill>
                      <a:schemeClr val="bg2"/>
                    </a:solidFill>
                  </a:rPr>
                  <a:t>RAT/ CN  </a:t>
                </a:r>
                <a:endParaRPr lang="en-US" sz="700" dirty="0">
                  <a:solidFill>
                    <a:schemeClr val="bg2"/>
                  </a:solidFill>
                </a:endParaRPr>
              </a:p>
            </p:txBody>
          </p:sp>
          <p:sp>
            <p:nvSpPr>
              <p:cNvPr id="154" name="TextBox 153"/>
              <p:cNvSpPr txBox="1"/>
              <p:nvPr/>
            </p:nvSpPr>
            <p:spPr>
              <a:xfrm>
                <a:off x="8031115" y="3689441"/>
                <a:ext cx="629212" cy="756752"/>
              </a:xfrm>
              <a:prstGeom prst="rect">
                <a:avLst/>
              </a:prstGeom>
              <a:noFill/>
            </p:spPr>
            <p:txBody>
              <a:bodyPr wrap="square" rtlCol="0">
                <a:spAutoFit/>
              </a:bodyPr>
              <a:lstStyle/>
              <a:p>
                <a:r>
                  <a:rPr lang="en-US" sz="700" dirty="0" smtClean="0">
                    <a:solidFill>
                      <a:schemeClr val="bg2"/>
                    </a:solidFill>
                  </a:rPr>
                  <a:t>RAT </a:t>
                </a:r>
                <a:endParaRPr lang="en-US" sz="700" dirty="0">
                  <a:solidFill>
                    <a:schemeClr val="bg2"/>
                  </a:solidFill>
                </a:endParaRPr>
              </a:p>
            </p:txBody>
          </p:sp>
          <p:sp>
            <p:nvSpPr>
              <p:cNvPr id="155" name="TextBox 154"/>
              <p:cNvSpPr txBox="1"/>
              <p:nvPr/>
            </p:nvSpPr>
            <p:spPr>
              <a:xfrm>
                <a:off x="8049313" y="4246727"/>
                <a:ext cx="1149280" cy="560559"/>
              </a:xfrm>
              <a:prstGeom prst="rect">
                <a:avLst/>
              </a:prstGeom>
              <a:noFill/>
            </p:spPr>
            <p:txBody>
              <a:bodyPr wrap="square" rtlCol="0">
                <a:spAutoFit/>
              </a:bodyPr>
              <a:lstStyle/>
              <a:p>
                <a:r>
                  <a:rPr lang="en-US" sz="700" dirty="0" smtClean="0">
                    <a:solidFill>
                      <a:schemeClr val="bg2"/>
                    </a:solidFill>
                  </a:rPr>
                  <a:t>RAT/ CN  </a:t>
                </a:r>
                <a:endParaRPr lang="en-US" sz="700" dirty="0">
                  <a:solidFill>
                    <a:schemeClr val="bg2"/>
                  </a:solidFill>
                </a:endParaRPr>
              </a:p>
            </p:txBody>
          </p:sp>
          <p:sp>
            <p:nvSpPr>
              <p:cNvPr id="156" name="TextBox 155"/>
              <p:cNvSpPr txBox="1"/>
              <p:nvPr/>
            </p:nvSpPr>
            <p:spPr>
              <a:xfrm>
                <a:off x="8051587" y="4508311"/>
                <a:ext cx="1454083" cy="364363"/>
              </a:xfrm>
              <a:prstGeom prst="rect">
                <a:avLst/>
              </a:prstGeom>
              <a:noFill/>
            </p:spPr>
            <p:txBody>
              <a:bodyPr wrap="square" rtlCol="0">
                <a:spAutoFit/>
              </a:bodyPr>
              <a:lstStyle/>
              <a:p>
                <a:r>
                  <a:rPr lang="en-US" sz="700" dirty="0" smtClean="0">
                    <a:solidFill>
                      <a:schemeClr val="bg2"/>
                    </a:solidFill>
                  </a:rPr>
                  <a:t>RAT/MEC  </a:t>
                </a:r>
                <a:endParaRPr lang="en-US" sz="700" dirty="0">
                  <a:solidFill>
                    <a:schemeClr val="bg2"/>
                  </a:solidFill>
                </a:endParaRPr>
              </a:p>
            </p:txBody>
          </p:sp>
          <p:sp>
            <p:nvSpPr>
              <p:cNvPr id="157" name="TextBox 156"/>
              <p:cNvSpPr txBox="1"/>
              <p:nvPr/>
            </p:nvSpPr>
            <p:spPr>
              <a:xfrm>
                <a:off x="8044764" y="3409664"/>
                <a:ext cx="1297134" cy="364363"/>
              </a:xfrm>
              <a:prstGeom prst="rect">
                <a:avLst/>
              </a:prstGeom>
              <a:noFill/>
            </p:spPr>
            <p:txBody>
              <a:bodyPr wrap="square" rtlCol="0">
                <a:spAutoFit/>
              </a:bodyPr>
              <a:lstStyle/>
              <a:p>
                <a:r>
                  <a:rPr lang="en-US" sz="700" dirty="0" smtClean="0">
                    <a:solidFill>
                      <a:schemeClr val="bg2"/>
                    </a:solidFill>
                  </a:rPr>
                  <a:t>CN / MEC</a:t>
                </a:r>
                <a:endParaRPr lang="en-US" sz="700" dirty="0">
                  <a:solidFill>
                    <a:schemeClr val="bg2"/>
                  </a:solidFill>
                </a:endParaRPr>
              </a:p>
            </p:txBody>
          </p:sp>
          <p:sp>
            <p:nvSpPr>
              <p:cNvPr id="158" name="TextBox 157"/>
              <p:cNvSpPr txBox="1"/>
              <p:nvPr/>
            </p:nvSpPr>
            <p:spPr>
              <a:xfrm>
                <a:off x="8176689" y="3957848"/>
                <a:ext cx="1281209" cy="364363"/>
              </a:xfrm>
              <a:prstGeom prst="rect">
                <a:avLst/>
              </a:prstGeom>
              <a:noFill/>
            </p:spPr>
            <p:txBody>
              <a:bodyPr wrap="square" rtlCol="0">
                <a:spAutoFit/>
              </a:bodyPr>
              <a:lstStyle/>
              <a:p>
                <a:r>
                  <a:rPr lang="en-US" sz="700" dirty="0" smtClean="0">
                    <a:solidFill>
                      <a:schemeClr val="bg2"/>
                    </a:solidFill>
                  </a:rPr>
                  <a:t>CN/MEC </a:t>
                </a:r>
                <a:endParaRPr lang="en-US" sz="700" dirty="0">
                  <a:solidFill>
                    <a:schemeClr val="bg2"/>
                  </a:solidFill>
                </a:endParaRPr>
              </a:p>
            </p:txBody>
          </p:sp>
          <p:sp>
            <p:nvSpPr>
              <p:cNvPr id="159" name="TextBox 158"/>
              <p:cNvSpPr txBox="1"/>
              <p:nvPr/>
            </p:nvSpPr>
            <p:spPr>
              <a:xfrm>
                <a:off x="8056138" y="4778993"/>
                <a:ext cx="1294858" cy="364363"/>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160" name="Straight Connector 159"/>
              <p:cNvCxnSpPr>
                <a:stCxn id="159" idx="1"/>
              </p:cNvCxnSpPr>
              <p:nvPr/>
            </p:nvCxnSpPr>
            <p:spPr bwMode="auto">
              <a:xfrm flipH="1" flipV="1">
                <a:off x="7506275" y="4455999"/>
                <a:ext cx="549863" cy="505176"/>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79" name="Rectangle 178"/>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80" name="Rectangle 179"/>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199" name="Cloud 198"/>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0" name="Cloud 199"/>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1" name="Cloud 200"/>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02" name="TextBox 201"/>
              <p:cNvSpPr txBox="1"/>
              <p:nvPr/>
            </p:nvSpPr>
            <p:spPr>
              <a:xfrm rot="1255156">
                <a:off x="5925958" y="2650150"/>
                <a:ext cx="1070459" cy="364363"/>
              </a:xfrm>
              <a:prstGeom prst="rect">
                <a:avLst/>
              </a:prstGeom>
              <a:noFill/>
            </p:spPr>
            <p:txBody>
              <a:bodyPr wrap="none" rtlCol="0">
                <a:spAutoFit/>
              </a:bodyPr>
              <a:lstStyle/>
              <a:p>
                <a:r>
                  <a:rPr lang="en-US" sz="700" dirty="0" smtClean="0">
                    <a:solidFill>
                      <a:schemeClr val="bg2"/>
                    </a:solidFill>
                  </a:rPr>
                  <a:t>400 GE</a:t>
                </a:r>
                <a:endParaRPr lang="en-US" sz="700" dirty="0">
                  <a:solidFill>
                    <a:schemeClr val="bg2"/>
                  </a:solidFill>
                </a:endParaRPr>
              </a:p>
            </p:txBody>
          </p:sp>
        </p:grpSp>
        <p:sp>
          <p:nvSpPr>
            <p:cNvPr id="173" name="TextBox 172"/>
            <p:cNvSpPr txBox="1"/>
            <p:nvPr/>
          </p:nvSpPr>
          <p:spPr>
            <a:xfrm>
              <a:off x="245660" y="2643055"/>
              <a:ext cx="1093654" cy="518122"/>
            </a:xfrm>
            <a:prstGeom prst="rect">
              <a:avLst/>
            </a:prstGeom>
            <a:noFill/>
            <a:ln>
              <a:solidFill>
                <a:schemeClr val="bg2"/>
              </a:solidFill>
            </a:ln>
          </p:spPr>
          <p:txBody>
            <a:bodyPr wrap="none" rtlCol="0">
              <a:spAutoFit/>
            </a:bodyPr>
            <a:lstStyle/>
            <a:p>
              <a:r>
                <a:rPr lang="en-US" sz="1200" b="1" dirty="0" smtClean="0">
                  <a:solidFill>
                    <a:schemeClr val="bg2"/>
                  </a:solidFill>
                </a:rPr>
                <a:t>UE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182" name="Straight Arrow Connector 181"/>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87" name="Straight Arrow Connector 186"/>
            <p:cNvCxnSpPr/>
            <p:nvPr/>
          </p:nvCxnSpPr>
          <p:spPr bwMode="auto">
            <a:xfrm flipH="1">
              <a:off x="450376" y="3032078"/>
              <a:ext cx="29570" cy="16764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189" name="TextBox 188"/>
            <p:cNvSpPr txBox="1"/>
            <p:nvPr/>
          </p:nvSpPr>
          <p:spPr>
            <a:xfrm>
              <a:off x="2827362" y="2643055"/>
              <a:ext cx="1156350" cy="518122"/>
            </a:xfrm>
            <a:prstGeom prst="rect">
              <a:avLst/>
            </a:prstGeom>
            <a:noFill/>
            <a:ln>
              <a:solidFill>
                <a:schemeClr val="bg2"/>
              </a:solidFill>
            </a:ln>
          </p:spPr>
          <p:txBody>
            <a:bodyPr wrap="none" rtlCol="0">
              <a:spAutoFit/>
            </a:bodyPr>
            <a:lstStyle/>
            <a:p>
              <a:r>
                <a:rPr lang="en-US" sz="1200" b="1" dirty="0" smtClean="0">
                  <a:solidFill>
                    <a:schemeClr val="bg2"/>
                  </a:solidFill>
                </a:rPr>
                <a:t>IDC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sp>
          <p:nvSpPr>
            <p:cNvPr id="190" name="TextBox 189"/>
            <p:cNvSpPr txBox="1"/>
            <p:nvPr/>
          </p:nvSpPr>
          <p:spPr>
            <a:xfrm>
              <a:off x="1574043" y="2643055"/>
              <a:ext cx="1083857" cy="518122"/>
            </a:xfrm>
            <a:prstGeom prst="rect">
              <a:avLst/>
            </a:prstGeom>
            <a:noFill/>
            <a:ln>
              <a:solidFill>
                <a:schemeClr val="bg2"/>
              </a:solidFill>
            </a:ln>
          </p:spPr>
          <p:txBody>
            <a:bodyPr wrap="none" rtlCol="0">
              <a:spAutoFit/>
            </a:bodyPr>
            <a:lstStyle/>
            <a:p>
              <a:r>
                <a:rPr lang="en-US" sz="1200" b="1" dirty="0" smtClean="0">
                  <a:solidFill>
                    <a:schemeClr val="bg2"/>
                  </a:solidFill>
                </a:rPr>
                <a:t>FH SLICE</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193" name="Straight Arrow Connector 192"/>
            <p:cNvCxnSpPr>
              <a:stCxn id="190" idx="2"/>
            </p:cNvCxnSpPr>
            <p:nvPr/>
          </p:nvCxnSpPr>
          <p:spPr bwMode="auto">
            <a:xfrm>
              <a:off x="2115972" y="3161176"/>
              <a:ext cx="545342" cy="75572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195" name="Straight Arrow Connector 194"/>
            <p:cNvCxnSpPr>
              <a:stCxn id="189" idx="2"/>
            </p:cNvCxnSpPr>
            <p:nvPr/>
          </p:nvCxnSpPr>
          <p:spPr bwMode="auto">
            <a:xfrm flipH="1">
              <a:off x="3220876" y="3161176"/>
              <a:ext cx="184662" cy="55101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09" name="TextBox 208"/>
            <p:cNvSpPr txBox="1"/>
            <p:nvPr/>
          </p:nvSpPr>
          <p:spPr>
            <a:xfrm>
              <a:off x="4071583" y="2643055"/>
              <a:ext cx="1247886" cy="518122"/>
            </a:xfrm>
            <a:prstGeom prst="rect">
              <a:avLst/>
            </a:prstGeom>
            <a:noFill/>
            <a:ln>
              <a:solidFill>
                <a:schemeClr val="bg2"/>
              </a:solidFill>
            </a:ln>
          </p:spPr>
          <p:txBody>
            <a:bodyPr wrap="none" rtlCol="0">
              <a:spAutoFit/>
            </a:bodyPr>
            <a:lstStyle/>
            <a:p>
              <a:r>
                <a:rPr lang="en-US" sz="1200" b="1" dirty="0" smtClean="0">
                  <a:solidFill>
                    <a:schemeClr val="bg2"/>
                  </a:solidFill>
                </a:rPr>
                <a:t>DC FABRIC</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210" name="Straight Arrow Connector 209"/>
            <p:cNvCxnSpPr>
              <a:stCxn id="209" idx="2"/>
            </p:cNvCxnSpPr>
            <p:nvPr/>
          </p:nvCxnSpPr>
          <p:spPr bwMode="auto">
            <a:xfrm flipH="1">
              <a:off x="4271753" y="3161176"/>
              <a:ext cx="423774" cy="1356233"/>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12" name="TextBox 211"/>
            <p:cNvSpPr txBox="1"/>
            <p:nvPr/>
          </p:nvSpPr>
          <p:spPr>
            <a:xfrm>
              <a:off x="5411338" y="2643055"/>
              <a:ext cx="1317556" cy="518122"/>
            </a:xfrm>
            <a:prstGeom prst="rect">
              <a:avLst/>
            </a:prstGeom>
            <a:noFill/>
            <a:ln>
              <a:solidFill>
                <a:schemeClr val="bg2"/>
              </a:solidFill>
            </a:ln>
          </p:spPr>
          <p:txBody>
            <a:bodyPr wrap="none" rtlCol="0">
              <a:spAutoFit/>
            </a:bodyPr>
            <a:lstStyle/>
            <a:p>
              <a:r>
                <a:rPr lang="en-US" sz="1200" b="1" dirty="0" smtClean="0">
                  <a:solidFill>
                    <a:schemeClr val="bg2"/>
                  </a:solidFill>
                </a:rPr>
                <a:t>DC SERVER</a:t>
              </a:r>
              <a:br>
                <a:rPr lang="en-US" sz="1200" b="1" dirty="0" smtClean="0">
                  <a:solidFill>
                    <a:schemeClr val="bg2"/>
                  </a:solidFill>
                </a:rPr>
              </a:br>
              <a:r>
                <a:rPr lang="en-US" sz="1200" b="1" dirty="0" smtClean="0">
                  <a:solidFill>
                    <a:schemeClr val="bg2"/>
                  </a:solidFill>
                </a:rPr>
                <a:t>CTRL</a:t>
              </a:r>
              <a:endParaRPr lang="en-US" sz="1200" b="1" dirty="0">
                <a:solidFill>
                  <a:schemeClr val="bg2"/>
                </a:solidFill>
              </a:endParaRPr>
            </a:p>
          </p:txBody>
        </p:sp>
        <p:cxnSp>
          <p:nvCxnSpPr>
            <p:cNvPr id="213" name="Straight Arrow Connector 212"/>
            <p:cNvCxnSpPr>
              <a:stCxn id="212" idx="2"/>
              <a:endCxn id="152" idx="0"/>
            </p:cNvCxnSpPr>
            <p:nvPr/>
          </p:nvCxnSpPr>
          <p:spPr bwMode="auto">
            <a:xfrm flipH="1">
              <a:off x="4851452" y="3161176"/>
              <a:ext cx="1218665" cy="12266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1" name="Straight Arrow Connector 220"/>
            <p:cNvCxnSpPr>
              <a:stCxn id="220" idx="2"/>
              <a:endCxn id="173" idx="0"/>
            </p:cNvCxnSpPr>
            <p:nvPr/>
          </p:nvCxnSpPr>
          <p:spPr bwMode="auto">
            <a:xfrm flipH="1">
              <a:off x="792488" y="2043083"/>
              <a:ext cx="3093043" cy="59997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3" name="Straight Arrow Connector 222"/>
            <p:cNvCxnSpPr>
              <a:stCxn id="220" idx="2"/>
              <a:endCxn id="190" idx="0"/>
            </p:cNvCxnSpPr>
            <p:nvPr/>
          </p:nvCxnSpPr>
          <p:spPr bwMode="auto">
            <a:xfrm flipH="1">
              <a:off x="2115972" y="2043083"/>
              <a:ext cx="1769559" cy="59997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6" name="Straight Arrow Connector 225"/>
            <p:cNvCxnSpPr>
              <a:stCxn id="220" idx="2"/>
              <a:endCxn id="189" idx="0"/>
            </p:cNvCxnSpPr>
            <p:nvPr/>
          </p:nvCxnSpPr>
          <p:spPr bwMode="auto">
            <a:xfrm flipH="1">
              <a:off x="3405537" y="2043083"/>
              <a:ext cx="479993" cy="59997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29" name="Straight Arrow Connector 228"/>
            <p:cNvCxnSpPr>
              <a:stCxn id="220" idx="2"/>
              <a:endCxn id="209" idx="0"/>
            </p:cNvCxnSpPr>
            <p:nvPr/>
          </p:nvCxnSpPr>
          <p:spPr bwMode="auto">
            <a:xfrm>
              <a:off x="3885531" y="2043083"/>
              <a:ext cx="809996" cy="59997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2" name="Straight Arrow Connector 231"/>
            <p:cNvCxnSpPr>
              <a:stCxn id="220" idx="2"/>
              <a:endCxn id="212" idx="0"/>
            </p:cNvCxnSpPr>
            <p:nvPr/>
          </p:nvCxnSpPr>
          <p:spPr bwMode="auto">
            <a:xfrm>
              <a:off x="3885531" y="2043083"/>
              <a:ext cx="2184586" cy="59997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sp>
        <p:nvSpPr>
          <p:cNvPr id="234" name="TextBox 233"/>
          <p:cNvSpPr txBox="1"/>
          <p:nvPr/>
        </p:nvSpPr>
        <p:spPr>
          <a:xfrm>
            <a:off x="5101977" y="996229"/>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MASTER</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cxnSp>
        <p:nvCxnSpPr>
          <p:cNvPr id="235" name="Straight Arrow Connector 234"/>
          <p:cNvCxnSpPr>
            <a:stCxn id="234" idx="2"/>
            <a:endCxn id="220" idx="0"/>
          </p:cNvCxnSpPr>
          <p:nvPr/>
        </p:nvCxnSpPr>
        <p:spPr bwMode="auto">
          <a:xfrm flipH="1">
            <a:off x="3360176" y="1519449"/>
            <a:ext cx="2731816" cy="361608"/>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39" name="Straight Arrow Connector 238"/>
          <p:cNvCxnSpPr>
            <a:stCxn id="234" idx="2"/>
            <a:endCxn id="241" idx="0"/>
          </p:cNvCxnSpPr>
          <p:nvPr/>
        </p:nvCxnSpPr>
        <p:spPr bwMode="auto">
          <a:xfrm>
            <a:off x="6091992" y="1519449"/>
            <a:ext cx="3152647" cy="38890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41" name="TextBox 240"/>
          <p:cNvSpPr txBox="1"/>
          <p:nvPr/>
        </p:nvSpPr>
        <p:spPr>
          <a:xfrm>
            <a:off x="8254624" y="1908353"/>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sp>
        <p:nvSpPr>
          <p:cNvPr id="242" name="TextBox 241"/>
          <p:cNvSpPr txBox="1"/>
          <p:nvPr/>
        </p:nvSpPr>
        <p:spPr>
          <a:xfrm>
            <a:off x="10089734" y="366155"/>
            <a:ext cx="1980029" cy="523220"/>
          </a:xfrm>
          <a:prstGeom prst="rect">
            <a:avLst/>
          </a:prstGeom>
          <a:noFill/>
          <a:ln>
            <a:solidFill>
              <a:schemeClr val="bg2"/>
            </a:solidFill>
          </a:ln>
        </p:spPr>
        <p:txBody>
          <a:bodyPr wrap="none" rtlCol="0">
            <a:spAutoFit/>
          </a:bodyPr>
          <a:lstStyle/>
          <a:p>
            <a:r>
              <a:rPr lang="en-US" sz="1400" dirty="0" smtClean="0">
                <a:solidFill>
                  <a:schemeClr val="bg2"/>
                </a:solidFill>
              </a:rPr>
              <a:t>C-RAN INSTANCE</a:t>
            </a:r>
            <a:br>
              <a:rPr lang="en-US" sz="1400" dirty="0" smtClean="0">
                <a:solidFill>
                  <a:schemeClr val="bg2"/>
                </a:solidFill>
              </a:rPr>
            </a:br>
            <a:r>
              <a:rPr lang="en-US" sz="1400" dirty="0" smtClean="0">
                <a:solidFill>
                  <a:schemeClr val="bg2"/>
                </a:solidFill>
              </a:rPr>
              <a:t>SLICE CONTROLLER</a:t>
            </a:r>
            <a:endParaRPr lang="en-US" sz="1400" dirty="0">
              <a:solidFill>
                <a:schemeClr val="bg2"/>
              </a:solidFill>
            </a:endParaRPr>
          </a:p>
        </p:txBody>
      </p:sp>
      <p:cxnSp>
        <p:nvCxnSpPr>
          <p:cNvPr id="244" name="Straight Arrow Connector 243"/>
          <p:cNvCxnSpPr>
            <a:stCxn id="234" idx="3"/>
            <a:endCxn id="242" idx="1"/>
          </p:cNvCxnSpPr>
          <p:nvPr/>
        </p:nvCxnSpPr>
        <p:spPr bwMode="auto">
          <a:xfrm flipV="1">
            <a:off x="7082006" y="627765"/>
            <a:ext cx="3007728" cy="63007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nvGrpSpPr>
          <p:cNvPr id="255" name="Group 254"/>
          <p:cNvGrpSpPr/>
          <p:nvPr/>
        </p:nvGrpSpPr>
        <p:grpSpPr>
          <a:xfrm flipH="1">
            <a:off x="6496332" y="2483896"/>
            <a:ext cx="5540131" cy="4053385"/>
            <a:chOff x="281587" y="2240502"/>
            <a:chExt cx="6272756" cy="4119355"/>
          </a:xfrm>
        </p:grpSpPr>
        <p:grpSp>
          <p:nvGrpSpPr>
            <p:cNvPr id="256" name="Group 171"/>
            <p:cNvGrpSpPr/>
            <p:nvPr/>
          </p:nvGrpSpPr>
          <p:grpSpPr>
            <a:xfrm>
              <a:off x="281587" y="3433273"/>
              <a:ext cx="5122927" cy="2926584"/>
              <a:chOff x="499950" y="1310184"/>
              <a:chExt cx="9170948" cy="4749422"/>
            </a:xfrm>
          </p:grpSpPr>
          <p:grpSp>
            <p:nvGrpSpPr>
              <p:cNvPr id="273" name="Group 357"/>
              <p:cNvGrpSpPr/>
              <p:nvPr/>
            </p:nvGrpSpPr>
            <p:grpSpPr>
              <a:xfrm>
                <a:off x="993935" y="1660518"/>
                <a:ext cx="788276" cy="1546940"/>
                <a:chOff x="331076" y="1968769"/>
                <a:chExt cx="1166648" cy="2075291"/>
              </a:xfrm>
            </p:grpSpPr>
            <p:sp>
              <p:nvSpPr>
                <p:cNvPr id="436" name="Rounded Rectangle 435"/>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438" name="Group 116"/>
                <p:cNvGrpSpPr/>
                <p:nvPr/>
              </p:nvGrpSpPr>
              <p:grpSpPr>
                <a:xfrm>
                  <a:off x="414153" y="2406182"/>
                  <a:ext cx="961697" cy="1329559"/>
                  <a:chOff x="3484179" y="2044262"/>
                  <a:chExt cx="1250731" cy="1560786"/>
                </a:xfrm>
              </p:grpSpPr>
              <p:grpSp>
                <p:nvGrpSpPr>
                  <p:cNvPr id="449" name="Group 105"/>
                  <p:cNvGrpSpPr/>
                  <p:nvPr/>
                </p:nvGrpSpPr>
                <p:grpSpPr>
                  <a:xfrm>
                    <a:off x="3484179" y="2044262"/>
                    <a:ext cx="362607" cy="1560786"/>
                    <a:chOff x="3484179" y="1970689"/>
                    <a:chExt cx="362607" cy="1560786"/>
                  </a:xfrm>
                </p:grpSpPr>
                <p:sp>
                  <p:nvSpPr>
                    <p:cNvPr id="460" name="Rectangle 459"/>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1" name="Rectangle 87"/>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2" name="Rectangle 461"/>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63" name="Rectangle 462"/>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450" name="Group 106"/>
                  <p:cNvGrpSpPr/>
                  <p:nvPr/>
                </p:nvGrpSpPr>
                <p:grpSpPr>
                  <a:xfrm>
                    <a:off x="3928241" y="2044262"/>
                    <a:ext cx="362607" cy="1560786"/>
                    <a:chOff x="3484179" y="1970689"/>
                    <a:chExt cx="362607" cy="1560786"/>
                  </a:xfrm>
                </p:grpSpPr>
                <p:sp>
                  <p:nvSpPr>
                    <p:cNvPr id="456" name="Rectangle 455"/>
                    <p:cNvSpPr/>
                    <p:nvPr/>
                  </p:nvSpPr>
                  <p:spPr bwMode="auto">
                    <a:xfrm>
                      <a:off x="3484179" y="197068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7" name="Rectangle 456"/>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8" name="Rectangle 457"/>
                    <p:cNvSpPr/>
                    <p:nvPr/>
                  </p:nvSpPr>
                  <p:spPr bwMode="auto">
                    <a:xfrm>
                      <a:off x="3484179" y="2790496"/>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9" name="Rectangle 458"/>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451" name="Group 111"/>
                  <p:cNvGrpSpPr/>
                  <p:nvPr/>
                </p:nvGrpSpPr>
                <p:grpSpPr>
                  <a:xfrm>
                    <a:off x="4372303" y="2044262"/>
                    <a:ext cx="362607" cy="1560786"/>
                    <a:chOff x="3484179" y="1970689"/>
                    <a:chExt cx="362607" cy="1560786"/>
                  </a:xfrm>
                </p:grpSpPr>
                <p:sp>
                  <p:nvSpPr>
                    <p:cNvPr id="452" name="Rectangle 451"/>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3" name="Rectangle 452"/>
                    <p:cNvSpPr/>
                    <p:nvPr/>
                  </p:nvSpPr>
                  <p:spPr bwMode="auto">
                    <a:xfrm>
                      <a:off x="3484179" y="2380592"/>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4" name="Rectangle 453"/>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55" name="Rectangle 454"/>
                    <p:cNvSpPr/>
                    <p:nvPr/>
                  </p:nvSpPr>
                  <p:spPr bwMode="auto">
                    <a:xfrm>
                      <a:off x="3484179" y="3200399"/>
                      <a:ext cx="362607" cy="331076"/>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439" name="Rounded Rectangle 43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1" name="Rounded Rectangle 440"/>
                <p:cNvSpPr/>
                <p:nvPr/>
              </p:nvSpPr>
              <p:spPr bwMode="auto">
                <a:xfrm>
                  <a:off x="393130" y="2114590"/>
                  <a:ext cx="525519" cy="132475"/>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2" name="Oval 441"/>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4" name="Rectangle 443"/>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48" name="Rectangle 447"/>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cxnSp>
            <p:nvCxnSpPr>
              <p:cNvPr id="274" name="Straight Connector 273"/>
              <p:cNvCxnSpPr/>
              <p:nvPr/>
            </p:nvCxnSpPr>
            <p:spPr bwMode="auto">
              <a:xfrm>
                <a:off x="3012397" y="2967586"/>
                <a:ext cx="191068" cy="13647"/>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275" name="Rectangle 274"/>
              <p:cNvSpPr/>
              <p:nvPr/>
            </p:nvSpPr>
            <p:spPr bwMode="auto">
              <a:xfrm>
                <a:off x="3217113" y="2825086"/>
                <a:ext cx="955343" cy="30025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sp>
            <p:nvSpPr>
              <p:cNvPr id="276" name="Isosceles Triangle 275"/>
              <p:cNvSpPr/>
              <p:nvPr/>
            </p:nvSpPr>
            <p:spPr bwMode="auto">
              <a:xfrm>
                <a:off x="2624700" y="4311045"/>
                <a:ext cx="198035" cy="1273134"/>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77" name="Rectangle 276"/>
              <p:cNvSpPr/>
              <p:nvPr/>
            </p:nvSpPr>
            <p:spPr bwMode="auto">
              <a:xfrm>
                <a:off x="2973728" y="3706839"/>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278" name="Straight Connector 277"/>
              <p:cNvCxnSpPr>
                <a:stCxn id="277" idx="2"/>
              </p:cNvCxnSpPr>
              <p:nvPr/>
            </p:nvCxnSpPr>
            <p:spPr bwMode="auto">
              <a:xfrm>
                <a:off x="3028319" y="4211806"/>
                <a:ext cx="1" cy="1078174"/>
              </a:xfrm>
              <a:prstGeom prst="line">
                <a:avLst/>
              </a:prstGeom>
              <a:solidFill>
                <a:schemeClr val="accent1"/>
              </a:solidFill>
              <a:ln w="9525" cap="flat" cmpd="sng" algn="ctr">
                <a:solidFill>
                  <a:srgbClr val="FFFF00"/>
                </a:solidFill>
                <a:prstDash val="solid"/>
                <a:round/>
                <a:headEnd type="none" w="med" len="med"/>
                <a:tailEnd type="none" w="med" len="med"/>
              </a:ln>
              <a:effectLst/>
            </p:spPr>
          </p:cxnSp>
          <p:cxnSp>
            <p:nvCxnSpPr>
              <p:cNvPr id="279" name="Straight Connector 278"/>
              <p:cNvCxnSpPr/>
              <p:nvPr/>
            </p:nvCxnSpPr>
            <p:spPr bwMode="auto">
              <a:xfrm>
                <a:off x="3028320" y="5289980"/>
                <a:ext cx="191068" cy="13647"/>
              </a:xfrm>
              <a:prstGeom prst="line">
                <a:avLst/>
              </a:prstGeom>
              <a:solidFill>
                <a:schemeClr val="accent1"/>
              </a:solidFill>
              <a:ln w="9525" cap="flat" cmpd="sng" algn="ctr">
                <a:solidFill>
                  <a:srgbClr val="FFFF00"/>
                </a:solidFill>
                <a:prstDash val="solid"/>
                <a:round/>
                <a:headEnd type="none" w="med" len="med"/>
                <a:tailEnd type="none" w="med" len="med"/>
              </a:ln>
              <a:effectLst/>
            </p:spPr>
          </p:cxnSp>
          <p:sp>
            <p:nvSpPr>
              <p:cNvPr id="280" name="Rectangle 279"/>
              <p:cNvSpPr/>
              <p:nvPr/>
            </p:nvSpPr>
            <p:spPr bwMode="auto">
              <a:xfrm>
                <a:off x="3233036" y="5030673"/>
                <a:ext cx="955343" cy="48302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r>
                  <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rPr>
                  <a:t>DWDM</a:t>
                </a:r>
              </a:p>
            </p:txBody>
          </p:sp>
          <p:grpSp>
            <p:nvGrpSpPr>
              <p:cNvPr id="281" name="Group 161"/>
              <p:cNvGrpSpPr/>
              <p:nvPr/>
            </p:nvGrpSpPr>
            <p:grpSpPr>
              <a:xfrm>
                <a:off x="2054966" y="1384445"/>
                <a:ext cx="1012021" cy="1583141"/>
                <a:chOff x="1754714" y="1125138"/>
                <a:chExt cx="1012021" cy="1583141"/>
              </a:xfrm>
            </p:grpSpPr>
            <p:sp>
              <p:nvSpPr>
                <p:cNvPr id="430" name="Isosceles Triangle 429"/>
                <p:cNvSpPr/>
                <p:nvPr/>
              </p:nvSpPr>
              <p:spPr bwMode="auto">
                <a:xfrm>
                  <a:off x="2418883" y="1639614"/>
                  <a:ext cx="261253" cy="1015200"/>
                </a:xfrm>
                <a:prstGeom prst="triangle">
                  <a:avLst/>
                </a:prstGeom>
                <a:solidFill>
                  <a:schemeClr val="accent4">
                    <a:lumMod val="65000"/>
                    <a:lumOff val="3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32" name="Rectangle 431"/>
                <p:cNvSpPr/>
                <p:nvPr/>
              </p:nvSpPr>
              <p:spPr bwMode="auto">
                <a:xfrm>
                  <a:off x="2657553" y="1125138"/>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33" name="Straight Connector 432"/>
                <p:cNvCxnSpPr>
                  <a:stCxn id="432" idx="2"/>
                </p:cNvCxnSpPr>
                <p:nvPr/>
              </p:nvCxnSpPr>
              <p:spPr bwMode="auto">
                <a:xfrm>
                  <a:off x="2712144" y="1630105"/>
                  <a:ext cx="1" cy="1078174"/>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435" name="TextBox 434"/>
                <p:cNvSpPr txBox="1"/>
                <p:nvPr/>
              </p:nvSpPr>
              <p:spPr>
                <a:xfrm rot="9713445">
                  <a:off x="1754714" y="1387698"/>
                  <a:ext cx="686219" cy="380704"/>
                </a:xfrm>
                <a:prstGeom prst="rect">
                  <a:avLst/>
                </a:prstGeom>
                <a:noFill/>
              </p:spPr>
              <p:txBody>
                <a:bodyPr wrap="none" rtlCol="0">
                  <a:spAutoFit/>
                </a:bodyPr>
                <a:lstStyle/>
                <a:p>
                  <a:r>
                    <a:rPr lang="en-US" sz="900" dirty="0" smtClean="0">
                      <a:solidFill>
                        <a:schemeClr val="bg2"/>
                      </a:solidFill>
                    </a:rPr>
                    <a:t>))))</a:t>
                  </a:r>
                  <a:endParaRPr lang="en-US" sz="900" dirty="0">
                    <a:solidFill>
                      <a:schemeClr val="bg2"/>
                    </a:solidFill>
                  </a:endParaRPr>
                </a:p>
              </p:txBody>
            </p:sp>
          </p:grpSp>
          <p:sp>
            <p:nvSpPr>
              <p:cNvPr id="282" name="TextBox 281"/>
              <p:cNvSpPr txBox="1"/>
              <p:nvPr/>
            </p:nvSpPr>
            <p:spPr>
              <a:xfrm rot="11789746">
                <a:off x="2022648" y="3768447"/>
                <a:ext cx="686218" cy="380704"/>
              </a:xfrm>
              <a:prstGeom prst="rect">
                <a:avLst/>
              </a:prstGeom>
              <a:noFill/>
            </p:spPr>
            <p:txBody>
              <a:bodyPr wrap="none" rtlCol="0">
                <a:spAutoFit/>
              </a:bodyPr>
              <a:lstStyle/>
              <a:p>
                <a:r>
                  <a:rPr lang="en-US" sz="900" dirty="0" smtClean="0">
                    <a:solidFill>
                      <a:schemeClr val="bg2"/>
                    </a:solidFill>
                  </a:rPr>
                  <a:t>))))</a:t>
                </a:r>
                <a:endParaRPr lang="en-US" sz="900" dirty="0">
                  <a:solidFill>
                    <a:schemeClr val="bg2"/>
                  </a:solidFill>
                </a:endParaRPr>
              </a:p>
            </p:txBody>
          </p:sp>
          <p:cxnSp>
            <p:nvCxnSpPr>
              <p:cNvPr id="283" name="Straight Arrow Connector 282"/>
              <p:cNvCxnSpPr/>
              <p:nvPr/>
            </p:nvCxnSpPr>
            <p:spPr bwMode="auto">
              <a:xfrm flipH="1">
                <a:off x="3022696" y="2228755"/>
                <a:ext cx="239912" cy="950"/>
              </a:xfrm>
              <a:prstGeom prst="straightConnector1">
                <a:avLst/>
              </a:prstGeom>
              <a:solidFill>
                <a:schemeClr val="accent1"/>
              </a:solidFill>
              <a:ln w="9525" cap="flat" cmpd="sng" algn="ctr">
                <a:solidFill>
                  <a:schemeClr val="bg1"/>
                </a:solidFill>
                <a:prstDash val="dash"/>
                <a:round/>
                <a:headEnd type="none" w="med" len="med"/>
                <a:tailEnd type="arrow"/>
              </a:ln>
              <a:effectLst/>
            </p:spPr>
          </p:cxnSp>
          <p:sp>
            <p:nvSpPr>
              <p:cNvPr id="284" name="Rectangle 283"/>
              <p:cNvSpPr/>
              <p:nvPr/>
            </p:nvSpPr>
            <p:spPr bwMode="auto">
              <a:xfrm>
                <a:off x="2801426" y="3393216"/>
                <a:ext cx="109182" cy="50496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5" name="TextBox 284"/>
              <p:cNvSpPr txBox="1"/>
              <p:nvPr/>
            </p:nvSpPr>
            <p:spPr>
              <a:xfrm rot="8933607">
                <a:off x="1794134" y="3363068"/>
                <a:ext cx="1025361" cy="380704"/>
              </a:xfrm>
              <a:prstGeom prst="rect">
                <a:avLst/>
              </a:prstGeom>
              <a:noFill/>
            </p:spPr>
            <p:txBody>
              <a:bodyPr wrap="square" rtlCol="0">
                <a:spAutoFit/>
              </a:bodyPr>
              <a:lstStyle/>
              <a:p>
                <a:r>
                  <a:rPr lang="en-US" sz="900" dirty="0" smtClean="0">
                    <a:solidFill>
                      <a:schemeClr val="bg2"/>
                    </a:solidFill>
                  </a:rPr>
                  <a:t>))))</a:t>
                </a:r>
                <a:endParaRPr lang="en-US" sz="900" dirty="0">
                  <a:solidFill>
                    <a:schemeClr val="bg2"/>
                  </a:solidFill>
                </a:endParaRPr>
              </a:p>
            </p:txBody>
          </p:sp>
          <p:cxnSp>
            <p:nvCxnSpPr>
              <p:cNvPr id="286" name="Straight Connector 285"/>
              <p:cNvCxnSpPr>
                <a:stCxn id="284" idx="2"/>
              </p:cNvCxnSpPr>
              <p:nvPr/>
            </p:nvCxnSpPr>
            <p:spPr bwMode="auto">
              <a:xfrm>
                <a:off x="2856017" y="3898183"/>
                <a:ext cx="9217" cy="1458918"/>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287" name="Straight Connector 286"/>
              <p:cNvCxnSpPr/>
              <p:nvPr/>
            </p:nvCxnSpPr>
            <p:spPr bwMode="auto">
              <a:xfrm>
                <a:off x="2862668" y="5370817"/>
                <a:ext cx="368326" cy="33991"/>
              </a:xfrm>
              <a:prstGeom prst="line">
                <a:avLst/>
              </a:prstGeom>
              <a:solidFill>
                <a:schemeClr val="accent1"/>
              </a:solidFill>
              <a:ln w="9525" cap="flat" cmpd="sng" algn="ctr">
                <a:solidFill>
                  <a:srgbClr val="0000FF"/>
                </a:solidFill>
                <a:prstDash val="solid"/>
                <a:round/>
                <a:headEnd type="none" w="med" len="med"/>
                <a:tailEnd type="none" w="med" len="med"/>
              </a:ln>
              <a:effectLst/>
            </p:spPr>
          </p:cxnSp>
          <p:sp>
            <p:nvSpPr>
              <p:cNvPr id="288" name="Cloud 287"/>
              <p:cNvSpPr/>
              <p:nvPr/>
            </p:nvSpPr>
            <p:spPr bwMode="auto">
              <a:xfrm>
                <a:off x="4653956" y="1646672"/>
                <a:ext cx="1116929" cy="4412934"/>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89" name="Cloud 288"/>
              <p:cNvSpPr/>
              <p:nvPr/>
            </p:nvSpPr>
            <p:spPr bwMode="auto">
              <a:xfrm rot="788343">
                <a:off x="6616548" y="2560965"/>
                <a:ext cx="3054350" cy="3040689"/>
              </a:xfrm>
              <a:prstGeom prst="cloud">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290" name="Group 177"/>
              <p:cNvGrpSpPr/>
              <p:nvPr/>
            </p:nvGrpSpPr>
            <p:grpSpPr>
              <a:xfrm rot="16200000">
                <a:off x="6467596" y="3408386"/>
                <a:ext cx="1978091" cy="1242533"/>
                <a:chOff x="6944248" y="6119031"/>
                <a:chExt cx="1236704" cy="744081"/>
              </a:xfrm>
            </p:grpSpPr>
            <p:sp>
              <p:nvSpPr>
                <p:cNvPr id="409" name="Cube 408"/>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0" name="Cube 409"/>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2" name="Cube 411"/>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3" name="Cube 412"/>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15" name="Straight Connector 414"/>
                <p:cNvCxnSpPr>
                  <a:stCxn id="292" idx="1"/>
                  <a:endCxn id="412" idx="3"/>
                </p:cNvCxnSpPr>
                <p:nvPr/>
              </p:nvCxnSpPr>
              <p:spPr bwMode="auto">
                <a:xfrm rot="5400000" flipH="1">
                  <a:off x="7718016" y="6400176"/>
                  <a:ext cx="369042" cy="55683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16" name="Straight Connector 415"/>
                <p:cNvCxnSpPr>
                  <a:stCxn id="413" idx="1"/>
                  <a:endCxn id="419"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418" name="Cube 417"/>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19" name="Cube 418"/>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421" name="Straight Connector 420"/>
                <p:cNvCxnSpPr>
                  <a:stCxn id="413" idx="1"/>
                  <a:endCxn id="418"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2" name="Straight Connector 421"/>
                <p:cNvCxnSpPr>
                  <a:stCxn id="412" idx="0"/>
                  <a:endCxn id="419"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3" name="Straight Connector 422"/>
                <p:cNvCxnSpPr>
                  <a:stCxn id="412" idx="0"/>
                  <a:endCxn id="418"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5" name="Straight Connector 424"/>
                <p:cNvCxnSpPr>
                  <a:stCxn id="410" idx="0"/>
                  <a:endCxn id="419"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6" name="Straight Connector 425"/>
                <p:cNvCxnSpPr>
                  <a:stCxn id="410" idx="0"/>
                  <a:endCxn id="418"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8" name="Straight Connector 427"/>
                <p:cNvCxnSpPr>
                  <a:stCxn id="409" idx="0"/>
                  <a:endCxn id="418"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9" name="Straight Connector 428"/>
                <p:cNvCxnSpPr>
                  <a:stCxn id="409" idx="0"/>
                  <a:endCxn id="419"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grpSp>
            <p:nvGrpSpPr>
              <p:cNvPr id="291" name="Group 358"/>
              <p:cNvGrpSpPr/>
              <p:nvPr/>
            </p:nvGrpSpPr>
            <p:grpSpPr>
              <a:xfrm>
                <a:off x="499950" y="3578657"/>
                <a:ext cx="788276" cy="1546940"/>
                <a:chOff x="331076" y="1968769"/>
                <a:chExt cx="1166648" cy="2075291"/>
              </a:xfrm>
            </p:grpSpPr>
            <p:sp>
              <p:nvSpPr>
                <p:cNvPr id="357" name="Rounded Rectangle 356"/>
                <p:cNvSpPr/>
                <p:nvPr/>
              </p:nvSpPr>
              <p:spPr bwMode="auto">
                <a:xfrm>
                  <a:off x="331076" y="1968769"/>
                  <a:ext cx="1166648" cy="207529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nvGrpSpPr>
                <p:cNvPr id="358" name="Group 116"/>
                <p:cNvGrpSpPr/>
                <p:nvPr/>
              </p:nvGrpSpPr>
              <p:grpSpPr>
                <a:xfrm>
                  <a:off x="414153" y="2406182"/>
                  <a:ext cx="961697" cy="1329559"/>
                  <a:chOff x="3484179" y="2044262"/>
                  <a:chExt cx="1250731" cy="1560786"/>
                </a:xfrm>
              </p:grpSpPr>
              <p:grpSp>
                <p:nvGrpSpPr>
                  <p:cNvPr id="382" name="Group 105"/>
                  <p:cNvGrpSpPr/>
                  <p:nvPr/>
                </p:nvGrpSpPr>
                <p:grpSpPr>
                  <a:xfrm>
                    <a:off x="3484179" y="2044262"/>
                    <a:ext cx="362607" cy="1560786"/>
                    <a:chOff x="3484179" y="1970689"/>
                    <a:chExt cx="362607" cy="1560786"/>
                  </a:xfrm>
                </p:grpSpPr>
                <p:sp>
                  <p:nvSpPr>
                    <p:cNvPr id="403" name="Rectangle 402"/>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5" name="Rectangle 404"/>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6" name="Rectangle 405"/>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7" name="Rectangle 406"/>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83" name="Group 106"/>
                  <p:cNvGrpSpPr/>
                  <p:nvPr/>
                </p:nvGrpSpPr>
                <p:grpSpPr>
                  <a:xfrm>
                    <a:off x="3928241" y="2044262"/>
                    <a:ext cx="362607" cy="1560786"/>
                    <a:chOff x="3484179" y="1970689"/>
                    <a:chExt cx="362607" cy="1560786"/>
                  </a:xfrm>
                </p:grpSpPr>
                <p:sp>
                  <p:nvSpPr>
                    <p:cNvPr id="397" name="Rectangle 396"/>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9" name="Rectangle 398"/>
                    <p:cNvSpPr/>
                    <p:nvPr/>
                  </p:nvSpPr>
                  <p:spPr bwMode="auto">
                    <a:xfrm>
                      <a:off x="3484179" y="2380592"/>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0" name="Rectangle 399"/>
                    <p:cNvSpPr/>
                    <p:nvPr/>
                  </p:nvSpPr>
                  <p:spPr bwMode="auto">
                    <a:xfrm>
                      <a:off x="3484179" y="2790496"/>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02" name="Rectangle 401"/>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nvGrpSpPr>
                  <p:cNvPr id="384" name="Group 111"/>
                  <p:cNvGrpSpPr/>
                  <p:nvPr/>
                </p:nvGrpSpPr>
                <p:grpSpPr>
                  <a:xfrm>
                    <a:off x="4372303" y="2044262"/>
                    <a:ext cx="362607" cy="1560786"/>
                    <a:chOff x="3484179" y="1970689"/>
                    <a:chExt cx="362607" cy="1560786"/>
                  </a:xfrm>
                </p:grpSpPr>
                <p:sp>
                  <p:nvSpPr>
                    <p:cNvPr id="385" name="Rectangle 384"/>
                    <p:cNvSpPr/>
                    <p:nvPr/>
                  </p:nvSpPr>
                  <p:spPr bwMode="auto">
                    <a:xfrm>
                      <a:off x="3484179" y="197068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88" name="Rectangle 387"/>
                    <p:cNvSpPr/>
                    <p:nvPr/>
                  </p:nvSpPr>
                  <p:spPr bwMode="auto">
                    <a:xfrm>
                      <a:off x="3484179" y="2380592"/>
                      <a:ext cx="362607" cy="331076"/>
                    </a:xfrm>
                    <a:prstGeom prst="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1" name="Rectangle 390"/>
                    <p:cNvSpPr/>
                    <p:nvPr/>
                  </p:nvSpPr>
                  <p:spPr bwMode="auto">
                    <a:xfrm>
                      <a:off x="3484179" y="2790496"/>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94" name="Rectangle 393"/>
                    <p:cNvSpPr/>
                    <p:nvPr/>
                  </p:nvSpPr>
                  <p:spPr bwMode="auto">
                    <a:xfrm>
                      <a:off x="3484179" y="3200399"/>
                      <a:ext cx="362607" cy="331076"/>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grpSp>
            <p:sp>
              <p:nvSpPr>
                <p:cNvPr id="359" name="Rounded Rectangle 358"/>
                <p:cNvSpPr/>
                <p:nvPr/>
              </p:nvSpPr>
              <p:spPr bwMode="auto">
                <a:xfrm>
                  <a:off x="934414" y="2111892"/>
                  <a:ext cx="488732" cy="141891"/>
                </a:xfrm>
                <a:prstGeom prst="round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1" name="Rounded Rectangle 360"/>
                <p:cNvSpPr/>
                <p:nvPr/>
              </p:nvSpPr>
              <p:spPr bwMode="auto">
                <a:xfrm>
                  <a:off x="393130" y="2114590"/>
                  <a:ext cx="525519" cy="132475"/>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7" name="Oval 366"/>
                <p:cNvSpPr/>
                <p:nvPr/>
              </p:nvSpPr>
              <p:spPr bwMode="auto">
                <a:xfrm>
                  <a:off x="814186" y="3813472"/>
                  <a:ext cx="174929" cy="19083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8" name="Rectangle 367"/>
                <p:cNvSpPr/>
                <p:nvPr/>
              </p:nvSpPr>
              <p:spPr bwMode="auto">
                <a:xfrm>
                  <a:off x="1076579" y="3861179"/>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69" name="Rectangle 368"/>
                <p:cNvSpPr/>
                <p:nvPr/>
              </p:nvSpPr>
              <p:spPr bwMode="auto">
                <a:xfrm>
                  <a:off x="497459" y="3862504"/>
                  <a:ext cx="190831" cy="7951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292" name="Rectangle 291"/>
              <p:cNvSpPr/>
              <p:nvPr/>
            </p:nvSpPr>
            <p:spPr bwMode="auto">
              <a:xfrm>
                <a:off x="8077908" y="2938131"/>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3" name="Rectangle 292"/>
              <p:cNvSpPr/>
              <p:nvPr/>
            </p:nvSpPr>
            <p:spPr bwMode="auto">
              <a:xfrm>
                <a:off x="8077908" y="3216655"/>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4" name="Rectangle 293"/>
              <p:cNvSpPr/>
              <p:nvPr/>
            </p:nvSpPr>
            <p:spPr bwMode="auto">
              <a:xfrm>
                <a:off x="8077908" y="3488610"/>
                <a:ext cx="1150883" cy="20495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295" name="Rectangle 294"/>
              <p:cNvSpPr/>
              <p:nvPr/>
            </p:nvSpPr>
            <p:spPr bwMode="auto">
              <a:xfrm>
                <a:off x="8077908" y="3767134"/>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6" name="Rectangle 295"/>
              <p:cNvSpPr/>
              <p:nvPr/>
            </p:nvSpPr>
            <p:spPr bwMode="auto">
              <a:xfrm>
                <a:off x="8077908" y="4039089"/>
                <a:ext cx="1150883" cy="204952"/>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7" name="Rectangle 296"/>
              <p:cNvSpPr/>
              <p:nvPr/>
            </p:nvSpPr>
            <p:spPr bwMode="auto">
              <a:xfrm>
                <a:off x="8077908" y="4317613"/>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8" name="Rectangle 297"/>
              <p:cNvSpPr/>
              <p:nvPr/>
            </p:nvSpPr>
            <p:spPr bwMode="auto">
              <a:xfrm>
                <a:off x="8077908" y="4589569"/>
                <a:ext cx="1150883"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299" name="Rectangle 298"/>
              <p:cNvSpPr/>
              <p:nvPr/>
            </p:nvSpPr>
            <p:spPr bwMode="auto">
              <a:xfrm>
                <a:off x="8077908" y="4868093"/>
                <a:ext cx="1150883" cy="204952"/>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0" name="Freeform 299"/>
              <p:cNvSpPr/>
              <p:nvPr/>
            </p:nvSpPr>
            <p:spPr bwMode="auto">
              <a:xfrm rot="973628">
                <a:off x="4075877" y="3321833"/>
                <a:ext cx="2758475"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1" name="Freeform 300"/>
              <p:cNvSpPr/>
              <p:nvPr/>
            </p:nvSpPr>
            <p:spPr bwMode="auto">
              <a:xfrm rot="20644925">
                <a:off x="4177837" y="4627995"/>
                <a:ext cx="2624406" cy="59949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02" name="Freeform 301"/>
              <p:cNvSpPr/>
              <p:nvPr/>
            </p:nvSpPr>
            <p:spPr bwMode="auto">
              <a:xfrm rot="20623675">
                <a:off x="4149216" y="4920916"/>
                <a:ext cx="2696821" cy="587809"/>
              </a:xfrm>
              <a:custGeom>
                <a:avLst/>
                <a:gdLst>
                  <a:gd name="connsiteX0" fmla="*/ 0 w 1779668"/>
                  <a:gd name="connsiteY0" fmla="*/ 204717 h 587592"/>
                  <a:gd name="connsiteX1" fmla="*/ 68239 w 1779668"/>
                  <a:gd name="connsiteY1" fmla="*/ 191069 h 587592"/>
                  <a:gd name="connsiteX2" fmla="*/ 109182 w 1779668"/>
                  <a:gd name="connsiteY2" fmla="*/ 163774 h 587592"/>
                  <a:gd name="connsiteX3" fmla="*/ 177421 w 1779668"/>
                  <a:gd name="connsiteY3" fmla="*/ 177421 h 587592"/>
                  <a:gd name="connsiteX4" fmla="*/ 259308 w 1779668"/>
                  <a:gd name="connsiteY4" fmla="*/ 204717 h 587592"/>
                  <a:gd name="connsiteX5" fmla="*/ 286603 w 1779668"/>
                  <a:gd name="connsiteY5" fmla="*/ 245660 h 587592"/>
                  <a:gd name="connsiteX6" fmla="*/ 354842 w 1779668"/>
                  <a:gd name="connsiteY6" fmla="*/ 163774 h 587592"/>
                  <a:gd name="connsiteX7" fmla="*/ 395785 w 1779668"/>
                  <a:gd name="connsiteY7" fmla="*/ 150126 h 587592"/>
                  <a:gd name="connsiteX8" fmla="*/ 450376 w 1779668"/>
                  <a:gd name="connsiteY8" fmla="*/ 136478 h 587592"/>
                  <a:gd name="connsiteX9" fmla="*/ 491319 w 1779668"/>
                  <a:gd name="connsiteY9" fmla="*/ 150126 h 587592"/>
                  <a:gd name="connsiteX10" fmla="*/ 504967 w 1779668"/>
                  <a:gd name="connsiteY10" fmla="*/ 191069 h 587592"/>
                  <a:gd name="connsiteX11" fmla="*/ 532263 w 1779668"/>
                  <a:gd name="connsiteY11" fmla="*/ 122830 h 587592"/>
                  <a:gd name="connsiteX12" fmla="*/ 573206 w 1779668"/>
                  <a:gd name="connsiteY12" fmla="*/ 13648 h 587592"/>
                  <a:gd name="connsiteX13" fmla="*/ 600502 w 1779668"/>
                  <a:gd name="connsiteY13" fmla="*/ 136478 h 587592"/>
                  <a:gd name="connsiteX14" fmla="*/ 614149 w 1779668"/>
                  <a:gd name="connsiteY14" fmla="*/ 232012 h 587592"/>
                  <a:gd name="connsiteX15" fmla="*/ 627797 w 1779668"/>
                  <a:gd name="connsiteY15" fmla="*/ 477672 h 587592"/>
                  <a:gd name="connsiteX16" fmla="*/ 655093 w 1779668"/>
                  <a:gd name="connsiteY16" fmla="*/ 423081 h 587592"/>
                  <a:gd name="connsiteX17" fmla="*/ 668740 w 1779668"/>
                  <a:gd name="connsiteY17" fmla="*/ 300251 h 587592"/>
                  <a:gd name="connsiteX18" fmla="*/ 682388 w 1779668"/>
                  <a:gd name="connsiteY18" fmla="*/ 191069 h 587592"/>
                  <a:gd name="connsiteX19" fmla="*/ 696036 w 1779668"/>
                  <a:gd name="connsiteY19" fmla="*/ 136478 h 587592"/>
                  <a:gd name="connsiteX20" fmla="*/ 709684 w 1779668"/>
                  <a:gd name="connsiteY20" fmla="*/ 40944 h 587592"/>
                  <a:gd name="connsiteX21" fmla="*/ 750627 w 1779668"/>
                  <a:gd name="connsiteY21" fmla="*/ 68239 h 587592"/>
                  <a:gd name="connsiteX22" fmla="*/ 805218 w 1779668"/>
                  <a:gd name="connsiteY22" fmla="*/ 150126 h 587592"/>
                  <a:gd name="connsiteX23" fmla="*/ 818866 w 1779668"/>
                  <a:gd name="connsiteY23" fmla="*/ 204717 h 587592"/>
                  <a:gd name="connsiteX24" fmla="*/ 832514 w 1779668"/>
                  <a:gd name="connsiteY24" fmla="*/ 245660 h 587592"/>
                  <a:gd name="connsiteX25" fmla="*/ 859809 w 1779668"/>
                  <a:gd name="connsiteY25" fmla="*/ 204717 h 587592"/>
                  <a:gd name="connsiteX26" fmla="*/ 900752 w 1779668"/>
                  <a:gd name="connsiteY26" fmla="*/ 218365 h 587592"/>
                  <a:gd name="connsiteX27" fmla="*/ 941696 w 1779668"/>
                  <a:gd name="connsiteY27" fmla="*/ 177421 h 587592"/>
                  <a:gd name="connsiteX28" fmla="*/ 968991 w 1779668"/>
                  <a:gd name="connsiteY28" fmla="*/ 259308 h 587592"/>
                  <a:gd name="connsiteX29" fmla="*/ 1009934 w 1779668"/>
                  <a:gd name="connsiteY29" fmla="*/ 286603 h 587592"/>
                  <a:gd name="connsiteX30" fmla="*/ 1064525 w 1779668"/>
                  <a:gd name="connsiteY30" fmla="*/ 136478 h 587592"/>
                  <a:gd name="connsiteX31" fmla="*/ 1091821 w 1779668"/>
                  <a:gd name="connsiteY31" fmla="*/ 54592 h 587592"/>
                  <a:gd name="connsiteX32" fmla="*/ 1105469 w 1779668"/>
                  <a:gd name="connsiteY32" fmla="*/ 0 h 587592"/>
                  <a:gd name="connsiteX33" fmla="*/ 1146412 w 1779668"/>
                  <a:gd name="connsiteY33" fmla="*/ 54592 h 587592"/>
                  <a:gd name="connsiteX34" fmla="*/ 1160060 w 1779668"/>
                  <a:gd name="connsiteY34" fmla="*/ 136478 h 587592"/>
                  <a:gd name="connsiteX35" fmla="*/ 1173708 w 1779668"/>
                  <a:gd name="connsiteY35" fmla="*/ 204717 h 587592"/>
                  <a:gd name="connsiteX36" fmla="*/ 1201003 w 1779668"/>
                  <a:gd name="connsiteY36" fmla="*/ 286603 h 587592"/>
                  <a:gd name="connsiteX37" fmla="*/ 1214651 w 1779668"/>
                  <a:gd name="connsiteY37" fmla="*/ 245660 h 587592"/>
                  <a:gd name="connsiteX38" fmla="*/ 1241946 w 1779668"/>
                  <a:gd name="connsiteY38" fmla="*/ 136478 h 587592"/>
                  <a:gd name="connsiteX39" fmla="*/ 1296537 w 1779668"/>
                  <a:gd name="connsiteY39" fmla="*/ 218365 h 587592"/>
                  <a:gd name="connsiteX40" fmla="*/ 1364776 w 1779668"/>
                  <a:gd name="connsiteY40" fmla="*/ 286603 h 587592"/>
                  <a:gd name="connsiteX41" fmla="*/ 1378424 w 1779668"/>
                  <a:gd name="connsiteY41" fmla="*/ 136478 h 587592"/>
                  <a:gd name="connsiteX42" fmla="*/ 1392072 w 1779668"/>
                  <a:gd name="connsiteY42" fmla="*/ 95535 h 587592"/>
                  <a:gd name="connsiteX43" fmla="*/ 1433015 w 1779668"/>
                  <a:gd name="connsiteY43" fmla="*/ 109183 h 587592"/>
                  <a:gd name="connsiteX44" fmla="*/ 1460311 w 1779668"/>
                  <a:gd name="connsiteY44" fmla="*/ 150126 h 587592"/>
                  <a:gd name="connsiteX45" fmla="*/ 1487606 w 1779668"/>
                  <a:gd name="connsiteY45" fmla="*/ 327547 h 587592"/>
                  <a:gd name="connsiteX46" fmla="*/ 1514902 w 1779668"/>
                  <a:gd name="connsiteY46" fmla="*/ 423081 h 587592"/>
                  <a:gd name="connsiteX47" fmla="*/ 1542197 w 1779668"/>
                  <a:gd name="connsiteY47" fmla="*/ 532263 h 587592"/>
                  <a:gd name="connsiteX48" fmla="*/ 1555845 w 1779668"/>
                  <a:gd name="connsiteY48" fmla="*/ 573206 h 587592"/>
                  <a:gd name="connsiteX49" fmla="*/ 1542197 w 1779668"/>
                  <a:gd name="connsiteY49" fmla="*/ 504968 h 587592"/>
                  <a:gd name="connsiteX50" fmla="*/ 1555845 w 1779668"/>
                  <a:gd name="connsiteY50" fmla="*/ 177421 h 587592"/>
                  <a:gd name="connsiteX51" fmla="*/ 1583140 w 1779668"/>
                  <a:gd name="connsiteY51" fmla="*/ 0 h 587592"/>
                  <a:gd name="connsiteX52" fmla="*/ 1610436 w 1779668"/>
                  <a:gd name="connsiteY52" fmla="*/ 245660 h 587592"/>
                  <a:gd name="connsiteX53" fmla="*/ 1651379 w 1779668"/>
                  <a:gd name="connsiteY53" fmla="*/ 272956 h 587592"/>
                  <a:gd name="connsiteX54" fmla="*/ 1692322 w 1779668"/>
                  <a:gd name="connsiteY54" fmla="*/ 259308 h 587592"/>
                  <a:gd name="connsiteX55" fmla="*/ 1774209 w 1779668"/>
                  <a:gd name="connsiteY55" fmla="*/ 245660 h 587592"/>
                  <a:gd name="connsiteX56" fmla="*/ 1774209 w 1779668"/>
                  <a:gd name="connsiteY56" fmla="*/ 218365 h 58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779668" h="587592">
                    <a:moveTo>
                      <a:pt x="0" y="204717"/>
                    </a:moveTo>
                    <a:cubicBezTo>
                      <a:pt x="22746" y="200168"/>
                      <a:pt x="46519" y="199214"/>
                      <a:pt x="68239" y="191069"/>
                    </a:cubicBezTo>
                    <a:cubicBezTo>
                      <a:pt x="83597" y="185310"/>
                      <a:pt x="92906" y="165809"/>
                      <a:pt x="109182" y="163774"/>
                    </a:cubicBezTo>
                    <a:cubicBezTo>
                      <a:pt x="132200" y="160897"/>
                      <a:pt x="155042" y="171318"/>
                      <a:pt x="177421" y="177421"/>
                    </a:cubicBezTo>
                    <a:cubicBezTo>
                      <a:pt x="205179" y="184991"/>
                      <a:pt x="259308" y="204717"/>
                      <a:pt x="259308" y="204717"/>
                    </a:cubicBezTo>
                    <a:cubicBezTo>
                      <a:pt x="268406" y="218365"/>
                      <a:pt x="270201" y="245660"/>
                      <a:pt x="286603" y="245660"/>
                    </a:cubicBezTo>
                    <a:cubicBezTo>
                      <a:pt x="312593" y="245660"/>
                      <a:pt x="339404" y="176124"/>
                      <a:pt x="354842" y="163774"/>
                    </a:cubicBezTo>
                    <a:cubicBezTo>
                      <a:pt x="366076" y="154787"/>
                      <a:pt x="382137" y="154675"/>
                      <a:pt x="395785" y="150126"/>
                    </a:cubicBezTo>
                    <a:cubicBezTo>
                      <a:pt x="494715" y="216079"/>
                      <a:pt x="391181" y="166075"/>
                      <a:pt x="450376" y="136478"/>
                    </a:cubicBezTo>
                    <a:cubicBezTo>
                      <a:pt x="463243" y="130045"/>
                      <a:pt x="477671" y="145577"/>
                      <a:pt x="491319" y="150126"/>
                    </a:cubicBezTo>
                    <a:cubicBezTo>
                      <a:pt x="495868" y="163774"/>
                      <a:pt x="492997" y="199049"/>
                      <a:pt x="504967" y="191069"/>
                    </a:cubicBezTo>
                    <a:cubicBezTo>
                      <a:pt x="525351" y="177480"/>
                      <a:pt x="524516" y="146071"/>
                      <a:pt x="532263" y="122830"/>
                    </a:cubicBezTo>
                    <a:cubicBezTo>
                      <a:pt x="569429" y="11334"/>
                      <a:pt x="517366" y="125330"/>
                      <a:pt x="573206" y="13648"/>
                    </a:cubicBezTo>
                    <a:cubicBezTo>
                      <a:pt x="585474" y="62720"/>
                      <a:pt x="591839" y="84502"/>
                      <a:pt x="600502" y="136478"/>
                    </a:cubicBezTo>
                    <a:cubicBezTo>
                      <a:pt x="605790" y="168208"/>
                      <a:pt x="609600" y="200167"/>
                      <a:pt x="614149" y="232012"/>
                    </a:cubicBezTo>
                    <a:cubicBezTo>
                      <a:pt x="618698" y="313899"/>
                      <a:pt x="610613" y="397480"/>
                      <a:pt x="627797" y="477672"/>
                    </a:cubicBezTo>
                    <a:cubicBezTo>
                      <a:pt x="632060" y="497565"/>
                      <a:pt x="650518" y="442905"/>
                      <a:pt x="655093" y="423081"/>
                    </a:cubicBezTo>
                    <a:cubicBezTo>
                      <a:pt x="664356" y="382941"/>
                      <a:pt x="663927" y="341164"/>
                      <a:pt x="668740" y="300251"/>
                    </a:cubicBezTo>
                    <a:cubicBezTo>
                      <a:pt x="673025" y="263825"/>
                      <a:pt x="676358" y="227247"/>
                      <a:pt x="682388" y="191069"/>
                    </a:cubicBezTo>
                    <a:cubicBezTo>
                      <a:pt x="685472" y="172567"/>
                      <a:pt x="692681" y="154932"/>
                      <a:pt x="696036" y="136478"/>
                    </a:cubicBezTo>
                    <a:cubicBezTo>
                      <a:pt x="701790" y="104829"/>
                      <a:pt x="705135" y="72789"/>
                      <a:pt x="709684" y="40944"/>
                    </a:cubicBezTo>
                    <a:cubicBezTo>
                      <a:pt x="723332" y="50042"/>
                      <a:pt x="739826" y="55895"/>
                      <a:pt x="750627" y="68239"/>
                    </a:cubicBezTo>
                    <a:cubicBezTo>
                      <a:pt x="772229" y="92927"/>
                      <a:pt x="805218" y="150126"/>
                      <a:pt x="805218" y="150126"/>
                    </a:cubicBezTo>
                    <a:cubicBezTo>
                      <a:pt x="809767" y="168323"/>
                      <a:pt x="813713" y="186682"/>
                      <a:pt x="818866" y="204717"/>
                    </a:cubicBezTo>
                    <a:cubicBezTo>
                      <a:pt x="822818" y="218549"/>
                      <a:pt x="818128" y="245660"/>
                      <a:pt x="832514" y="245660"/>
                    </a:cubicBezTo>
                    <a:cubicBezTo>
                      <a:pt x="848916" y="245660"/>
                      <a:pt x="850711" y="218365"/>
                      <a:pt x="859809" y="204717"/>
                    </a:cubicBezTo>
                    <a:cubicBezTo>
                      <a:pt x="873457" y="209266"/>
                      <a:pt x="887104" y="222914"/>
                      <a:pt x="900752" y="218365"/>
                    </a:cubicBezTo>
                    <a:cubicBezTo>
                      <a:pt x="919063" y="212261"/>
                      <a:pt x="925145" y="167491"/>
                      <a:pt x="941696" y="177421"/>
                    </a:cubicBezTo>
                    <a:cubicBezTo>
                      <a:pt x="966368" y="192224"/>
                      <a:pt x="945051" y="243348"/>
                      <a:pt x="968991" y="259308"/>
                    </a:cubicBezTo>
                    <a:lnTo>
                      <a:pt x="1009934" y="286603"/>
                    </a:lnTo>
                    <a:cubicBezTo>
                      <a:pt x="1090837" y="232670"/>
                      <a:pt x="1034796" y="285124"/>
                      <a:pt x="1064525" y="136478"/>
                    </a:cubicBezTo>
                    <a:cubicBezTo>
                      <a:pt x="1070168" y="108265"/>
                      <a:pt x="1084843" y="82505"/>
                      <a:pt x="1091821" y="54592"/>
                    </a:cubicBezTo>
                    <a:lnTo>
                      <a:pt x="1105469" y="0"/>
                    </a:lnTo>
                    <a:cubicBezTo>
                      <a:pt x="1119117" y="18197"/>
                      <a:pt x="1137964" y="33472"/>
                      <a:pt x="1146412" y="54592"/>
                    </a:cubicBezTo>
                    <a:cubicBezTo>
                      <a:pt x="1156689" y="80285"/>
                      <a:pt x="1155110" y="109253"/>
                      <a:pt x="1160060" y="136478"/>
                    </a:cubicBezTo>
                    <a:cubicBezTo>
                      <a:pt x="1164210" y="159301"/>
                      <a:pt x="1167605" y="182338"/>
                      <a:pt x="1173708" y="204717"/>
                    </a:cubicBezTo>
                    <a:cubicBezTo>
                      <a:pt x="1181278" y="232475"/>
                      <a:pt x="1201003" y="286603"/>
                      <a:pt x="1201003" y="286603"/>
                    </a:cubicBezTo>
                    <a:cubicBezTo>
                      <a:pt x="1205552" y="272955"/>
                      <a:pt x="1210866" y="259539"/>
                      <a:pt x="1214651" y="245660"/>
                    </a:cubicBezTo>
                    <a:cubicBezTo>
                      <a:pt x="1224522" y="209468"/>
                      <a:pt x="1206357" y="148341"/>
                      <a:pt x="1241946" y="136478"/>
                    </a:cubicBezTo>
                    <a:cubicBezTo>
                      <a:pt x="1273068" y="126104"/>
                      <a:pt x="1281866" y="189023"/>
                      <a:pt x="1296537" y="218365"/>
                    </a:cubicBezTo>
                    <a:cubicBezTo>
                      <a:pt x="1330267" y="285823"/>
                      <a:pt x="1304532" y="266523"/>
                      <a:pt x="1364776" y="286603"/>
                    </a:cubicBezTo>
                    <a:cubicBezTo>
                      <a:pt x="1369325" y="236561"/>
                      <a:pt x="1371318" y="186221"/>
                      <a:pt x="1378424" y="136478"/>
                    </a:cubicBezTo>
                    <a:cubicBezTo>
                      <a:pt x="1380459" y="122237"/>
                      <a:pt x="1379205" y="101968"/>
                      <a:pt x="1392072" y="95535"/>
                    </a:cubicBezTo>
                    <a:cubicBezTo>
                      <a:pt x="1404939" y="89102"/>
                      <a:pt x="1419367" y="104634"/>
                      <a:pt x="1433015" y="109183"/>
                    </a:cubicBezTo>
                    <a:cubicBezTo>
                      <a:pt x="1442114" y="122831"/>
                      <a:pt x="1454552" y="134768"/>
                      <a:pt x="1460311" y="150126"/>
                    </a:cubicBezTo>
                    <a:cubicBezTo>
                      <a:pt x="1472832" y="183515"/>
                      <a:pt x="1484234" y="307316"/>
                      <a:pt x="1487606" y="327547"/>
                    </a:cubicBezTo>
                    <a:cubicBezTo>
                      <a:pt x="1497349" y="386004"/>
                      <a:pt x="1500993" y="372083"/>
                      <a:pt x="1514902" y="423081"/>
                    </a:cubicBezTo>
                    <a:cubicBezTo>
                      <a:pt x="1524773" y="459273"/>
                      <a:pt x="1530334" y="496674"/>
                      <a:pt x="1542197" y="532263"/>
                    </a:cubicBezTo>
                    <a:cubicBezTo>
                      <a:pt x="1546746" y="545911"/>
                      <a:pt x="1555845" y="587592"/>
                      <a:pt x="1555845" y="573206"/>
                    </a:cubicBezTo>
                    <a:cubicBezTo>
                      <a:pt x="1555845" y="550010"/>
                      <a:pt x="1546746" y="527714"/>
                      <a:pt x="1542197" y="504968"/>
                    </a:cubicBezTo>
                    <a:cubicBezTo>
                      <a:pt x="1546746" y="395786"/>
                      <a:pt x="1549028" y="286485"/>
                      <a:pt x="1555845" y="177421"/>
                    </a:cubicBezTo>
                    <a:cubicBezTo>
                      <a:pt x="1560351" y="105319"/>
                      <a:pt x="1569902" y="66195"/>
                      <a:pt x="1583140" y="0"/>
                    </a:cubicBezTo>
                    <a:cubicBezTo>
                      <a:pt x="1592239" y="81887"/>
                      <a:pt x="1590453" y="165729"/>
                      <a:pt x="1610436" y="245660"/>
                    </a:cubicBezTo>
                    <a:cubicBezTo>
                      <a:pt x="1614414" y="261573"/>
                      <a:pt x="1635200" y="270259"/>
                      <a:pt x="1651379" y="272956"/>
                    </a:cubicBezTo>
                    <a:cubicBezTo>
                      <a:pt x="1665569" y="275321"/>
                      <a:pt x="1678674" y="263857"/>
                      <a:pt x="1692322" y="259308"/>
                    </a:cubicBezTo>
                    <a:cubicBezTo>
                      <a:pt x="1730264" y="271955"/>
                      <a:pt x="1742461" y="287991"/>
                      <a:pt x="1774209" y="245660"/>
                    </a:cubicBezTo>
                    <a:cubicBezTo>
                      <a:pt x="1779668" y="238381"/>
                      <a:pt x="1774209" y="227463"/>
                      <a:pt x="1774209" y="218365"/>
                    </a:cubicBezTo>
                  </a:path>
                </a:pathLst>
              </a:cu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303" name="Straight Connector 302"/>
              <p:cNvCxnSpPr>
                <a:stCxn id="292" idx="1"/>
                <a:endCxn id="413" idx="3"/>
              </p:cNvCxnSpPr>
              <p:nvPr/>
            </p:nvCxnSpPr>
            <p:spPr bwMode="auto">
              <a:xfrm flipH="1">
                <a:off x="7461653" y="3040607"/>
                <a:ext cx="616255" cy="31866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4" name="Straight Connector 303"/>
              <p:cNvCxnSpPr>
                <a:stCxn id="293" idx="1"/>
                <a:endCxn id="413" idx="3"/>
              </p:cNvCxnSpPr>
              <p:nvPr/>
            </p:nvCxnSpPr>
            <p:spPr bwMode="auto">
              <a:xfrm flipH="1">
                <a:off x="7461653" y="3319131"/>
                <a:ext cx="616255" cy="401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5" name="Straight Connector 304"/>
              <p:cNvCxnSpPr>
                <a:stCxn id="293" idx="1"/>
                <a:endCxn id="412" idx="3"/>
              </p:cNvCxnSpPr>
              <p:nvPr/>
            </p:nvCxnSpPr>
            <p:spPr bwMode="auto">
              <a:xfrm flipH="1">
                <a:off x="7461653" y="3319131"/>
                <a:ext cx="616255" cy="61211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6" name="Straight Connector 305"/>
              <p:cNvCxnSpPr>
                <a:stCxn id="294" idx="1"/>
                <a:endCxn id="412" idx="3"/>
              </p:cNvCxnSpPr>
              <p:nvPr/>
            </p:nvCxnSpPr>
            <p:spPr bwMode="auto">
              <a:xfrm flipH="1">
                <a:off x="7461653" y="3591086"/>
                <a:ext cx="616255" cy="34016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7" name="Straight Connector 306"/>
              <p:cNvCxnSpPr>
                <a:stCxn id="294" idx="1"/>
                <a:endCxn id="410" idx="3"/>
              </p:cNvCxnSpPr>
              <p:nvPr/>
            </p:nvCxnSpPr>
            <p:spPr bwMode="auto">
              <a:xfrm flipH="1">
                <a:off x="7461653" y="3591086"/>
                <a:ext cx="616255" cy="84859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8" name="Straight Connector 307"/>
              <p:cNvCxnSpPr>
                <a:stCxn id="295" idx="1"/>
                <a:endCxn id="412" idx="3"/>
              </p:cNvCxnSpPr>
              <p:nvPr/>
            </p:nvCxnSpPr>
            <p:spPr bwMode="auto">
              <a:xfrm flipH="1">
                <a:off x="7461653" y="3869610"/>
                <a:ext cx="616255" cy="616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09" name="Straight Connector 308"/>
              <p:cNvCxnSpPr>
                <a:stCxn id="295" idx="1"/>
                <a:endCxn id="410" idx="3"/>
              </p:cNvCxnSpPr>
              <p:nvPr/>
            </p:nvCxnSpPr>
            <p:spPr bwMode="auto">
              <a:xfrm flipH="1">
                <a:off x="7461653" y="3869610"/>
                <a:ext cx="616255" cy="57006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0" name="Straight Connector 309"/>
              <p:cNvCxnSpPr>
                <a:stCxn id="296" idx="1"/>
                <a:endCxn id="410" idx="3"/>
              </p:cNvCxnSpPr>
              <p:nvPr/>
            </p:nvCxnSpPr>
            <p:spPr bwMode="auto">
              <a:xfrm flipH="1">
                <a:off x="7461653" y="4141565"/>
                <a:ext cx="616255" cy="29811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1" name="Straight Connector 310"/>
              <p:cNvCxnSpPr>
                <a:stCxn id="296" idx="1"/>
                <a:endCxn id="409" idx="3"/>
              </p:cNvCxnSpPr>
              <p:nvPr/>
            </p:nvCxnSpPr>
            <p:spPr bwMode="auto">
              <a:xfrm flipH="1">
                <a:off x="7461653" y="4141565"/>
                <a:ext cx="616255" cy="74298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2" name="Straight Connector 311"/>
              <p:cNvCxnSpPr>
                <a:stCxn id="297" idx="1"/>
                <a:endCxn id="410" idx="3"/>
              </p:cNvCxnSpPr>
              <p:nvPr/>
            </p:nvCxnSpPr>
            <p:spPr bwMode="auto">
              <a:xfrm flipH="1">
                <a:off x="7461653" y="4420089"/>
                <a:ext cx="616255" cy="1958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3" name="Straight Connector 312"/>
              <p:cNvCxnSpPr>
                <a:stCxn id="297" idx="1"/>
                <a:endCxn id="409" idx="3"/>
              </p:cNvCxnSpPr>
              <p:nvPr/>
            </p:nvCxnSpPr>
            <p:spPr bwMode="auto">
              <a:xfrm flipH="1">
                <a:off x="7461653" y="4420089"/>
                <a:ext cx="616255" cy="46446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4" name="Straight Connector 313"/>
              <p:cNvCxnSpPr>
                <a:stCxn id="298" idx="1"/>
                <a:endCxn id="409" idx="3"/>
              </p:cNvCxnSpPr>
              <p:nvPr/>
            </p:nvCxnSpPr>
            <p:spPr bwMode="auto">
              <a:xfrm flipH="1">
                <a:off x="7461653" y="4692045"/>
                <a:ext cx="616255" cy="1925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5" name="Straight Connector 314"/>
              <p:cNvCxnSpPr>
                <a:endCxn id="409" idx="3"/>
              </p:cNvCxnSpPr>
              <p:nvPr/>
            </p:nvCxnSpPr>
            <p:spPr bwMode="auto">
              <a:xfrm flipH="1" flipV="1">
                <a:off x="7461653" y="4884552"/>
                <a:ext cx="592711" cy="857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6" name="Straight Connector 315"/>
              <p:cNvCxnSpPr>
                <a:endCxn id="410" idx="3"/>
              </p:cNvCxnSpPr>
              <p:nvPr/>
            </p:nvCxnSpPr>
            <p:spPr bwMode="auto">
              <a:xfrm flipH="1" flipV="1">
                <a:off x="7461653" y="4439677"/>
                <a:ext cx="585397" cy="24532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7" name="Straight Connector 316"/>
              <p:cNvCxnSpPr/>
              <p:nvPr/>
            </p:nvCxnSpPr>
            <p:spPr bwMode="auto">
              <a:xfrm flipH="1" flipV="1">
                <a:off x="7483778" y="3946168"/>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18" name="Straight Connector 317"/>
              <p:cNvCxnSpPr/>
              <p:nvPr/>
            </p:nvCxnSpPr>
            <p:spPr bwMode="auto">
              <a:xfrm flipH="1" flipV="1">
                <a:off x="7445983" y="3388993"/>
                <a:ext cx="613260" cy="210921"/>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19" name="Rectangle 318"/>
              <p:cNvSpPr/>
              <p:nvPr/>
            </p:nvSpPr>
            <p:spPr bwMode="auto">
              <a:xfrm>
                <a:off x="9002125" y="3758495"/>
                <a:ext cx="219496" cy="218702"/>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0" name="Rectangle 319"/>
              <p:cNvSpPr/>
              <p:nvPr/>
            </p:nvSpPr>
            <p:spPr bwMode="auto">
              <a:xfrm>
                <a:off x="8072652" y="4042958"/>
                <a:ext cx="193172" cy="204952"/>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1" name="Rectangle 320"/>
              <p:cNvSpPr/>
              <p:nvPr/>
            </p:nvSpPr>
            <p:spPr bwMode="auto">
              <a:xfrm rot="1259860">
                <a:off x="5069129" y="3268464"/>
                <a:ext cx="1768745" cy="131186"/>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22" name="Rectangle 321"/>
              <p:cNvSpPr/>
              <p:nvPr/>
            </p:nvSpPr>
            <p:spPr bwMode="auto">
              <a:xfrm rot="5400000">
                <a:off x="4293874" y="2127602"/>
                <a:ext cx="1777934" cy="143097"/>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3" name="Rectangle 322"/>
              <p:cNvSpPr/>
              <p:nvPr/>
            </p:nvSpPr>
            <p:spPr bwMode="auto">
              <a:xfrm rot="1288346">
                <a:off x="5287385" y="3098833"/>
                <a:ext cx="1801750" cy="138261"/>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4" name="Rectangle 323"/>
              <p:cNvSpPr/>
              <p:nvPr/>
            </p:nvSpPr>
            <p:spPr bwMode="auto">
              <a:xfrm rot="5400000">
                <a:off x="4627831" y="2014286"/>
                <a:ext cx="1549019" cy="140824"/>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25" name="TextBox 324"/>
              <p:cNvSpPr txBox="1"/>
              <p:nvPr/>
            </p:nvSpPr>
            <p:spPr>
              <a:xfrm>
                <a:off x="8033388" y="2859207"/>
                <a:ext cx="1294857" cy="304564"/>
              </a:xfrm>
              <a:prstGeom prst="rect">
                <a:avLst/>
              </a:prstGeom>
              <a:noFill/>
            </p:spPr>
            <p:txBody>
              <a:bodyPr wrap="square" rtlCol="0">
                <a:spAutoFit/>
              </a:bodyPr>
              <a:lstStyle/>
              <a:p>
                <a:r>
                  <a:rPr lang="en-US" sz="600" dirty="0" smtClean="0">
                    <a:solidFill>
                      <a:schemeClr val="bg2"/>
                    </a:solidFill>
                  </a:rPr>
                  <a:t>RAT / CN  </a:t>
                </a:r>
                <a:endParaRPr lang="en-US" sz="600" dirty="0">
                  <a:solidFill>
                    <a:schemeClr val="bg2"/>
                  </a:solidFill>
                </a:endParaRPr>
              </a:p>
            </p:txBody>
          </p:sp>
          <p:sp>
            <p:nvSpPr>
              <p:cNvPr id="326" name="TextBox 325"/>
              <p:cNvSpPr txBox="1"/>
              <p:nvPr/>
            </p:nvSpPr>
            <p:spPr>
              <a:xfrm>
                <a:off x="8035664" y="3134434"/>
                <a:ext cx="1190226" cy="304564"/>
              </a:xfrm>
              <a:prstGeom prst="rect">
                <a:avLst/>
              </a:prstGeom>
              <a:noFill/>
            </p:spPr>
            <p:txBody>
              <a:bodyPr wrap="square" rtlCol="0">
                <a:spAutoFit/>
              </a:bodyPr>
              <a:lstStyle/>
              <a:p>
                <a:r>
                  <a:rPr lang="en-US" sz="600" dirty="0" smtClean="0">
                    <a:solidFill>
                      <a:schemeClr val="bg2"/>
                    </a:solidFill>
                  </a:rPr>
                  <a:t>RAT/ CN  </a:t>
                </a:r>
                <a:endParaRPr lang="en-US" sz="600" dirty="0">
                  <a:solidFill>
                    <a:schemeClr val="bg2"/>
                  </a:solidFill>
                </a:endParaRPr>
              </a:p>
            </p:txBody>
          </p:sp>
          <p:sp>
            <p:nvSpPr>
              <p:cNvPr id="327" name="TextBox 326"/>
              <p:cNvSpPr txBox="1"/>
              <p:nvPr/>
            </p:nvSpPr>
            <p:spPr>
              <a:xfrm>
                <a:off x="8031116" y="3689444"/>
                <a:ext cx="629212" cy="456845"/>
              </a:xfrm>
              <a:prstGeom prst="rect">
                <a:avLst/>
              </a:prstGeom>
              <a:noFill/>
            </p:spPr>
            <p:txBody>
              <a:bodyPr wrap="square" rtlCol="0">
                <a:spAutoFit/>
              </a:bodyPr>
              <a:lstStyle/>
              <a:p>
                <a:r>
                  <a:rPr lang="en-US" sz="600" dirty="0" smtClean="0">
                    <a:solidFill>
                      <a:schemeClr val="bg2"/>
                    </a:solidFill>
                  </a:rPr>
                  <a:t>RAT </a:t>
                </a:r>
                <a:endParaRPr lang="en-US" sz="600" dirty="0">
                  <a:solidFill>
                    <a:schemeClr val="bg2"/>
                  </a:solidFill>
                </a:endParaRPr>
              </a:p>
            </p:txBody>
          </p:sp>
          <p:sp>
            <p:nvSpPr>
              <p:cNvPr id="328" name="TextBox 327"/>
              <p:cNvSpPr txBox="1"/>
              <p:nvPr/>
            </p:nvSpPr>
            <p:spPr>
              <a:xfrm>
                <a:off x="8049311" y="4246726"/>
                <a:ext cx="1149280" cy="304564"/>
              </a:xfrm>
              <a:prstGeom prst="rect">
                <a:avLst/>
              </a:prstGeom>
              <a:noFill/>
            </p:spPr>
            <p:txBody>
              <a:bodyPr wrap="square" rtlCol="0">
                <a:spAutoFit/>
              </a:bodyPr>
              <a:lstStyle/>
              <a:p>
                <a:r>
                  <a:rPr lang="en-US" sz="600" dirty="0" smtClean="0">
                    <a:solidFill>
                      <a:schemeClr val="bg2"/>
                    </a:solidFill>
                  </a:rPr>
                  <a:t>RAT/ CN  </a:t>
                </a:r>
                <a:endParaRPr lang="en-US" sz="600" dirty="0">
                  <a:solidFill>
                    <a:schemeClr val="bg2"/>
                  </a:solidFill>
                </a:endParaRPr>
              </a:p>
            </p:txBody>
          </p:sp>
          <p:sp>
            <p:nvSpPr>
              <p:cNvPr id="329" name="TextBox 328"/>
              <p:cNvSpPr txBox="1"/>
              <p:nvPr/>
            </p:nvSpPr>
            <p:spPr>
              <a:xfrm>
                <a:off x="8051586" y="4508312"/>
                <a:ext cx="1454081" cy="304564"/>
              </a:xfrm>
              <a:prstGeom prst="rect">
                <a:avLst/>
              </a:prstGeom>
              <a:noFill/>
            </p:spPr>
            <p:txBody>
              <a:bodyPr wrap="square" rtlCol="0">
                <a:spAutoFit/>
              </a:bodyPr>
              <a:lstStyle/>
              <a:p>
                <a:r>
                  <a:rPr lang="en-US" sz="600" dirty="0" smtClean="0">
                    <a:solidFill>
                      <a:schemeClr val="bg2"/>
                    </a:solidFill>
                  </a:rPr>
                  <a:t>RAT/MEC  </a:t>
                </a:r>
                <a:endParaRPr lang="en-US" sz="600" dirty="0">
                  <a:solidFill>
                    <a:schemeClr val="bg2"/>
                  </a:solidFill>
                </a:endParaRPr>
              </a:p>
            </p:txBody>
          </p:sp>
          <p:sp>
            <p:nvSpPr>
              <p:cNvPr id="332" name="TextBox 331"/>
              <p:cNvSpPr txBox="1"/>
              <p:nvPr/>
            </p:nvSpPr>
            <p:spPr>
              <a:xfrm>
                <a:off x="8044761" y="3409664"/>
                <a:ext cx="1297135" cy="304564"/>
              </a:xfrm>
              <a:prstGeom prst="rect">
                <a:avLst/>
              </a:prstGeom>
              <a:noFill/>
            </p:spPr>
            <p:txBody>
              <a:bodyPr wrap="square" rtlCol="0">
                <a:spAutoFit/>
              </a:bodyPr>
              <a:lstStyle/>
              <a:p>
                <a:r>
                  <a:rPr lang="en-US" sz="600" dirty="0" smtClean="0">
                    <a:solidFill>
                      <a:schemeClr val="bg2"/>
                    </a:solidFill>
                  </a:rPr>
                  <a:t>CN / MEC</a:t>
                </a:r>
                <a:endParaRPr lang="en-US" sz="600" dirty="0">
                  <a:solidFill>
                    <a:schemeClr val="bg2"/>
                  </a:solidFill>
                </a:endParaRPr>
              </a:p>
            </p:txBody>
          </p:sp>
          <p:sp>
            <p:nvSpPr>
              <p:cNvPr id="333" name="TextBox 332"/>
              <p:cNvSpPr txBox="1"/>
              <p:nvPr/>
            </p:nvSpPr>
            <p:spPr>
              <a:xfrm>
                <a:off x="8176686" y="3957847"/>
                <a:ext cx="1281210" cy="304564"/>
              </a:xfrm>
              <a:prstGeom prst="rect">
                <a:avLst/>
              </a:prstGeom>
              <a:noFill/>
            </p:spPr>
            <p:txBody>
              <a:bodyPr wrap="square" rtlCol="0">
                <a:spAutoFit/>
              </a:bodyPr>
              <a:lstStyle/>
              <a:p>
                <a:r>
                  <a:rPr lang="en-US" sz="600" dirty="0" smtClean="0">
                    <a:solidFill>
                      <a:schemeClr val="bg2"/>
                    </a:solidFill>
                  </a:rPr>
                  <a:t>CN/MEC </a:t>
                </a:r>
                <a:endParaRPr lang="en-US" sz="600" dirty="0">
                  <a:solidFill>
                    <a:schemeClr val="bg2"/>
                  </a:solidFill>
                </a:endParaRPr>
              </a:p>
            </p:txBody>
          </p:sp>
          <p:sp>
            <p:nvSpPr>
              <p:cNvPr id="338" name="TextBox 337"/>
              <p:cNvSpPr txBox="1"/>
              <p:nvPr/>
            </p:nvSpPr>
            <p:spPr>
              <a:xfrm>
                <a:off x="8056134" y="4778993"/>
                <a:ext cx="1294857" cy="304564"/>
              </a:xfrm>
              <a:prstGeom prst="rect">
                <a:avLst/>
              </a:prstGeom>
              <a:noFill/>
            </p:spPr>
            <p:txBody>
              <a:bodyPr wrap="square" rtlCol="0">
                <a:spAutoFit/>
              </a:bodyPr>
              <a:lstStyle/>
              <a:p>
                <a:r>
                  <a:rPr lang="en-US" sz="600" dirty="0" smtClean="0">
                    <a:solidFill>
                      <a:schemeClr val="bg2"/>
                    </a:solidFill>
                  </a:rPr>
                  <a:t>Idle/off</a:t>
                </a:r>
                <a:endParaRPr lang="en-US" sz="600" dirty="0">
                  <a:solidFill>
                    <a:schemeClr val="bg2"/>
                  </a:solidFill>
                </a:endParaRPr>
              </a:p>
            </p:txBody>
          </p:sp>
          <p:cxnSp>
            <p:nvCxnSpPr>
              <p:cNvPr id="339" name="Straight Connector 338"/>
              <p:cNvCxnSpPr>
                <a:stCxn id="338" idx="1"/>
              </p:cNvCxnSpPr>
              <p:nvPr/>
            </p:nvCxnSpPr>
            <p:spPr bwMode="auto">
              <a:xfrm flipH="1" flipV="1">
                <a:off x="7506270" y="4456000"/>
                <a:ext cx="549864" cy="475274"/>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41" name="Rectangle 340"/>
              <p:cNvSpPr/>
              <p:nvPr/>
            </p:nvSpPr>
            <p:spPr bwMode="auto">
              <a:xfrm rot="1288346">
                <a:off x="5545259" y="2947357"/>
                <a:ext cx="1664721" cy="10994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2" name="Rectangle 341"/>
              <p:cNvSpPr/>
              <p:nvPr/>
            </p:nvSpPr>
            <p:spPr bwMode="auto">
              <a:xfrm rot="5400000">
                <a:off x="4941730" y="1961971"/>
                <a:ext cx="1421641" cy="145372"/>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343" name="Cloud 342"/>
              <p:cNvSpPr/>
              <p:nvPr/>
            </p:nvSpPr>
            <p:spPr bwMode="auto">
              <a:xfrm rot="788343">
                <a:off x="4730268" y="3763986"/>
                <a:ext cx="478127" cy="500919"/>
              </a:xfrm>
              <a:prstGeom prst="cloud">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44" name="Cloud 343"/>
              <p:cNvSpPr/>
              <p:nvPr/>
            </p:nvSpPr>
            <p:spPr bwMode="auto">
              <a:xfrm rot="788343">
                <a:off x="5032796" y="3807207"/>
                <a:ext cx="478127" cy="500919"/>
              </a:xfrm>
              <a:prstGeom prst="cloud">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45" name="Cloud 344"/>
              <p:cNvSpPr/>
              <p:nvPr/>
            </p:nvSpPr>
            <p:spPr bwMode="auto">
              <a:xfrm rot="788343">
                <a:off x="4884946" y="4068788"/>
                <a:ext cx="478127" cy="500919"/>
              </a:xfrm>
              <a:prstGeom prst="cloud">
                <a:avLst/>
              </a:prstGeom>
              <a:solidFill>
                <a:srgbClr val="000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356" name="TextBox 355"/>
              <p:cNvSpPr txBox="1"/>
              <p:nvPr/>
            </p:nvSpPr>
            <p:spPr>
              <a:xfrm rot="1255156">
                <a:off x="6009233" y="2680047"/>
                <a:ext cx="903913" cy="304564"/>
              </a:xfrm>
              <a:prstGeom prst="rect">
                <a:avLst/>
              </a:prstGeom>
              <a:noFill/>
            </p:spPr>
            <p:txBody>
              <a:bodyPr wrap="none" rtlCol="0">
                <a:spAutoFit/>
              </a:bodyPr>
              <a:lstStyle/>
              <a:p>
                <a:r>
                  <a:rPr lang="en-US" sz="600" dirty="0" smtClean="0">
                    <a:solidFill>
                      <a:schemeClr val="bg2"/>
                    </a:solidFill>
                  </a:rPr>
                  <a:t>400 GE</a:t>
                </a:r>
                <a:endParaRPr lang="en-US" sz="600" dirty="0">
                  <a:solidFill>
                    <a:schemeClr val="bg2"/>
                  </a:solidFill>
                </a:endParaRPr>
              </a:p>
            </p:txBody>
          </p:sp>
        </p:grpSp>
        <p:sp>
          <p:nvSpPr>
            <p:cNvPr id="257" name="TextBox 256"/>
            <p:cNvSpPr txBox="1"/>
            <p:nvPr/>
          </p:nvSpPr>
          <p:spPr>
            <a:xfrm>
              <a:off x="301675" y="2643056"/>
              <a:ext cx="947785" cy="437900"/>
            </a:xfrm>
            <a:prstGeom prst="rect">
              <a:avLst/>
            </a:prstGeom>
            <a:noFill/>
            <a:ln>
              <a:solidFill>
                <a:schemeClr val="bg2"/>
              </a:solidFill>
            </a:ln>
          </p:spPr>
          <p:txBody>
            <a:bodyPr wrap="none" rtlCol="0">
              <a:spAutoFit/>
            </a:bodyPr>
            <a:lstStyle/>
            <a:p>
              <a:r>
                <a:rPr lang="en-US" sz="1100" b="1" dirty="0" smtClean="0">
                  <a:solidFill>
                    <a:schemeClr val="bg2"/>
                  </a:solidFill>
                </a:rPr>
                <a:t>UE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58" name="Straight Arrow Connector 257"/>
            <p:cNvCxnSpPr/>
            <p:nvPr/>
          </p:nvCxnSpPr>
          <p:spPr bwMode="auto">
            <a:xfrm>
              <a:off x="832514" y="3166275"/>
              <a:ext cx="0" cy="46402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59" name="Straight Arrow Connector 258"/>
            <p:cNvCxnSpPr/>
            <p:nvPr/>
          </p:nvCxnSpPr>
          <p:spPr bwMode="auto">
            <a:xfrm flipH="1">
              <a:off x="450376" y="3032078"/>
              <a:ext cx="29570" cy="167640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0" name="TextBox 259"/>
            <p:cNvSpPr txBox="1"/>
            <p:nvPr/>
          </p:nvSpPr>
          <p:spPr>
            <a:xfrm>
              <a:off x="2890055" y="2643056"/>
              <a:ext cx="1000419" cy="437900"/>
            </a:xfrm>
            <a:prstGeom prst="rect">
              <a:avLst/>
            </a:prstGeom>
            <a:noFill/>
            <a:ln>
              <a:solidFill>
                <a:schemeClr val="bg2"/>
              </a:solidFill>
            </a:ln>
          </p:spPr>
          <p:txBody>
            <a:bodyPr wrap="none" rtlCol="0">
              <a:spAutoFit/>
            </a:bodyPr>
            <a:lstStyle/>
            <a:p>
              <a:r>
                <a:rPr lang="en-US" sz="1100" b="1" dirty="0" smtClean="0">
                  <a:solidFill>
                    <a:schemeClr val="bg2"/>
                  </a:solidFill>
                </a:rPr>
                <a:t>IDC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sp>
          <p:nvSpPr>
            <p:cNvPr id="261" name="TextBox 260"/>
            <p:cNvSpPr txBox="1"/>
            <p:nvPr/>
          </p:nvSpPr>
          <p:spPr>
            <a:xfrm>
              <a:off x="1627912" y="2643056"/>
              <a:ext cx="938709" cy="437900"/>
            </a:xfrm>
            <a:prstGeom prst="rect">
              <a:avLst/>
            </a:prstGeom>
            <a:noFill/>
            <a:ln>
              <a:solidFill>
                <a:schemeClr val="bg2"/>
              </a:solidFill>
            </a:ln>
          </p:spPr>
          <p:txBody>
            <a:bodyPr wrap="none" rtlCol="0">
              <a:spAutoFit/>
            </a:bodyPr>
            <a:lstStyle/>
            <a:p>
              <a:r>
                <a:rPr lang="en-US" sz="1100" b="1" dirty="0" smtClean="0">
                  <a:solidFill>
                    <a:schemeClr val="bg2"/>
                  </a:solidFill>
                </a:rPr>
                <a:t>FH SLICE</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62" name="Straight Arrow Connector 261"/>
            <p:cNvCxnSpPr>
              <a:stCxn id="261" idx="2"/>
            </p:cNvCxnSpPr>
            <p:nvPr/>
          </p:nvCxnSpPr>
          <p:spPr bwMode="auto">
            <a:xfrm>
              <a:off x="2097267" y="3080956"/>
              <a:ext cx="564041" cy="835945"/>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3" name="Straight Arrow Connector 262"/>
            <p:cNvCxnSpPr>
              <a:stCxn id="260" idx="2"/>
            </p:cNvCxnSpPr>
            <p:nvPr/>
          </p:nvCxnSpPr>
          <p:spPr bwMode="auto">
            <a:xfrm flipH="1">
              <a:off x="3220873" y="3080956"/>
              <a:ext cx="169392" cy="6312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4" name="TextBox 263"/>
            <p:cNvSpPr txBox="1"/>
            <p:nvPr/>
          </p:nvSpPr>
          <p:spPr>
            <a:xfrm>
              <a:off x="4123419" y="2643056"/>
              <a:ext cx="1091168" cy="437900"/>
            </a:xfrm>
            <a:prstGeom prst="rect">
              <a:avLst/>
            </a:prstGeom>
            <a:noFill/>
            <a:ln>
              <a:solidFill>
                <a:schemeClr val="bg2"/>
              </a:solidFill>
            </a:ln>
          </p:spPr>
          <p:txBody>
            <a:bodyPr wrap="none" rtlCol="0">
              <a:spAutoFit/>
            </a:bodyPr>
            <a:lstStyle/>
            <a:p>
              <a:r>
                <a:rPr lang="en-US" sz="1100" b="1" dirty="0" smtClean="0">
                  <a:solidFill>
                    <a:schemeClr val="bg2"/>
                  </a:solidFill>
                </a:rPr>
                <a:t>DC FABRIC</a:t>
              </a:r>
              <a:br>
                <a:rPr lang="en-US" sz="1100" b="1" dirty="0" smtClean="0">
                  <a:solidFill>
                    <a:schemeClr val="bg2"/>
                  </a:solidFill>
                </a:rPr>
              </a:br>
              <a:r>
                <a:rPr lang="en-US" sz="1100" b="1" dirty="0" smtClean="0">
                  <a:solidFill>
                    <a:schemeClr val="bg2"/>
                  </a:solidFill>
                </a:rPr>
                <a:t>CTRL</a:t>
              </a:r>
              <a:endParaRPr lang="en-US" sz="1100" b="1" dirty="0">
                <a:solidFill>
                  <a:schemeClr val="bg2"/>
                </a:solidFill>
              </a:endParaRPr>
            </a:p>
          </p:txBody>
        </p:sp>
        <p:cxnSp>
          <p:nvCxnSpPr>
            <p:cNvPr id="265" name="Straight Arrow Connector 264"/>
            <p:cNvCxnSpPr>
              <a:stCxn id="264" idx="2"/>
            </p:cNvCxnSpPr>
            <p:nvPr/>
          </p:nvCxnSpPr>
          <p:spPr bwMode="auto">
            <a:xfrm flipH="1">
              <a:off x="4271748" y="3080956"/>
              <a:ext cx="397255" cy="14364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sp>
          <p:nvSpPr>
            <p:cNvPr id="266" name="TextBox 265"/>
            <p:cNvSpPr txBox="1"/>
            <p:nvPr/>
          </p:nvSpPr>
          <p:spPr>
            <a:xfrm>
              <a:off x="5408726" y="2643056"/>
              <a:ext cx="1145617" cy="437900"/>
            </a:xfrm>
            <a:prstGeom prst="rect">
              <a:avLst/>
            </a:prstGeom>
            <a:noFill/>
            <a:ln>
              <a:solidFill>
                <a:schemeClr val="bg2"/>
              </a:solidFill>
            </a:ln>
          </p:spPr>
          <p:txBody>
            <a:bodyPr wrap="none" rtlCol="0">
              <a:spAutoFit/>
            </a:bodyPr>
            <a:lstStyle/>
            <a:p>
              <a:r>
                <a:rPr lang="en-US" sz="1100" b="1" dirty="0" smtClean="0">
                  <a:solidFill>
                    <a:schemeClr val="bg2"/>
                  </a:solidFill>
                </a:rPr>
                <a:t>DC SERVER</a:t>
              </a:r>
            </a:p>
            <a:p>
              <a:r>
                <a:rPr lang="en-US" sz="1100" b="1" dirty="0" smtClean="0">
                  <a:solidFill>
                    <a:schemeClr val="bg2"/>
                  </a:solidFill>
                </a:rPr>
                <a:t>CTRL</a:t>
              </a:r>
              <a:endParaRPr lang="en-US" sz="1100" b="1" dirty="0">
                <a:solidFill>
                  <a:schemeClr val="bg2"/>
                </a:solidFill>
              </a:endParaRPr>
            </a:p>
          </p:txBody>
        </p:sp>
        <p:cxnSp>
          <p:nvCxnSpPr>
            <p:cNvPr id="267" name="Straight Arrow Connector 266"/>
            <p:cNvCxnSpPr>
              <a:stCxn id="266" idx="2"/>
              <a:endCxn id="325" idx="0"/>
            </p:cNvCxnSpPr>
            <p:nvPr/>
          </p:nvCxnSpPr>
          <p:spPr bwMode="auto">
            <a:xfrm flipH="1">
              <a:off x="4851451" y="3080956"/>
              <a:ext cx="1130084" cy="1306822"/>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8" name="Straight Arrow Connector 267"/>
            <p:cNvCxnSpPr/>
            <p:nvPr/>
          </p:nvCxnSpPr>
          <p:spPr bwMode="auto">
            <a:xfrm flipH="1">
              <a:off x="711960" y="2240502"/>
              <a:ext cx="2661864" cy="382137"/>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69" name="Straight Arrow Connector 268"/>
            <p:cNvCxnSpPr>
              <a:endCxn id="261" idx="0"/>
            </p:cNvCxnSpPr>
            <p:nvPr/>
          </p:nvCxnSpPr>
          <p:spPr bwMode="auto">
            <a:xfrm flipH="1">
              <a:off x="2097267" y="2240502"/>
              <a:ext cx="1276558"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0" name="Straight Arrow Connector 269"/>
            <p:cNvCxnSpPr>
              <a:endCxn id="260" idx="0"/>
            </p:cNvCxnSpPr>
            <p:nvPr/>
          </p:nvCxnSpPr>
          <p:spPr bwMode="auto">
            <a:xfrm>
              <a:off x="3373824" y="2240502"/>
              <a:ext cx="16441"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1" name="Straight Arrow Connector 270"/>
            <p:cNvCxnSpPr>
              <a:endCxn id="264" idx="0"/>
            </p:cNvCxnSpPr>
            <p:nvPr/>
          </p:nvCxnSpPr>
          <p:spPr bwMode="auto">
            <a:xfrm>
              <a:off x="3373821" y="2240502"/>
              <a:ext cx="1295183" cy="402554"/>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272" name="Straight Arrow Connector 271"/>
            <p:cNvCxnSpPr/>
            <p:nvPr/>
          </p:nvCxnSpPr>
          <p:spPr bwMode="auto">
            <a:xfrm>
              <a:off x="3373824" y="2240502"/>
              <a:ext cx="2622665" cy="391180"/>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grpSp>
        <p:nvGrpSpPr>
          <p:cNvPr id="484" name="Group 483"/>
          <p:cNvGrpSpPr/>
          <p:nvPr/>
        </p:nvGrpSpPr>
        <p:grpSpPr>
          <a:xfrm rot="19226409">
            <a:off x="10395045" y="1562670"/>
            <a:ext cx="1351129" cy="177421"/>
            <a:chOff x="10504227" y="1821976"/>
            <a:chExt cx="1351129" cy="177421"/>
          </a:xfrm>
        </p:grpSpPr>
        <p:sp>
          <p:nvSpPr>
            <p:cNvPr id="481" name="Oval 480"/>
            <p:cNvSpPr/>
            <p:nvPr/>
          </p:nvSpPr>
          <p:spPr bwMode="auto">
            <a:xfrm>
              <a:off x="1050422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82" name="Oval 481"/>
            <p:cNvSpPr/>
            <p:nvPr/>
          </p:nvSpPr>
          <p:spPr bwMode="auto">
            <a:xfrm>
              <a:off x="1108425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483" name="Oval 482"/>
            <p:cNvSpPr/>
            <p:nvPr/>
          </p:nvSpPr>
          <p:spPr bwMode="auto">
            <a:xfrm>
              <a:off x="11664287" y="1821976"/>
              <a:ext cx="191069" cy="177421"/>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bg2"/>
                </a:solidFill>
                <a:effectLst/>
                <a:latin typeface="FrutigerNext LT Regular" pitchFamily="34" charset="0"/>
                <a:ea typeface="MS PGothic" pitchFamily="34" charset="-128"/>
              </a:endParaRPr>
            </a:p>
          </p:txBody>
        </p:sp>
      </p:grpSp>
      <p:sp>
        <p:nvSpPr>
          <p:cNvPr id="486" name="TextBox 485"/>
          <p:cNvSpPr txBox="1"/>
          <p:nvPr/>
        </p:nvSpPr>
        <p:spPr>
          <a:xfrm>
            <a:off x="570857" y="1124530"/>
            <a:ext cx="1410964" cy="523220"/>
          </a:xfrm>
          <a:prstGeom prst="rect">
            <a:avLst/>
          </a:prstGeom>
          <a:noFill/>
          <a:ln>
            <a:solidFill>
              <a:schemeClr val="bg2"/>
            </a:solidFill>
          </a:ln>
        </p:spPr>
        <p:txBody>
          <a:bodyPr wrap="square" rtlCol="0">
            <a:spAutoFit/>
          </a:bodyPr>
          <a:lstStyle/>
          <a:p>
            <a:r>
              <a:rPr lang="en-US" sz="1400" dirty="0" smtClean="0">
                <a:solidFill>
                  <a:schemeClr val="bg2"/>
                </a:solidFill>
              </a:rPr>
              <a:t>METRO N/W</a:t>
            </a:r>
            <a:br>
              <a:rPr lang="en-US" sz="1400" dirty="0" smtClean="0">
                <a:solidFill>
                  <a:schemeClr val="bg2"/>
                </a:solidFill>
              </a:rPr>
            </a:br>
            <a:r>
              <a:rPr lang="en-US" sz="1400" dirty="0" smtClean="0">
                <a:solidFill>
                  <a:schemeClr val="bg2"/>
                </a:solidFill>
              </a:rPr>
              <a:t>CONTROLLER</a:t>
            </a:r>
            <a:endParaRPr lang="en-US" sz="1400" dirty="0">
              <a:solidFill>
                <a:schemeClr val="bg2"/>
              </a:solidFill>
            </a:endParaRPr>
          </a:p>
        </p:txBody>
      </p:sp>
      <p:cxnSp>
        <p:nvCxnSpPr>
          <p:cNvPr id="487" name="Straight Arrow Connector 486"/>
          <p:cNvCxnSpPr>
            <a:stCxn id="234" idx="1"/>
            <a:endCxn id="486" idx="3"/>
          </p:cNvCxnSpPr>
          <p:nvPr/>
        </p:nvCxnSpPr>
        <p:spPr bwMode="auto">
          <a:xfrm flipH="1">
            <a:off x="1981821" y="1257839"/>
            <a:ext cx="3120156" cy="128301"/>
          </a:xfrm>
          <a:prstGeom prst="straightConnector1">
            <a:avLst/>
          </a:prstGeom>
          <a:solidFill>
            <a:schemeClr val="accent1"/>
          </a:solidFill>
          <a:ln w="9525" cap="flat" cmpd="sng" algn="ctr">
            <a:solidFill>
              <a:schemeClr val="bg2"/>
            </a:solidFill>
            <a:prstDash val="solid"/>
            <a:round/>
            <a:headEnd type="none" w="med" len="med"/>
            <a:tailEnd type="arrow"/>
          </a:ln>
          <a:effectLst/>
        </p:spPr>
      </p:cxnSp>
      <p:cxnSp>
        <p:nvCxnSpPr>
          <p:cNvPr id="492" name="Straight Arrow Connector 491"/>
          <p:cNvCxnSpPr/>
          <p:nvPr/>
        </p:nvCxnSpPr>
        <p:spPr bwMode="auto">
          <a:xfrm>
            <a:off x="3371850" y="6107090"/>
            <a:ext cx="5429250" cy="19050"/>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493" name="TextBox 492"/>
          <p:cNvSpPr txBox="1"/>
          <p:nvPr/>
        </p:nvSpPr>
        <p:spPr>
          <a:xfrm>
            <a:off x="4998466" y="6139747"/>
            <a:ext cx="1736373" cy="369332"/>
          </a:xfrm>
          <a:prstGeom prst="rect">
            <a:avLst/>
          </a:prstGeom>
          <a:noFill/>
        </p:spPr>
        <p:txBody>
          <a:bodyPr wrap="none" rtlCol="0">
            <a:spAutoFit/>
          </a:bodyPr>
          <a:lstStyle/>
          <a:p>
            <a:r>
              <a:rPr lang="en-US" dirty="0" smtClean="0">
                <a:solidFill>
                  <a:schemeClr val="bg2"/>
                </a:solidFill>
              </a:rPr>
              <a:t>Packet/Optical</a:t>
            </a:r>
            <a:endParaRPr lang="en-US" dirty="0">
              <a:solidFill>
                <a:schemeClr val="bg2"/>
              </a:solidFill>
            </a:endParaRPr>
          </a:p>
        </p:txBody>
      </p:sp>
      <p:sp>
        <p:nvSpPr>
          <p:cNvPr id="498" name="TextBox 497"/>
          <p:cNvSpPr txBox="1"/>
          <p:nvPr/>
        </p:nvSpPr>
        <p:spPr>
          <a:xfrm>
            <a:off x="5051599" y="5754077"/>
            <a:ext cx="1441420" cy="369332"/>
          </a:xfrm>
          <a:prstGeom prst="rect">
            <a:avLst/>
          </a:prstGeom>
          <a:noFill/>
        </p:spPr>
        <p:txBody>
          <a:bodyPr wrap="none" rtlCol="0">
            <a:spAutoFit/>
          </a:bodyPr>
          <a:lstStyle/>
          <a:p>
            <a:r>
              <a:rPr lang="en-US" dirty="0" smtClean="0">
                <a:solidFill>
                  <a:schemeClr val="bg2"/>
                </a:solidFill>
              </a:rPr>
              <a:t>IDC/I-CRAN</a:t>
            </a:r>
            <a:endParaRPr lang="en-US" dirty="0">
              <a:solidFill>
                <a:schemeClr val="bg2"/>
              </a:solidFill>
            </a:endParaRPr>
          </a:p>
        </p:txBody>
      </p:sp>
      <p:cxnSp>
        <p:nvCxnSpPr>
          <p:cNvPr id="501" name="Straight Arrow Connector 500"/>
          <p:cNvCxnSpPr/>
          <p:nvPr/>
        </p:nvCxnSpPr>
        <p:spPr bwMode="auto">
          <a:xfrm>
            <a:off x="835572" y="6374451"/>
            <a:ext cx="2574378" cy="47296"/>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504" name="TextBox 503"/>
          <p:cNvSpPr txBox="1"/>
          <p:nvPr/>
        </p:nvSpPr>
        <p:spPr>
          <a:xfrm>
            <a:off x="1513490" y="6417535"/>
            <a:ext cx="902811" cy="369332"/>
          </a:xfrm>
          <a:prstGeom prst="rect">
            <a:avLst/>
          </a:prstGeom>
          <a:noFill/>
        </p:spPr>
        <p:txBody>
          <a:bodyPr wrap="none" rtlCol="0">
            <a:spAutoFit/>
          </a:bodyPr>
          <a:lstStyle/>
          <a:p>
            <a:r>
              <a:rPr lang="en-US" dirty="0" smtClean="0">
                <a:solidFill>
                  <a:schemeClr val="bg2"/>
                </a:solidFill>
              </a:rPr>
              <a:t>Analog</a:t>
            </a:r>
            <a:endParaRPr lang="en-US" dirty="0">
              <a:solidFill>
                <a:schemeClr val="bg2"/>
              </a:solidFill>
            </a:endParaRPr>
          </a:p>
        </p:txBody>
      </p:sp>
      <p:cxnSp>
        <p:nvCxnSpPr>
          <p:cNvPr id="505" name="Straight Arrow Connector 504"/>
          <p:cNvCxnSpPr/>
          <p:nvPr/>
        </p:nvCxnSpPr>
        <p:spPr bwMode="auto">
          <a:xfrm>
            <a:off x="8854965" y="6421749"/>
            <a:ext cx="2574378" cy="47296"/>
          </a:xfrm>
          <a:prstGeom prst="straightConnector1">
            <a:avLst/>
          </a:prstGeom>
          <a:solidFill>
            <a:schemeClr val="accent1"/>
          </a:solidFill>
          <a:ln w="9525" cap="flat" cmpd="sng" algn="ctr">
            <a:solidFill>
              <a:schemeClr val="bg2"/>
            </a:solidFill>
            <a:prstDash val="solid"/>
            <a:round/>
            <a:headEnd type="triangle" w="med" len="med"/>
            <a:tailEnd type="triangle" w="med" len="med"/>
          </a:ln>
          <a:effectLst/>
        </p:spPr>
      </p:cxnSp>
      <p:sp>
        <p:nvSpPr>
          <p:cNvPr id="506" name="TextBox 505"/>
          <p:cNvSpPr txBox="1"/>
          <p:nvPr/>
        </p:nvSpPr>
        <p:spPr>
          <a:xfrm>
            <a:off x="9532883" y="6464833"/>
            <a:ext cx="902811" cy="369332"/>
          </a:xfrm>
          <a:prstGeom prst="rect">
            <a:avLst/>
          </a:prstGeom>
          <a:noFill/>
        </p:spPr>
        <p:txBody>
          <a:bodyPr wrap="none" rtlCol="0">
            <a:spAutoFit/>
          </a:bodyPr>
          <a:lstStyle/>
          <a:p>
            <a:r>
              <a:rPr lang="en-US" dirty="0" smtClean="0">
                <a:solidFill>
                  <a:schemeClr val="bg2"/>
                </a:solidFill>
              </a:rPr>
              <a:t>Analog</a:t>
            </a:r>
            <a:endParaRPr lang="en-US" dirty="0">
              <a:solidFill>
                <a:schemeClr val="bg2"/>
              </a:solidFill>
            </a:endParaRPr>
          </a:p>
        </p:txBody>
      </p:sp>
      <p:sp>
        <p:nvSpPr>
          <p:cNvPr id="473" name="TextBox 472"/>
          <p:cNvSpPr txBox="1"/>
          <p:nvPr/>
        </p:nvSpPr>
        <p:spPr>
          <a:xfrm>
            <a:off x="5276850" y="3478185"/>
            <a:ext cx="1619250" cy="584775"/>
          </a:xfrm>
          <a:prstGeom prst="rect">
            <a:avLst/>
          </a:prstGeom>
          <a:noFill/>
          <a:ln>
            <a:solidFill>
              <a:schemeClr val="bg2"/>
            </a:solidFill>
          </a:ln>
        </p:spPr>
        <p:txBody>
          <a:bodyPr wrap="square" rtlCol="0">
            <a:spAutoFit/>
          </a:bodyPr>
          <a:lstStyle/>
          <a:p>
            <a:r>
              <a:rPr lang="en-US" sz="1600" b="1" dirty="0" smtClean="0">
                <a:solidFill>
                  <a:schemeClr val="bg2"/>
                </a:solidFill>
              </a:rPr>
              <a:t>DC</a:t>
            </a:r>
            <a:br>
              <a:rPr lang="en-US" sz="1600" b="1" dirty="0" smtClean="0">
                <a:solidFill>
                  <a:schemeClr val="bg2"/>
                </a:solidFill>
              </a:rPr>
            </a:br>
            <a:r>
              <a:rPr lang="en-US" sz="1600" b="1" dirty="0" smtClean="0">
                <a:solidFill>
                  <a:schemeClr val="bg2"/>
                </a:solidFill>
              </a:rPr>
              <a:t>CONTROLLER</a:t>
            </a:r>
            <a:endParaRPr lang="en-US" sz="1600" b="1" dirty="0">
              <a:solidFill>
                <a:schemeClr val="bg2"/>
              </a:solidFill>
            </a:endParaRPr>
          </a:p>
        </p:txBody>
      </p:sp>
      <p:cxnSp>
        <p:nvCxnSpPr>
          <p:cNvPr id="474" name="Straight Arrow Connector 473"/>
          <p:cNvCxnSpPr>
            <a:stCxn id="234" idx="2"/>
            <a:endCxn id="473" idx="0"/>
          </p:cNvCxnSpPr>
          <p:nvPr/>
        </p:nvCxnSpPr>
        <p:spPr bwMode="auto">
          <a:xfrm flipH="1">
            <a:off x="6086475" y="1519449"/>
            <a:ext cx="5517" cy="1958736"/>
          </a:xfrm>
          <a:prstGeom prst="straightConnector1">
            <a:avLst/>
          </a:prstGeom>
          <a:solidFill>
            <a:schemeClr val="accent1"/>
          </a:solidFill>
          <a:ln w="9525" cap="flat" cmpd="sng" algn="ctr">
            <a:solidFill>
              <a:schemeClr val="bg2"/>
            </a:solidFill>
            <a:prstDash val="solid"/>
            <a:round/>
            <a:headEnd type="none" w="med" len="med"/>
            <a:tailEnd type="arrow"/>
          </a:ln>
          <a:effectLst/>
        </p:spPr>
      </p:cxnSp>
      <p:grpSp>
        <p:nvGrpSpPr>
          <p:cNvPr id="545" name="Group 544"/>
          <p:cNvGrpSpPr/>
          <p:nvPr/>
        </p:nvGrpSpPr>
        <p:grpSpPr>
          <a:xfrm>
            <a:off x="5704112" y="4060933"/>
            <a:ext cx="1545021" cy="1559274"/>
            <a:chOff x="6839231" y="5253949"/>
            <a:chExt cx="1545021" cy="1559274"/>
          </a:xfrm>
        </p:grpSpPr>
        <p:sp>
          <p:nvSpPr>
            <p:cNvPr id="546" name="Rounded Rectangle 545"/>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547" name="Group 594"/>
            <p:cNvGrpSpPr/>
            <p:nvPr/>
          </p:nvGrpSpPr>
          <p:grpSpPr>
            <a:xfrm rot="5400000">
              <a:off x="7019441" y="5359266"/>
              <a:ext cx="1220414" cy="1254124"/>
              <a:chOff x="6912084" y="4430188"/>
              <a:chExt cx="1220414" cy="1254124"/>
            </a:xfrm>
          </p:grpSpPr>
          <p:grpSp>
            <p:nvGrpSpPr>
              <p:cNvPr id="549" name="Group 177"/>
              <p:cNvGrpSpPr/>
              <p:nvPr/>
            </p:nvGrpSpPr>
            <p:grpSpPr>
              <a:xfrm rot="16200000">
                <a:off x="6652984" y="4780803"/>
                <a:ext cx="1086080" cy="567880"/>
                <a:chOff x="6944248" y="6119031"/>
                <a:chExt cx="1236702" cy="744075"/>
              </a:xfrm>
            </p:grpSpPr>
            <p:sp>
              <p:nvSpPr>
                <p:cNvPr id="585" name="Cube 584"/>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6" name="Cube 585"/>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7" name="Cube 586"/>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88" name="Cube 587"/>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89" name="Straight Connector 588"/>
                <p:cNvCxnSpPr>
                  <a:stCxn id="550" idx="1"/>
                  <a:endCxn id="587"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0" name="Straight Connector 589"/>
                <p:cNvCxnSpPr>
                  <a:stCxn id="588" idx="1"/>
                  <a:endCxn id="592"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91" name="Cube 590"/>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92" name="Cube 591"/>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93" name="Straight Connector 592"/>
                <p:cNvCxnSpPr>
                  <a:stCxn id="588" idx="1"/>
                  <a:endCxn id="591"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4" name="Straight Connector 593"/>
                <p:cNvCxnSpPr>
                  <a:stCxn id="587" idx="0"/>
                  <a:endCxn id="592"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5" name="Straight Connector 594"/>
                <p:cNvCxnSpPr>
                  <a:stCxn id="587" idx="0"/>
                  <a:endCxn id="591"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6" name="Straight Connector 595"/>
                <p:cNvCxnSpPr>
                  <a:stCxn id="586" idx="0"/>
                  <a:endCxn id="592"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7" name="Straight Connector 596"/>
                <p:cNvCxnSpPr>
                  <a:stCxn id="586" idx="0"/>
                  <a:endCxn id="591"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8" name="Straight Connector 597"/>
                <p:cNvCxnSpPr>
                  <a:stCxn id="585" idx="0"/>
                  <a:endCxn id="591"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99" name="Straight Connector 598"/>
                <p:cNvCxnSpPr>
                  <a:stCxn id="585" idx="0"/>
                  <a:endCxn id="592"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50" name="Rectangle 549"/>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1" name="Rectangle 550"/>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2" name="Rectangle 551"/>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553" name="Rectangle 552"/>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4" name="Rectangle 553"/>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5" name="Rectangle 554"/>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6" name="Rectangle 555"/>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57" name="Rectangle 556"/>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558" name="Straight Connector 557"/>
              <p:cNvCxnSpPr>
                <a:stCxn id="550" idx="1"/>
                <a:endCxn id="588"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9" name="Straight Connector 558"/>
              <p:cNvCxnSpPr>
                <a:stCxn id="551" idx="1"/>
                <a:endCxn id="588"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0" name="Straight Connector 559"/>
              <p:cNvCxnSpPr>
                <a:stCxn id="551" idx="1"/>
                <a:endCxn id="587"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1" name="Straight Connector 560"/>
              <p:cNvCxnSpPr>
                <a:stCxn id="552" idx="1"/>
                <a:endCxn id="587"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2" name="Straight Connector 561"/>
              <p:cNvCxnSpPr>
                <a:stCxn id="552" idx="1"/>
                <a:endCxn id="586"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3" name="Straight Connector 562"/>
              <p:cNvCxnSpPr>
                <a:stCxn id="553" idx="1"/>
                <a:endCxn id="587"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4" name="Straight Connector 563"/>
              <p:cNvCxnSpPr>
                <a:stCxn id="553" idx="1"/>
                <a:endCxn id="586"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5" name="Straight Connector 564"/>
              <p:cNvCxnSpPr>
                <a:stCxn id="554" idx="1"/>
                <a:endCxn id="586"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6" name="Straight Connector 565"/>
              <p:cNvCxnSpPr>
                <a:stCxn id="554" idx="1"/>
                <a:endCxn id="585"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7" name="Straight Connector 566"/>
              <p:cNvCxnSpPr>
                <a:stCxn id="555" idx="1"/>
                <a:endCxn id="586"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8" name="Straight Connector 567"/>
              <p:cNvCxnSpPr>
                <a:stCxn id="555" idx="1"/>
                <a:endCxn id="585"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69" name="Straight Connector 568"/>
              <p:cNvCxnSpPr>
                <a:stCxn id="556" idx="1"/>
                <a:endCxn id="585"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0" name="Straight Connector 569"/>
              <p:cNvCxnSpPr>
                <a:endCxn id="585"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1" name="Straight Connector 570"/>
              <p:cNvCxnSpPr>
                <a:endCxn id="586"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2" name="Straight Connector 571"/>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73" name="Straight Connector 572"/>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574" name="Rectangle 573"/>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5" name="Rectangle 574"/>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576" name="TextBox 575"/>
              <p:cNvSpPr txBox="1"/>
              <p:nvPr/>
            </p:nvSpPr>
            <p:spPr>
              <a:xfrm>
                <a:off x="7459617" y="4430188"/>
                <a:ext cx="59179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7" name="TextBox 576"/>
              <p:cNvSpPr txBox="1"/>
              <p:nvPr/>
            </p:nvSpPr>
            <p:spPr>
              <a:xfrm>
                <a:off x="7460658" y="4581305"/>
                <a:ext cx="54397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8" name="TextBox 577"/>
              <p:cNvSpPr txBox="1"/>
              <p:nvPr/>
            </p:nvSpPr>
            <p:spPr>
              <a:xfrm>
                <a:off x="7458577" y="4885841"/>
                <a:ext cx="391926"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79" name="TextBox 578"/>
              <p:cNvSpPr txBox="1"/>
              <p:nvPr/>
            </p:nvSpPr>
            <p:spPr>
              <a:xfrm>
                <a:off x="7466894" y="5192014"/>
                <a:ext cx="525260"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580" name="TextBox 579"/>
              <p:cNvSpPr txBox="1"/>
              <p:nvPr/>
            </p:nvSpPr>
            <p:spPr>
              <a:xfrm>
                <a:off x="7467933" y="5335638"/>
                <a:ext cx="664565" cy="200055"/>
              </a:xfrm>
              <a:prstGeom prst="rect">
                <a:avLst/>
              </a:prstGeom>
              <a:noFill/>
            </p:spPr>
            <p:txBody>
              <a:bodyPr wrap="square" rtlCol="0">
                <a:spAutoFit/>
              </a:bodyPr>
              <a:lstStyle/>
              <a:p>
                <a:endParaRPr lang="en-US" sz="700" dirty="0">
                  <a:solidFill>
                    <a:schemeClr val="bg2"/>
                  </a:solidFill>
                </a:endParaRPr>
              </a:p>
            </p:txBody>
          </p:sp>
          <p:sp>
            <p:nvSpPr>
              <p:cNvPr id="581" name="TextBox 580"/>
              <p:cNvSpPr txBox="1"/>
              <p:nvPr/>
            </p:nvSpPr>
            <p:spPr>
              <a:xfrm>
                <a:off x="7464816" y="4732420"/>
                <a:ext cx="592834"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582" name="TextBox 581"/>
              <p:cNvSpPr txBox="1"/>
              <p:nvPr/>
            </p:nvSpPr>
            <p:spPr>
              <a:xfrm>
                <a:off x="7525109" y="5033404"/>
                <a:ext cx="585556"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583" name="TextBox 582"/>
              <p:cNvSpPr txBox="1"/>
              <p:nvPr/>
            </p:nvSpPr>
            <p:spPr>
              <a:xfrm>
                <a:off x="7470013" y="5484257"/>
                <a:ext cx="591794" cy="200055"/>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584" name="Straight Connector 583"/>
              <p:cNvCxnSpPr>
                <a:stCxn id="583"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548" name="TextBox 547"/>
            <p:cNvSpPr txBox="1"/>
            <p:nvPr/>
          </p:nvSpPr>
          <p:spPr>
            <a:xfrm>
              <a:off x="7100274" y="6443891"/>
              <a:ext cx="1082348" cy="369332"/>
            </a:xfrm>
            <a:prstGeom prst="rect">
              <a:avLst/>
            </a:prstGeom>
            <a:noFill/>
          </p:spPr>
          <p:txBody>
            <a:bodyPr wrap="none" rtlCol="0">
              <a:spAutoFit/>
            </a:bodyPr>
            <a:lstStyle/>
            <a:p>
              <a:r>
                <a:rPr lang="en-US" dirty="0" smtClean="0">
                  <a:solidFill>
                    <a:schemeClr val="bg2"/>
                  </a:solidFill>
                </a:rPr>
                <a:t>DC POD</a:t>
              </a:r>
              <a:endParaRPr lang="en-US" dirty="0">
                <a:solidFill>
                  <a:schemeClr val="bg2"/>
                </a:solidFill>
              </a:endParaRPr>
            </a:p>
          </p:txBody>
        </p:sp>
      </p:grpSp>
      <p:grpSp>
        <p:nvGrpSpPr>
          <p:cNvPr id="601" name="Group 600"/>
          <p:cNvGrpSpPr/>
          <p:nvPr/>
        </p:nvGrpSpPr>
        <p:grpSpPr>
          <a:xfrm>
            <a:off x="5052471" y="4166036"/>
            <a:ext cx="1545021" cy="1559274"/>
            <a:chOff x="6839231" y="5253949"/>
            <a:chExt cx="1545021" cy="1559274"/>
          </a:xfrm>
        </p:grpSpPr>
        <p:sp>
          <p:nvSpPr>
            <p:cNvPr id="602" name="Rounded Rectangle 601"/>
            <p:cNvSpPr/>
            <p:nvPr/>
          </p:nvSpPr>
          <p:spPr bwMode="auto">
            <a:xfrm>
              <a:off x="6839231" y="5253949"/>
              <a:ext cx="1545021" cy="1493956"/>
            </a:xfrm>
            <a:prstGeom prst="roundRect">
              <a:avLst/>
            </a:prstGeom>
            <a:solidFill>
              <a:schemeClr val="tx1">
                <a:lumMod val="85000"/>
                <a:lumOff val="1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grpSp>
          <p:nvGrpSpPr>
            <p:cNvPr id="603" name="Group 594"/>
            <p:cNvGrpSpPr/>
            <p:nvPr/>
          </p:nvGrpSpPr>
          <p:grpSpPr>
            <a:xfrm rot="5400000">
              <a:off x="7019441" y="5359266"/>
              <a:ext cx="1220414" cy="1254124"/>
              <a:chOff x="6912084" y="4430188"/>
              <a:chExt cx="1220414" cy="1254124"/>
            </a:xfrm>
          </p:grpSpPr>
          <p:grpSp>
            <p:nvGrpSpPr>
              <p:cNvPr id="605" name="Group 177"/>
              <p:cNvGrpSpPr/>
              <p:nvPr/>
            </p:nvGrpSpPr>
            <p:grpSpPr>
              <a:xfrm rot="16200000">
                <a:off x="6652984" y="4780803"/>
                <a:ext cx="1086080" cy="567880"/>
                <a:chOff x="6944248" y="6119031"/>
                <a:chExt cx="1236702" cy="744075"/>
              </a:xfrm>
            </p:grpSpPr>
            <p:sp>
              <p:nvSpPr>
                <p:cNvPr id="641" name="Cube 640"/>
                <p:cNvSpPr/>
                <p:nvPr/>
              </p:nvSpPr>
              <p:spPr bwMode="auto">
                <a:xfrm>
                  <a:off x="6944248"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2" name="Cube 641"/>
                <p:cNvSpPr/>
                <p:nvPr/>
              </p:nvSpPr>
              <p:spPr bwMode="auto">
                <a:xfrm>
                  <a:off x="7222384"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3" name="Cube 642"/>
                <p:cNvSpPr/>
                <p:nvPr/>
              </p:nvSpPr>
              <p:spPr bwMode="auto">
                <a:xfrm>
                  <a:off x="7540253"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4" name="Cube 643"/>
                <p:cNvSpPr/>
                <p:nvPr/>
              </p:nvSpPr>
              <p:spPr bwMode="auto">
                <a:xfrm>
                  <a:off x="7897857" y="6358643"/>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45" name="Straight Connector 644"/>
                <p:cNvCxnSpPr>
                  <a:stCxn id="606" idx="1"/>
                  <a:endCxn id="643" idx="3"/>
                </p:cNvCxnSpPr>
                <p:nvPr/>
              </p:nvCxnSpPr>
              <p:spPr bwMode="auto">
                <a:xfrm rot="5400000" flipH="1">
                  <a:off x="7719496" y="6401656"/>
                  <a:ext cx="369043" cy="55387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46" name="Straight Connector 645"/>
                <p:cNvCxnSpPr>
                  <a:stCxn id="644" idx="1"/>
                  <a:endCxn id="648" idx="4"/>
                </p:cNvCxnSpPr>
                <p:nvPr/>
              </p:nvCxnSpPr>
              <p:spPr bwMode="auto">
                <a:xfrm flipH="1" flipV="1">
                  <a:off x="7758759" y="6203673"/>
                  <a:ext cx="223711" cy="18882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47" name="Cube 646"/>
                <p:cNvSpPr/>
                <p:nvPr/>
              </p:nvSpPr>
              <p:spPr bwMode="auto">
                <a:xfrm>
                  <a:off x="7162284" y="6125198"/>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48" name="Cube 647"/>
                <p:cNvSpPr/>
                <p:nvPr/>
              </p:nvSpPr>
              <p:spPr bwMode="auto">
                <a:xfrm>
                  <a:off x="7589533" y="6119031"/>
                  <a:ext cx="203083" cy="135427"/>
                </a:xfrm>
                <a:prstGeom prst="cub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49" name="Straight Connector 648"/>
                <p:cNvCxnSpPr>
                  <a:stCxn id="644" idx="1"/>
                  <a:endCxn id="647" idx="4"/>
                </p:cNvCxnSpPr>
                <p:nvPr/>
              </p:nvCxnSpPr>
              <p:spPr bwMode="auto">
                <a:xfrm flipH="1" flipV="1">
                  <a:off x="7331510" y="6209840"/>
                  <a:ext cx="650960" cy="18266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0" name="Straight Connector 649"/>
                <p:cNvCxnSpPr>
                  <a:stCxn id="643" idx="0"/>
                  <a:endCxn id="648" idx="3"/>
                </p:cNvCxnSpPr>
                <p:nvPr/>
              </p:nvCxnSpPr>
              <p:spPr bwMode="auto">
                <a:xfrm flipV="1">
                  <a:off x="7658723" y="6254458"/>
                  <a:ext cx="15423"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1" name="Straight Connector 650"/>
                <p:cNvCxnSpPr>
                  <a:stCxn id="643" idx="0"/>
                  <a:endCxn id="647" idx="4"/>
                </p:cNvCxnSpPr>
                <p:nvPr/>
              </p:nvCxnSpPr>
              <p:spPr bwMode="auto">
                <a:xfrm flipH="1" flipV="1">
                  <a:off x="7331510" y="6209840"/>
                  <a:ext cx="327213" cy="14880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2" name="Straight Connector 651"/>
                <p:cNvCxnSpPr>
                  <a:stCxn id="642" idx="0"/>
                  <a:endCxn id="648" idx="3"/>
                </p:cNvCxnSpPr>
                <p:nvPr/>
              </p:nvCxnSpPr>
              <p:spPr bwMode="auto">
                <a:xfrm flipV="1">
                  <a:off x="7340854" y="6254458"/>
                  <a:ext cx="333292"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3" name="Straight Connector 652"/>
                <p:cNvCxnSpPr>
                  <a:stCxn id="642" idx="0"/>
                  <a:endCxn id="647" idx="3"/>
                </p:cNvCxnSpPr>
                <p:nvPr/>
              </p:nvCxnSpPr>
              <p:spPr bwMode="auto">
                <a:xfrm flipH="1" flipV="1">
                  <a:off x="7246897" y="6260625"/>
                  <a:ext cx="93957"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4" name="Straight Connector 653"/>
                <p:cNvCxnSpPr>
                  <a:stCxn id="641" idx="0"/>
                  <a:endCxn id="647" idx="3"/>
                </p:cNvCxnSpPr>
                <p:nvPr/>
              </p:nvCxnSpPr>
              <p:spPr bwMode="auto">
                <a:xfrm flipV="1">
                  <a:off x="7062718" y="6260625"/>
                  <a:ext cx="184179" cy="9801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55" name="Straight Connector 654"/>
                <p:cNvCxnSpPr>
                  <a:stCxn id="641" idx="0"/>
                  <a:endCxn id="648" idx="3"/>
                </p:cNvCxnSpPr>
                <p:nvPr/>
              </p:nvCxnSpPr>
              <p:spPr bwMode="auto">
                <a:xfrm flipV="1">
                  <a:off x="7062718" y="6254458"/>
                  <a:ext cx="611428" cy="104185"/>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6" name="Rectangle 605"/>
              <p:cNvSpPr/>
              <p:nvPr/>
            </p:nvSpPr>
            <p:spPr bwMode="auto">
              <a:xfrm>
                <a:off x="7479964" y="4465439"/>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7" name="Rectangle 606"/>
              <p:cNvSpPr/>
              <p:nvPr/>
            </p:nvSpPr>
            <p:spPr bwMode="auto">
              <a:xfrm>
                <a:off x="7479964" y="4618364"/>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08" name="Rectangle 607"/>
              <p:cNvSpPr/>
              <p:nvPr/>
            </p:nvSpPr>
            <p:spPr bwMode="auto">
              <a:xfrm>
                <a:off x="7479964" y="4767682"/>
                <a:ext cx="525993" cy="112530"/>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dirty="0" smtClean="0">
                  <a:ln>
                    <a:noFill/>
                  </a:ln>
                  <a:solidFill>
                    <a:schemeClr val="bg2"/>
                  </a:solidFill>
                  <a:effectLst/>
                  <a:latin typeface="FrutigerNext LT Regular" pitchFamily="34" charset="0"/>
                  <a:ea typeface="MS PGothic" pitchFamily="34" charset="-128"/>
                </a:endParaRPr>
              </a:p>
            </p:txBody>
          </p:sp>
          <p:sp>
            <p:nvSpPr>
              <p:cNvPr id="609" name="Rectangle 608"/>
              <p:cNvSpPr/>
              <p:nvPr/>
            </p:nvSpPr>
            <p:spPr bwMode="auto">
              <a:xfrm>
                <a:off x="7479964" y="4920607"/>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0" name="Rectangle 609"/>
              <p:cNvSpPr/>
              <p:nvPr/>
            </p:nvSpPr>
            <p:spPr bwMode="auto">
              <a:xfrm>
                <a:off x="7479964" y="5069925"/>
                <a:ext cx="525993" cy="112530"/>
              </a:xfrm>
              <a:prstGeom prst="rect">
                <a:avLst/>
              </a:prstGeom>
              <a:solidFill>
                <a:srgbClr val="FFFF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1" name="Rectangle 610"/>
              <p:cNvSpPr/>
              <p:nvPr/>
            </p:nvSpPr>
            <p:spPr bwMode="auto">
              <a:xfrm>
                <a:off x="7479964" y="5222849"/>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2" name="Rectangle 611"/>
              <p:cNvSpPr/>
              <p:nvPr/>
            </p:nvSpPr>
            <p:spPr bwMode="auto">
              <a:xfrm>
                <a:off x="7479964" y="5372168"/>
                <a:ext cx="525993"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13" name="Rectangle 612"/>
              <p:cNvSpPr/>
              <p:nvPr/>
            </p:nvSpPr>
            <p:spPr bwMode="auto">
              <a:xfrm>
                <a:off x="7479964" y="5525093"/>
                <a:ext cx="525993" cy="112530"/>
              </a:xfrm>
              <a:prstGeom prst="rect">
                <a:avLst/>
              </a:prstGeom>
              <a:solidFill>
                <a:schemeClr val="tx1">
                  <a:lumMod val="75000"/>
                  <a:lumOff val="2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cxnSp>
            <p:nvCxnSpPr>
              <p:cNvPr id="614" name="Straight Connector 613"/>
              <p:cNvCxnSpPr>
                <a:stCxn id="606" idx="1"/>
                <a:endCxn id="644" idx="3"/>
              </p:cNvCxnSpPr>
              <p:nvPr/>
            </p:nvCxnSpPr>
            <p:spPr bwMode="auto">
              <a:xfrm flipH="1">
                <a:off x="7198314" y="4521704"/>
                <a:ext cx="281649" cy="17496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5" name="Straight Connector 614"/>
              <p:cNvCxnSpPr>
                <a:stCxn id="607" idx="1"/>
                <a:endCxn id="644" idx="3"/>
              </p:cNvCxnSpPr>
              <p:nvPr/>
            </p:nvCxnSpPr>
            <p:spPr bwMode="auto">
              <a:xfrm flipH="1">
                <a:off x="7198314" y="4674629"/>
                <a:ext cx="281649" cy="2203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6" name="Straight Connector 615"/>
              <p:cNvCxnSpPr>
                <a:stCxn id="607" idx="1"/>
                <a:endCxn id="643" idx="3"/>
              </p:cNvCxnSpPr>
              <p:nvPr/>
            </p:nvCxnSpPr>
            <p:spPr bwMode="auto">
              <a:xfrm flipH="1">
                <a:off x="7198314" y="4674629"/>
                <a:ext cx="281649" cy="33608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7" name="Straight Connector 616"/>
              <p:cNvCxnSpPr>
                <a:stCxn id="608" idx="1"/>
                <a:endCxn id="643" idx="3"/>
              </p:cNvCxnSpPr>
              <p:nvPr/>
            </p:nvCxnSpPr>
            <p:spPr bwMode="auto">
              <a:xfrm flipH="1">
                <a:off x="7198314" y="4823947"/>
                <a:ext cx="281649" cy="18676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8" name="Straight Connector 617"/>
              <p:cNvCxnSpPr>
                <a:stCxn id="608" idx="1"/>
                <a:endCxn id="642" idx="3"/>
              </p:cNvCxnSpPr>
              <p:nvPr/>
            </p:nvCxnSpPr>
            <p:spPr bwMode="auto">
              <a:xfrm flipH="1">
                <a:off x="7198314" y="4823947"/>
                <a:ext cx="281649" cy="465922"/>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19" name="Straight Connector 618"/>
              <p:cNvCxnSpPr>
                <a:stCxn id="609" idx="1"/>
                <a:endCxn id="643" idx="3"/>
              </p:cNvCxnSpPr>
              <p:nvPr/>
            </p:nvCxnSpPr>
            <p:spPr bwMode="auto">
              <a:xfrm flipH="1">
                <a:off x="7198314" y="4976872"/>
                <a:ext cx="281649" cy="3384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0" name="Straight Connector 619"/>
              <p:cNvCxnSpPr>
                <a:stCxn id="609" idx="1"/>
                <a:endCxn id="642" idx="3"/>
              </p:cNvCxnSpPr>
              <p:nvPr/>
            </p:nvCxnSpPr>
            <p:spPr bwMode="auto">
              <a:xfrm flipH="1">
                <a:off x="7198314" y="4976872"/>
                <a:ext cx="281649" cy="31299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1" name="Straight Connector 620"/>
              <p:cNvCxnSpPr>
                <a:stCxn id="610" idx="1"/>
                <a:endCxn id="642" idx="3"/>
              </p:cNvCxnSpPr>
              <p:nvPr/>
            </p:nvCxnSpPr>
            <p:spPr bwMode="auto">
              <a:xfrm flipH="1">
                <a:off x="7198314" y="5126190"/>
                <a:ext cx="281649" cy="16368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2" name="Straight Connector 621"/>
              <p:cNvCxnSpPr>
                <a:stCxn id="610" idx="1"/>
                <a:endCxn id="641" idx="3"/>
              </p:cNvCxnSpPr>
              <p:nvPr/>
            </p:nvCxnSpPr>
            <p:spPr bwMode="auto">
              <a:xfrm flipH="1">
                <a:off x="7198314" y="5126190"/>
                <a:ext cx="281649" cy="40794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3" name="Straight Connector 622"/>
              <p:cNvCxnSpPr>
                <a:stCxn id="611" idx="1"/>
                <a:endCxn id="642" idx="3"/>
              </p:cNvCxnSpPr>
              <p:nvPr/>
            </p:nvCxnSpPr>
            <p:spPr bwMode="auto">
              <a:xfrm flipH="1">
                <a:off x="7198314" y="5279114"/>
                <a:ext cx="281649" cy="1075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4" name="Straight Connector 623"/>
              <p:cNvCxnSpPr>
                <a:stCxn id="611" idx="1"/>
                <a:endCxn id="641" idx="3"/>
              </p:cNvCxnSpPr>
              <p:nvPr/>
            </p:nvCxnSpPr>
            <p:spPr bwMode="auto">
              <a:xfrm flipH="1">
                <a:off x="7198314" y="5279114"/>
                <a:ext cx="281649" cy="255015"/>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5" name="Straight Connector 624"/>
              <p:cNvCxnSpPr>
                <a:stCxn id="612" idx="1"/>
                <a:endCxn id="641" idx="3"/>
              </p:cNvCxnSpPr>
              <p:nvPr/>
            </p:nvCxnSpPr>
            <p:spPr bwMode="auto">
              <a:xfrm flipH="1">
                <a:off x="7198314" y="5428433"/>
                <a:ext cx="281649" cy="105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6" name="Straight Connector 625"/>
              <p:cNvCxnSpPr>
                <a:endCxn id="641" idx="3"/>
              </p:cNvCxnSpPr>
              <p:nvPr/>
            </p:nvCxnSpPr>
            <p:spPr bwMode="auto">
              <a:xfrm flipH="1" flipV="1">
                <a:off x="7198314" y="5534130"/>
                <a:ext cx="270889" cy="4707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7" name="Straight Connector 626"/>
              <p:cNvCxnSpPr>
                <a:endCxn id="642" idx="3"/>
              </p:cNvCxnSpPr>
              <p:nvPr/>
            </p:nvCxnSpPr>
            <p:spPr bwMode="auto">
              <a:xfrm flipH="1" flipV="1">
                <a:off x="7198314" y="5289869"/>
                <a:ext cx="267546" cy="13469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8" name="Straight Connector 627"/>
              <p:cNvCxnSpPr/>
              <p:nvPr/>
            </p:nvCxnSpPr>
            <p:spPr bwMode="auto">
              <a:xfrm flipH="1" flipV="1">
                <a:off x="7208426" y="5018906"/>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629" name="Straight Connector 628"/>
              <p:cNvCxnSpPr/>
              <p:nvPr/>
            </p:nvCxnSpPr>
            <p:spPr bwMode="auto">
              <a:xfrm flipH="1" flipV="1">
                <a:off x="7191152" y="4712987"/>
                <a:ext cx="280281" cy="115807"/>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630" name="Rectangle 629"/>
              <p:cNvSpPr/>
              <p:nvPr/>
            </p:nvSpPr>
            <p:spPr bwMode="auto">
              <a:xfrm>
                <a:off x="7902362" y="4924188"/>
                <a:ext cx="107160" cy="111754"/>
              </a:xfrm>
              <a:prstGeom prst="rect">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31" name="Rectangle 630"/>
              <p:cNvSpPr/>
              <p:nvPr/>
            </p:nvSpPr>
            <p:spPr bwMode="auto">
              <a:xfrm>
                <a:off x="7477561" y="5072049"/>
                <a:ext cx="88286" cy="112530"/>
              </a:xfrm>
              <a:prstGeom prst="rect">
                <a:avLst/>
              </a:prstGeom>
              <a:solidFill>
                <a:srgbClr val="0000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32" name="TextBox 631"/>
              <p:cNvSpPr txBox="1"/>
              <p:nvPr/>
            </p:nvSpPr>
            <p:spPr>
              <a:xfrm>
                <a:off x="7459617" y="4430188"/>
                <a:ext cx="59179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3" name="TextBox 632"/>
              <p:cNvSpPr txBox="1"/>
              <p:nvPr/>
            </p:nvSpPr>
            <p:spPr>
              <a:xfrm>
                <a:off x="7460658" y="4581305"/>
                <a:ext cx="543974"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4" name="TextBox 633"/>
              <p:cNvSpPr txBox="1"/>
              <p:nvPr/>
            </p:nvSpPr>
            <p:spPr>
              <a:xfrm>
                <a:off x="7458577" y="4885841"/>
                <a:ext cx="391926"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5" name="TextBox 634"/>
              <p:cNvSpPr txBox="1"/>
              <p:nvPr/>
            </p:nvSpPr>
            <p:spPr>
              <a:xfrm>
                <a:off x="7466894" y="5192014"/>
                <a:ext cx="525260" cy="200055"/>
              </a:xfrm>
              <a:prstGeom prst="rect">
                <a:avLst/>
              </a:prstGeom>
              <a:noFill/>
            </p:spPr>
            <p:txBody>
              <a:bodyPr wrap="square" rtlCol="0">
                <a:spAutoFit/>
              </a:bodyPr>
              <a:lstStyle/>
              <a:p>
                <a:r>
                  <a:rPr lang="en-US" sz="700" dirty="0" smtClean="0">
                    <a:solidFill>
                      <a:schemeClr val="bg2"/>
                    </a:solidFill>
                  </a:rPr>
                  <a:t>CN  </a:t>
                </a:r>
                <a:endParaRPr lang="en-US" sz="700" dirty="0">
                  <a:solidFill>
                    <a:schemeClr val="bg2"/>
                  </a:solidFill>
                </a:endParaRPr>
              </a:p>
            </p:txBody>
          </p:sp>
          <p:sp>
            <p:nvSpPr>
              <p:cNvPr id="636" name="TextBox 635"/>
              <p:cNvSpPr txBox="1"/>
              <p:nvPr/>
            </p:nvSpPr>
            <p:spPr>
              <a:xfrm>
                <a:off x="7467933" y="5335638"/>
                <a:ext cx="664565" cy="200055"/>
              </a:xfrm>
              <a:prstGeom prst="rect">
                <a:avLst/>
              </a:prstGeom>
              <a:noFill/>
            </p:spPr>
            <p:txBody>
              <a:bodyPr wrap="square" rtlCol="0">
                <a:spAutoFit/>
              </a:bodyPr>
              <a:lstStyle/>
              <a:p>
                <a:endParaRPr lang="en-US" sz="700" dirty="0">
                  <a:solidFill>
                    <a:schemeClr val="bg2"/>
                  </a:solidFill>
                </a:endParaRPr>
              </a:p>
            </p:txBody>
          </p:sp>
          <p:sp>
            <p:nvSpPr>
              <p:cNvPr id="637" name="TextBox 636"/>
              <p:cNvSpPr txBox="1"/>
              <p:nvPr/>
            </p:nvSpPr>
            <p:spPr>
              <a:xfrm>
                <a:off x="7464816" y="4732420"/>
                <a:ext cx="592834"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638" name="TextBox 637"/>
              <p:cNvSpPr txBox="1"/>
              <p:nvPr/>
            </p:nvSpPr>
            <p:spPr>
              <a:xfrm>
                <a:off x="7525109" y="5033404"/>
                <a:ext cx="585556" cy="200055"/>
              </a:xfrm>
              <a:prstGeom prst="rect">
                <a:avLst/>
              </a:prstGeom>
              <a:noFill/>
            </p:spPr>
            <p:txBody>
              <a:bodyPr wrap="square" rtlCol="0">
                <a:spAutoFit/>
              </a:bodyPr>
              <a:lstStyle/>
              <a:p>
                <a:r>
                  <a:rPr lang="en-US" sz="700" dirty="0" smtClean="0">
                    <a:solidFill>
                      <a:schemeClr val="bg2"/>
                    </a:solidFill>
                  </a:rPr>
                  <a:t>CN</a:t>
                </a:r>
                <a:endParaRPr lang="en-US" sz="700" dirty="0">
                  <a:solidFill>
                    <a:schemeClr val="bg2"/>
                  </a:solidFill>
                </a:endParaRPr>
              </a:p>
            </p:txBody>
          </p:sp>
          <p:sp>
            <p:nvSpPr>
              <p:cNvPr id="639" name="TextBox 638"/>
              <p:cNvSpPr txBox="1"/>
              <p:nvPr/>
            </p:nvSpPr>
            <p:spPr>
              <a:xfrm>
                <a:off x="7470014" y="5484257"/>
                <a:ext cx="591794" cy="200055"/>
              </a:xfrm>
              <a:prstGeom prst="rect">
                <a:avLst/>
              </a:prstGeom>
              <a:noFill/>
            </p:spPr>
            <p:txBody>
              <a:bodyPr wrap="square" rtlCol="0">
                <a:spAutoFit/>
              </a:bodyPr>
              <a:lstStyle/>
              <a:p>
                <a:r>
                  <a:rPr lang="en-US" sz="700" dirty="0" smtClean="0">
                    <a:solidFill>
                      <a:schemeClr val="bg2"/>
                    </a:solidFill>
                  </a:rPr>
                  <a:t>Idle/off</a:t>
                </a:r>
                <a:endParaRPr lang="en-US" sz="700" dirty="0">
                  <a:solidFill>
                    <a:schemeClr val="bg2"/>
                  </a:solidFill>
                </a:endParaRPr>
              </a:p>
            </p:txBody>
          </p:sp>
          <p:cxnSp>
            <p:nvCxnSpPr>
              <p:cNvPr id="640" name="Straight Connector 639"/>
              <p:cNvCxnSpPr>
                <a:stCxn id="639" idx="1"/>
              </p:cNvCxnSpPr>
              <p:nvPr/>
            </p:nvCxnSpPr>
            <p:spPr bwMode="auto">
              <a:xfrm rot="16200000" flipV="1">
                <a:off x="7201634" y="5315904"/>
                <a:ext cx="285454" cy="251306"/>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604" name="TextBox 603"/>
            <p:cNvSpPr txBox="1"/>
            <p:nvPr/>
          </p:nvSpPr>
          <p:spPr>
            <a:xfrm>
              <a:off x="7100274" y="6443891"/>
              <a:ext cx="1082348" cy="369332"/>
            </a:xfrm>
            <a:prstGeom prst="rect">
              <a:avLst/>
            </a:prstGeom>
            <a:noFill/>
          </p:spPr>
          <p:txBody>
            <a:bodyPr wrap="none" rtlCol="0">
              <a:spAutoFit/>
            </a:bodyPr>
            <a:lstStyle/>
            <a:p>
              <a:r>
                <a:rPr lang="en-US" dirty="0" smtClean="0">
                  <a:solidFill>
                    <a:schemeClr val="bg2"/>
                  </a:solidFill>
                </a:rPr>
                <a:t>DC POD</a:t>
              </a:r>
              <a:endParaRPr lang="en-US" dirty="0">
                <a:solidFill>
                  <a:schemeClr val="bg2"/>
                </a:solidFill>
              </a:endParaRPr>
            </a:p>
          </p:txBody>
        </p:sp>
      </p:grpSp>
      <p:cxnSp>
        <p:nvCxnSpPr>
          <p:cNvPr id="656" name="Straight Arrow Connector 655"/>
          <p:cNvCxnSpPr>
            <a:stCxn id="473" idx="2"/>
          </p:cNvCxnSpPr>
          <p:nvPr/>
        </p:nvCxnSpPr>
        <p:spPr bwMode="auto">
          <a:xfrm flipH="1">
            <a:off x="5887099" y="4062960"/>
            <a:ext cx="199376" cy="166716"/>
          </a:xfrm>
          <a:prstGeom prst="straightConnector1">
            <a:avLst/>
          </a:prstGeom>
          <a:solidFill>
            <a:schemeClr val="accent1"/>
          </a:solidFill>
          <a:ln w="9525" cap="flat" cmpd="sng" algn="ctr">
            <a:solidFill>
              <a:schemeClr val="bg1"/>
            </a:solidFill>
            <a:prstDash val="solid"/>
            <a:round/>
            <a:headEnd type="none" w="med" len="med"/>
            <a:tailEnd type="arrow"/>
          </a:ln>
          <a:effectLst/>
        </p:spPr>
      </p:cxnSp>
      <p:cxnSp>
        <p:nvCxnSpPr>
          <p:cNvPr id="658" name="Straight Arrow Connector 657"/>
          <p:cNvCxnSpPr>
            <a:stCxn id="473" idx="2"/>
          </p:cNvCxnSpPr>
          <p:nvPr/>
        </p:nvCxnSpPr>
        <p:spPr bwMode="auto">
          <a:xfrm>
            <a:off x="6086475" y="4062960"/>
            <a:ext cx="805027" cy="129934"/>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665" name="Rectangle 664"/>
          <p:cNvSpPr/>
          <p:nvPr/>
        </p:nvSpPr>
        <p:spPr bwMode="auto">
          <a:xfrm rot="10800000">
            <a:off x="684000" y="2065245"/>
            <a:ext cx="780558" cy="66440"/>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66" name="Rectangle 665"/>
          <p:cNvSpPr/>
          <p:nvPr/>
        </p:nvSpPr>
        <p:spPr bwMode="auto">
          <a:xfrm>
            <a:off x="678745" y="2217644"/>
            <a:ext cx="780558" cy="66440"/>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
        <p:nvSpPr>
          <p:cNvPr id="667" name="Rectangle 666"/>
          <p:cNvSpPr/>
          <p:nvPr/>
        </p:nvSpPr>
        <p:spPr bwMode="auto">
          <a:xfrm rot="10800000">
            <a:off x="678744" y="1918100"/>
            <a:ext cx="780558" cy="66440"/>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600" b="0" i="0" u="none" strike="noStrike" cap="none" normalizeH="0" baseline="0" smtClean="0">
              <a:ln>
                <a:noFill/>
              </a:ln>
              <a:solidFill>
                <a:schemeClr val="bg2"/>
              </a:solidFill>
              <a:effectLst/>
              <a:latin typeface="FrutigerNext LT Regular" pitchFamily="34" charset="0"/>
              <a:ea typeface="MS PGothic" pitchFamily="34" charset="-128"/>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666520" y="3206337"/>
            <a:ext cx="2201368" cy="232756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77888" rtl="0" eaLnBrk="0" fontAlgn="base" latinLnBrk="0" hangingPunct="0">
              <a:lnSpc>
                <a:spcPct val="100000"/>
              </a:lnSpc>
              <a:spcBef>
                <a:spcPct val="0"/>
              </a:spcBef>
              <a:spcAft>
                <a:spcPct val="0"/>
              </a:spcAft>
              <a:buClrTx/>
              <a:buSzTx/>
              <a:buFontTx/>
              <a:buNone/>
              <a:tabLst/>
            </a:pPr>
            <a:endParaRPr kumimoji="0" lang="en-US" sz="1500" b="0" i="0" u="none" strike="noStrike" cap="none" normalizeH="0" baseline="0" dirty="0" smtClean="0">
              <a:ln>
                <a:noFill/>
              </a:ln>
              <a:solidFill>
                <a:schemeClr val="bg1"/>
              </a:solidFill>
              <a:effectLst/>
              <a:latin typeface="FrutigerNext LT Regular" pitchFamily="34" charset="0"/>
              <a:ea typeface="MS PGothic" pitchFamily="34" charset="-128"/>
            </a:endParaRPr>
          </a:p>
        </p:txBody>
      </p:sp>
      <p:sp>
        <p:nvSpPr>
          <p:cNvPr id="2" name="Title 1"/>
          <p:cNvSpPr>
            <a:spLocks noGrp="1"/>
          </p:cNvSpPr>
          <p:nvPr>
            <p:ph type="ctrTitle"/>
          </p:nvPr>
        </p:nvSpPr>
        <p:spPr>
          <a:xfrm>
            <a:off x="130625" y="-205362"/>
            <a:ext cx="12069763" cy="1041823"/>
          </a:xfrm>
        </p:spPr>
        <p:txBody>
          <a:bodyPr/>
          <a:lstStyle/>
          <a:p>
            <a:r>
              <a:rPr lang="en-US" dirty="0" smtClean="0">
                <a:solidFill>
                  <a:schemeClr val="bg2"/>
                </a:solidFill>
              </a:rPr>
              <a:t>ITU-T 5G wireline FG-IMT-2020 Phase I -2015 Summary</a:t>
            </a:r>
            <a:endParaRPr lang="en-US" dirty="0">
              <a:solidFill>
                <a:schemeClr val="bg2"/>
              </a:solidFill>
            </a:endParaRPr>
          </a:p>
        </p:txBody>
      </p:sp>
      <p:sp>
        <p:nvSpPr>
          <p:cNvPr id="4" name="TextBox 3"/>
          <p:cNvSpPr txBox="1"/>
          <p:nvPr/>
        </p:nvSpPr>
        <p:spPr>
          <a:xfrm>
            <a:off x="259339" y="677585"/>
            <a:ext cx="9668434" cy="5678478"/>
          </a:xfrm>
          <a:prstGeom prst="rect">
            <a:avLst/>
          </a:prstGeom>
          <a:noFill/>
        </p:spPr>
        <p:txBody>
          <a:bodyPr wrap="square" rtlCol="0">
            <a:spAutoFit/>
          </a:bodyPr>
          <a:lstStyle/>
          <a:p>
            <a:pPr marL="342900" indent="-342900">
              <a:buFont typeface="Arial" pitchFamily="34" charset="0"/>
              <a:buChar char="•"/>
            </a:pPr>
            <a:r>
              <a:rPr lang="en-US" sz="1600" dirty="0" smtClean="0">
                <a:solidFill>
                  <a:schemeClr val="bg2"/>
                </a:solidFill>
              </a:rPr>
              <a:t>ITU Focus Group to study the requirements and standardization </a:t>
            </a:r>
            <a:r>
              <a:rPr lang="en-US" sz="1600" u="sng" dirty="0" smtClean="0">
                <a:solidFill>
                  <a:schemeClr val="bg2"/>
                </a:solidFill>
              </a:rPr>
              <a:t>needs of the wireline </a:t>
            </a:r>
            <a:r>
              <a:rPr lang="en-US" sz="1600" dirty="0" smtClean="0">
                <a:solidFill>
                  <a:schemeClr val="bg2"/>
                </a:solidFill>
              </a:rPr>
              <a:t>in support of 5G (non Radio)</a:t>
            </a:r>
          </a:p>
          <a:p>
            <a:pPr marL="342900" indent="-342900">
              <a:buFont typeface="Arial" pitchFamily="34" charset="0"/>
              <a:buChar char="•"/>
            </a:pPr>
            <a:r>
              <a:rPr lang="en-US" sz="1600" dirty="0" smtClean="0">
                <a:solidFill>
                  <a:schemeClr val="bg2"/>
                </a:solidFill>
              </a:rPr>
              <a:t>Huawei chair (Peter Ashwood-Smith) in May 2015</a:t>
            </a:r>
          </a:p>
          <a:p>
            <a:pPr marL="342900" indent="-342900">
              <a:buFont typeface="Arial" pitchFamily="34" charset="0"/>
              <a:buChar char="•"/>
            </a:pPr>
            <a:r>
              <a:rPr lang="en-US" sz="1600" dirty="0" smtClean="0">
                <a:solidFill>
                  <a:schemeClr val="bg2"/>
                </a:solidFill>
              </a:rPr>
              <a:t>Vice chairs CMCC(</a:t>
            </a:r>
            <a:r>
              <a:rPr lang="en-US" sz="1600" dirty="0" err="1" smtClean="0">
                <a:solidFill>
                  <a:schemeClr val="bg2"/>
                </a:solidFill>
              </a:rPr>
              <a:t>Y.Wantg</a:t>
            </a:r>
            <a:r>
              <a:rPr lang="en-US" sz="1600" dirty="0" smtClean="0">
                <a:solidFill>
                  <a:schemeClr val="bg2"/>
                </a:solidFill>
              </a:rPr>
              <a:t>), ETRI(</a:t>
            </a:r>
            <a:r>
              <a:rPr lang="en-US" sz="1600" dirty="0" err="1" smtClean="0">
                <a:solidFill>
                  <a:schemeClr val="bg2"/>
                </a:solidFill>
              </a:rPr>
              <a:t>N.Ko</a:t>
            </a:r>
            <a:r>
              <a:rPr lang="en-US" sz="1600" dirty="0" smtClean="0">
                <a:solidFill>
                  <a:schemeClr val="bg2"/>
                </a:solidFill>
              </a:rPr>
              <a:t>),  NTT (</a:t>
            </a:r>
            <a:r>
              <a:rPr lang="en-US" sz="1600" dirty="0" err="1" smtClean="0">
                <a:solidFill>
                  <a:schemeClr val="bg2"/>
                </a:solidFill>
              </a:rPr>
              <a:t>Y.Goto</a:t>
            </a:r>
            <a:r>
              <a:rPr lang="en-US" sz="1600" dirty="0" smtClean="0">
                <a:solidFill>
                  <a:schemeClr val="bg2"/>
                </a:solidFill>
              </a:rPr>
              <a:t>), Telecom Italia (</a:t>
            </a:r>
            <a:r>
              <a:rPr lang="en-US" sz="1600" dirty="0" err="1" smtClean="0">
                <a:solidFill>
                  <a:schemeClr val="bg2"/>
                </a:solidFill>
              </a:rPr>
              <a:t>L.Pesando</a:t>
            </a:r>
            <a:r>
              <a:rPr lang="en-US" sz="1600" dirty="0" smtClean="0">
                <a:solidFill>
                  <a:schemeClr val="bg2"/>
                </a:solidFill>
              </a:rPr>
              <a:t>)</a:t>
            </a:r>
          </a:p>
          <a:p>
            <a:pPr marL="342900" indent="-342900">
              <a:buFont typeface="Arial" pitchFamily="34" charset="0"/>
              <a:buChar char="•"/>
            </a:pPr>
            <a:r>
              <a:rPr lang="en-US" sz="1600" dirty="0" smtClean="0">
                <a:solidFill>
                  <a:schemeClr val="bg2"/>
                </a:solidFill>
              </a:rPr>
              <a:t>Parent Group SG-13</a:t>
            </a:r>
          </a:p>
          <a:p>
            <a:pPr marL="342900" indent="-342900">
              <a:buFont typeface="Arial" pitchFamily="34" charset="0"/>
              <a:buChar char="•"/>
            </a:pPr>
            <a:r>
              <a:rPr lang="en-US" sz="1600" dirty="0" smtClean="0">
                <a:solidFill>
                  <a:schemeClr val="bg2"/>
                </a:solidFill>
              </a:rPr>
              <a:t>Completely Free format to explore ‘gaps’ required to support the 5G vision (IMT.VISION)</a:t>
            </a:r>
          </a:p>
          <a:p>
            <a:pPr marL="342900" indent="-342900">
              <a:buFont typeface="Arial" pitchFamily="34" charset="0"/>
              <a:buChar char="•"/>
            </a:pPr>
            <a:r>
              <a:rPr lang="en-US" sz="1600" dirty="0" smtClean="0">
                <a:solidFill>
                  <a:schemeClr val="bg2"/>
                </a:solidFill>
              </a:rPr>
              <a:t>Parallel work in 5 main areas to minimize overlap with other 5G SDO’s:</a:t>
            </a:r>
          </a:p>
          <a:p>
            <a:pPr marL="800100" lvl="1" indent="-342900" hangingPunct="0">
              <a:spcBef>
                <a:spcPts val="60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High level network architecture, championed by Dr </a:t>
            </a:r>
            <a:r>
              <a:rPr lang="en-GB" sz="1600" dirty="0" err="1" smtClean="0">
                <a:solidFill>
                  <a:schemeClr val="bg2"/>
                </a:solidFill>
                <a:latin typeface="Times New Roman"/>
                <a:ea typeface="MS Mincho"/>
              </a:rPr>
              <a:t>Namseok</a:t>
            </a:r>
            <a:r>
              <a:rPr lang="en-GB" sz="1600" dirty="0" smtClean="0">
                <a:solidFill>
                  <a:schemeClr val="bg2"/>
                </a:solidFill>
                <a:latin typeface="Times New Roman"/>
                <a:ea typeface="MS Mincho"/>
              </a:rPr>
              <a:t> Ko, ETRI, Korea;</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Network </a:t>
            </a:r>
            <a:r>
              <a:rPr lang="en-GB" sz="1600" dirty="0" err="1" smtClean="0">
                <a:solidFill>
                  <a:schemeClr val="bg2"/>
                </a:solidFill>
                <a:latin typeface="Times New Roman"/>
                <a:ea typeface="MS Mincho"/>
              </a:rPr>
              <a:t>softwarization</a:t>
            </a:r>
            <a:r>
              <a:rPr lang="en-GB" sz="1600" dirty="0" smtClean="0">
                <a:solidFill>
                  <a:schemeClr val="bg2"/>
                </a:solidFill>
                <a:latin typeface="Times New Roman"/>
                <a:ea typeface="MS Mincho"/>
              </a:rPr>
              <a:t>, championed by Prof Akihiro </a:t>
            </a:r>
            <a:r>
              <a:rPr lang="en-GB" sz="1600" dirty="0" err="1" smtClean="0">
                <a:solidFill>
                  <a:schemeClr val="bg2"/>
                </a:solidFill>
                <a:latin typeface="Times New Roman"/>
                <a:ea typeface="MS Mincho"/>
              </a:rPr>
              <a:t>Nakao</a:t>
            </a:r>
            <a:r>
              <a:rPr lang="en-GB" sz="1600" dirty="0" smtClean="0">
                <a:solidFill>
                  <a:schemeClr val="bg2"/>
                </a:solidFill>
                <a:latin typeface="Times New Roman"/>
                <a:ea typeface="MS Mincho"/>
              </a:rPr>
              <a:t>, University of Tokyo, Japan;</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End-to-end quality of service, championed by </a:t>
            </a:r>
            <a:r>
              <a:rPr lang="en-GB" sz="1600" dirty="0" err="1" smtClean="0">
                <a:solidFill>
                  <a:schemeClr val="bg2"/>
                </a:solidFill>
                <a:latin typeface="Times New Roman"/>
                <a:ea typeface="MS Mincho"/>
              </a:rPr>
              <a:t>Dongwook</a:t>
            </a:r>
            <a:r>
              <a:rPr lang="en-GB" sz="1600" dirty="0" smtClean="0">
                <a:solidFill>
                  <a:schemeClr val="bg2"/>
                </a:solidFill>
                <a:latin typeface="Times New Roman"/>
                <a:ea typeface="MS Mincho"/>
              </a:rPr>
              <a:t> Kim, ex KT Corporation; </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Olivia </a:t>
            </a:r>
            <a:r>
              <a:rPr lang="en-GB" sz="1600" dirty="0" err="1" smtClean="0">
                <a:solidFill>
                  <a:schemeClr val="bg2"/>
                </a:solidFill>
                <a:latin typeface="Times New Roman"/>
                <a:ea typeface="MS Mincho"/>
              </a:rPr>
              <a:t>Heeyun</a:t>
            </a:r>
            <a:r>
              <a:rPr lang="en-GB" sz="1600" dirty="0" smtClean="0">
                <a:solidFill>
                  <a:schemeClr val="bg2"/>
                </a:solidFill>
                <a:latin typeface="Times New Roman"/>
                <a:ea typeface="MS Mincho"/>
              </a:rPr>
              <a:t> </a:t>
            </a:r>
            <a:r>
              <a:rPr lang="en-GB" sz="1600" dirty="0" err="1" smtClean="0">
                <a:solidFill>
                  <a:schemeClr val="bg2"/>
                </a:solidFill>
                <a:latin typeface="Times New Roman"/>
                <a:ea typeface="MS Mincho"/>
              </a:rPr>
              <a:t>Choi</a:t>
            </a:r>
            <a:r>
              <a:rPr lang="en-GB" sz="1600" dirty="0" smtClean="0">
                <a:solidFill>
                  <a:schemeClr val="bg2"/>
                </a:solidFill>
                <a:latin typeface="Times New Roman"/>
                <a:ea typeface="MS Mincho"/>
              </a:rPr>
              <a:t>, KT Corporation;</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Front haul / back haul, championed by Dr Frank Effenberger,  Huawei Technologies;</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Dr Gyaneshwar C. Gupta, Oki Electric Industry Co., Ltd.</a:t>
            </a:r>
            <a:endParaRPr lang="en-US" sz="1600" dirty="0" smtClean="0">
              <a:solidFill>
                <a:schemeClr val="bg2"/>
              </a:solidFill>
              <a:latin typeface="Times New Roman"/>
              <a:ea typeface="MS Mincho"/>
            </a:endParaRPr>
          </a:p>
          <a:p>
            <a:pPr marL="800100" lvl="1" indent="-342900" hangingPunct="0">
              <a:spcBef>
                <a:spcPts val="0"/>
              </a:spcBef>
              <a:spcAft>
                <a:spcPts val="0"/>
              </a:spcAft>
              <a:buFont typeface="+mj-lt"/>
              <a:buAutoNum type="arabicParenR"/>
              <a:tabLst>
                <a:tab pos="504190" algn="l"/>
                <a:tab pos="756285" algn="l"/>
                <a:tab pos="1008380" algn="l"/>
                <a:tab pos="1260475" algn="l"/>
              </a:tabLst>
            </a:pPr>
            <a:r>
              <a:rPr lang="en-GB" sz="1600" dirty="0" smtClean="0">
                <a:solidFill>
                  <a:schemeClr val="bg2"/>
                </a:solidFill>
                <a:latin typeface="Times New Roman"/>
                <a:ea typeface="MS Mincho"/>
              </a:rPr>
              <a:t>Emerging networking technologies - information centric networking (ICN), championed </a:t>
            </a:r>
            <a:br>
              <a:rPr lang="en-GB" sz="1600" dirty="0" smtClean="0">
                <a:solidFill>
                  <a:schemeClr val="bg2"/>
                </a:solidFill>
                <a:latin typeface="Times New Roman"/>
                <a:ea typeface="MS Mincho"/>
              </a:rPr>
            </a:br>
            <a:r>
              <a:rPr lang="en-GB" sz="1600" dirty="0" smtClean="0">
                <a:solidFill>
                  <a:schemeClr val="bg2"/>
                </a:solidFill>
                <a:latin typeface="Times New Roman"/>
                <a:ea typeface="MS Mincho"/>
              </a:rPr>
              <a:t>by Dr Paul Polakos, Cisco Systems; Dr Marc Mosko, PARC.</a:t>
            </a:r>
            <a:endParaRPr lang="en-US" sz="1600" dirty="0" smtClean="0">
              <a:solidFill>
                <a:schemeClr val="bg2"/>
              </a:solidFill>
              <a:latin typeface="Times New Roman"/>
              <a:ea typeface="MS Mincho"/>
            </a:endParaRPr>
          </a:p>
          <a:p>
            <a:pPr marL="342900" indent="-342900"/>
            <a:endParaRPr lang="en-US" sz="1600" b="1" i="1" dirty="0" smtClean="0">
              <a:solidFill>
                <a:schemeClr val="bg2"/>
              </a:solidFill>
            </a:endParaRPr>
          </a:p>
          <a:p>
            <a:pPr marL="342900" indent="-342900">
              <a:buFont typeface="Arial" pitchFamily="34" charset="0"/>
              <a:buChar char="•"/>
            </a:pPr>
            <a:r>
              <a:rPr lang="en-US" sz="1600" dirty="0" smtClean="0">
                <a:solidFill>
                  <a:schemeClr val="bg2"/>
                </a:solidFill>
              </a:rPr>
              <a:t>Led production of final document with 85 identified gaps in 5 areas and delivery to SG-13 in December 2015.</a:t>
            </a:r>
          </a:p>
          <a:p>
            <a:pPr marL="342900" indent="-342900"/>
            <a:endParaRPr lang="en-US" sz="1400" i="1" dirty="0" smtClean="0">
              <a:solidFill>
                <a:schemeClr val="bg2"/>
              </a:solidFill>
            </a:endParaRPr>
          </a:p>
          <a:p>
            <a:pPr>
              <a:buFontTx/>
              <a:buChar char="-"/>
            </a:pPr>
            <a:endParaRPr lang="en-US" sz="1400" i="1" dirty="0" smtClean="0">
              <a:solidFill>
                <a:schemeClr val="bg2"/>
              </a:solidFill>
            </a:endParaRPr>
          </a:p>
          <a:p>
            <a:endParaRPr lang="en-US" sz="1400" i="1" dirty="0" smtClean="0">
              <a:solidFill>
                <a:schemeClr val="bg2"/>
              </a:solidFill>
            </a:endParaRPr>
          </a:p>
          <a:p>
            <a:endParaRPr lang="en-US" sz="1400" i="1" dirty="0" smtClean="0">
              <a:solidFill>
                <a:schemeClr val="bg2"/>
              </a:solidFill>
            </a:endParaRPr>
          </a:p>
          <a:p>
            <a:endParaRPr lang="en-US" sz="1400" i="1" dirty="0">
              <a:solidFill>
                <a:schemeClr val="bg2"/>
              </a:solidFill>
            </a:endParaRPr>
          </a:p>
        </p:txBody>
      </p:sp>
      <p:graphicFrame>
        <p:nvGraphicFramePr>
          <p:cNvPr id="5" name="Table 4"/>
          <p:cNvGraphicFramePr>
            <a:graphicFrameLocks noGrp="1"/>
          </p:cNvGraphicFramePr>
          <p:nvPr/>
        </p:nvGraphicFramePr>
        <p:xfrm>
          <a:off x="640543" y="5378890"/>
          <a:ext cx="8188656" cy="1280160"/>
        </p:xfrm>
        <a:graphic>
          <a:graphicData uri="http://schemas.openxmlformats.org/drawingml/2006/table">
            <a:tbl>
              <a:tblPr/>
              <a:tblGrid>
                <a:gridCol w="2024668"/>
                <a:gridCol w="1250795"/>
                <a:gridCol w="1637731"/>
                <a:gridCol w="1637731"/>
                <a:gridCol w="1637731"/>
              </a:tblGrid>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Meeting</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San Diego (8-9 June 2015)</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Geneva (13-14 July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Turin (21-24 September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Beijing (27-30 October 2015)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Input docs</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3"/>
                        </a:rPr>
                        <a:t>34</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26</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34</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3"/>
                        </a:rPr>
                        <a:t>27</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Output docs</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4"/>
                        </a:rPr>
                        <a:t>1</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4"/>
                        </a:rPr>
                        <a:t>7</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4"/>
                        </a:rPr>
                        <a:t>6</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4"/>
                        </a:rPr>
                        <a:t>2</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dirty="0">
                          <a:solidFill>
                            <a:schemeClr val="bg2"/>
                          </a:solidFill>
                          <a:latin typeface="Times New Roman"/>
                          <a:ea typeface="MS Mincho"/>
                        </a:rPr>
                        <a:t>Meeting report</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5"/>
                        </a:rPr>
                        <a:t>O-001</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6"/>
                        </a:rPr>
                        <a:t>O-002</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7"/>
                        </a:rPr>
                        <a:t>O-009</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8"/>
                        </a:rPr>
                        <a:t>O-015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Remote participants</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a:solidFill>
                            <a:schemeClr val="bg2"/>
                          </a:solidFill>
                          <a:latin typeface="Times New Roman"/>
                          <a:ea typeface="MS Mincho"/>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a:solidFill>
                            <a:schemeClr val="bg2"/>
                          </a:solidFill>
                          <a:latin typeface="Times New Roman"/>
                          <a:ea typeface="MS Mincho"/>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dirty="0">
                          <a:solidFill>
                            <a:schemeClr val="bg2"/>
                          </a:solidFill>
                          <a:latin typeface="Times New Roman"/>
                          <a:ea typeface="MS Mincho"/>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dirty="0">
                          <a:solidFill>
                            <a:schemeClr val="bg2"/>
                          </a:solidFill>
                          <a:latin typeface="Times New Roman"/>
                          <a:ea typeface="MS Mincho"/>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r h="0">
                <a:tc>
                  <a:txBody>
                    <a:bodyPr/>
                    <a:lstStyle/>
                    <a:p>
                      <a:pPr marL="0" marR="0" hangingPunct="0">
                        <a:spcBef>
                          <a:spcPts val="600"/>
                        </a:spcBef>
                        <a:spcAft>
                          <a:spcPts val="0"/>
                        </a:spcAft>
                        <a:tabLst>
                          <a:tab pos="504190" algn="l"/>
                          <a:tab pos="756285" algn="l"/>
                          <a:tab pos="1008380" algn="l"/>
                          <a:tab pos="1260475" algn="l"/>
                        </a:tabLst>
                      </a:pPr>
                      <a:r>
                        <a:rPr lang="en-US" sz="1200" b="1">
                          <a:solidFill>
                            <a:schemeClr val="bg2"/>
                          </a:solidFill>
                          <a:latin typeface="Times New Roman"/>
                          <a:ea typeface="MS Mincho"/>
                        </a:rPr>
                        <a:t>Total participants</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9"/>
                        </a:rPr>
                        <a:t>60</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10"/>
                        </a:rPr>
                        <a:t>75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a:solidFill>
                            <a:schemeClr val="bg2"/>
                          </a:solidFill>
                          <a:latin typeface="Times New Roman"/>
                          <a:ea typeface="MS Mincho"/>
                          <a:hlinkClick r:id="rId11"/>
                        </a:rPr>
                        <a:t>55</a:t>
                      </a:r>
                      <a:endParaRPr lang="en-US" sz="120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marL="0" marR="0" hangingPunct="0">
                        <a:spcBef>
                          <a:spcPts val="600"/>
                        </a:spcBef>
                        <a:spcAft>
                          <a:spcPts val="0"/>
                        </a:spcAft>
                        <a:tabLst>
                          <a:tab pos="504190" algn="l"/>
                          <a:tab pos="756285" algn="l"/>
                          <a:tab pos="1008380" algn="l"/>
                          <a:tab pos="1260475" algn="l"/>
                        </a:tabLst>
                      </a:pPr>
                      <a:r>
                        <a:rPr lang="en-US" sz="1200" u="sng" dirty="0">
                          <a:solidFill>
                            <a:schemeClr val="bg2"/>
                          </a:solidFill>
                          <a:latin typeface="Times New Roman"/>
                          <a:ea typeface="MS Mincho"/>
                          <a:hlinkClick r:id="rId12"/>
                        </a:rPr>
                        <a:t>63</a:t>
                      </a:r>
                      <a:endParaRPr lang="en-US" sz="1200" dirty="0">
                        <a:solidFill>
                          <a:schemeClr val="bg2"/>
                        </a:solidFill>
                        <a:latin typeface="Times New Roman"/>
                        <a:ea typeface="MS Mincho"/>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r>
            </a:tbl>
          </a:graphicData>
        </a:graphic>
      </p:graphicFrame>
      <p:pic>
        <p:nvPicPr>
          <p:cNvPr id="6" name="Picture 2"/>
          <p:cNvPicPr>
            <a:picLocks noChangeAspect="1" noChangeArrowheads="1"/>
          </p:cNvPicPr>
          <p:nvPr/>
        </p:nvPicPr>
        <p:blipFill>
          <a:blip r:embed="rId13" cstate="print"/>
          <a:srcRect l="25489" t="6343" r="27939" b="9142"/>
          <a:stretch>
            <a:fillRect/>
          </a:stretch>
        </p:blipFill>
        <p:spPr bwMode="auto">
          <a:xfrm>
            <a:off x="9647177" y="603128"/>
            <a:ext cx="2398836" cy="2447462"/>
          </a:xfrm>
          <a:prstGeom prst="rect">
            <a:avLst/>
          </a:prstGeom>
          <a:noFill/>
          <a:ln w="9525">
            <a:solidFill>
              <a:schemeClr val="tx1"/>
            </a:solidFill>
            <a:miter lim="800000"/>
            <a:headEnd/>
            <a:tailEnd/>
          </a:ln>
        </p:spPr>
      </p:pic>
      <p:sp>
        <p:nvSpPr>
          <p:cNvPr id="7" name="TextBox 6"/>
          <p:cNvSpPr txBox="1"/>
          <p:nvPr/>
        </p:nvSpPr>
        <p:spPr>
          <a:xfrm>
            <a:off x="9227128" y="5747657"/>
            <a:ext cx="2578591" cy="646331"/>
          </a:xfrm>
          <a:prstGeom prst="rect">
            <a:avLst/>
          </a:prstGeom>
          <a:noFill/>
        </p:spPr>
        <p:txBody>
          <a:bodyPr wrap="none" rtlCol="0">
            <a:spAutoFit/>
          </a:bodyPr>
          <a:lstStyle/>
          <a:p>
            <a:r>
              <a:rPr lang="en-US" dirty="0" smtClean="0">
                <a:solidFill>
                  <a:schemeClr val="bg2"/>
                </a:solidFill>
              </a:rPr>
              <a:t>+ multiple conference</a:t>
            </a:r>
          </a:p>
          <a:p>
            <a:r>
              <a:rPr lang="en-US" dirty="0" smtClean="0">
                <a:solidFill>
                  <a:schemeClr val="bg2"/>
                </a:solidFill>
              </a:rPr>
              <a:t>Calls, Work Shops etc. </a:t>
            </a:r>
            <a:endParaRPr lang="en-US" dirty="0">
              <a:solidFill>
                <a:schemeClr val="bg2"/>
              </a:solidFill>
            </a:endParaRPr>
          </a:p>
        </p:txBody>
      </p:sp>
      <p:graphicFrame>
        <p:nvGraphicFramePr>
          <p:cNvPr id="1026" name="Object 2"/>
          <p:cNvGraphicFramePr>
            <a:graphicFrameLocks noChangeAspect="1"/>
          </p:cNvGraphicFramePr>
          <p:nvPr/>
        </p:nvGraphicFramePr>
        <p:xfrm>
          <a:off x="9725525" y="3397063"/>
          <a:ext cx="2125663" cy="2208212"/>
        </p:xfrm>
        <a:graphic>
          <a:graphicData uri="http://schemas.openxmlformats.org/presentationml/2006/ole">
            <mc:AlternateContent xmlns:mc="http://schemas.openxmlformats.org/markup-compatibility/2006">
              <mc:Choice xmlns:v="urn:schemas-microsoft-com:vml" Requires="v">
                <p:oleObj spid="_x0000_s1030" name="Document" r:id="rId15" imgW="6329923" imgH="6587827" progId="Word.Document.12">
                  <p:embed/>
                </p:oleObj>
              </mc:Choice>
              <mc:Fallback>
                <p:oleObj name="Document" r:id="rId15" imgW="6329923" imgH="6587827" progId="Word.Document.12">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725525" y="3397063"/>
                        <a:ext cx="2125663" cy="22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ustom Design">
  <a:themeElements>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16-9 with 3x3+Author+3 Agenda Pages</Template>
  <TotalTime>60021</TotalTime>
  <Words>1126</Words>
  <Application>Microsoft Office PowerPoint</Application>
  <PresentationFormat>Custom</PresentationFormat>
  <Paragraphs>209</Paragraphs>
  <Slides>11</Slides>
  <Notes>3</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11</vt:i4>
      </vt:variant>
    </vt:vector>
  </HeadingPairs>
  <TitlesOfParts>
    <vt:vector size="15" baseType="lpstr">
      <vt:lpstr>Custom Design</vt:lpstr>
      <vt:lpstr>1_Custom Design</vt:lpstr>
      <vt:lpstr>Office Theme</vt:lpstr>
      <vt:lpstr>Document</vt:lpstr>
      <vt:lpstr>Update on ITU-T FG IMT-2020 </vt:lpstr>
      <vt:lpstr>ITU-T FG IMT-2020 – First Phase</vt:lpstr>
      <vt:lpstr>ITU-T FG IMT2020 – Second Phase</vt:lpstr>
      <vt:lpstr>FG IMT-2020 – New Structure</vt:lpstr>
      <vt:lpstr>FG IMT2020 – Working Methods</vt:lpstr>
      <vt:lpstr>FG IMT2020- Current Work</vt:lpstr>
      <vt:lpstr>PowerPoint Presentation</vt:lpstr>
      <vt:lpstr>More to 5G than just the radio side… its cloud FG looks at non radio aspects. </vt:lpstr>
      <vt:lpstr>ITU-T 5G wireline FG-IMT-2020 Phase I -2015 Summary</vt:lpstr>
      <vt:lpstr>First Output Document Structure:  Executive Summary + Gaps + Supplemental info</vt:lpstr>
      <vt:lpstr>ITU-T 5G wireline FG-IMT-2020 Phase II (2016)</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Feng GuoJie</dc:creator>
  <cp:lastModifiedBy>Glenn Parsons</cp:lastModifiedBy>
  <cp:revision>5486</cp:revision>
  <dcterms:created xsi:type="dcterms:W3CDTF">2011-12-04T12:56:24Z</dcterms:created>
  <dcterms:modified xsi:type="dcterms:W3CDTF">2016-03-14T09:24:11Z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(3)Y0a7HC9UAnNuRqFyId9yfYPRHISYaiR8RPoPNTlxkkysp4zW3vjIfJ8/dK7hrG+bw8lCeK3n_x000d_ Ps2Heht3Hw2bcSz2d/UyODHXzcyG6B4N/DVkyHkLYCL+lakMyhH9KTL04H39BlxACE0L1szf_x000d_ AUWlNlfMeZ14ypFvPMQx10SV+l1wFWFIMWzPHYBn11TiCv5T3XnBfozeqhsDg30WZCeuDzvG_x000d_ 2eFzqTWAJthvt4e523</vt:lpwstr>
  </property>
  <property fmtid="{D5CDD505-2E9C-101B-9397-08002B2CF9AE}" pid="3" name="_ms_pID_7253431">
    <vt:lpwstr>N0vGx5PTdA+p4JYhUenF5FTDow/RHwB/rGYYGzbL/4DLpzE7JO7LbY_x000d_ LqcGBbjUYR/QpjrkkW+1zyC6sYZZc4IiKitbdHMWz8pP0+WbQ1ckgRD2UvqUZM4KLzc+iluo_x000d_ kXcQ+4VipeWV088Vr/0qO132PcoCIzdVZcpVJyWqC5F+cTAm0pA+JZHNVabEj+Ex2/sKn06M_x000d_ AR2YKVKoRRtsfUW5HMSOnqJaMVViSt0cXOsi</vt:lpwstr>
  </property>
  <property fmtid="{D5CDD505-2E9C-101B-9397-08002B2CF9AE}" pid="4" name="_ms_pID_7253432">
    <vt:lpwstr>+dIfWuS9Tv0K0Cflm5to6QlTtD5GBXQFkDKL_x000d_ FxZRGGoEiVCIxw73ZlROphleGyIO32oE+9mQr97+JRMwoIRABRGFFdIIkJHSL4m2MfwdoDVp_x000d_ 3pDTkyubP1Lk4p5+fN9TniZCn+qcntxmkaKbbi5c1zG3yHVMHrHM8VDY71U1U9W7</vt:lpwstr>
  </property>
  <property fmtid="{D5CDD505-2E9C-101B-9397-08002B2CF9AE}" pid="5" name="_ms_pID_7253433">
    <vt:lpwstr>Kg2AFXkxbh0VoaVsz/_x000d_ FZOcR/3tr71QRuu7KPW0FI8bWLrDxCPR6T6uPVZPvalACB5kinb+BpcO5hksyhBplJls/bfo_x000d_ e/F+TxZ+r4J8GhH51XGa8IxBoUrrKeqsqHiBV6vI5Wu9hpIAeLHz1m3kACd2Ig0znNoaTzXJ_x000d_ siI5MZZ3lwnVbIoN99W8/xCmfbHYwl8FDqrE+A6RpngodFvPNpB1+xIHGHdTkBN5LKVz5MT+</vt:lpwstr>
  </property>
  <property fmtid="{D5CDD505-2E9C-101B-9397-08002B2CF9AE}" pid="6" name="_new_ms_pID_72543">
    <vt:lpwstr>(4)p23Nx51adDIVSLZP1X4B2AM4u6XMqo+J8ypMte9eK7JLRqt6Sou/4eZh417JlXWIkZKOfd8+_x000d_
RCRcFcRy46Hn2hJMY3wZOqkyC1yBSfKi0UhLaEXjq/EyjNMa1raXPkZclqxF5g0lHI4Annh9_x000d_
W4QC0UkeBtjQz+W3/H/hBPulJZQBX/XG4WOAMky5IH8bDlDMYWIpJFLPIzEZ5aAbxGGQhAon_x000d_
pSEP9aRNXLaSz47dQ6</vt:lpwstr>
  </property>
  <property fmtid="{D5CDD505-2E9C-101B-9397-08002B2CF9AE}" pid="7" name="_new_ms_pID_725431">
    <vt:lpwstr>VumKZmeYmMgXYkApZ4SCruk9dEdla4N6NVj5C0G7FsgegZ25mEEjV6_x000d_
lJ/3HOchz81oE9o7AeF3x1MLx+K/ok1PIahOzQBO//OK389LQffyZSVbE++xOSQ8e6j7RzJA_x000d_
Bpr/Z6BU+OUy9uf5O/fV5hZP4aGK54TRb+3vuYKWXYfNDFuRxgEOM85QN+SZRK4MfOURKbYE_x000d_
4pOg3Iim1iZ3nMq67X1ytm0adA8d0rFIGza2</vt:lpwstr>
  </property>
  <property fmtid="{D5CDD505-2E9C-101B-9397-08002B2CF9AE}" pid="8" name="_new_ms_pID_725432">
    <vt:lpwstr>TKxwfL0sZUbYIHzmZjJSRrksu6lOI7rmGkBh_x000d_
pEgCtQ68f5ZFIwHkaXPTa0qYKs7MP9ir8UhGlJ+pAvWd0Q3hWVF3KItcpPth1yRJqtZWhd9/_x000d_
qkVaW6qfLw3P0IzwNdIamojypoBnLoAUNM0xw4bq2MKGkBt7XingMuo7o5Rsj+BasAdBOQBN_x000d_
PCP4O/+cTDkjEsDmoelA7dES0483xP8nHTs1TmUqB8GtzY0IYHAeYg</vt:lpwstr>
  </property>
  <property fmtid="{D5CDD505-2E9C-101B-9397-08002B2CF9AE}" pid="9" name="_new_ms_pID_725433">
    <vt:lpwstr>n6rcgjM9GL1iCycN41_x000d_
e+WDuA==</vt:lpwstr>
  </property>
  <property fmtid="{D5CDD505-2E9C-101B-9397-08002B2CF9AE}" pid="10" name="_readonly">
    <vt:lpwstr/>
  </property>
  <property fmtid="{D5CDD505-2E9C-101B-9397-08002B2CF9AE}" pid="11" name="_change">
    <vt:lpwstr/>
  </property>
  <property fmtid="{D5CDD505-2E9C-101B-9397-08002B2CF9AE}" pid="12" name="_full-control">
    <vt:lpwstr/>
  </property>
  <property fmtid="{D5CDD505-2E9C-101B-9397-08002B2CF9AE}" pid="13" name="sflag">
    <vt:lpwstr>1457917609</vt:lpwstr>
  </property>
</Properties>
</file>