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8"/>
  </p:notesMasterIdLst>
  <p:handoutMasterIdLst>
    <p:handoutMasterId r:id="rId29"/>
  </p:handoutMasterIdLst>
  <p:sldIdLst>
    <p:sldId id="361" r:id="rId2"/>
    <p:sldId id="645" r:id="rId3"/>
    <p:sldId id="619" r:id="rId4"/>
    <p:sldId id="634" r:id="rId5"/>
    <p:sldId id="672" r:id="rId6"/>
    <p:sldId id="674" r:id="rId7"/>
    <p:sldId id="664" r:id="rId8"/>
    <p:sldId id="649" r:id="rId9"/>
    <p:sldId id="381" r:id="rId10"/>
    <p:sldId id="292" r:id="rId11"/>
    <p:sldId id="366" r:id="rId12"/>
    <p:sldId id="670" r:id="rId13"/>
    <p:sldId id="671" r:id="rId14"/>
    <p:sldId id="628" r:id="rId15"/>
    <p:sldId id="293" r:id="rId16"/>
    <p:sldId id="294" r:id="rId17"/>
    <p:sldId id="650" r:id="rId18"/>
    <p:sldId id="663" r:id="rId19"/>
    <p:sldId id="310" r:id="rId20"/>
    <p:sldId id="641" r:id="rId21"/>
    <p:sldId id="661" r:id="rId22"/>
    <p:sldId id="668" r:id="rId23"/>
    <p:sldId id="659" r:id="rId24"/>
    <p:sldId id="607" r:id="rId25"/>
    <p:sldId id="387" r:id="rId26"/>
    <p:sldId id="359" r:id="rId27"/>
  </p:sldIdLst>
  <p:sldSz cx="9144000" cy="6858000" type="screen4x3"/>
  <p:notesSz cx="7315200" cy="96012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27" autoAdjust="0"/>
    <p:restoredTop sz="86307" autoAdjust="0"/>
  </p:normalViewPr>
  <p:slideViewPr>
    <p:cSldViewPr>
      <p:cViewPr>
        <p:scale>
          <a:sx n="90" d="100"/>
          <a:sy n="90" d="100"/>
        </p:scale>
        <p:origin x="-768" y="-192"/>
      </p:cViewPr>
      <p:guideLst>
        <p:guide orient="horz" pos="1152"/>
        <p:guide pos="2928"/>
      </p:guideLst>
    </p:cSldViewPr>
  </p:slideViewPr>
  <p:outlineViewPr>
    <p:cViewPr>
      <p:scale>
        <a:sx n="33" d="100"/>
        <a:sy n="33" d="100"/>
      </p:scale>
      <p:origin x="0" y="21326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3025"/>
        <p:guide pos="2304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171022" cy="478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52" tIns="47825" rIns="95652" bIns="47825" numCol="1" anchor="t" anchorCtr="0" compatLnSpc="1">
            <a:prstTxWarp prst="textNoShape">
              <a:avLst/>
            </a:prstTxWarp>
          </a:bodyPr>
          <a:lstStyle>
            <a:lvl1pPr defTabSz="956802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44183" y="6"/>
            <a:ext cx="3171022" cy="478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52" tIns="47825" rIns="95652" bIns="47825" numCol="1" anchor="t" anchorCtr="0" compatLnSpc="1">
            <a:prstTxWarp prst="textNoShape">
              <a:avLst/>
            </a:prstTxWarp>
          </a:bodyPr>
          <a:lstStyle>
            <a:lvl1pPr algn="r" defTabSz="956802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9123111"/>
            <a:ext cx="3171022" cy="478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52" tIns="47825" rIns="95652" bIns="47825" numCol="1" anchor="b" anchorCtr="0" compatLnSpc="1">
            <a:prstTxWarp prst="textNoShape">
              <a:avLst/>
            </a:prstTxWarp>
          </a:bodyPr>
          <a:lstStyle>
            <a:lvl1pPr defTabSz="956802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44183" y="9123111"/>
            <a:ext cx="3171022" cy="478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52" tIns="47825" rIns="95652" bIns="47825" numCol="1" anchor="b" anchorCtr="0" compatLnSpc="1">
            <a:prstTxWarp prst="textNoShape">
              <a:avLst/>
            </a:prstTxWarp>
          </a:bodyPr>
          <a:lstStyle>
            <a:lvl1pPr algn="r" defTabSz="956802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171022" cy="478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52" tIns="47825" rIns="95652" bIns="47825" numCol="1" anchor="t" anchorCtr="0" compatLnSpc="1">
            <a:prstTxWarp prst="textNoShape">
              <a:avLst/>
            </a:prstTxWarp>
          </a:bodyPr>
          <a:lstStyle>
            <a:lvl1pPr defTabSz="956802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44183" y="6"/>
            <a:ext cx="3171022" cy="478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52" tIns="47825" rIns="95652" bIns="47825" numCol="1" anchor="t" anchorCtr="0" compatLnSpc="1">
            <a:prstTxWarp prst="textNoShape">
              <a:avLst/>
            </a:prstTxWarp>
          </a:bodyPr>
          <a:lstStyle>
            <a:lvl1pPr algn="r" defTabSz="956802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57300" y="723900"/>
            <a:ext cx="4802188" cy="3600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74816" y="4561558"/>
            <a:ext cx="5365582" cy="43159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52" tIns="47825" rIns="95652" bIns="4782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9123111"/>
            <a:ext cx="3171022" cy="478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52" tIns="47825" rIns="95652" bIns="47825" numCol="1" anchor="b" anchorCtr="0" compatLnSpc="1">
            <a:prstTxWarp prst="textNoShape">
              <a:avLst/>
            </a:prstTxWarp>
          </a:bodyPr>
          <a:lstStyle>
            <a:lvl1pPr defTabSz="956802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44183" y="9123111"/>
            <a:ext cx="3171022" cy="47809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652" tIns="47825" rIns="95652" bIns="47825" numCol="1" anchor="b" anchorCtr="0" compatLnSpc="1">
            <a:prstTxWarp prst="textNoShape">
              <a:avLst/>
            </a:prstTxWarp>
          </a:bodyPr>
          <a:lstStyle>
            <a:lvl1pPr algn="r" defTabSz="956802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 smtClean="0"/>
          </a:p>
        </p:txBody>
      </p:sp>
      <p:pic>
        <p:nvPicPr>
          <p:cNvPr id="2051" name="Picture 5"/>
          <p:cNvPicPr>
            <a:picLocks noChangeAspect="1" noChangeArrowheads="1"/>
          </p:cNvPicPr>
          <p:nvPr/>
        </p:nvPicPr>
        <p:blipFill>
          <a:blip r:embed="rId3" cstate="print">
            <a:lum bright="-48000" contrast="66000"/>
            <a:grayscl/>
          </a:blip>
          <a:srcRect/>
          <a:stretch>
            <a:fillRect/>
          </a:stretch>
        </p:blipFill>
        <p:spPr bwMode="auto">
          <a:xfrm>
            <a:off x="304800" y="838200"/>
            <a:ext cx="4070350" cy="5562600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</p:pic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0" y="3886200"/>
            <a:ext cx="4572000" cy="1143000"/>
          </a:xfrm>
        </p:spPr>
        <p:txBody>
          <a:bodyPr/>
          <a:lstStyle/>
          <a:p>
            <a:pPr eaLnBrk="1" hangingPunct="1"/>
            <a:r>
              <a:rPr lang="en-US" sz="4000" dirty="0" smtClean="0"/>
              <a:t>March 2016</a:t>
            </a:r>
            <a:br>
              <a:rPr lang="en-US" sz="4000" dirty="0" smtClean="0"/>
            </a:br>
            <a:r>
              <a:rPr lang="en-US" sz="4000" dirty="0" smtClean="0"/>
              <a:t>IEEE 802</a:t>
            </a:r>
            <a:br>
              <a:rPr lang="en-US" sz="4000" dirty="0" smtClean="0"/>
            </a:br>
            <a:r>
              <a:rPr lang="en-US" sz="4000" dirty="0" smtClean="0"/>
              <a:t>LMSC</a:t>
            </a:r>
            <a:br>
              <a:rPr lang="en-US" sz="4000" dirty="0" smtClean="0"/>
            </a:br>
            <a:r>
              <a:rPr lang="en-US" sz="4000" dirty="0" smtClean="0"/>
              <a:t/>
            </a:r>
            <a:br>
              <a:rPr lang="en-US" sz="4000" dirty="0" smtClean="0"/>
            </a:br>
            <a:r>
              <a:rPr lang="en-US" sz="4000" dirty="0" smtClean="0"/>
              <a:t/>
            </a:r>
            <a:br>
              <a:rPr lang="en-US" sz="4000" dirty="0" smtClean="0"/>
            </a:br>
            <a:r>
              <a:rPr lang="en-US" sz="1800" dirty="0" smtClean="0"/>
              <a:t>draft02</a:t>
            </a:r>
            <a:endParaRPr lang="en-US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89393E2-A56B-4D40-AFAF-67E446266CCF}" type="slidenum">
              <a:rPr lang="en-US" smtClean="0"/>
              <a:pPr>
                <a:defRPr/>
              </a:pPr>
              <a:t>10</a:t>
            </a:fld>
            <a:endParaRPr lang="en-US" smtClean="0"/>
          </a:p>
        </p:txBody>
      </p:sp>
      <p:sp>
        <p:nvSpPr>
          <p:cNvPr id="5123" name="Text Box 5"/>
          <p:cNvSpPr txBox="1">
            <a:spLocks noChangeArrowheads="1"/>
          </p:cNvSpPr>
          <p:nvPr/>
        </p:nvSpPr>
        <p:spPr bwMode="auto">
          <a:xfrm>
            <a:off x="304800" y="1122363"/>
            <a:ext cx="8610600" cy="511524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400" b="1" u="sng" dirty="0"/>
              <a:t>Standards </a:t>
            </a:r>
            <a:r>
              <a:rPr lang="en-US" sz="2400" b="1" u="sng" dirty="0" smtClean="0"/>
              <a:t>Ratification Actions</a:t>
            </a:r>
            <a:endParaRPr lang="en-US" sz="2400" b="1" u="sng" dirty="0"/>
          </a:p>
          <a:p>
            <a:endParaRPr lang="en-US" b="1" dirty="0" smtClean="0"/>
          </a:p>
          <a:p>
            <a:pPr lvl="0"/>
            <a:r>
              <a:rPr lang="en-US" b="1" dirty="0" smtClean="0"/>
              <a:t>New Standards: </a:t>
            </a:r>
            <a:r>
              <a:rPr lang="en-US" b="1" dirty="0"/>
              <a:t>	</a:t>
            </a:r>
            <a:r>
              <a:rPr lang="en-US" dirty="0"/>
              <a:t> 802.1AS-2011/</a:t>
            </a:r>
            <a:r>
              <a:rPr lang="en-US" dirty="0" err="1"/>
              <a:t>Cor</a:t>
            </a:r>
            <a:r>
              <a:rPr lang="en-US" dirty="0"/>
              <a:t> 2/Draft </a:t>
            </a:r>
            <a:r>
              <a:rPr lang="en-US" dirty="0" smtClean="0"/>
              <a:t>3.0, 802.1Q-2014/</a:t>
            </a:r>
            <a:r>
              <a:rPr lang="en-US" dirty="0" err="1" smtClean="0"/>
              <a:t>Cor</a:t>
            </a:r>
            <a:r>
              <a:rPr lang="en-US" dirty="0" smtClean="0"/>
              <a:t> </a:t>
            </a:r>
            <a:r>
              <a:rPr lang="en-US" dirty="0"/>
              <a:t>1/Draft </a:t>
            </a:r>
            <a:r>
              <a:rPr lang="en-US" dirty="0" smtClean="0"/>
              <a:t>D1.1, 802.1Qbv/Draft D3.1</a:t>
            </a:r>
          </a:p>
          <a:p>
            <a:pPr lvl="0"/>
            <a:endParaRPr lang="en-US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b="1" dirty="0" smtClean="0"/>
              <a:t>Revised Standards: </a:t>
            </a:r>
            <a:r>
              <a:rPr lang="en-US" dirty="0"/>
              <a:t>802.15.4/Draft P802.15.4-Revc-D01 </a:t>
            </a:r>
            <a:endParaRPr lang="en-US" dirty="0" smtClean="0"/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b="1" dirty="0"/>
              <a:t>Reaffirmations: 	</a:t>
            </a:r>
            <a:r>
              <a:rPr lang="en-US" dirty="0" smtClean="0"/>
              <a:t>none</a:t>
            </a:r>
            <a:endParaRPr lang="en-US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b="1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b="1" dirty="0"/>
              <a:t>Corrigendum: 	</a:t>
            </a:r>
            <a:r>
              <a:rPr lang="en-US" dirty="0" smtClean="0"/>
              <a:t>none</a:t>
            </a:r>
            <a:endParaRPr lang="en-US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b="1" dirty="0"/>
          </a:p>
          <a:p>
            <a:r>
              <a:rPr lang="en-US" b="1" dirty="0"/>
              <a:t>Extensions:  	</a:t>
            </a:r>
            <a:r>
              <a:rPr lang="en-US" dirty="0" smtClean="0"/>
              <a:t>none</a:t>
            </a:r>
            <a:endParaRPr lang="en-US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b="1" dirty="0"/>
              <a:t>Withdrawals: </a:t>
            </a:r>
            <a:r>
              <a:rPr lang="en-US" dirty="0"/>
              <a:t> 	</a:t>
            </a:r>
            <a:r>
              <a:rPr lang="en-US" dirty="0" smtClean="0"/>
              <a:t>none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b="1" dirty="0" smtClean="0"/>
              <a:t>Other Notes: 	</a:t>
            </a:r>
            <a:r>
              <a:rPr lang="en-US" dirty="0" smtClean="0"/>
              <a:t>see Agenda Item 5.143 Treasurers report on Financial Reporting, 802 is 		in full compliance with the JUN2015 SASB directives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dirty="0"/>
          </a:p>
        </p:txBody>
      </p:sp>
      <p:sp>
        <p:nvSpPr>
          <p:cNvPr id="5124" name="Rectangle 7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143000"/>
          </a:xfrm>
        </p:spPr>
        <p:txBody>
          <a:bodyPr/>
          <a:lstStyle/>
          <a:p>
            <a:pPr eaLnBrk="1" hangingPunct="1"/>
            <a:r>
              <a:rPr lang="en-US" sz="4000" dirty="0" smtClean="0"/>
              <a:t>5.03 SA Standards Board Actions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F6A0207-7A54-48DC-BD5F-14CCF73675DA}" type="slidenum">
              <a:rPr lang="en-US" smtClean="0"/>
              <a:pPr>
                <a:defRPr/>
              </a:pPr>
              <a:t>11</a:t>
            </a:fld>
            <a:endParaRPr lang="en-US" smtClean="0"/>
          </a:p>
        </p:txBody>
      </p:sp>
      <p:sp>
        <p:nvSpPr>
          <p:cNvPr id="1433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 smtClean="0"/>
              <a:t>5.04</a:t>
            </a:r>
            <a:br>
              <a:rPr lang="en-US" sz="4000" dirty="0" smtClean="0"/>
            </a:br>
            <a:r>
              <a:rPr lang="en-US" sz="4000" dirty="0" smtClean="0"/>
              <a:t> LMSC Email Ballot Recap</a:t>
            </a:r>
          </a:p>
        </p:txBody>
      </p:sp>
      <p:sp>
        <p:nvSpPr>
          <p:cNvPr id="1434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81000" y="1981200"/>
            <a:ext cx="8382000" cy="4114800"/>
          </a:xfrm>
        </p:spPr>
        <p:txBody>
          <a:bodyPr/>
          <a:lstStyle/>
          <a:p>
            <a:pPr eaLnBrk="1" hangingPunct="1">
              <a:buFontTx/>
              <a:buNone/>
              <a:tabLst>
                <a:tab pos="1141413" algn="l"/>
              </a:tabLst>
            </a:pPr>
            <a:r>
              <a:rPr lang="en-US" sz="1600" dirty="0" smtClean="0"/>
              <a:t>	</a:t>
            </a:r>
            <a:r>
              <a:rPr lang="en-US" sz="1600" u="sng" dirty="0" smtClean="0"/>
              <a:t>open date	          topic			yes/no/abs/</a:t>
            </a:r>
            <a:r>
              <a:rPr lang="en-US" sz="1600" u="sng" dirty="0" err="1" smtClean="0"/>
              <a:t>dnv</a:t>
            </a:r>
            <a:r>
              <a:rPr lang="en-US" sz="1600" u="sng" dirty="0" smtClean="0"/>
              <a:t>*	result</a:t>
            </a:r>
          </a:p>
          <a:p>
            <a:pPr eaLnBrk="1" hangingPunct="1">
              <a:buFont typeface="+mj-lt"/>
              <a:buAutoNum type="arabicParenR"/>
              <a:tabLst>
                <a:tab pos="1141413" algn="l"/>
              </a:tabLst>
            </a:pPr>
            <a:r>
              <a:rPr lang="en-US" sz="1600" dirty="0" smtClean="0"/>
              <a:t>20NOV	Approve 802.3bw 100BASE-T1 </a:t>
            </a:r>
            <a:r>
              <a:rPr lang="en-US" sz="1600" dirty="0" err="1" smtClean="0"/>
              <a:t>pr</a:t>
            </a:r>
            <a:r>
              <a:rPr lang="en-US" sz="1600" dirty="0" smtClean="0"/>
              <a:t>	12/00/01/03	pass</a:t>
            </a:r>
          </a:p>
          <a:p>
            <a:pPr eaLnBrk="1" hangingPunct="1">
              <a:buFont typeface="+mj-lt"/>
              <a:buAutoNum type="arabicParenR"/>
              <a:tabLst>
                <a:tab pos="1141413" algn="l"/>
              </a:tabLst>
            </a:pPr>
            <a:r>
              <a:rPr lang="en-US" sz="1600" dirty="0" smtClean="0"/>
              <a:t>19JAN	Approve 802 response to FCC NPRM	13/00/01/02	pass</a:t>
            </a:r>
          </a:p>
          <a:p>
            <a:pPr eaLnBrk="1" hangingPunct="1">
              <a:buFont typeface="+mj-lt"/>
              <a:buAutoNum type="arabicParenR"/>
              <a:tabLst>
                <a:tab pos="1141413" algn="l"/>
              </a:tabLst>
            </a:pPr>
            <a:r>
              <a:rPr lang="en-US" sz="1600" dirty="0" smtClean="0"/>
              <a:t>22JAN	Approve 802 liaison to WFA		12/01/00/03	pass</a:t>
            </a:r>
          </a:p>
          <a:p>
            <a:pPr eaLnBrk="1" hangingPunct="1">
              <a:buFont typeface="+mj-lt"/>
              <a:buAutoNum type="arabicParenR"/>
              <a:tabLst>
                <a:tab pos="1141413" algn="l"/>
              </a:tabLst>
            </a:pPr>
            <a:r>
              <a:rPr lang="en-US" sz="1600" dirty="0" smtClean="0"/>
              <a:t>22JAN	Approve 802 liaison to 3GPP		10/00/00/06	pass</a:t>
            </a:r>
          </a:p>
          <a:p>
            <a:pPr eaLnBrk="1" hangingPunct="1">
              <a:buFont typeface="+mj-lt"/>
              <a:buAutoNum type="arabicParenR"/>
              <a:tabLst>
                <a:tab pos="1141413" algn="l"/>
              </a:tabLst>
            </a:pPr>
            <a:r>
              <a:rPr lang="en-US" sz="1600" dirty="0" smtClean="0"/>
              <a:t>25JAN	Approve establishing a 5G/IMT-2010 SC	13/00/00/03	pass</a:t>
            </a:r>
          </a:p>
          <a:p>
            <a:pPr eaLnBrk="1" hangingPunct="1">
              <a:buFont typeface="+mj-lt"/>
              <a:buAutoNum type="arabicParenR"/>
              <a:tabLst>
                <a:tab pos="1141413" algn="l"/>
              </a:tabLst>
            </a:pPr>
            <a:r>
              <a:rPr lang="en-US" sz="1600" dirty="0" smtClean="0"/>
              <a:t>26JAN	Approve 802.3br to Sponsor Ballot	11/00/00/05	pass</a:t>
            </a:r>
          </a:p>
          <a:p>
            <a:pPr eaLnBrk="1" hangingPunct="1">
              <a:buFont typeface="+mj-lt"/>
              <a:buAutoNum type="arabicParenR"/>
              <a:tabLst>
                <a:tab pos="1141413" algn="l"/>
              </a:tabLst>
            </a:pPr>
            <a:r>
              <a:rPr lang="en-US" sz="1600" dirty="0" smtClean="0"/>
              <a:t>28JAN	5 day 802.3 liaison to ITU-T review	no objections	pass</a:t>
            </a:r>
          </a:p>
          <a:p>
            <a:pPr eaLnBrk="1" hangingPunct="1">
              <a:buFont typeface="+mj-lt"/>
              <a:buAutoNum type="arabicParenR"/>
              <a:tabLst>
                <a:tab pos="1141413" algn="l"/>
              </a:tabLst>
            </a:pPr>
            <a:endParaRPr lang="en-US" sz="1600" dirty="0" smtClean="0"/>
          </a:p>
          <a:p>
            <a:pPr marL="0" indent="0" eaLnBrk="1" hangingPunct="1">
              <a:buNone/>
              <a:tabLst>
                <a:tab pos="1141413" algn="l"/>
              </a:tabLst>
            </a:pPr>
            <a:r>
              <a:rPr lang="en-US" sz="1600" dirty="0"/>
              <a:t>*802 chair is counted as DNV unless his vote is </a:t>
            </a:r>
            <a:r>
              <a:rPr lang="en-US" sz="1600" dirty="0" smtClean="0"/>
              <a:t>required</a:t>
            </a:r>
          </a:p>
          <a:p>
            <a:pPr marL="0" indent="0" eaLnBrk="1" hangingPunct="1">
              <a:buNone/>
              <a:tabLst>
                <a:tab pos="1141413" algn="l"/>
              </a:tabLst>
            </a:pPr>
            <a:endParaRPr lang="en-US" sz="2000" dirty="0"/>
          </a:p>
          <a:p>
            <a:pPr marL="0" indent="0" eaLnBrk="1" hangingPunct="1">
              <a:buNone/>
              <a:tabLst>
                <a:tab pos="1141413" algn="l"/>
              </a:tabLst>
            </a:pPr>
            <a:r>
              <a:rPr lang="en-US" sz="1600" dirty="0" smtClean="0"/>
              <a:t>Please remember to use shorter </a:t>
            </a:r>
            <a:r>
              <a:rPr lang="en-US" sz="1600" dirty="0"/>
              <a:t>h</a:t>
            </a:r>
            <a:r>
              <a:rPr lang="en-US" sz="1600" dirty="0" smtClean="0"/>
              <a:t>eaders for EC email ballots!</a:t>
            </a:r>
            <a:endParaRPr lang="en-US" sz="1600" i="1" dirty="0"/>
          </a:p>
          <a:p>
            <a:pPr eaLnBrk="1" hangingPunct="1">
              <a:buFont typeface="+mj-lt"/>
              <a:buAutoNum type="arabicParenR"/>
              <a:tabLst>
                <a:tab pos="1141413" algn="l"/>
              </a:tabLst>
            </a:pPr>
            <a:endParaRPr lang="en-US" sz="1600" dirty="0" smtClean="0"/>
          </a:p>
          <a:p>
            <a:pPr marL="0" indent="0" eaLnBrk="1" hangingPunct="1">
              <a:buNone/>
            </a:pPr>
            <a:endParaRPr lang="en-US" sz="1600" dirty="0" smtClean="0"/>
          </a:p>
          <a:p>
            <a:pPr eaLnBrk="1" hangingPunct="1"/>
            <a:endParaRPr lang="en-US" sz="1600" dirty="0" smtClean="0"/>
          </a:p>
          <a:p>
            <a:pPr eaLnBrk="1" hangingPunct="1"/>
            <a:endParaRPr lang="en-US" sz="16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12</a:t>
            </a:fld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01303161"/>
              </p:ext>
            </p:extLst>
          </p:nvPr>
        </p:nvGraphicFramePr>
        <p:xfrm>
          <a:off x="304800" y="990599"/>
          <a:ext cx="8534400" cy="4838015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229053"/>
                <a:gridCol w="1448423"/>
                <a:gridCol w="3856924"/>
              </a:tblGrid>
              <a:tr h="225755">
                <a:tc gridSpan="3"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effectLst/>
                        </a:rPr>
                        <a:t>IEEE 802 Executive Committee Members</a:t>
                      </a:r>
                      <a:endParaRPr lang="en-US" sz="1100" b="1" i="0" u="none" strike="noStrike" dirty="0">
                        <a:solidFill>
                          <a:srgbClr val="55AA8F"/>
                        </a:solidFill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9118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u="none" strike="noStrike">
                          <a:effectLst/>
                        </a:rPr>
                        <a:t>Position</a:t>
                      </a:r>
                      <a:endParaRPr lang="en-US" sz="1000" b="1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u="none" strike="noStrike">
                          <a:effectLst/>
                        </a:rPr>
                        <a:t>Name</a:t>
                      </a:r>
                      <a:endParaRPr lang="en-US" sz="1000" b="1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000" u="none" strike="noStrike">
                          <a:effectLst/>
                        </a:rPr>
                        <a:t>Affiliation</a:t>
                      </a:r>
                      <a:endParaRPr lang="en-US" sz="1000" b="1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371620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Chair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Paul Nikolich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 smtClean="0">
                          <a:effectLst/>
                        </a:rPr>
                        <a:t>Self, Intel, Huawei, </a:t>
                      </a:r>
                      <a:br>
                        <a:rPr lang="en-US" sz="1000" u="none" strike="noStrike" dirty="0" smtClean="0">
                          <a:effectLst/>
                        </a:rPr>
                      </a:br>
                      <a:r>
                        <a:rPr lang="en-US" sz="1000" u="none" strike="noStrike" dirty="0" err="1" smtClean="0">
                          <a:effectLst/>
                        </a:rPr>
                        <a:t>octoScope</a:t>
                      </a:r>
                      <a:r>
                        <a:rPr lang="en-US" sz="1000" u="none" strike="noStrike" dirty="0" smtClean="0">
                          <a:effectLst/>
                        </a:rPr>
                        <a:t>,</a:t>
                      </a:r>
                      <a:r>
                        <a:rPr lang="en-US" sz="1000" u="none" strike="noStrike" baseline="0" dirty="0" smtClean="0">
                          <a:effectLst/>
                        </a:rPr>
                        <a:t> UNH </a:t>
                      </a:r>
                      <a:r>
                        <a:rPr lang="en-US" sz="1000" u="none" strike="noStrike" baseline="0" dirty="0" err="1" smtClean="0">
                          <a:effectLst/>
                        </a:rPr>
                        <a:t>BCoE</a:t>
                      </a:r>
                      <a:r>
                        <a:rPr lang="en-US" sz="1000" u="none" strike="noStrike" baseline="0" dirty="0" smtClean="0">
                          <a:effectLst/>
                        </a:rPr>
                        <a:t>, YAS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First Vice Chair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Pat Thaler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Broadcom Corporation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Second Vice Chair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James P. K. Gilb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smtClean="0">
                          <a:effectLst/>
                          <a:latin typeface="+mn-lt"/>
                        </a:rPr>
                        <a:t>Self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Treasurer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Clint Chaplin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 smtClean="0">
                          <a:effectLst/>
                        </a:rPr>
                        <a:t>Self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Recording Secretary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John D'Ambrosia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err="1" smtClean="0">
                          <a:effectLst/>
                          <a:latin typeface="+mn-lt"/>
                        </a:rPr>
                        <a:t>Futurewei</a:t>
                      </a:r>
                      <a:r>
                        <a:rPr lang="en-US" sz="1000" b="0" i="0" u="none" strike="noStrike" dirty="0" smtClean="0">
                          <a:effectLst/>
                          <a:latin typeface="+mn-lt"/>
                        </a:rPr>
                        <a:t>, a subsidiary of Huawei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Executive Secretary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Jon Rosdahl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smtClean="0">
                          <a:effectLst/>
                          <a:latin typeface="+mn-lt"/>
                        </a:rPr>
                        <a:t>Qualcomm</a:t>
                      </a:r>
                      <a:r>
                        <a:rPr lang="en-US" sz="1000" b="0" i="0" u="none" strike="noStrike" baseline="0" dirty="0" smtClean="0">
                          <a:effectLst/>
                          <a:latin typeface="+mn-lt"/>
                        </a:rPr>
                        <a:t> Inc.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P802.1 High Level Interface (HILI)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smtClean="0">
                          <a:effectLst/>
                          <a:latin typeface="+mn-lt"/>
                        </a:rPr>
                        <a:t>Glenn</a:t>
                      </a:r>
                      <a:r>
                        <a:rPr lang="en-US" sz="1000" b="0" i="0" u="none" strike="noStrike" baseline="0" dirty="0" smtClean="0">
                          <a:effectLst/>
                          <a:latin typeface="+mn-lt"/>
                        </a:rPr>
                        <a:t> Parsons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smtClean="0">
                          <a:effectLst/>
                          <a:latin typeface="+mn-lt"/>
                        </a:rPr>
                        <a:t>Ericsson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P802.3 Ethernet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David Law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Hewlett </a:t>
                      </a:r>
                      <a:r>
                        <a:rPr lang="en-US" sz="1000" u="none" strike="noStrike" dirty="0" smtClean="0">
                          <a:effectLst/>
                        </a:rPr>
                        <a:t>Packard Enterprise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P802.11 Wireless Local Area Network (WLAN)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smtClean="0">
                          <a:effectLst/>
                          <a:latin typeface="+mn-lt"/>
                        </a:rPr>
                        <a:t>Adrian</a:t>
                      </a:r>
                      <a:r>
                        <a:rPr lang="en-US" sz="1000" b="0" i="0" u="none" strike="noStrike" baseline="0" dirty="0" smtClean="0">
                          <a:effectLst/>
                          <a:latin typeface="+mn-lt"/>
                        </a:rPr>
                        <a:t> Stephens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smtClean="0">
                          <a:effectLst/>
                          <a:latin typeface="+mn-lt"/>
                        </a:rPr>
                        <a:t>Intel Corporation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P802.15 Wireless Personal Area Network (WPAN)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Bob Heile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Wireless Communication Consulting, LLC., </a:t>
                      </a:r>
                      <a:r>
                        <a:rPr lang="en-US" sz="1000" u="none" strike="noStrike" dirty="0" smtClean="0">
                          <a:effectLst/>
                        </a:rPr>
                        <a:t>Wi-SUN</a:t>
                      </a:r>
                      <a:r>
                        <a:rPr lang="en-US" sz="1000" u="none" strike="noStrike" baseline="0" dirty="0" smtClean="0">
                          <a:effectLst/>
                        </a:rPr>
                        <a:t> Alliance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P802.16 Broadband Wireless Access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Roger Marks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 err="1">
                          <a:effectLst/>
                        </a:rPr>
                        <a:t>EthAirNet</a:t>
                      </a:r>
                      <a:r>
                        <a:rPr lang="en-US" sz="1000" u="none" strike="noStrike" dirty="0">
                          <a:effectLst/>
                        </a:rPr>
                        <a:t> </a:t>
                      </a:r>
                      <a:r>
                        <a:rPr lang="en-US" sz="1000" u="none" strike="noStrike" dirty="0" smtClean="0">
                          <a:effectLst/>
                        </a:rPr>
                        <a:t>Associates,</a:t>
                      </a:r>
                      <a:r>
                        <a:rPr lang="en-US" sz="1000" u="none" strike="noStrike" baseline="0" dirty="0" smtClean="0">
                          <a:effectLst/>
                        </a:rPr>
                        <a:t> IEEE-SA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P802.18 Radio Regulatory TAG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Mike Lynch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MJ Lynch and </a:t>
                      </a:r>
                      <a:r>
                        <a:rPr lang="en-US" sz="1000" u="none" strike="noStrike" dirty="0" smtClean="0">
                          <a:effectLst/>
                        </a:rPr>
                        <a:t>Associates LLC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P802.19 Wireless Coexistence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Steve Shellhammer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Qualcomm </a:t>
                      </a:r>
                      <a:r>
                        <a:rPr lang="en-US" sz="1000" u="none" strike="noStrike" dirty="0" smtClean="0">
                          <a:effectLst/>
                        </a:rPr>
                        <a:t>Inc.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P802.21 Media-independent Handover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Subir Das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Applied Communication Sciences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P802.22 Wireless Regional Area Networks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Apurva Mody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BAE </a:t>
                      </a:r>
                      <a:r>
                        <a:rPr lang="en-US" sz="1000" u="none" strike="noStrike" dirty="0" smtClean="0">
                          <a:effectLst/>
                        </a:rPr>
                        <a:t>Systems, White Space Alliance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P802.24 </a:t>
                      </a:r>
                      <a:r>
                        <a:rPr lang="en-US" sz="1000" u="none" strike="noStrike" dirty="0" smtClean="0">
                          <a:effectLst/>
                        </a:rPr>
                        <a:t>Vertical</a:t>
                      </a:r>
                      <a:r>
                        <a:rPr lang="en-US" sz="1000" u="none" strike="noStrike" baseline="0" dirty="0" smtClean="0">
                          <a:effectLst/>
                        </a:rPr>
                        <a:t> Network Applications</a:t>
                      </a:r>
                      <a:r>
                        <a:rPr lang="en-US" sz="1000" u="none" strike="noStrike" dirty="0" smtClean="0">
                          <a:effectLst/>
                        </a:rPr>
                        <a:t> TAG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 smtClean="0">
                          <a:effectLst/>
                        </a:rPr>
                        <a:t>Tim</a:t>
                      </a:r>
                      <a:r>
                        <a:rPr lang="en-US" sz="1000" u="none" strike="noStrike" baseline="0" dirty="0" smtClean="0">
                          <a:effectLst/>
                        </a:rPr>
                        <a:t> </a:t>
                      </a:r>
                      <a:r>
                        <a:rPr lang="en-US" sz="1000" u="none" strike="noStrike" dirty="0" smtClean="0">
                          <a:effectLst/>
                        </a:rPr>
                        <a:t>Godfrey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smtClean="0">
                          <a:effectLst/>
                          <a:latin typeface="+mn-lt"/>
                        </a:rPr>
                        <a:t>EPRI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Member </a:t>
                      </a:r>
                      <a:r>
                        <a:rPr lang="en-US" sz="1000" u="none" strike="noStrike" dirty="0" smtClean="0">
                          <a:effectLst/>
                        </a:rPr>
                        <a:t>Emeritus</a:t>
                      </a: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Geoff Thompson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 err="1">
                          <a:effectLst/>
                        </a:rPr>
                        <a:t>GraCaSI</a:t>
                      </a:r>
                      <a:r>
                        <a:rPr lang="en-US" sz="1000" u="none" strike="noStrike" dirty="0">
                          <a:effectLst/>
                        </a:rPr>
                        <a:t> </a:t>
                      </a:r>
                      <a:r>
                        <a:rPr lang="en-US" sz="1000" u="none" strike="noStrike" dirty="0" smtClean="0">
                          <a:effectLst/>
                        </a:rPr>
                        <a:t>Advisors</a:t>
                      </a: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endParaRPr lang="en-US" sz="1000" u="none" strike="noStrike" dirty="0" smtClean="0">
                        <a:effectLst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1000" u="none" strike="noStrike" dirty="0" smtClean="0">
                        <a:effectLst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b">
                    <a:noFill/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b">
                    <a:noFill/>
                  </a:tcPr>
                </a:tc>
              </a:tr>
              <a:tr h="225755">
                <a:tc gridSpan="2">
                  <a:txBody>
                    <a:bodyPr/>
                    <a:lstStyle/>
                    <a:p>
                      <a:pPr algn="l" fontAlgn="ctr"/>
                      <a:r>
                        <a:rPr lang="en-US" sz="1100" u="none" strike="noStrike" dirty="0">
                          <a:effectLst/>
                        </a:rPr>
                        <a:t>Hibernating Working Groups</a:t>
                      </a:r>
                      <a:endParaRPr lang="en-US" sz="1100" b="1" i="0" u="none" strike="noStrike" dirty="0">
                        <a:solidFill>
                          <a:srgbClr val="55AA8F"/>
                        </a:solidFill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b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P802.17 Resilient Packet Ring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John Lemon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b="0" i="0" u="none" strike="noStrike" dirty="0" smtClean="0">
                          <a:effectLst/>
                          <a:latin typeface="+mn-lt"/>
                        </a:rPr>
                        <a:t>Broadcom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  <a:tr h="191185"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P802.20 Mobile Broadband Wireless Access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>
                          <a:effectLst/>
                        </a:rPr>
                        <a:t>Radhakrishna Canchi</a:t>
                      </a:r>
                      <a:endParaRPr lang="en-US" sz="1000" b="0" i="0" u="none" strike="noStrike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000" u="none" strike="noStrike" dirty="0">
                          <a:effectLst/>
                        </a:rPr>
                        <a:t>Kyocera Communications, Inc.</a:t>
                      </a:r>
                      <a:endParaRPr lang="en-US" sz="1000" b="0" i="0" u="none" strike="noStrike" dirty="0">
                        <a:effectLst/>
                        <a:latin typeface="Arial"/>
                      </a:endParaRPr>
                    </a:p>
                  </a:txBody>
                  <a:tcPr marL="9080" marR="9080" marT="9080" marB="0" anchor="ctr">
                    <a:noFill/>
                  </a:tcPr>
                </a:tc>
              </a:tr>
            </a:tbl>
          </a:graphicData>
        </a:graphic>
      </p:graphicFrame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457200" y="14177"/>
            <a:ext cx="7772400" cy="1143000"/>
          </a:xfrm>
        </p:spPr>
        <p:txBody>
          <a:bodyPr/>
          <a:lstStyle/>
          <a:p>
            <a:r>
              <a:rPr lang="en-US" dirty="0" smtClean="0"/>
              <a:t>5.05 EC Affiliation Update</a:t>
            </a:r>
          </a:p>
        </p:txBody>
      </p:sp>
    </p:spTree>
    <p:extLst>
      <p:ext uri="{BB962C8B-B14F-4D97-AF65-F5344CB8AC3E}">
        <p14:creationId xmlns:p14="http://schemas.microsoft.com/office/powerpoint/2010/main" val="3636422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5.05 EC Affiliation Update</a:t>
            </a:r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Changes in affiliation among EC members from previous slide?</a:t>
            </a:r>
          </a:p>
          <a:p>
            <a:pPr lvl="1">
              <a:buNone/>
            </a:pPr>
            <a:endParaRPr lang="en-US" dirty="0" smtClean="0"/>
          </a:p>
        </p:txBody>
      </p:sp>
      <p:sp>
        <p:nvSpPr>
          <p:cNvPr id="307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F8E4A3D-AB95-4B4A-84C7-234C77122C9E}" type="slidenum">
              <a:rPr lang="en-US" smtClean="0"/>
              <a:pPr>
                <a:defRPr/>
              </a:pPr>
              <a:t>13</a:t>
            </a:fld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17818272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C310F99-1F45-47EC-8886-14AE55002D51}" type="slidenum">
              <a:rPr lang="en-US" smtClean="0"/>
              <a:pPr>
                <a:defRPr/>
              </a:pPr>
              <a:t>14</a:t>
            </a:fld>
            <a:endParaRPr lang="en-US" smtClean="0"/>
          </a:p>
        </p:txBody>
      </p:sp>
      <p:sp>
        <p:nvSpPr>
          <p:cNvPr id="16387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57200"/>
            <a:ext cx="8534400" cy="1143000"/>
          </a:xfrm>
        </p:spPr>
        <p:txBody>
          <a:bodyPr/>
          <a:lstStyle/>
          <a:p>
            <a:pPr eaLnBrk="1" hangingPunct="1"/>
            <a:r>
              <a:rPr lang="en-US" dirty="0" smtClean="0"/>
              <a:t>5.06 Cross-802 Topics</a:t>
            </a:r>
          </a:p>
        </p:txBody>
      </p:sp>
      <p:graphicFrame>
        <p:nvGraphicFramePr>
          <p:cNvPr id="30998" name="Group 27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05003537"/>
              </p:ext>
            </p:extLst>
          </p:nvPr>
        </p:nvGraphicFramePr>
        <p:xfrm>
          <a:off x="381000" y="1420368"/>
          <a:ext cx="8534400" cy="4876800"/>
        </p:xfrm>
        <a:graphic>
          <a:graphicData uri="http://schemas.openxmlformats.org/drawingml/2006/table">
            <a:tbl>
              <a:tblPr/>
              <a:tblGrid>
                <a:gridCol w="6019800"/>
                <a:gridCol w="2514600"/>
              </a:tblGrid>
              <a:tr h="3810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Monday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Notes</a:t>
                      </a:r>
                      <a:endParaRPr kumimoji="0" lang="en-US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40792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18:00-19:30 open</a:t>
                      </a:r>
                      <a:endParaRPr lang="en-US" sz="1400" b="1" baseline="0" dirty="0" smtClean="0"/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400" b="0" baseline="0" dirty="0" smtClean="0"/>
                        <a:t>Room: </a:t>
                      </a:r>
                      <a:r>
                        <a:rPr lang="en-US" sz="1400" b="0" baseline="0" dirty="0" err="1" smtClean="0"/>
                        <a:t>tbd</a:t>
                      </a:r>
                      <a:endParaRPr lang="en-US" sz="1400" b="0" dirty="0"/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319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19:30-21:30  5G/IMT-2020 Standing Committee, Parsons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Cross-802 group discussion encouraged on this topic</a:t>
                      </a:r>
                      <a:endParaRPr kumimoji="0" lang="en-US" sz="1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baseline="0" dirty="0" smtClean="0"/>
                        <a:t>Room: Florence 2202</a:t>
                      </a:r>
                      <a:endParaRPr lang="en-US" sz="1400" b="0" dirty="0" smtClean="0"/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8956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21:30-22:30 open</a:t>
                      </a:r>
                      <a:endParaRPr lang="en-US" sz="1400" b="1" baseline="0" dirty="0" smtClean="0"/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baseline="0" dirty="0" smtClean="0"/>
                        <a:t>Room:  </a:t>
                      </a:r>
                      <a:r>
                        <a:rPr lang="en-US" sz="1400" b="0" baseline="0" dirty="0" err="1" smtClean="0"/>
                        <a:t>tbd</a:t>
                      </a:r>
                      <a:endParaRPr kumimoji="0" lang="en-US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048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</a:rPr>
                        <a:t>Tuesday</a:t>
                      </a:r>
                      <a:endParaRPr lang="en-US" sz="2000" dirty="0"/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052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13:30-15:30 JTC1 Standing Committee, Myles</a:t>
                      </a:r>
                      <a:endParaRPr lang="en-US" sz="1400" b="1" baseline="0" dirty="0" smtClean="0"/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400" b="0" baseline="0" dirty="0" smtClean="0"/>
                        <a:t>Room:  Sicily 2402</a:t>
                      </a:r>
                      <a:endParaRPr kumimoji="0" lang="en-US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096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19:30-21:30   5G/IMT-2020 Standing Committee, Parsons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Cross-802 group discussion encouraged on this topic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Room: Florence 2202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014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+mn-cs"/>
                        </a:rPr>
                        <a:t>Wednesday</a:t>
                      </a:r>
                      <a:endParaRPr kumimoji="0" lang="en-US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394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8:00-9:00  ITU-T Standing Committee, Parsons</a:t>
                      </a:r>
                      <a:endParaRPr kumimoji="0" lang="en-US" sz="1400" b="0" i="0" u="none" strike="sng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Room: Sicily 2401B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1394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19:00-21:30PM Social Reception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Macau Tower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9624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Times New Roman" pitchFamily="18" charset="0"/>
                          <a:ea typeface="+mn-ea"/>
                          <a:cs typeface="+mn-cs"/>
                        </a:rPr>
                        <a:t>Thursday </a:t>
                      </a:r>
                      <a:endParaRPr kumimoji="0" lang="en-US" sz="20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34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8:00-10:00AM open</a:t>
                      </a:r>
                      <a:endParaRPr kumimoji="0" lang="en-US" sz="2000" b="1" i="0" u="none" strike="sng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Room: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79634C9-9B8D-4F3A-BA54-F468EE4672C2}" type="slidenum">
              <a:rPr lang="en-US" smtClean="0"/>
              <a:pPr>
                <a:defRPr/>
              </a:pPr>
              <a:t>15</a:t>
            </a:fld>
            <a:endParaRPr lang="en-US" smtClean="0"/>
          </a:p>
        </p:txBody>
      </p:sp>
      <p:sp>
        <p:nvSpPr>
          <p:cNvPr id="921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5.07 Drafts to Sponsor Ballot</a:t>
            </a:r>
          </a:p>
        </p:txBody>
      </p:sp>
      <p:sp>
        <p:nvSpPr>
          <p:cNvPr id="9220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802.01: none.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802.03: P802.3bu Power over Data Lines (conditional).</a:t>
            </a:r>
            <a:endParaRPr lang="en-US" sz="1600" dirty="0"/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802.11: none..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802.15: P802.15.10 Layer 2 Routing (conditional)..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802.16: none..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802.17: transfer all 802.17 standards to inactive status,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802.19: none..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802.21: none.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802.22: none.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802.24: none.</a:t>
            </a:r>
          </a:p>
          <a:p>
            <a:pPr marL="457200" indent="-457200" eaLnBrk="1" hangingPunct="1">
              <a:buFont typeface="+mj-lt"/>
              <a:buAutoNum type="arabicPeriod"/>
            </a:pPr>
            <a:endParaRPr lang="en-US" sz="1600" dirty="0" smtClean="0"/>
          </a:p>
          <a:p>
            <a:pPr marL="457200" indent="-457200" eaLnBrk="1" hangingPunct="1">
              <a:buFont typeface="+mj-lt"/>
              <a:buAutoNum type="arabicPeriod"/>
            </a:pPr>
            <a:endParaRPr lang="en-US" sz="1600" dirty="0" smtClean="0"/>
          </a:p>
          <a:p>
            <a:pPr marL="457200" indent="-457200" eaLnBrk="1" hangingPunct="1">
              <a:buFont typeface="+mj-lt"/>
              <a:buAutoNum type="arabicPeriod"/>
            </a:pPr>
            <a:endParaRPr lang="en-US" sz="1600" dirty="0" smtClean="0"/>
          </a:p>
          <a:p>
            <a:pPr marL="457200" indent="-457200" eaLnBrk="1" hangingPunct="1">
              <a:buFont typeface="+mj-lt"/>
              <a:buAutoNum type="arabicPeriod"/>
            </a:pPr>
            <a:endParaRPr lang="en-US" sz="16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EE14AEC-809A-4985-B262-84775D5738F9}" type="slidenum">
              <a:rPr lang="en-US" smtClean="0"/>
              <a:pPr>
                <a:defRPr/>
              </a:pPr>
              <a:t>16</a:t>
            </a:fld>
            <a:endParaRPr lang="en-US" smtClean="0"/>
          </a:p>
        </p:txBody>
      </p:sp>
      <p:sp>
        <p:nvSpPr>
          <p:cNvPr id="1024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5.08 Drafts to </a:t>
            </a:r>
            <a:r>
              <a:rPr lang="en-US" dirty="0" err="1" smtClean="0"/>
              <a:t>RevCom</a:t>
            </a:r>
            <a:endParaRPr lang="en-US" dirty="0" smtClean="0"/>
          </a:p>
        </p:txBody>
      </p:sp>
      <p:sp>
        <p:nvSpPr>
          <p:cNvPr id="1024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802.01: </a:t>
            </a:r>
            <a:r>
              <a:rPr lang="en-US" sz="1600" dirty="0" err="1" smtClean="0"/>
              <a:t>tbd</a:t>
            </a:r>
            <a:r>
              <a:rPr lang="en-US" sz="1600" dirty="0" smtClean="0"/>
              <a:t>.</a:t>
            </a:r>
            <a:endParaRPr lang="en-US" sz="1600" dirty="0"/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802.03: P802.3bp 1000BASE-T1, P802.3bq 25/40GBASE-T, P802.3by 25Gbps Ethernet; all conditional..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802.11: none..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802.15: 802.15.3 </a:t>
            </a:r>
            <a:r>
              <a:rPr lang="en-US" sz="1600" dirty="0" err="1" smtClean="0"/>
              <a:t>REVa</a:t>
            </a:r>
            <a:r>
              <a:rPr lang="en-US" sz="1600" dirty="0" smtClean="0"/>
              <a:t>..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802.16: none..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802.19: none..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802.21: none.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802.22: none.</a:t>
            </a:r>
            <a:endParaRPr lang="en-US" sz="1600" dirty="0"/>
          </a:p>
          <a:p>
            <a:pPr eaLnBrk="1" hangingPunct="1">
              <a:buFont typeface="+mj-lt"/>
              <a:buAutoNum type="arabicPeriod"/>
            </a:pPr>
            <a:r>
              <a:rPr lang="en-US" sz="1600" dirty="0" smtClean="0"/>
              <a:t>802.24: none.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17</a:t>
            </a:fld>
            <a:endParaRPr lang="en-US"/>
          </a:p>
        </p:txBody>
      </p:sp>
      <p:sp>
        <p:nvSpPr>
          <p:cNvPr id="8" name="Slide Number Placeholder 5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en-US"/>
            </a:defPPr>
            <a:lvl1pPr algn="r" rtl="0" fontAlgn="base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Times New Roman" pitchFamily="18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Times New Roman" pitchFamily="18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Times New Roman" pitchFamily="18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Times New Roman" pitchFamily="18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Times New Roman" pitchFamily="18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Times New Roman" pitchFamily="18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Times New Roman" pitchFamily="18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Times New Roman" pitchFamily="18" charset="0"/>
                <a:ea typeface="+mn-ea"/>
                <a:cs typeface="Arial" pitchFamily="34" charset="0"/>
              </a:defRPr>
            </a:lvl9pPr>
          </a:lstStyle>
          <a:p>
            <a:pPr>
              <a:defRPr/>
            </a:pPr>
            <a:fld id="{E79634C9-9B8D-4F3A-BA54-F468EE4672C2}" type="slidenum">
              <a:rPr lang="en-US" smtClean="0"/>
              <a:pPr>
                <a:defRPr/>
              </a:pPr>
              <a:t>17</a:t>
            </a:fld>
            <a:endParaRPr lang="en-US" smtClean="0"/>
          </a:p>
        </p:txBody>
      </p:sp>
      <p:sp>
        <p:nvSpPr>
          <p:cNvPr id="9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143000"/>
          </a:xfrm>
        </p:spPr>
        <p:txBody>
          <a:bodyPr/>
          <a:lstStyle/>
          <a:p>
            <a:pPr eaLnBrk="1" hangingPunct="1"/>
            <a:r>
              <a:rPr lang="en-US" dirty="0" smtClean="0"/>
              <a:t>5.09 Draft Documents to EC Ballot</a:t>
            </a:r>
          </a:p>
        </p:txBody>
      </p:sp>
      <p:sp>
        <p:nvSpPr>
          <p:cNvPr id="10" name="Rectangle 3"/>
          <p:cNvSpPr txBox="1">
            <a:spLocks noChangeArrowheads="1"/>
          </p:cNvSpPr>
          <p:nvPr/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fontAlgn="base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eaLnBrk="1" hangingPunct="1">
              <a:buFont typeface="+mj-lt"/>
              <a:buAutoNum type="arabicPeriod"/>
            </a:pPr>
            <a:r>
              <a:rPr lang="en-US" sz="1600" kern="0" dirty="0" smtClean="0"/>
              <a:t>802.00: </a:t>
            </a:r>
            <a:r>
              <a:rPr lang="en-US" sz="1600" kern="0" dirty="0" err="1" smtClean="0"/>
              <a:t>tbd</a:t>
            </a:r>
            <a:r>
              <a:rPr lang="en-US" sz="1600" kern="0" dirty="0" smtClean="0"/>
              <a:t>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kern="0" dirty="0" smtClean="0"/>
              <a:t>802.01: none.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kern="0" dirty="0" smtClean="0"/>
              <a:t>802.03: </a:t>
            </a:r>
            <a:r>
              <a:rPr lang="en-US" sz="1600" kern="0" dirty="0" err="1" smtClean="0"/>
              <a:t>tbd</a:t>
            </a:r>
            <a:r>
              <a:rPr lang="en-US" sz="1600" kern="0" dirty="0" smtClean="0"/>
              <a:t>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kern="0" dirty="0" smtClean="0"/>
              <a:t>802.11: none..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kern="0" dirty="0" smtClean="0"/>
              <a:t>802.15: liaison to China WGs for Sensor Networks and </a:t>
            </a:r>
            <a:r>
              <a:rPr lang="en-US" sz="1600" kern="0" dirty="0" err="1" smtClean="0"/>
              <a:t>IoT</a:t>
            </a:r>
            <a:r>
              <a:rPr lang="en-US" sz="1600" kern="0" dirty="0" smtClean="0"/>
              <a:t>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kern="0" dirty="0" smtClean="0"/>
              <a:t>802.16: none..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kern="0" dirty="0" smtClean="0"/>
              <a:t>802.18: </a:t>
            </a:r>
            <a:r>
              <a:rPr lang="en-US" sz="1600" kern="0" dirty="0" err="1" smtClean="0"/>
              <a:t>tbd</a:t>
            </a:r>
            <a:r>
              <a:rPr lang="en-US" sz="1600" kern="0" dirty="0" smtClean="0"/>
              <a:t>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kern="0" dirty="0" smtClean="0"/>
              <a:t>802.19: </a:t>
            </a:r>
            <a:r>
              <a:rPr lang="en-US" sz="1600" dirty="0"/>
              <a:t>liaison to 3GPP/LAA, SG formation press </a:t>
            </a:r>
            <a:r>
              <a:rPr lang="en-US" sz="1600" dirty="0" smtClean="0"/>
              <a:t>release.. 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kern="0" dirty="0" smtClean="0"/>
              <a:t>802.21: none.</a:t>
            </a:r>
          </a:p>
          <a:p>
            <a:pPr eaLnBrk="1" hangingPunct="1">
              <a:buFont typeface="+mj-lt"/>
              <a:buAutoNum type="arabicPeriod"/>
            </a:pPr>
            <a:r>
              <a:rPr lang="en-US" sz="1600" kern="0" dirty="0" smtClean="0"/>
              <a:t>802.22: none.</a:t>
            </a:r>
            <a:endParaRPr lang="en-US" sz="1600" kern="0" dirty="0"/>
          </a:p>
          <a:p>
            <a:pPr>
              <a:buFont typeface="+mj-lt"/>
              <a:buAutoNum type="arabicPeriod"/>
            </a:pPr>
            <a:r>
              <a:rPr lang="en-US" sz="1600" kern="0" dirty="0" smtClean="0">
                <a:solidFill>
                  <a:schemeClr val="tx2"/>
                </a:solidFill>
              </a:rPr>
              <a:t>802.24: </a:t>
            </a:r>
            <a:r>
              <a:rPr lang="en-US" sz="1600" dirty="0" err="1" smtClean="0"/>
              <a:t>tbd</a:t>
            </a:r>
            <a:r>
              <a:rPr lang="en-US" sz="1600" dirty="0" smtClean="0"/>
              <a:t>.</a:t>
            </a:r>
          </a:p>
          <a:p>
            <a:pPr>
              <a:buFont typeface="+mj-lt"/>
              <a:buAutoNum type="arabicPeriod"/>
            </a:pPr>
            <a:r>
              <a:rPr lang="en-US" sz="1600" kern="0" dirty="0" smtClean="0">
                <a:solidFill>
                  <a:schemeClr val="tx2"/>
                </a:solidFill>
              </a:rPr>
              <a:t>802/JTC1 SC: </a:t>
            </a:r>
            <a:r>
              <a:rPr lang="en-US" sz="1600" kern="0" dirty="0" err="1" smtClean="0">
                <a:solidFill>
                  <a:schemeClr val="tx2"/>
                </a:solidFill>
              </a:rPr>
              <a:t>tbd</a:t>
            </a:r>
            <a:r>
              <a:rPr lang="en-US" sz="1600" kern="0" dirty="0">
                <a:solidFill>
                  <a:schemeClr val="tx2"/>
                </a:solidFill>
              </a:rPr>
              <a:t>.</a:t>
            </a:r>
            <a:endParaRPr lang="en-US" sz="1600" kern="0" dirty="0" smtClean="0">
              <a:solidFill>
                <a:schemeClr val="tx2"/>
              </a:solidFill>
            </a:endParaRPr>
          </a:p>
          <a:p>
            <a:pPr>
              <a:buFont typeface="+mj-lt"/>
              <a:buAutoNum type="arabicPeriod"/>
            </a:pPr>
            <a:r>
              <a:rPr lang="en-US" sz="1600" kern="0" dirty="0" smtClean="0">
                <a:solidFill>
                  <a:schemeClr val="tx2"/>
                </a:solidFill>
              </a:rPr>
              <a:t>802/ITU SC: </a:t>
            </a:r>
            <a:r>
              <a:rPr lang="en-US" sz="1600" kern="0" dirty="0" err="1" smtClean="0">
                <a:solidFill>
                  <a:schemeClr val="tx2"/>
                </a:solidFill>
              </a:rPr>
              <a:t>tbd</a:t>
            </a:r>
            <a:r>
              <a:rPr lang="en-US" sz="1600" kern="0" dirty="0">
                <a:solidFill>
                  <a:schemeClr val="tx2"/>
                </a:solidFill>
              </a:rPr>
              <a:t>.</a:t>
            </a:r>
            <a:endParaRPr lang="en-US" sz="1600" kern="0" dirty="0" smtClean="0">
              <a:solidFill>
                <a:schemeClr val="tx2"/>
              </a:solidFill>
            </a:endParaRPr>
          </a:p>
          <a:p>
            <a:pPr>
              <a:buFont typeface="+mj-lt"/>
              <a:buAutoNum type="arabicPeriod"/>
            </a:pPr>
            <a:r>
              <a:rPr lang="en-US" sz="1600" kern="0" dirty="0" smtClean="0">
                <a:solidFill>
                  <a:schemeClr val="tx2"/>
                </a:solidFill>
              </a:rPr>
              <a:t>802/IETF SC: </a:t>
            </a:r>
            <a:r>
              <a:rPr lang="en-US" sz="1600" kern="0" dirty="0" err="1" smtClean="0">
                <a:solidFill>
                  <a:schemeClr val="tx2"/>
                </a:solidFill>
              </a:rPr>
              <a:t>tbd</a:t>
            </a:r>
            <a:r>
              <a:rPr lang="en-US" sz="1600" kern="0" dirty="0">
                <a:solidFill>
                  <a:schemeClr val="tx2"/>
                </a:solidFill>
              </a:rPr>
              <a:t>.</a:t>
            </a:r>
            <a:endParaRPr lang="en-US" sz="1600" kern="0" dirty="0" smtClean="0">
              <a:solidFill>
                <a:schemeClr val="tx2"/>
              </a:solidFill>
            </a:endParaRPr>
          </a:p>
          <a:p>
            <a:pPr>
              <a:buFont typeface="+mj-lt"/>
              <a:buAutoNum type="arabicPeriod"/>
            </a:pPr>
            <a:r>
              <a:rPr lang="en-US" sz="1600" kern="0" dirty="0" smtClean="0">
                <a:solidFill>
                  <a:schemeClr val="tx2"/>
                </a:solidFill>
              </a:rPr>
              <a:t>802/Wireless Chairs SC: </a:t>
            </a:r>
            <a:r>
              <a:rPr lang="en-US" sz="1600" kern="0" dirty="0" err="1" smtClean="0">
                <a:solidFill>
                  <a:schemeClr val="tx2"/>
                </a:solidFill>
              </a:rPr>
              <a:t>tbd</a:t>
            </a:r>
            <a:r>
              <a:rPr lang="en-US" sz="1600" kern="0" dirty="0" smtClean="0">
                <a:solidFill>
                  <a:schemeClr val="tx2"/>
                </a:solidFill>
              </a:rPr>
              <a:t>.</a:t>
            </a:r>
          </a:p>
          <a:p>
            <a:pPr marL="457200" indent="-457200" eaLnBrk="1" hangingPunct="1">
              <a:buFont typeface="+mj-lt"/>
              <a:buAutoNum type="arabicPeriod"/>
            </a:pPr>
            <a:endParaRPr lang="en-US" sz="1600" kern="0" dirty="0" smtClean="0"/>
          </a:p>
          <a:p>
            <a:pPr marL="457200" indent="-457200" eaLnBrk="1" hangingPunct="1">
              <a:buFont typeface="+mj-lt"/>
              <a:buAutoNum type="arabicPeriod"/>
            </a:pPr>
            <a:endParaRPr lang="en-US" sz="1600" kern="0" dirty="0" smtClean="0"/>
          </a:p>
          <a:p>
            <a:pPr marL="457200" indent="-457200" eaLnBrk="1" hangingPunct="1">
              <a:buFont typeface="+mj-lt"/>
              <a:buAutoNum type="arabicPeriod"/>
            </a:pPr>
            <a:endParaRPr lang="en-US" sz="1600" kern="0" dirty="0" smtClean="0"/>
          </a:p>
          <a:p>
            <a:pPr marL="457200" indent="-457200" eaLnBrk="1" hangingPunct="1">
              <a:buFont typeface="+mj-lt"/>
              <a:buAutoNum type="arabicPeriod"/>
            </a:pPr>
            <a:endParaRPr lang="en-US" sz="1600" kern="0" dirty="0" smtClean="0"/>
          </a:p>
        </p:txBody>
      </p:sp>
    </p:spTree>
    <p:extLst>
      <p:ext uri="{BB962C8B-B14F-4D97-AF65-F5344CB8AC3E}">
        <p14:creationId xmlns:p14="http://schemas.microsoft.com/office/powerpoint/2010/main" val="32026562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1A57E89-25D3-4256-9216-6E0253F958A2}" type="slidenum">
              <a:rPr lang="en-US" smtClean="0"/>
              <a:pPr>
                <a:defRPr/>
              </a:pPr>
              <a:t>18</a:t>
            </a:fld>
            <a:endParaRPr lang="en-US" smtClean="0"/>
          </a:p>
        </p:txBody>
      </p:sp>
      <p:sp>
        <p:nvSpPr>
          <p:cNvPr id="8195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772400" cy="1143000"/>
          </a:xfrm>
        </p:spPr>
        <p:txBody>
          <a:bodyPr/>
          <a:lstStyle/>
          <a:p>
            <a:pPr eaLnBrk="1" hangingPunct="1"/>
            <a:r>
              <a:rPr lang="en-US" dirty="0" smtClean="0"/>
              <a:t>STDs due for 10 yr maintenance by DEC15</a:t>
            </a:r>
          </a:p>
        </p:txBody>
      </p:sp>
      <p:sp>
        <p:nvSpPr>
          <p:cNvPr id="8196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381000" y="1828800"/>
            <a:ext cx="8458200" cy="4114800"/>
          </a:xfrm>
        </p:spPr>
        <p:txBody>
          <a:bodyPr/>
          <a:lstStyle/>
          <a:p>
            <a:pPr eaLnBrk="1" hangingPunct="1"/>
            <a:r>
              <a:rPr lang="en-US" sz="1800" dirty="0" smtClean="0"/>
              <a:t>none</a:t>
            </a:r>
          </a:p>
          <a:p>
            <a:pPr eaLnBrk="1" hangingPunct="1"/>
            <a:endParaRPr lang="en-US" sz="1800" dirty="0" smtClean="0"/>
          </a:p>
          <a:p>
            <a:pPr eaLnBrk="1" hangingPunct="1"/>
            <a:endParaRPr lang="en-US" sz="1800" dirty="0" smtClean="0"/>
          </a:p>
          <a:p>
            <a:pPr eaLnBrk="1" hangingPunct="1">
              <a:buFontTx/>
              <a:buNone/>
            </a:pPr>
            <a:endParaRPr lang="en-US" sz="1800" dirty="0" smtClean="0"/>
          </a:p>
          <a:p>
            <a:pPr eaLnBrk="1" hangingPunct="1">
              <a:buFontTx/>
              <a:buNone/>
            </a:pPr>
            <a:r>
              <a:rPr lang="en-US" sz="1800" dirty="0" smtClean="0"/>
              <a:t> </a:t>
            </a:r>
          </a:p>
          <a:p>
            <a:pPr eaLnBrk="1" hangingPunct="1"/>
            <a:endParaRPr lang="en-US" sz="1800" dirty="0" smtClean="0"/>
          </a:p>
        </p:txBody>
      </p:sp>
    </p:spTree>
    <p:extLst>
      <p:ext uri="{BB962C8B-B14F-4D97-AF65-F5344CB8AC3E}">
        <p14:creationId xmlns:p14="http://schemas.microsoft.com/office/powerpoint/2010/main" val="34067561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665C3D3-DD34-4FB6-9F0B-F1D195A23707}" type="slidenum">
              <a:rPr lang="en-US" smtClean="0"/>
              <a:pPr>
                <a:defRPr/>
              </a:pPr>
              <a:t>19</a:t>
            </a:fld>
            <a:endParaRPr lang="en-US" smtClean="0"/>
          </a:p>
        </p:txBody>
      </p:sp>
      <p:sp>
        <p:nvSpPr>
          <p:cNvPr id="7171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pPr eaLnBrk="1" hangingPunct="1"/>
            <a:r>
              <a:rPr lang="en-US" dirty="0" smtClean="0"/>
              <a:t>5.10 Draft PARs to </a:t>
            </a:r>
            <a:r>
              <a:rPr lang="en-US" dirty="0" err="1" smtClean="0"/>
              <a:t>NesCom</a:t>
            </a:r>
            <a:endParaRPr lang="en-US" dirty="0" smtClean="0"/>
          </a:p>
        </p:txBody>
      </p:sp>
      <p:sp>
        <p:nvSpPr>
          <p:cNvPr id="7172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85800" y="1371600"/>
            <a:ext cx="7696200" cy="4114800"/>
          </a:xfrm>
        </p:spPr>
        <p:txBody>
          <a:bodyPr/>
          <a:lstStyle/>
          <a:p>
            <a:pPr>
              <a:buFont typeface="+mj-lt"/>
              <a:buAutoNum type="arabicPeriod"/>
            </a:pPr>
            <a:r>
              <a:rPr lang="en-US" sz="1800" dirty="0" smtClean="0"/>
              <a:t>802.1Qcr Amendment: </a:t>
            </a:r>
            <a:r>
              <a:rPr lang="en-US" sz="1800" dirty="0" err="1" smtClean="0"/>
              <a:t>Async</a:t>
            </a:r>
            <a:r>
              <a:rPr lang="en-US" sz="1800" dirty="0" smtClean="0"/>
              <a:t> Traffic Shaping</a:t>
            </a:r>
            <a:endParaRPr lang="en-US" sz="1800" dirty="0"/>
          </a:p>
          <a:p>
            <a:pPr>
              <a:buFont typeface="+mj-lt"/>
              <a:buAutoNum type="arabicPeriod"/>
            </a:pPr>
            <a:r>
              <a:rPr lang="en-US" sz="1800" dirty="0" smtClean="0"/>
              <a:t>802.3bs </a:t>
            </a:r>
            <a:r>
              <a:rPr lang="en-US" sz="1800" dirty="0"/>
              <a:t>Amendment</a:t>
            </a:r>
            <a:r>
              <a:rPr lang="en-US" sz="1800" dirty="0" smtClean="0"/>
              <a:t>: 200/400Gbps PAR modification</a:t>
            </a:r>
          </a:p>
          <a:p>
            <a:pPr>
              <a:buFont typeface="+mj-lt"/>
              <a:buAutoNum type="arabicPeriod"/>
            </a:pPr>
            <a:r>
              <a:rPr lang="en-US" sz="1800" dirty="0" smtClean="0"/>
              <a:t>802</a:t>
            </a:r>
            <a:r>
              <a:rPr lang="en-US" sz="1800" dirty="0"/>
              <a:t>. </a:t>
            </a:r>
            <a:r>
              <a:rPr lang="en-US" sz="1800" dirty="0" smtClean="0"/>
              <a:t>3bt Amendment: DTE Power PAR modification</a:t>
            </a:r>
            <a:endParaRPr lang="en-US" sz="1800" dirty="0"/>
          </a:p>
          <a:p>
            <a:pPr>
              <a:buFont typeface="+mj-lt"/>
              <a:buAutoNum type="arabicPeriod"/>
            </a:pPr>
            <a:r>
              <a:rPr lang="en-US" sz="1800" dirty="0" smtClean="0"/>
              <a:t>802</a:t>
            </a:r>
            <a:r>
              <a:rPr lang="en-US" sz="1800" dirty="0"/>
              <a:t>. </a:t>
            </a:r>
            <a:r>
              <a:rPr lang="en-US" sz="1800" dirty="0" smtClean="0"/>
              <a:t>3cc Amendment: 25Gbps over Single-Mode Fiber</a:t>
            </a:r>
            <a:endParaRPr lang="en-US" sz="1800" dirty="0"/>
          </a:p>
          <a:p>
            <a:pPr>
              <a:buFont typeface="+mj-lt"/>
              <a:buAutoNum type="arabicPeriod"/>
            </a:pPr>
            <a:r>
              <a:rPr lang="en-US" sz="1800" dirty="0" smtClean="0"/>
              <a:t>802</a:t>
            </a:r>
            <a:r>
              <a:rPr lang="en-US" sz="1800" dirty="0"/>
              <a:t>. </a:t>
            </a:r>
            <a:r>
              <a:rPr lang="en-US" sz="1800" dirty="0" smtClean="0"/>
              <a:t>3cd Amendment: 50/100/200Gbps Physical Layers</a:t>
            </a:r>
            <a:endParaRPr lang="en-US" sz="1800" dirty="0"/>
          </a:p>
          <a:p>
            <a:pPr>
              <a:buFont typeface="+mj-lt"/>
              <a:buAutoNum type="arabicPeriod"/>
            </a:pPr>
            <a:r>
              <a:rPr lang="en-US" sz="1800" dirty="0" smtClean="0"/>
              <a:t>802</a:t>
            </a:r>
            <a:r>
              <a:rPr lang="en-US" sz="1800" dirty="0"/>
              <a:t>. </a:t>
            </a:r>
            <a:r>
              <a:rPr lang="en-US" sz="1800" dirty="0" smtClean="0"/>
              <a:t>15.12 Amendment: Upper Layer Interface (ULI)</a:t>
            </a:r>
          </a:p>
          <a:p>
            <a:pPr>
              <a:buFont typeface="+mj-lt"/>
              <a:buAutoNum type="arabicPeriod"/>
            </a:pPr>
            <a:r>
              <a:rPr lang="en-US" sz="1800" dirty="0" smtClean="0"/>
              <a:t>802.15.4v Amendment: Usage of Regional Sub-GHz bands</a:t>
            </a:r>
          </a:p>
          <a:p>
            <a:pPr>
              <a:buFont typeface="+mj-lt"/>
              <a:buAutoNum type="arabicPeriod"/>
            </a:pPr>
            <a:r>
              <a:rPr lang="en-US" sz="1800" dirty="0" smtClean="0"/>
              <a:t>802</a:t>
            </a:r>
            <a:r>
              <a:rPr lang="en-US" sz="1800" dirty="0"/>
              <a:t>. 16s </a:t>
            </a:r>
            <a:r>
              <a:rPr lang="en-US" sz="1800" dirty="0" smtClean="0"/>
              <a:t>Amendment</a:t>
            </a:r>
            <a:r>
              <a:rPr lang="en-US" sz="1800" dirty="0"/>
              <a:t>, Fixed and Mobile Wireless Access in Channel Sizes up to 1.25 </a:t>
            </a:r>
            <a:r>
              <a:rPr lang="en-US" sz="1800" dirty="0" smtClean="0"/>
              <a:t>MHz</a:t>
            </a:r>
            <a:br>
              <a:rPr lang="en-US" sz="1800" dirty="0" smtClean="0"/>
            </a:br>
            <a:endParaRPr lang="en-US" sz="1800" dirty="0" smtClean="0"/>
          </a:p>
          <a:p>
            <a:pPr>
              <a:buFont typeface="+mj-lt"/>
              <a:buAutoNum type="arabicPeriod"/>
            </a:pPr>
            <a:r>
              <a:rPr lang="en-US" sz="1800" dirty="0" smtClean="0"/>
              <a:t>802.16 Revision PAR under Maintenance P&amp;P,</a:t>
            </a:r>
            <a:br>
              <a:rPr lang="en-US" sz="1800" dirty="0" smtClean="0"/>
            </a:br>
            <a:endParaRPr lang="en-US" sz="1800" dirty="0" smtClean="0"/>
          </a:p>
          <a:p>
            <a:pPr marL="0" indent="0">
              <a:buNone/>
            </a:pPr>
            <a:r>
              <a:rPr lang="en-US" sz="1800" dirty="0" smtClean="0"/>
              <a:t>Withdrawal request: none</a:t>
            </a:r>
            <a:endParaRPr lang="en-US" sz="3600" dirty="0" smtClean="0"/>
          </a:p>
          <a:p>
            <a:pPr eaLnBrk="1" hangingPunct="1">
              <a:buFont typeface="+mj-lt"/>
              <a:buAutoNum type="arabicPeriod"/>
            </a:pPr>
            <a:endParaRPr lang="en-US" sz="36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802 LMSC Executive Committee</a:t>
            </a:r>
            <a:br>
              <a:rPr lang="en-US" dirty="0" smtClean="0"/>
            </a:br>
            <a:r>
              <a:rPr lang="en-US" dirty="0" smtClean="0"/>
              <a:t>Opening </a:t>
            </a:r>
            <a:r>
              <a:rPr lang="en-US" dirty="0"/>
              <a:t>Meeting</a:t>
            </a:r>
            <a:br>
              <a:rPr lang="en-US" dirty="0"/>
            </a:br>
            <a:r>
              <a:rPr lang="en-US" dirty="0" smtClean="0"/>
              <a:t>	08:00AM-10:00AM</a:t>
            </a:r>
          </a:p>
          <a:p>
            <a:endParaRPr lang="en-US" dirty="0" smtClean="0"/>
          </a:p>
          <a:p>
            <a:pPr marL="0" indent="0">
              <a:buNone/>
            </a:pP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3282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"/>
            <a:ext cx="7772400" cy="1143000"/>
          </a:xfrm>
        </p:spPr>
        <p:txBody>
          <a:bodyPr/>
          <a:lstStyle/>
          <a:p>
            <a:r>
              <a:rPr lang="en-US" dirty="0" smtClean="0"/>
              <a:t>5.11 Pre-PAR </a:t>
            </a:r>
            <a:r>
              <a:rPr lang="en-US" dirty="0"/>
              <a:t>activity</a:t>
            </a:r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21575025"/>
              </p:ext>
            </p:extLst>
          </p:nvPr>
        </p:nvGraphicFramePr>
        <p:xfrm>
          <a:off x="685800" y="990600"/>
          <a:ext cx="7772400" cy="5059680"/>
        </p:xfrm>
        <a:graphic>
          <a:graphicData uri="http://schemas.openxmlformats.org/drawingml/2006/table">
            <a:tbl>
              <a:tblPr>
                <a:tableStyleId>{073A0DAA-6AF3-43AB-8588-CEC1D06C72B9}</a:tableStyleId>
              </a:tblPr>
              <a:tblGrid>
                <a:gridCol w="685800"/>
                <a:gridCol w="2895600"/>
                <a:gridCol w="41910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Group</a:t>
                      </a:r>
                      <a:endParaRPr lang="en-US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New</a:t>
                      </a:r>
                      <a:endParaRPr lang="en-US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Existing</a:t>
                      </a:r>
                      <a:endParaRPr lang="en-US" sz="12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dot01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None_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dot03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SG Ethernet YANG models..</a:t>
                      </a:r>
                      <a:br>
                        <a:rPr lang="en-US" sz="1000" dirty="0" smtClean="0">
                          <a:solidFill>
                            <a:schemeClr val="tx1"/>
                          </a:solidFill>
                        </a:rPr>
                      </a:br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ICAID: none..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 smtClean="0"/>
                        <a:t>SG Single</a:t>
                      </a:r>
                      <a:r>
                        <a:rPr lang="en-US" sz="1000" baseline="0" dirty="0" smtClean="0"/>
                        <a:t> lane 50 Gb/s, 1</a:t>
                      </a:r>
                      <a:r>
                        <a:rPr lang="en-US" sz="1000" baseline="30000" dirty="0" smtClean="0"/>
                        <a:t>st</a:t>
                      </a:r>
                      <a:r>
                        <a:rPr lang="en-US" sz="1000" baseline="0" dirty="0" smtClean="0"/>
                        <a:t> ext..</a:t>
                      </a:r>
                      <a:br>
                        <a:rPr lang="en-US" sz="1000" baseline="0" dirty="0" smtClean="0"/>
                      </a:br>
                      <a:r>
                        <a:rPr lang="en-US" sz="1000" baseline="0" dirty="0" smtClean="0"/>
                        <a:t>SG Next Gen 100 Gb/s and 200 Gb/s, 1</a:t>
                      </a:r>
                      <a:r>
                        <a:rPr lang="en-US" sz="1000" baseline="30000" dirty="0" smtClean="0"/>
                        <a:t>st</a:t>
                      </a:r>
                      <a:r>
                        <a:rPr lang="en-US" sz="1000" baseline="0" dirty="0" smtClean="0"/>
                        <a:t> ext..</a:t>
                      </a:r>
                      <a:br>
                        <a:rPr lang="en-US" sz="1000" baseline="0" dirty="0" smtClean="0"/>
                      </a:br>
                      <a:r>
                        <a:rPr lang="en-US" sz="1000" baseline="0" dirty="0" smtClean="0"/>
                        <a:t>SG 25Gb/s single mode fiber, 1</a:t>
                      </a:r>
                      <a:r>
                        <a:rPr lang="en-US" sz="1000" baseline="30000" dirty="0" smtClean="0"/>
                        <a:t>st</a:t>
                      </a:r>
                      <a:r>
                        <a:rPr lang="en-US" sz="1000" baseline="0" dirty="0" smtClean="0"/>
                        <a:t> ext..</a:t>
                      </a:r>
                      <a:br>
                        <a:rPr lang="en-US" sz="1000" baseline="0" dirty="0" smtClean="0"/>
                      </a:br>
                      <a:r>
                        <a:rPr lang="en-US" sz="1000" baseline="0" dirty="0" err="1" smtClean="0"/>
                        <a:t>Icaid</a:t>
                      </a:r>
                      <a:r>
                        <a:rPr lang="en-US" sz="1000" baseline="0" dirty="0" smtClean="0"/>
                        <a:t>: Enterprise Campus and Data Center Ethernet..</a:t>
                      </a:r>
                      <a:endParaRPr lang="en-US" sz="1000" baseline="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dot11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Topic Interest</a:t>
                      </a:r>
                      <a:r>
                        <a:rPr lang="en-US" sz="1000" baseline="0" dirty="0" smtClean="0">
                          <a:solidFill>
                            <a:schemeClr val="tx1"/>
                          </a:solidFill>
                        </a:rPr>
                        <a:t> Group: </a:t>
                      </a:r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Long</a:t>
                      </a:r>
                      <a:r>
                        <a:rPr lang="en-US" sz="1000" baseline="0" dirty="0" smtClean="0">
                          <a:solidFill>
                            <a:schemeClr val="tx1"/>
                          </a:solidFill>
                        </a:rPr>
                        <a:t> Range Low Power  may be transitioned to a SG this session..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Wireless Next Generation Standing Committee.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dot15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baseline="0" dirty="0" smtClean="0">
                          <a:solidFill>
                            <a:schemeClr val="tx1"/>
                          </a:solidFill>
                        </a:rPr>
                        <a:t>None..</a:t>
                      </a:r>
                      <a:endParaRPr lang="en-US" sz="100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SG Develop Consolidated LLC 802.15.4 MAC,</a:t>
                      </a:r>
                      <a:r>
                        <a:rPr lang="en-US" sz="1000" baseline="0" dirty="0" smtClean="0">
                          <a:solidFill>
                            <a:schemeClr val="tx1"/>
                          </a:solidFill>
                        </a:rPr>
                        <a:t> 2</a:t>
                      </a:r>
                      <a:r>
                        <a:rPr lang="en-US" sz="1000" baseline="30000" dirty="0" smtClean="0">
                          <a:solidFill>
                            <a:schemeClr val="tx1"/>
                          </a:solidFill>
                        </a:rPr>
                        <a:t>nd</a:t>
                      </a:r>
                      <a:r>
                        <a:rPr lang="en-US" sz="1000" baseline="0" dirty="0" smtClean="0">
                          <a:solidFill>
                            <a:schemeClr val="tx1"/>
                          </a:solidFill>
                        </a:rPr>
                        <a:t>  ext..</a:t>
                      </a:r>
                      <a:br>
                        <a:rPr lang="en-US" sz="1000" baseline="0" dirty="0" smtClean="0">
                          <a:solidFill>
                            <a:schemeClr val="tx1"/>
                          </a:solidFill>
                        </a:rPr>
                      </a:br>
                      <a:r>
                        <a:rPr lang="en-US" sz="1000" baseline="0" dirty="0" smtClean="0">
                          <a:solidFill>
                            <a:schemeClr val="tx1"/>
                          </a:solidFill>
                        </a:rPr>
                        <a:t>Interest Groups: </a:t>
                      </a:r>
                      <a:r>
                        <a:rPr lang="en-US" sz="1000" baseline="0" dirty="0" err="1" smtClean="0">
                          <a:solidFill>
                            <a:schemeClr val="tx1"/>
                          </a:solidFill>
                        </a:rPr>
                        <a:t>TeraHertz</a:t>
                      </a:r>
                      <a:r>
                        <a:rPr lang="en-US" sz="1000" baseline="0" dirty="0" smtClean="0">
                          <a:solidFill>
                            <a:schemeClr val="tx1"/>
                          </a:solidFill>
                        </a:rPr>
                        <a:t>, High Rate Rail Communications, 6TiSch, </a:t>
                      </a:r>
                      <a:br>
                        <a:rPr lang="en-US" sz="1000" baseline="0" dirty="0" smtClean="0">
                          <a:solidFill>
                            <a:schemeClr val="tx1"/>
                          </a:solidFill>
                        </a:rPr>
                      </a:br>
                      <a:r>
                        <a:rPr lang="en-US" sz="1000" baseline="0" dirty="0" smtClean="0">
                          <a:solidFill>
                            <a:schemeClr val="tx1"/>
                          </a:solidFill>
                        </a:rPr>
                        <a:t>Recommended practice on how to use 802.15.4..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dot16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000" dirty="0" smtClean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dot18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</a:p>
                    <a:p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dot19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Topic Interest Group: Coexistence</a:t>
                      </a:r>
                      <a:r>
                        <a:rPr lang="en-US" sz="1000" baseline="0" dirty="0" smtClean="0">
                          <a:solidFill>
                            <a:schemeClr val="tx1"/>
                          </a:solidFill>
                        </a:rPr>
                        <a:t> in the </a:t>
                      </a:r>
                      <a:r>
                        <a:rPr lang="en-US" sz="1000" baseline="0" smtClean="0">
                          <a:solidFill>
                            <a:schemeClr val="tx1"/>
                          </a:solidFill>
                        </a:rPr>
                        <a:t>automotive environment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dot21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dot22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None_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smtClean="0"/>
                        <a:t>dot24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err="1" smtClean="0"/>
                        <a:t>dotECSG</a:t>
                      </a:r>
                      <a:endParaRPr lang="en-US" sz="10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None_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>
                          <a:solidFill>
                            <a:schemeClr val="tx1"/>
                          </a:solidFill>
                        </a:rPr>
                        <a:t>None.</a:t>
                      </a:r>
                      <a:endParaRPr lang="en-US" sz="10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3736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447800"/>
            <a:ext cx="8610600" cy="5181600"/>
          </a:xfrm>
        </p:spPr>
        <p:txBody>
          <a:bodyPr/>
          <a:lstStyle/>
          <a:p>
            <a:r>
              <a:rPr lang="en-US" sz="1600" dirty="0" smtClean="0"/>
              <a:t>Open Action Items from July 2015 Plenary</a:t>
            </a:r>
            <a:endParaRPr lang="en-US" sz="1100" strike="sngStrike" dirty="0" smtClean="0"/>
          </a:p>
          <a:p>
            <a:pPr lvl="1"/>
            <a:r>
              <a:rPr lang="en-US" sz="1100" dirty="0" err="1" smtClean="0"/>
              <a:t>Nikolich</a:t>
            </a:r>
            <a:r>
              <a:rPr lang="en-US" sz="1100" dirty="0" smtClean="0"/>
              <a:t>- </a:t>
            </a:r>
            <a:r>
              <a:rPr lang="en-US" sz="1100" dirty="0"/>
              <a:t>Appoint Assistant 802 </a:t>
            </a:r>
            <a:r>
              <a:rPr lang="en-US" sz="1100" dirty="0" smtClean="0"/>
              <a:t>Treasurer</a:t>
            </a:r>
            <a:endParaRPr lang="en-US" sz="1100" strike="sngStrike" dirty="0" smtClean="0"/>
          </a:p>
          <a:p>
            <a:r>
              <a:rPr lang="en-US" sz="1600" dirty="0" smtClean="0"/>
              <a:t>Open Action Items from Jan 2016 Workshop</a:t>
            </a:r>
            <a:endParaRPr lang="en-US" sz="600" dirty="0" smtClean="0"/>
          </a:p>
          <a:p>
            <a:pPr lvl="1"/>
            <a:r>
              <a:rPr lang="en-US" sz="1100" dirty="0" smtClean="0"/>
              <a:t>TBD/</a:t>
            </a:r>
            <a:r>
              <a:rPr lang="en-US" sz="1100" dirty="0" err="1" smtClean="0"/>
              <a:t>D’Ambrosia</a:t>
            </a:r>
            <a:endParaRPr lang="en-US" sz="1100" dirty="0" smtClean="0"/>
          </a:p>
          <a:p>
            <a:r>
              <a:rPr lang="en-US" sz="1500" dirty="0" smtClean="0"/>
              <a:t>Open Action Items from Feb 2016 EC </a:t>
            </a:r>
            <a:r>
              <a:rPr lang="en-US" sz="1500" dirty="0" err="1" smtClean="0"/>
              <a:t>telecon</a:t>
            </a:r>
            <a:endParaRPr lang="en-US" sz="1500" dirty="0" smtClean="0"/>
          </a:p>
          <a:p>
            <a:pPr lvl="1"/>
            <a:r>
              <a:rPr lang="en-US" sz="1100" dirty="0" smtClean="0"/>
              <a:t>TBD/</a:t>
            </a:r>
            <a:r>
              <a:rPr lang="en-US" sz="1100" dirty="0" err="1" smtClean="0"/>
              <a:t>D’Ambrosia</a:t>
            </a:r>
            <a:endParaRPr lang="en-US" sz="1100" dirty="0"/>
          </a:p>
          <a:p>
            <a:pPr marL="457200" lvl="1" indent="0">
              <a:buNone/>
            </a:pPr>
            <a:endParaRPr lang="en-US" sz="120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21</a:t>
            </a:fld>
            <a:endParaRPr lang="en-US" dirty="0"/>
          </a:p>
        </p:txBody>
      </p:sp>
      <p:sp>
        <p:nvSpPr>
          <p:cNvPr id="5" name="Rectangle 2"/>
          <p:cNvSpPr txBox="1">
            <a:spLocks noGrp="1" noChangeArrowheads="1"/>
          </p:cNvSpPr>
          <p:nvPr>
            <p:ph type="title"/>
          </p:nvPr>
        </p:nvSpPr>
        <p:spPr bwMode="auto">
          <a:xfrm>
            <a:off x="685800" y="3048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en-US" sz="4000" kern="0" dirty="0" smtClean="0"/>
              <a:t>5.12 EC Action Item recap</a:t>
            </a:r>
          </a:p>
        </p:txBody>
      </p:sp>
    </p:spTree>
    <p:extLst>
      <p:ext uri="{BB962C8B-B14F-4D97-AF65-F5344CB8AC3E}">
        <p14:creationId xmlns:p14="http://schemas.microsoft.com/office/powerpoint/2010/main" val="23779375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F8BFD41-4FBB-4B2A-B8EA-25FA07AA2DC6}" type="slidenum">
              <a:rPr lang="en-US" smtClean="0"/>
              <a:pPr>
                <a:defRPr/>
              </a:pPr>
              <a:t>22</a:t>
            </a:fld>
            <a:endParaRPr lang="en-US" smtClean="0"/>
          </a:p>
        </p:txBody>
      </p:sp>
      <p:sp>
        <p:nvSpPr>
          <p:cNvPr id="13315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pPr eaLnBrk="1" hangingPunct="1"/>
            <a:r>
              <a:rPr lang="en-US" dirty="0" smtClean="0"/>
              <a:t>5.13 802 Task Force </a:t>
            </a:r>
          </a:p>
        </p:txBody>
      </p:sp>
      <p:sp>
        <p:nvSpPr>
          <p:cNvPr id="1434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47244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dirty="0" smtClean="0"/>
              <a:t>802 Task Force Thurs 10:30AM-12:30 (room: Milan 2101 AB)</a:t>
            </a:r>
          </a:p>
          <a:p>
            <a:pPr marL="457200" lvl="1" indent="0" eaLnBrk="1" hangingPunct="1">
              <a:buNone/>
              <a:defRPr/>
            </a:pPr>
            <a:r>
              <a:rPr lang="en-US" sz="2400" dirty="0" smtClean="0"/>
              <a:t>Tentative agenda</a:t>
            </a:r>
            <a:r>
              <a:rPr lang="en-US" sz="2400" dirty="0" smtClean="0">
                <a:solidFill>
                  <a:schemeClr val="tx2"/>
                </a:solidFill>
              </a:rPr>
              <a:t> </a:t>
            </a:r>
          </a:p>
          <a:p>
            <a:pPr marL="800100" lvl="1" indent="-342900" eaLnBrk="1" hangingPunct="1">
              <a:buFont typeface="+mj-lt"/>
              <a:buAutoNum type="arabicPeriod"/>
              <a:defRPr/>
            </a:pPr>
            <a:r>
              <a:rPr lang="en-US" sz="2400" dirty="0" smtClean="0"/>
              <a:t>Open portion of meeting:</a:t>
            </a:r>
            <a:endParaRPr lang="en-US" sz="1800" dirty="0"/>
          </a:p>
          <a:p>
            <a:pPr marL="1200150" lvl="2" indent="-342900" eaLnBrk="1" hangingPunct="1">
              <a:buFont typeface="+mj-lt"/>
              <a:buAutoNum type="arabicPeriod"/>
              <a:defRPr/>
            </a:pPr>
            <a:r>
              <a:rPr lang="en-US" sz="1800" dirty="0">
                <a:solidFill>
                  <a:schemeClr val="tx2"/>
                </a:solidFill>
              </a:rPr>
              <a:t>C</a:t>
            </a:r>
            <a:r>
              <a:rPr lang="en-US" sz="1800" dirty="0" smtClean="0">
                <a:solidFill>
                  <a:schemeClr val="tx2"/>
                </a:solidFill>
              </a:rPr>
              <a:t>larification of Indemnification Policy update, 10 min, </a:t>
            </a:r>
            <a:r>
              <a:rPr lang="en-US" sz="1800" dirty="0" err="1" smtClean="0">
                <a:solidFill>
                  <a:schemeClr val="tx2"/>
                </a:solidFill>
              </a:rPr>
              <a:t>Nikolich</a:t>
            </a:r>
            <a:endParaRPr lang="en-US" sz="1800" dirty="0" smtClean="0">
              <a:solidFill>
                <a:schemeClr val="tx2"/>
              </a:solidFill>
            </a:endParaRPr>
          </a:p>
          <a:p>
            <a:pPr marL="1200150" lvl="2" indent="-342900" eaLnBrk="1" hangingPunct="1">
              <a:buFont typeface="+mj-lt"/>
              <a:buAutoNum type="arabicPeriod"/>
              <a:defRPr/>
            </a:pPr>
            <a:r>
              <a:rPr lang="en-US" sz="1800" dirty="0" smtClean="0">
                <a:solidFill>
                  <a:schemeClr val="tx2"/>
                </a:solidFill>
              </a:rPr>
              <a:t>IEEE SA staff update, 15 min, </a:t>
            </a:r>
            <a:r>
              <a:rPr lang="en-US" sz="1800" dirty="0" err="1" smtClean="0">
                <a:solidFill>
                  <a:schemeClr val="tx2"/>
                </a:solidFill>
              </a:rPr>
              <a:t>tbd</a:t>
            </a:r>
            <a:endParaRPr lang="en-US" sz="1800" dirty="0" smtClean="0">
              <a:solidFill>
                <a:schemeClr val="tx2"/>
              </a:solidFill>
            </a:endParaRPr>
          </a:p>
          <a:p>
            <a:pPr marL="1200150" lvl="2" indent="-342900" eaLnBrk="1" hangingPunct="1">
              <a:buFont typeface="+mj-lt"/>
              <a:buAutoNum type="arabicPeriod"/>
              <a:defRPr/>
            </a:pPr>
            <a:r>
              <a:rPr lang="en-US" sz="1800" dirty="0" smtClean="0">
                <a:solidFill>
                  <a:schemeClr val="tx2"/>
                </a:solidFill>
              </a:rPr>
              <a:t>Any other business?</a:t>
            </a:r>
          </a:p>
          <a:p>
            <a:pPr marL="1200150" lvl="2" indent="-342900" eaLnBrk="1" hangingPunct="1">
              <a:buFont typeface="+mj-lt"/>
              <a:buAutoNum type="arabicPeriod"/>
              <a:defRPr/>
            </a:pPr>
            <a:r>
              <a:rPr lang="en-US" sz="1800" dirty="0" smtClean="0">
                <a:solidFill>
                  <a:schemeClr val="tx2"/>
                </a:solidFill>
              </a:rPr>
              <a:t>Action item review, </a:t>
            </a:r>
            <a:r>
              <a:rPr lang="en-US" sz="1800" dirty="0">
                <a:solidFill>
                  <a:schemeClr val="tx2"/>
                </a:solidFill>
              </a:rPr>
              <a:t>5</a:t>
            </a:r>
            <a:r>
              <a:rPr lang="en-US" sz="1800" dirty="0" smtClean="0">
                <a:solidFill>
                  <a:schemeClr val="tx2"/>
                </a:solidFill>
              </a:rPr>
              <a:t> min, </a:t>
            </a:r>
            <a:r>
              <a:rPr lang="en-US" sz="1800" dirty="0" err="1" smtClean="0">
                <a:solidFill>
                  <a:schemeClr val="tx2"/>
                </a:solidFill>
              </a:rPr>
              <a:t>Nikolich</a:t>
            </a:r>
            <a:endParaRPr lang="en-US" dirty="0" smtClean="0">
              <a:solidFill>
                <a:schemeClr val="tx2"/>
              </a:solidFill>
            </a:endParaRPr>
          </a:p>
          <a:p>
            <a:pPr marL="800100" lvl="1" indent="-342900" eaLnBrk="1" hangingPunct="1">
              <a:buFont typeface="+mj-lt"/>
              <a:buAutoNum type="arabicPeriod"/>
              <a:defRPr/>
            </a:pPr>
            <a:r>
              <a:rPr lang="en-US" sz="2400" dirty="0" smtClean="0">
                <a:solidFill>
                  <a:schemeClr val="tx2"/>
                </a:solidFill>
              </a:rPr>
              <a:t>Closed portion of meeting: </a:t>
            </a:r>
          </a:p>
          <a:p>
            <a:pPr marL="1200150" lvl="2" indent="-342900" eaLnBrk="1" hangingPunct="1">
              <a:buFont typeface="+mj-lt"/>
              <a:buAutoNum type="arabicPeriod"/>
              <a:defRPr/>
            </a:pPr>
            <a:r>
              <a:rPr lang="en-US" sz="2000" dirty="0" smtClean="0">
                <a:solidFill>
                  <a:schemeClr val="tx2"/>
                </a:solidFill>
              </a:rPr>
              <a:t>Indemnification Policy discussion, 20 min, </a:t>
            </a:r>
            <a:r>
              <a:rPr lang="en-US" sz="2000" dirty="0" err="1" smtClean="0">
                <a:solidFill>
                  <a:schemeClr val="tx2"/>
                </a:solidFill>
              </a:rPr>
              <a:t>Nikolich</a:t>
            </a:r>
            <a:endParaRPr lang="en-US" dirty="0" smtClean="0"/>
          </a:p>
          <a:p>
            <a:pPr marL="800100" lvl="1" indent="-342900" eaLnBrk="1" hangingPunct="1">
              <a:buFont typeface="+mj-lt"/>
              <a:buAutoNum type="arabicPeriod"/>
              <a:defRPr/>
            </a:pPr>
            <a:r>
              <a:rPr lang="en-US" sz="2400" dirty="0" smtClean="0">
                <a:solidFill>
                  <a:schemeClr val="tx2"/>
                </a:solidFill>
              </a:rPr>
              <a:t>Adjourn</a:t>
            </a:r>
            <a:endParaRPr lang="en-US" sz="1600" dirty="0" smtClean="0">
              <a:solidFill>
                <a:schemeClr val="tx2"/>
              </a:solidFill>
            </a:endParaRPr>
          </a:p>
          <a:p>
            <a:pPr lvl="1" eaLnBrk="1" hangingPunct="1">
              <a:defRPr/>
            </a:pPr>
            <a:endParaRPr lang="en-US" sz="1600" dirty="0" smtClean="0"/>
          </a:p>
          <a:p>
            <a:pPr lvl="2" eaLnBrk="1" hangingPunct="1">
              <a:defRPr/>
            </a:pPr>
            <a:endParaRPr lang="en-US" sz="2000" dirty="0" smtClean="0"/>
          </a:p>
          <a:p>
            <a:pPr lvl="2" eaLnBrk="1" hangingPunct="1">
              <a:defRPr/>
            </a:pP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42944343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5.33 </a:t>
            </a:r>
            <a:r>
              <a:rPr lang="en-US" dirty="0"/>
              <a:t>3GPP </a:t>
            </a:r>
            <a:r>
              <a:rPr lang="en-US" dirty="0" smtClean="0"/>
              <a:t>update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US" sz="2400" dirty="0" smtClean="0"/>
              <a:t>Steve </a:t>
            </a:r>
            <a:r>
              <a:rPr lang="en-US" sz="2400" dirty="0" err="1" smtClean="0"/>
              <a:t>Shellhammer</a:t>
            </a:r>
            <a:endParaRPr lang="en-US" sz="2400" dirty="0" smtClean="0"/>
          </a:p>
          <a:p>
            <a:pPr lvl="1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3333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D6E4BC-3F87-44D1-A8C2-D1EA1C4675AB}" type="slidenum">
              <a:rPr lang="en-US" smtClean="0"/>
              <a:pPr>
                <a:defRPr/>
              </a:pPr>
              <a:t>24</a:t>
            </a:fld>
            <a:endParaRPr lang="en-US" smtClean="0"/>
          </a:p>
        </p:txBody>
      </p:sp>
      <p:sp>
        <p:nvSpPr>
          <p:cNvPr id="36867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-152400"/>
            <a:ext cx="7772400" cy="1143000"/>
          </a:xfrm>
        </p:spPr>
        <p:txBody>
          <a:bodyPr/>
          <a:lstStyle/>
          <a:p>
            <a:pPr eaLnBrk="1" hangingPunct="1"/>
            <a:r>
              <a:rPr lang="en-US" sz="4000" dirty="0" smtClean="0"/>
              <a:t>5.50 EC meetings for the week</a:t>
            </a:r>
            <a:br>
              <a:rPr lang="en-US" sz="4000" dirty="0" smtClean="0"/>
            </a:br>
            <a:r>
              <a:rPr lang="en-US" sz="1200" dirty="0" smtClean="0"/>
              <a:t>(draft01)</a:t>
            </a:r>
            <a:endParaRPr lang="en-US" sz="2400" dirty="0" smtClean="0"/>
          </a:p>
        </p:txBody>
      </p:sp>
      <p:sp>
        <p:nvSpPr>
          <p:cNvPr id="3686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838200"/>
            <a:ext cx="9067800" cy="5791200"/>
          </a:xfrm>
        </p:spPr>
        <p:txBody>
          <a:bodyPr/>
          <a:lstStyle/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Sunday 19:30-21:30 (tentative)	LMSC Rules Review (Milan 2101 AB)</a:t>
            </a:r>
          </a:p>
          <a:p>
            <a:pPr marL="0" indent="0" eaLnBrk="1" hangingPunct="1">
              <a:lnSpc>
                <a:spcPct val="80000"/>
              </a:lnSpc>
              <a:buNone/>
            </a:pPr>
            <a:endParaRPr lang="en-US" sz="1400" dirty="0" smtClean="0"/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Mon 8:00-10:00		Opening Executive Committee meeting (Sicily 2403)</a:t>
            </a: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Mon afternoon</a:t>
            </a:r>
            <a:r>
              <a:rPr lang="en-US" sz="1400" dirty="0"/>
              <a:t>	</a:t>
            </a:r>
            <a:r>
              <a:rPr lang="en-US" sz="1400" dirty="0" smtClean="0"/>
              <a:t>	open</a:t>
            </a:r>
            <a:r>
              <a:rPr lang="en-US" sz="1400" dirty="0"/>
              <a:t>		</a:t>
            </a:r>
            <a:endParaRPr lang="en-US" sz="1400" dirty="0" smtClean="0"/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Mon 18:00-22:00		no tutorials this session</a:t>
            </a:r>
            <a:br>
              <a:rPr lang="en-US" sz="1400" dirty="0" smtClean="0"/>
            </a:br>
            <a:r>
              <a:rPr lang="en-US" sz="1400" dirty="0" smtClean="0"/>
              <a:t>Mon 19:30-21:30		5G/IMT2020 Standing </a:t>
            </a:r>
            <a:r>
              <a:rPr lang="en-US" sz="1400" dirty="0" err="1" smtClean="0"/>
              <a:t>Cmte</a:t>
            </a:r>
            <a:r>
              <a:rPr lang="en-US" sz="1400" dirty="0" smtClean="0"/>
              <a:t> (Florence 2202)</a:t>
            </a:r>
            <a:br>
              <a:rPr lang="en-US" sz="1400" dirty="0" smtClean="0"/>
            </a:br>
            <a:r>
              <a:rPr lang="en-US" sz="1400" dirty="0" smtClean="0"/>
              <a:t/>
            </a:r>
            <a:br>
              <a:rPr lang="en-US" sz="1400" dirty="0" smtClean="0"/>
            </a:br>
            <a:r>
              <a:rPr lang="en-US" sz="1400" dirty="0" smtClean="0"/>
              <a:t>Tue 8:00am-8:30 (tentative)	802/IETF </a:t>
            </a:r>
            <a:r>
              <a:rPr lang="en-US" sz="1400" dirty="0"/>
              <a:t>Standing Committee </a:t>
            </a:r>
            <a:r>
              <a:rPr lang="en-US" sz="1400" dirty="0" smtClean="0"/>
              <a:t>(Milan 2101)</a:t>
            </a: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Tue 13:30-15:30		802/JTC1/SC6 Standing </a:t>
            </a:r>
            <a:r>
              <a:rPr lang="en-US" sz="1400" dirty="0"/>
              <a:t>C</a:t>
            </a:r>
            <a:r>
              <a:rPr lang="en-US" sz="1400" dirty="0" smtClean="0"/>
              <a:t>ommittee (Sicily 2402)</a:t>
            </a: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Tue 16:00-18:00</a:t>
            </a:r>
            <a:r>
              <a:rPr lang="en-US" sz="1400" dirty="0"/>
              <a:t>		</a:t>
            </a:r>
            <a:r>
              <a:rPr lang="en-US" sz="1400" dirty="0" smtClean="0"/>
              <a:t>open</a:t>
            </a: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Tue 19:30-21:30</a:t>
            </a:r>
            <a:r>
              <a:rPr lang="en-US" sz="1400" dirty="0"/>
              <a:t>	</a:t>
            </a:r>
            <a:r>
              <a:rPr lang="en-US" sz="1400" dirty="0" smtClean="0"/>
              <a:t>	</a:t>
            </a:r>
            <a:r>
              <a:rPr lang="en-US" sz="1400" dirty="0"/>
              <a:t> 5G/IMT2020 Standing </a:t>
            </a:r>
            <a:r>
              <a:rPr lang="en-US" sz="1400" dirty="0" err="1"/>
              <a:t>Cmte</a:t>
            </a:r>
            <a:r>
              <a:rPr lang="en-US" sz="1400" dirty="0"/>
              <a:t> (Florence 2202</a:t>
            </a:r>
            <a:r>
              <a:rPr lang="en-US" sz="1400" dirty="0" smtClean="0"/>
              <a:t>)</a:t>
            </a:r>
            <a:br>
              <a:rPr lang="en-US" sz="1400" dirty="0" smtClean="0"/>
            </a:br>
            <a:endParaRPr lang="en-US" sz="1400" i="1" dirty="0"/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Wed 8:00-9:00		802/ITU Standing Committee (</a:t>
            </a:r>
            <a:r>
              <a:rPr lang="en-US" sz="1400" dirty="0" err="1" smtClean="0"/>
              <a:t>Sciliy</a:t>
            </a:r>
            <a:r>
              <a:rPr lang="en-US" sz="1400" dirty="0" smtClean="0"/>
              <a:t> 2401)</a:t>
            </a: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Wed 13:30-17:00		open</a:t>
            </a:r>
            <a:br>
              <a:rPr lang="en-US" sz="1400" dirty="0" smtClean="0"/>
            </a:br>
            <a:endParaRPr lang="en-US" sz="1400" dirty="0" smtClean="0"/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Thu 7:00-8:00		Plenary venue space allocation planning (Milan 2101)</a:t>
            </a: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Thu 8:00-9:00		Future venue planning (Milan 2101)</a:t>
            </a: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Thu 9:00-10:00		802 Chair’s Open Office hour (Milan 2101)</a:t>
            </a:r>
            <a:endParaRPr lang="en-US" sz="1400" dirty="0"/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Thu 10:30-12:30pm		IEEE 802 Task Force (Milan 2010)</a:t>
            </a: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Thu 13:30-15:30 (tentative)	802/JTC1/SC6 Standing Committee (Bryan-</a:t>
            </a:r>
            <a:r>
              <a:rPr lang="en-US" sz="1400" dirty="0" err="1" smtClean="0"/>
              <a:t>Beeman</a:t>
            </a:r>
            <a:r>
              <a:rPr lang="en-US" sz="1400" dirty="0" smtClean="0"/>
              <a:t> A)</a:t>
            </a: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Thu 16:00-18:00pm		open</a:t>
            </a:r>
            <a:r>
              <a:rPr lang="en-US" sz="1400" dirty="0">
                <a:solidFill>
                  <a:srgbClr val="000000"/>
                </a:solidFill>
              </a:rPr>
              <a:t/>
            </a:r>
            <a:br>
              <a:rPr lang="en-US" sz="1400" dirty="0">
                <a:solidFill>
                  <a:srgbClr val="000000"/>
                </a:solidFill>
              </a:rPr>
            </a:br>
            <a:endParaRPr lang="en-US" sz="1000" dirty="0" smtClean="0"/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Fri 08am-noon		open</a:t>
            </a:r>
          </a:p>
          <a:p>
            <a:pPr marL="0" indent="0" eaLnBrk="1" hangingPunct="1">
              <a:lnSpc>
                <a:spcPct val="80000"/>
              </a:lnSpc>
              <a:buNone/>
            </a:pPr>
            <a:r>
              <a:rPr lang="en-US" sz="1400" dirty="0" smtClean="0"/>
              <a:t>Fri 01pm-06pm		closing Executive Committee meeting (Sicily 2403)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2713BD2-F117-406A-B928-809DADA0B6F3}" type="slidenum">
              <a:rPr lang="en-US" smtClean="0"/>
              <a:pPr>
                <a:defRPr/>
              </a:pPr>
              <a:t>25</a:t>
            </a:fld>
            <a:endParaRPr lang="en-US" smtClean="0"/>
          </a:p>
        </p:txBody>
      </p:sp>
      <p:sp>
        <p:nvSpPr>
          <p:cNvPr id="1741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dirty="0" smtClean="0"/>
              <a:t>Reports</a:t>
            </a:r>
          </a:p>
        </p:txBody>
      </p:sp>
      <p:sp>
        <p:nvSpPr>
          <p:cNvPr id="17412" name="Text Box 7"/>
          <p:cNvSpPr txBox="1">
            <a:spLocks noChangeArrowheads="1"/>
          </p:cNvSpPr>
          <p:nvPr/>
        </p:nvSpPr>
        <p:spPr bwMode="auto">
          <a:xfrm>
            <a:off x="914400" y="1752600"/>
            <a:ext cx="7543800" cy="2948499"/>
          </a:xfrm>
          <a:prstGeom prst="rect">
            <a:avLst/>
          </a:prstGeom>
          <a:noFill/>
          <a:ln w="9525" algn="ctr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342900" indent="-342900">
              <a:lnSpc>
                <a:spcPct val="80000"/>
              </a:lnSpc>
              <a:spcBef>
                <a:spcPct val="20000"/>
              </a:spcBef>
            </a:pPr>
            <a:r>
              <a:rPr lang="en-US" sz="3200" dirty="0" smtClean="0"/>
              <a:t>P&amp;P report			James Gilb</a:t>
            </a:r>
          </a:p>
          <a:p>
            <a:pPr marL="342900" indent="-342900">
              <a:lnSpc>
                <a:spcPct val="80000"/>
              </a:lnSpc>
              <a:spcBef>
                <a:spcPct val="20000"/>
              </a:spcBef>
            </a:pPr>
            <a:r>
              <a:rPr lang="en-US" sz="3200" dirty="0" smtClean="0"/>
              <a:t>Treasurer report</a:t>
            </a:r>
            <a:r>
              <a:rPr lang="en-US" sz="3200" dirty="0"/>
              <a:t>		</a:t>
            </a:r>
            <a:r>
              <a:rPr lang="en-US" sz="3200" dirty="0" smtClean="0"/>
              <a:t>Clint Chaplin</a:t>
            </a:r>
            <a:endParaRPr lang="en-US" sz="3200" dirty="0"/>
          </a:p>
          <a:p>
            <a:pPr marL="342900" indent="-342900">
              <a:lnSpc>
                <a:spcPct val="80000"/>
              </a:lnSpc>
              <a:spcBef>
                <a:spcPct val="20000"/>
              </a:spcBef>
            </a:pPr>
            <a:r>
              <a:rPr lang="en-US" sz="3200" dirty="0" err="1" smtClean="0"/>
              <a:t>Esecy</a:t>
            </a:r>
            <a:r>
              <a:rPr lang="en-US" sz="3200" dirty="0" smtClean="0"/>
              <a:t> report		Jon </a:t>
            </a:r>
            <a:r>
              <a:rPr lang="en-US" sz="3200" dirty="0" err="1" smtClean="0"/>
              <a:t>Rosdahl</a:t>
            </a:r>
            <a:endParaRPr lang="en-US" sz="3200" dirty="0" smtClean="0"/>
          </a:p>
          <a:p>
            <a:pPr marL="342900" indent="-342900">
              <a:lnSpc>
                <a:spcPct val="80000"/>
              </a:lnSpc>
              <a:spcBef>
                <a:spcPct val="20000"/>
              </a:spcBef>
            </a:pPr>
            <a:endParaRPr lang="en-US" sz="3200" dirty="0"/>
          </a:p>
          <a:p>
            <a:pPr marL="342900" indent="-342900">
              <a:lnSpc>
                <a:spcPct val="80000"/>
              </a:lnSpc>
              <a:spcBef>
                <a:spcPct val="20000"/>
              </a:spcBef>
            </a:pPr>
            <a:endParaRPr lang="en-US" sz="3200" dirty="0"/>
          </a:p>
          <a:p>
            <a:pPr marL="342900" indent="-342900">
              <a:lnSpc>
                <a:spcPct val="80000"/>
              </a:lnSpc>
              <a:spcBef>
                <a:spcPct val="20000"/>
              </a:spcBef>
            </a:pPr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22791D-10B7-4ED3-A051-1D6710D95BE8}" type="slidenum">
              <a:rPr lang="en-US" smtClean="0"/>
              <a:pPr>
                <a:defRPr/>
              </a:pPr>
              <a:t>26</a:t>
            </a:fld>
            <a:endParaRPr lang="en-US" smtClean="0"/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 smtClean="0"/>
              <a:t>End of Opening EC Meeting</a:t>
            </a:r>
          </a:p>
        </p:txBody>
      </p:sp>
      <p:sp>
        <p:nvSpPr>
          <p:cNvPr id="21508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chemeClr val="bg1">
              <a:lumMod val="85000"/>
            </a:schemeClr>
          </a:solidFill>
        </p:spPr>
        <p:txBody>
          <a:bodyPr/>
          <a:lstStyle/>
          <a:p>
            <a:pPr eaLnBrk="1" hangingPunct="1"/>
            <a:endParaRPr lang="en-US" dirty="0" smtClean="0">
              <a:solidFill>
                <a:schemeClr val="bg1">
                  <a:lumMod val="8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2C0D808-C12B-42EF-9B57-97A94A12D142}" type="slidenum">
              <a:rPr lang="en-US" smtClean="0"/>
              <a:pPr>
                <a:defRPr/>
              </a:pPr>
              <a:t>3</a:t>
            </a:fld>
            <a:endParaRPr lang="en-US" smtClean="0"/>
          </a:p>
        </p:txBody>
      </p:sp>
      <p:sp>
        <p:nvSpPr>
          <p:cNvPr id="12291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0"/>
            <a:ext cx="7772400" cy="1143000"/>
          </a:xfrm>
        </p:spPr>
        <p:txBody>
          <a:bodyPr/>
          <a:lstStyle/>
          <a:p>
            <a:pPr eaLnBrk="1" hangingPunct="1"/>
            <a:r>
              <a:rPr lang="en-US" dirty="0" smtClean="0"/>
              <a:t>4.00 IEEE Support Staff</a:t>
            </a:r>
          </a:p>
        </p:txBody>
      </p:sp>
      <p:sp>
        <p:nvSpPr>
          <p:cNvPr id="1229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79714" y="1143000"/>
            <a:ext cx="7239000" cy="1905000"/>
          </a:xfrm>
        </p:spPr>
        <p:txBody>
          <a:bodyPr/>
          <a:lstStyle/>
          <a:p>
            <a:pPr marL="227013" indent="-227013" defTabSz="1371600" eaLnBrk="1" hangingPunct="1">
              <a:lnSpc>
                <a:spcPct val="80000"/>
              </a:lnSpc>
              <a:buFont typeface="Times New Roman" pitchFamily="18" charset="0"/>
              <a:buAutoNum type="arabicPeriod"/>
              <a:tabLst>
                <a:tab pos="2228850" algn="l"/>
                <a:tab pos="6862763" algn="l"/>
              </a:tabLst>
            </a:pPr>
            <a:r>
              <a:rPr lang="en-US" sz="2000" dirty="0" smtClean="0"/>
              <a:t>Michelle Turner	Editor</a:t>
            </a:r>
          </a:p>
          <a:p>
            <a:pPr marL="227013" indent="-227013" defTabSz="1371600" eaLnBrk="1" hangingPunct="1">
              <a:lnSpc>
                <a:spcPct val="80000"/>
              </a:lnSpc>
              <a:buFont typeface="Times New Roman" pitchFamily="18" charset="0"/>
              <a:buAutoNum type="arabicPeriod"/>
              <a:tabLst>
                <a:tab pos="2228850" algn="l"/>
                <a:tab pos="6862763" algn="l"/>
              </a:tabLst>
            </a:pPr>
            <a:r>
              <a:rPr lang="en-US" sz="2000" dirty="0"/>
              <a:t>Kathryn Bennet	Technical Program </a:t>
            </a:r>
            <a:r>
              <a:rPr lang="en-US" sz="2000" dirty="0" smtClean="0"/>
              <a:t>Operations</a:t>
            </a:r>
          </a:p>
          <a:p>
            <a:pPr marL="227013" indent="-227013" defTabSz="1371600" eaLnBrk="1" hangingPunct="1">
              <a:lnSpc>
                <a:spcPct val="80000"/>
              </a:lnSpc>
              <a:buFont typeface="Times New Roman" pitchFamily="18" charset="0"/>
              <a:buAutoNum type="arabicPeriod"/>
              <a:tabLst>
                <a:tab pos="2228850" algn="l"/>
                <a:tab pos="6862763" algn="l"/>
              </a:tabLst>
            </a:pPr>
            <a:r>
              <a:rPr lang="en-US" sz="2000" dirty="0" smtClean="0"/>
              <a:t>Jonathan Goldberg Technical Program Operations</a:t>
            </a:r>
            <a:endParaRPr lang="en-US" sz="2000" dirty="0"/>
          </a:p>
          <a:p>
            <a:pPr marL="227013" indent="-227013" defTabSz="1371600" eaLnBrk="1" hangingPunct="1">
              <a:lnSpc>
                <a:spcPct val="80000"/>
              </a:lnSpc>
              <a:buFont typeface="Times New Roman" pitchFamily="18" charset="0"/>
              <a:buAutoNum type="arabicPeriod"/>
              <a:tabLst>
                <a:tab pos="2228850" algn="l"/>
                <a:tab pos="6862763" algn="l"/>
              </a:tabLst>
            </a:pPr>
            <a:r>
              <a:rPr lang="en-US" sz="2000" dirty="0" smtClean="0"/>
              <a:t>Jodi </a:t>
            </a:r>
            <a:r>
              <a:rPr lang="en-US" sz="2000" dirty="0" err="1" smtClean="0"/>
              <a:t>Haasz</a:t>
            </a:r>
            <a:r>
              <a:rPr lang="en-US" sz="2000" dirty="0" smtClean="0"/>
              <a:t> 	Fellowship Program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9888285-84CB-4E25-9CB1-DB64667697D0}" type="slidenum">
              <a:rPr lang="en-US" smtClean="0"/>
              <a:pPr>
                <a:defRPr/>
              </a:pPr>
              <a:t>4</a:t>
            </a:fld>
            <a:endParaRPr lang="en-US" smtClean="0"/>
          </a:p>
        </p:txBody>
      </p:sp>
      <p:sp>
        <p:nvSpPr>
          <p:cNvPr id="15363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381000"/>
            <a:ext cx="7772400" cy="1143000"/>
          </a:xfrm>
        </p:spPr>
        <p:txBody>
          <a:bodyPr/>
          <a:lstStyle/>
          <a:p>
            <a:pPr eaLnBrk="1" hangingPunct="1"/>
            <a:r>
              <a:rPr lang="en-US" dirty="0" smtClean="0"/>
              <a:t>4.01 Meeting Fee Waivers</a:t>
            </a:r>
          </a:p>
        </p:txBody>
      </p:sp>
      <p:sp>
        <p:nvSpPr>
          <p:cNvPr id="15364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3657600"/>
            <a:ext cx="8229600" cy="2057400"/>
          </a:xfrm>
        </p:spPr>
        <p:txBody>
          <a:bodyPr/>
          <a:lstStyle/>
          <a:p>
            <a:pPr marL="0" indent="0" eaLnBrk="1" hangingPunct="1">
              <a:lnSpc>
                <a:spcPct val="80000"/>
              </a:lnSpc>
              <a:buNone/>
            </a:pPr>
            <a:endParaRPr lang="en-US" sz="2400" dirty="0" smtClean="0"/>
          </a:p>
          <a:p>
            <a:pPr lvl="2" eaLnBrk="1" hangingPunct="1">
              <a:lnSpc>
                <a:spcPct val="80000"/>
              </a:lnSpc>
            </a:pPr>
            <a:endParaRPr lang="en-US" sz="1800" dirty="0" smtClean="0"/>
          </a:p>
          <a:p>
            <a:pPr lvl="1" eaLnBrk="1" hangingPunct="1">
              <a:lnSpc>
                <a:spcPct val="80000"/>
              </a:lnSpc>
            </a:pPr>
            <a:endParaRPr lang="en-US" sz="2200" dirty="0" smtClean="0"/>
          </a:p>
          <a:p>
            <a:pPr lvl="2" eaLnBrk="1" hangingPunct="1">
              <a:lnSpc>
                <a:spcPct val="80000"/>
              </a:lnSpc>
            </a:pPr>
            <a:endParaRPr lang="en-US" sz="1800" dirty="0" smtClean="0"/>
          </a:p>
        </p:txBody>
      </p:sp>
      <p:sp>
        <p:nvSpPr>
          <p:cNvPr id="5" name="Title 1"/>
          <p:cNvSpPr txBox="1">
            <a:spLocks/>
          </p:cNvSpPr>
          <p:nvPr/>
        </p:nvSpPr>
        <p:spPr bwMode="auto">
          <a:xfrm>
            <a:off x="1828800" y="1392865"/>
            <a:ext cx="45720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Invited Guests</a:t>
            </a:r>
            <a:endParaRPr kumimoji="0" lang="en-US" sz="3200" b="0" i="0" u="none" strike="noStrike" kern="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533400" y="2286000"/>
            <a:ext cx="7924800" cy="3429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227013" indent="-227013" defTabSz="1371600">
              <a:lnSpc>
                <a:spcPct val="80000"/>
              </a:lnSpc>
              <a:spcBef>
                <a:spcPct val="20000"/>
              </a:spcBef>
              <a:buFont typeface="Times New Roman" pitchFamily="18" charset="0"/>
              <a:buAutoNum type="arabicPeriod"/>
              <a:tabLst>
                <a:tab pos="2228850" algn="l"/>
                <a:tab pos="6862763" algn="l"/>
              </a:tabLst>
            </a:pPr>
            <a:r>
              <a:rPr lang="en-US" sz="2000" dirty="0"/>
              <a:t>Richard </a:t>
            </a:r>
            <a:r>
              <a:rPr lang="en-US" sz="2000" dirty="0" err="1" smtClean="0"/>
              <a:t>Burbridge</a:t>
            </a:r>
            <a:r>
              <a:rPr lang="en-US" sz="2000" dirty="0" smtClean="0"/>
              <a:t>	Chair </a:t>
            </a:r>
            <a:r>
              <a:rPr lang="en-US" sz="2000" dirty="0"/>
              <a:t>of 3GPP </a:t>
            </a:r>
            <a:r>
              <a:rPr lang="en-US" sz="2000" dirty="0" smtClean="0"/>
              <a:t>RAN2 (Intel)</a:t>
            </a:r>
            <a:endParaRPr lang="en-US" sz="2000" dirty="0"/>
          </a:p>
          <a:p>
            <a:pPr marL="227013" indent="-227013" defTabSz="1371600">
              <a:lnSpc>
                <a:spcPct val="80000"/>
              </a:lnSpc>
              <a:spcBef>
                <a:spcPct val="20000"/>
              </a:spcBef>
              <a:buFont typeface="Times New Roman" pitchFamily="18" charset="0"/>
              <a:buAutoNum type="arabicPeriod"/>
              <a:tabLst>
                <a:tab pos="2228850" algn="l"/>
                <a:tab pos="6862763" algn="l"/>
              </a:tabLst>
            </a:pPr>
            <a:r>
              <a:rPr lang="en-US" sz="2000" dirty="0"/>
              <a:t>Sasha </a:t>
            </a:r>
            <a:r>
              <a:rPr lang="en-US" sz="2000" dirty="0" err="1" smtClean="0"/>
              <a:t>Sirotkin</a:t>
            </a:r>
            <a:r>
              <a:rPr lang="en-US" sz="2000" dirty="0" smtClean="0"/>
              <a:t>	Rapporteur </a:t>
            </a:r>
            <a:r>
              <a:rPr lang="en-US" sz="2000" dirty="0"/>
              <a:t>of the </a:t>
            </a:r>
            <a:r>
              <a:rPr lang="en-US" sz="2000" dirty="0" smtClean="0"/>
              <a:t>3GPP LWA </a:t>
            </a:r>
            <a:r>
              <a:rPr lang="en-US" sz="2000" dirty="0"/>
              <a:t>work </a:t>
            </a:r>
            <a:r>
              <a:rPr lang="en-US" sz="2000" dirty="0" smtClean="0"/>
              <a:t>item (Intel)</a:t>
            </a:r>
            <a:endParaRPr lang="en-US" sz="2000" dirty="0"/>
          </a:p>
          <a:p>
            <a:pPr marL="227013" indent="-227013" defTabSz="1371600">
              <a:lnSpc>
                <a:spcPct val="80000"/>
              </a:lnSpc>
              <a:spcBef>
                <a:spcPct val="20000"/>
              </a:spcBef>
              <a:buFont typeface="Times New Roman" pitchFamily="18" charset="0"/>
              <a:buAutoNum type="arabicPeriod"/>
              <a:tabLst>
                <a:tab pos="2228850" algn="l"/>
                <a:tab pos="6862763" algn="l"/>
              </a:tabLst>
            </a:pPr>
            <a:r>
              <a:rPr lang="en-US" sz="2000" dirty="0" smtClean="0"/>
              <a:t>Philippe </a:t>
            </a:r>
            <a:r>
              <a:rPr lang="en-US" sz="2000" dirty="0" err="1" smtClean="0"/>
              <a:t>Reininger</a:t>
            </a:r>
            <a:r>
              <a:rPr lang="en-US" sz="2000" dirty="0" smtClean="0"/>
              <a:t>	3GPP </a:t>
            </a:r>
            <a:r>
              <a:rPr lang="en-US" sz="2000" dirty="0"/>
              <a:t>RAN3 chair (</a:t>
            </a:r>
            <a:r>
              <a:rPr lang="en-US" sz="2000" dirty="0" smtClean="0"/>
              <a:t>Huawei)</a:t>
            </a:r>
          </a:p>
          <a:p>
            <a:pPr marL="227013" indent="-227013" defTabSz="1371600">
              <a:lnSpc>
                <a:spcPct val="80000"/>
              </a:lnSpc>
              <a:spcBef>
                <a:spcPct val="20000"/>
              </a:spcBef>
              <a:buFont typeface="Times New Roman" pitchFamily="18" charset="0"/>
              <a:buAutoNum type="arabicPeriod"/>
              <a:tabLst>
                <a:tab pos="2228850" algn="l"/>
                <a:tab pos="6862763" algn="l"/>
              </a:tabLst>
            </a:pPr>
            <a:endParaRPr lang="en-US" sz="2000" dirty="0"/>
          </a:p>
          <a:p>
            <a:pPr defTabSz="1371600">
              <a:lnSpc>
                <a:spcPct val="80000"/>
              </a:lnSpc>
              <a:spcBef>
                <a:spcPct val="20000"/>
              </a:spcBef>
              <a:tabLst>
                <a:tab pos="2228850" algn="l"/>
                <a:tab pos="6862763" algn="l"/>
              </a:tabLst>
            </a:pPr>
            <a:r>
              <a:rPr lang="en-US" sz="2000" dirty="0" smtClean="0"/>
              <a:t/>
            </a:r>
            <a:br>
              <a:rPr lang="en-US" sz="2000" dirty="0" smtClean="0"/>
            </a:br>
            <a:r>
              <a:rPr lang="en-US" sz="2000" dirty="0" smtClean="0"/>
              <a:t/>
            </a:r>
            <a:br>
              <a:rPr lang="en-US" sz="2000" dirty="0" smtClean="0"/>
            </a:br>
            <a:r>
              <a:rPr lang="en-US" sz="2000" dirty="0" smtClean="0"/>
              <a:t>EC </a:t>
            </a:r>
            <a:r>
              <a:rPr lang="en-US" sz="2000" dirty="0"/>
              <a:t>Motion: </a:t>
            </a:r>
            <a:r>
              <a:rPr lang="en-US" sz="2000" strike="sngStrike" dirty="0"/>
              <a:t/>
            </a:r>
            <a:br>
              <a:rPr lang="en-US" sz="2000" strike="sngStrike" dirty="0"/>
            </a:br>
            <a:r>
              <a:rPr lang="en-US" sz="2000" dirty="0"/>
              <a:t>Approve waiving the registration fee for the </a:t>
            </a:r>
            <a:r>
              <a:rPr lang="en-US" sz="2000" dirty="0" smtClean="0"/>
              <a:t>above Invited Guests</a:t>
            </a:r>
            <a:br>
              <a:rPr lang="en-US" sz="2000" dirty="0" smtClean="0"/>
            </a:br>
            <a:r>
              <a:rPr lang="en-US" sz="2000" dirty="0"/>
              <a:t/>
            </a:r>
            <a:br>
              <a:rPr lang="en-US" sz="2000" dirty="0"/>
            </a:br>
            <a:r>
              <a:rPr lang="en-US" sz="2000" dirty="0"/>
              <a:t>Mover: 	Seconder:	 </a:t>
            </a:r>
            <a:r>
              <a:rPr lang="en-US" sz="2000" dirty="0" smtClean="0"/>
              <a:t/>
            </a:r>
            <a:br>
              <a:rPr lang="en-US" sz="2000" dirty="0" smtClean="0"/>
            </a:br>
            <a:r>
              <a:rPr lang="en-US" sz="2000" dirty="0" smtClean="0"/>
              <a:t>	</a:t>
            </a:r>
          </a:p>
          <a:p>
            <a:pPr defTabSz="1371600">
              <a:lnSpc>
                <a:spcPct val="80000"/>
              </a:lnSpc>
              <a:spcBef>
                <a:spcPct val="20000"/>
              </a:spcBef>
              <a:tabLst>
                <a:tab pos="2228850" algn="l"/>
                <a:tab pos="6862763" algn="l"/>
              </a:tabLst>
            </a:pPr>
            <a:r>
              <a:rPr lang="en-US" sz="2000" dirty="0"/>
              <a:t>	</a:t>
            </a:r>
            <a:r>
              <a:rPr lang="en-US" sz="2000" dirty="0" smtClean="0"/>
              <a:t>__</a:t>
            </a:r>
            <a:r>
              <a:rPr lang="en-US" sz="2000" dirty="0"/>
              <a:t>Y/__N/__</a:t>
            </a:r>
            <a:r>
              <a:rPr lang="en-US" sz="2000" dirty="0" smtClean="0"/>
              <a:t>A	</a:t>
            </a:r>
            <a:r>
              <a:rPr lang="en-US" sz="2000" dirty="0"/>
              <a:t/>
            </a:r>
            <a:br>
              <a:rPr lang="en-US" sz="2000" dirty="0"/>
            </a:br>
            <a:endParaRPr lang="en-US" sz="2000" dirty="0"/>
          </a:p>
          <a:p>
            <a:pPr marL="227013" lvl="0" indent="-227013" defTabSz="1371600">
              <a:lnSpc>
                <a:spcPct val="80000"/>
              </a:lnSpc>
              <a:spcBef>
                <a:spcPct val="20000"/>
              </a:spcBef>
              <a:buFont typeface="Times New Roman" pitchFamily="18" charset="0"/>
              <a:buAutoNum type="arabicPeriod"/>
              <a:tabLst>
                <a:tab pos="2228850" algn="l"/>
                <a:tab pos="6862763" algn="l"/>
              </a:tabLst>
            </a:pPr>
            <a:endParaRPr lang="en-US" sz="2000" kern="0" dirty="0" smtClean="0">
              <a:latin typeface="+mn-lt"/>
              <a:cs typeface="+mn-cs"/>
            </a:endParaRPr>
          </a:p>
          <a:p>
            <a:pPr marL="227013" lvl="0" indent="-227013" defTabSz="1371600">
              <a:lnSpc>
                <a:spcPct val="80000"/>
              </a:lnSpc>
              <a:spcBef>
                <a:spcPct val="20000"/>
              </a:spcBef>
              <a:tabLst>
                <a:tab pos="2228850" algn="l"/>
                <a:tab pos="6862763" algn="l"/>
              </a:tabLst>
            </a:pPr>
            <a:endParaRPr kumimoji="0" 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1371600" rtl="0" eaLnBrk="1" fontAlgn="base" latinLnBrk="0" hangingPunct="1">
              <a:lnSpc>
                <a:spcPct val="8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Times New Roman" pitchFamily="18" charset="0"/>
              <a:buAutoNum type="arabicPeriod"/>
              <a:tabLst/>
              <a:defRPr/>
            </a:pPr>
            <a:endParaRPr kumimoji="0" 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1371600" rtl="0" eaLnBrk="1" fontAlgn="base" latinLnBrk="0" hangingPunct="1">
              <a:lnSpc>
                <a:spcPct val="8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Times New Roman" pitchFamily="18" charset="0"/>
              <a:buAutoNum type="arabicPeriod"/>
              <a:tabLst/>
              <a:defRPr/>
            </a:pPr>
            <a:endParaRPr kumimoji="0" 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1371600" rtl="0" eaLnBrk="1" fontAlgn="base" latinLnBrk="0" hangingPunct="1">
              <a:lnSpc>
                <a:spcPct val="8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 typeface="Times New Roman" pitchFamily="18" charset="0"/>
              <a:buAutoNum type="arabicPeriod"/>
              <a:tabLst/>
              <a:defRPr/>
            </a:pPr>
            <a:endParaRPr kumimoji="0" lang="en-US" sz="2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5.01 Chair’s Announcement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Chair’s opening remarks</a:t>
            </a:r>
          </a:p>
          <a:p>
            <a:pPr lvl="1"/>
            <a:r>
              <a:rPr lang="en-US" sz="2000" dirty="0" err="1" smtClean="0"/>
              <a:t>tbd</a:t>
            </a:r>
            <a:r>
              <a:rPr lang="en-US" sz="2000" dirty="0" smtClean="0"/>
              <a:t/>
            </a:r>
            <a:br>
              <a:rPr lang="en-US" sz="2000" dirty="0" smtClean="0"/>
            </a:br>
            <a:r>
              <a:rPr lang="en-US" sz="2000" dirty="0" smtClean="0"/>
              <a:t/>
            </a:r>
            <a:br>
              <a:rPr lang="en-US" sz="2000" dirty="0" smtClean="0"/>
            </a:br>
            <a:endParaRPr lang="en-US" sz="2800" dirty="0" smtClean="0"/>
          </a:p>
          <a:p>
            <a:pPr lvl="1"/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9837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5</a:t>
            </a:r>
            <a:r>
              <a:rPr lang="en-US" dirty="0" smtClean="0"/>
              <a:t>.011 March Elections</a:t>
            </a: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>
          <a:xfrm>
            <a:off x="685800" y="1752600"/>
            <a:ext cx="7772400" cy="4114800"/>
          </a:xfrm>
        </p:spPr>
        <p:txBody>
          <a:bodyPr/>
          <a:lstStyle/>
          <a:p>
            <a:r>
              <a:rPr lang="en-US" sz="2000" dirty="0" smtClean="0"/>
              <a:t>Prior to opening EC meeting</a:t>
            </a:r>
          </a:p>
          <a:p>
            <a:pPr lvl="1"/>
            <a:r>
              <a:rPr lang="en-US" sz="1800" dirty="0" smtClean="0"/>
              <a:t>802 chair candidates to notify EC Recording Secretary</a:t>
            </a:r>
          </a:p>
          <a:p>
            <a:pPr lvl="1"/>
            <a:r>
              <a:rPr lang="en-US" sz="1800" dirty="0" err="1" smtClean="0"/>
              <a:t>Nikolich’s</a:t>
            </a:r>
            <a:r>
              <a:rPr lang="en-US" sz="1800" dirty="0" smtClean="0"/>
              <a:t> proposed slate of appointed EC members</a:t>
            </a:r>
          </a:p>
          <a:p>
            <a:pPr lvl="2"/>
            <a:r>
              <a:rPr lang="en-US" sz="1400" dirty="0" smtClean="0"/>
              <a:t>1</a:t>
            </a:r>
            <a:r>
              <a:rPr lang="en-US" sz="1400" baseline="30000" dirty="0" smtClean="0"/>
              <a:t>st</a:t>
            </a:r>
            <a:r>
              <a:rPr lang="en-US" sz="1400" dirty="0" smtClean="0"/>
              <a:t> VC Path </a:t>
            </a:r>
            <a:r>
              <a:rPr lang="en-US" sz="1400" dirty="0" err="1" smtClean="0"/>
              <a:t>Thaler</a:t>
            </a:r>
            <a:r>
              <a:rPr lang="en-US" sz="1400" dirty="0" smtClean="0"/>
              <a:t>, 2</a:t>
            </a:r>
            <a:r>
              <a:rPr lang="en-US" sz="1400" baseline="30000" dirty="0" smtClean="0"/>
              <a:t>nd</a:t>
            </a:r>
            <a:r>
              <a:rPr lang="en-US" sz="1400" dirty="0" smtClean="0"/>
              <a:t> VC James Gilb, Exec </a:t>
            </a:r>
            <a:r>
              <a:rPr lang="en-US" sz="1400" dirty="0" err="1" smtClean="0"/>
              <a:t>Secy</a:t>
            </a:r>
            <a:r>
              <a:rPr lang="en-US" sz="1400" dirty="0" smtClean="0"/>
              <a:t> Jon </a:t>
            </a:r>
            <a:r>
              <a:rPr lang="en-US" sz="1400" dirty="0" err="1" smtClean="0"/>
              <a:t>Rosdahl</a:t>
            </a:r>
            <a:r>
              <a:rPr lang="en-US" sz="1400" dirty="0" smtClean="0"/>
              <a:t>, Rec </a:t>
            </a:r>
            <a:r>
              <a:rPr lang="en-US" sz="1400" dirty="0" err="1" smtClean="0"/>
              <a:t>Secy</a:t>
            </a:r>
            <a:r>
              <a:rPr lang="en-US" sz="1400" dirty="0" smtClean="0"/>
              <a:t>, John </a:t>
            </a:r>
            <a:r>
              <a:rPr lang="en-US" sz="1400" dirty="0" err="1" smtClean="0"/>
              <a:t>D’Ambrosia</a:t>
            </a:r>
            <a:r>
              <a:rPr lang="en-US" sz="1400" dirty="0" smtClean="0"/>
              <a:t>, Treasurer, Clint Chaplin, Member Emeritus, Geoff Thompson</a:t>
            </a:r>
          </a:p>
          <a:p>
            <a:r>
              <a:rPr lang="en-US" sz="2000" dirty="0" smtClean="0"/>
              <a:t>Prior to closing EC meeting</a:t>
            </a:r>
          </a:p>
          <a:p>
            <a:pPr lvl="1"/>
            <a:r>
              <a:rPr lang="en-US" sz="1800" dirty="0" smtClean="0"/>
              <a:t>WG and TAG officer elections to be held (</a:t>
            </a:r>
            <a:r>
              <a:rPr lang="en-US" sz="1400" dirty="0" smtClean="0"/>
              <a:t>remember to record vote counts</a:t>
            </a:r>
            <a:r>
              <a:rPr lang="en-US" sz="1800" dirty="0" smtClean="0"/>
              <a:t>)</a:t>
            </a:r>
            <a:endParaRPr lang="en-US" sz="1400" dirty="0" smtClean="0"/>
          </a:p>
          <a:p>
            <a:pPr lvl="1"/>
            <a:r>
              <a:rPr lang="en-US" sz="1800" dirty="0" smtClean="0"/>
              <a:t>Letters of endorsement for all potential EC members must be on file</a:t>
            </a:r>
          </a:p>
          <a:p>
            <a:r>
              <a:rPr lang="en-US" sz="2000" dirty="0" smtClean="0"/>
              <a:t>During closing EC meeting</a:t>
            </a:r>
          </a:p>
          <a:p>
            <a:pPr lvl="1"/>
            <a:r>
              <a:rPr lang="en-US" sz="1800" dirty="0" smtClean="0"/>
              <a:t>Report numerical results of WG/TAG officer elections</a:t>
            </a:r>
          </a:p>
          <a:p>
            <a:pPr lvl="1"/>
            <a:r>
              <a:rPr lang="en-US" sz="1800" dirty="0" smtClean="0"/>
              <a:t>Confirmation of individuals elected to WG and TAG officers</a:t>
            </a:r>
          </a:p>
          <a:p>
            <a:pPr lvl="1"/>
            <a:r>
              <a:rPr lang="en-US" sz="1800" dirty="0" smtClean="0"/>
              <a:t>802 chair election</a:t>
            </a:r>
          </a:p>
          <a:p>
            <a:pPr lvl="1"/>
            <a:r>
              <a:rPr lang="en-US" sz="1800" dirty="0" smtClean="0"/>
              <a:t>Confirmation of individuals to 802 appointed positions</a:t>
            </a:r>
          </a:p>
          <a:p>
            <a:pPr lvl="1"/>
            <a:endParaRPr lang="en-US" sz="1800" dirty="0" smtClean="0"/>
          </a:p>
          <a:p>
            <a:endParaRPr lang="en-US" sz="2400" dirty="0" smtClean="0"/>
          </a:p>
        </p:txBody>
      </p:sp>
      <p:sp>
        <p:nvSpPr>
          <p:cNvPr id="5124" name="Slide Number Placeholder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582B82F1-15BE-4346-BB9F-7340EE66D9B5}" type="slidenum">
              <a:rPr lang="en-US" smtClean="0"/>
              <a:pPr/>
              <a:t>6</a:t>
            </a:fld>
            <a:endParaRPr lang="en-US" smtClean="0"/>
          </a:p>
        </p:txBody>
      </p:sp>
    </p:spTree>
    <p:extLst>
      <p:ext uri="{BB962C8B-B14F-4D97-AF65-F5344CB8AC3E}">
        <p14:creationId xmlns:p14="http://schemas.microsoft.com/office/powerpoint/2010/main" val="1931213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5.012 Interim EC </a:t>
            </a:r>
            <a:r>
              <a:rPr lang="en-US" dirty="0" err="1" smtClean="0"/>
              <a:t>telecon</a:t>
            </a:r>
            <a:r>
              <a:rPr lang="en-US" dirty="0" smtClean="0"/>
              <a:t> </a:t>
            </a:r>
            <a:br>
              <a:rPr lang="en-US" dirty="0" smtClean="0"/>
            </a:br>
            <a:r>
              <a:rPr lang="en-US" dirty="0" smtClean="0"/>
              <a:t>June meeting notice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</a:t>
            </a:r>
            <a:r>
              <a:rPr lang="en-US" dirty="0" smtClean="0"/>
              <a:t>nterim EC meeting scheduled for </a:t>
            </a:r>
          </a:p>
          <a:p>
            <a:pPr lvl="1"/>
            <a:r>
              <a:rPr lang="en-US" dirty="0" smtClean="0"/>
              <a:t>07JUN 1-3PM ET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2948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7"/>
          <p:cNvSpPr>
            <a:spLocks noGrp="1"/>
          </p:cNvSpPr>
          <p:nvPr>
            <p:ph idx="1"/>
          </p:nvPr>
        </p:nvSpPr>
        <p:spPr>
          <a:xfrm>
            <a:off x="457200" y="1447800"/>
            <a:ext cx="8153400" cy="4114800"/>
          </a:xfrm>
        </p:spPr>
        <p:txBody>
          <a:bodyPr/>
          <a:lstStyle/>
          <a:p>
            <a:r>
              <a:rPr lang="en-US" sz="2400" dirty="0" err="1" smtClean="0"/>
              <a:t>BoG</a:t>
            </a:r>
            <a:r>
              <a:rPr lang="en-US" sz="2400" dirty="0" smtClean="0"/>
              <a:t> meeting 3,4 FEB2015</a:t>
            </a:r>
          </a:p>
          <a:p>
            <a:pPr lvl="1"/>
            <a:r>
              <a:rPr lang="en-US" sz="2000" dirty="0" smtClean="0"/>
              <a:t>SA strategic plan goals </a:t>
            </a:r>
            <a:r>
              <a:rPr lang="en-US" sz="2000" dirty="0"/>
              <a:t>revision </a:t>
            </a:r>
            <a:r>
              <a:rPr lang="en-US" sz="2000" dirty="0" smtClean="0"/>
              <a:t>approved</a:t>
            </a:r>
            <a:endParaRPr lang="en-US" sz="2000" dirty="0"/>
          </a:p>
          <a:p>
            <a:pPr lvl="2"/>
            <a:r>
              <a:rPr lang="en-US" sz="1600" dirty="0" smtClean="0"/>
              <a:t>Vision: Be </a:t>
            </a:r>
            <a:r>
              <a:rPr lang="en-US" sz="1600" dirty="0"/>
              <a:t>a world-class Standards Development Organization</a:t>
            </a:r>
          </a:p>
          <a:p>
            <a:pPr lvl="2"/>
            <a:r>
              <a:rPr lang="en-US" sz="1600" dirty="0" smtClean="0"/>
              <a:t>Mission: Provide </a:t>
            </a:r>
            <a:r>
              <a:rPr lang="en-US" sz="1600" dirty="0"/>
              <a:t>a high quality, market relevant standardization </a:t>
            </a:r>
            <a:r>
              <a:rPr lang="en-US" sz="1600" dirty="0" smtClean="0"/>
              <a:t>environment</a:t>
            </a:r>
            <a:r>
              <a:rPr lang="en-US" sz="1600" dirty="0"/>
              <a:t>, respected world-wide</a:t>
            </a:r>
          </a:p>
          <a:p>
            <a:pPr lvl="2"/>
            <a:r>
              <a:rPr lang="en-US" sz="1600" dirty="0" smtClean="0"/>
              <a:t>Goal: Provide </a:t>
            </a:r>
            <a:r>
              <a:rPr lang="en-US" sz="1600" dirty="0"/>
              <a:t>a globally open, inclusive, and transparent environment for market relevant, voluntary consensus standardization, supported </a:t>
            </a:r>
            <a:r>
              <a:rPr lang="en-US" sz="1600" dirty="0" smtClean="0"/>
              <a:t>by: Global Presence, </a:t>
            </a:r>
            <a:r>
              <a:rPr lang="en-US" sz="1600" dirty="0"/>
              <a:t>Financial </a:t>
            </a:r>
            <a:r>
              <a:rPr lang="en-US" sz="1600" dirty="0" smtClean="0"/>
              <a:t>Sustainability, </a:t>
            </a:r>
            <a:r>
              <a:rPr lang="en-US" sz="1600" dirty="0"/>
              <a:t>Being a Learning </a:t>
            </a:r>
            <a:r>
              <a:rPr lang="en-US" sz="1600" dirty="0" smtClean="0"/>
              <a:t>Community</a:t>
            </a:r>
            <a:endParaRPr lang="en-US" sz="1600" dirty="0"/>
          </a:p>
          <a:p>
            <a:r>
              <a:rPr lang="en-US" sz="2400" dirty="0" smtClean="0"/>
              <a:t>IEEE </a:t>
            </a:r>
            <a:r>
              <a:rPr lang="en-US" sz="2400" dirty="0" err="1" smtClean="0"/>
              <a:t>BoD</a:t>
            </a:r>
            <a:endParaRPr lang="en-US" sz="2400" dirty="0" smtClean="0"/>
          </a:p>
          <a:p>
            <a:pPr lvl="1"/>
            <a:r>
              <a:rPr lang="en-US" sz="2000" dirty="0"/>
              <a:t>T</a:t>
            </a:r>
            <a:r>
              <a:rPr lang="en-US" sz="2000" dirty="0" smtClean="0"/>
              <a:t>he IEEE 5G Steering Committee formed</a:t>
            </a:r>
            <a:endParaRPr lang="en-US" sz="400" dirty="0"/>
          </a:p>
          <a:p>
            <a:pPr lvl="2"/>
            <a:r>
              <a:rPr lang="en-US" sz="1600" dirty="0" smtClean="0"/>
              <a:t>Mission and Charter are pending</a:t>
            </a:r>
          </a:p>
          <a:p>
            <a:pPr lvl="1"/>
            <a:endParaRPr lang="en-US" sz="2000" dirty="0"/>
          </a:p>
          <a:p>
            <a:pPr lvl="1"/>
            <a:endParaRPr lang="en-US" sz="2000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F756E78-B411-4A49-8A56-75D9C3D57CC9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  <p:sp>
        <p:nvSpPr>
          <p:cNvPr id="6" name="Rectangle 7"/>
          <p:cNvSpPr txBox="1">
            <a:spLocks noChangeArrowheads="1"/>
          </p:cNvSpPr>
          <p:nvPr/>
        </p:nvSpPr>
        <p:spPr>
          <a:xfrm>
            <a:off x="609600" y="304800"/>
            <a:ext cx="7772400" cy="1143000"/>
          </a:xfrm>
          <a:prstGeom prst="rect">
            <a:avLst/>
          </a:prstGeom>
        </p:spPr>
        <p:txBody>
          <a:bodyPr/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en-US" sz="4000" kern="0" dirty="0" smtClean="0"/>
              <a:t>5.02 SA </a:t>
            </a:r>
            <a:r>
              <a:rPr lang="en-US" sz="4000" kern="0" dirty="0" err="1" smtClean="0"/>
              <a:t>BoG</a:t>
            </a:r>
            <a:r>
              <a:rPr lang="en-US" sz="4000" kern="0" dirty="0" smtClean="0"/>
              <a:t> Update</a:t>
            </a:r>
          </a:p>
        </p:txBody>
      </p:sp>
    </p:spTree>
    <p:extLst>
      <p:ext uri="{BB962C8B-B14F-4D97-AF65-F5344CB8AC3E}">
        <p14:creationId xmlns:p14="http://schemas.microsoft.com/office/powerpoint/2010/main" val="19178924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A1B5D0C-A3CA-4015-90F1-B87437697A9D}" type="slidenum">
              <a:rPr lang="en-US" smtClean="0"/>
              <a:pPr>
                <a:defRPr/>
              </a:pPr>
              <a:t>9</a:t>
            </a:fld>
            <a:endParaRPr lang="en-US" smtClean="0"/>
          </a:p>
        </p:txBody>
      </p:sp>
      <p:sp>
        <p:nvSpPr>
          <p:cNvPr id="6147" name="Text Box 2"/>
          <p:cNvSpPr txBox="1">
            <a:spLocks noChangeArrowheads="1"/>
          </p:cNvSpPr>
          <p:nvPr/>
        </p:nvSpPr>
        <p:spPr bwMode="auto">
          <a:xfrm>
            <a:off x="304800" y="1295400"/>
            <a:ext cx="8610600" cy="50475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400" b="1" u="sng" dirty="0"/>
              <a:t>Project </a:t>
            </a:r>
            <a:r>
              <a:rPr lang="en-US" sz="2400" b="1" u="sng" dirty="0" smtClean="0"/>
              <a:t>Authorization Approvals</a:t>
            </a:r>
            <a:endParaRPr lang="en-US" sz="2400" b="1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b="1" dirty="0"/>
          </a:p>
          <a:p>
            <a:pPr lvl="0"/>
            <a:r>
              <a:rPr lang="en-US" b="1" dirty="0" smtClean="0"/>
              <a:t>New Projects: </a:t>
            </a:r>
            <a:r>
              <a:rPr lang="en-US" b="1" dirty="0"/>
              <a:t>	</a:t>
            </a:r>
            <a:r>
              <a:rPr lang="en-US" dirty="0" smtClean="0"/>
              <a:t>P802.3ca, P802.3cb, P802.15.4t, P802.15.4u, P802d, P802.1CQ</a:t>
            </a:r>
          </a:p>
          <a:p>
            <a:pPr lvl="0"/>
            <a:endParaRPr lang="en-US" b="1" dirty="0"/>
          </a:p>
          <a:p>
            <a:pPr lvl="0"/>
            <a:r>
              <a:rPr lang="en-US" b="1" dirty="0"/>
              <a:t>Modified PAR: 	</a:t>
            </a:r>
            <a:r>
              <a:rPr lang="en-US" dirty="0" smtClean="0"/>
              <a:t>P802.15.3d</a:t>
            </a:r>
          </a:p>
          <a:p>
            <a:pPr lvl="0"/>
            <a:endParaRPr lang="en-US" b="1" dirty="0"/>
          </a:p>
          <a:p>
            <a:r>
              <a:rPr lang="en-US" b="1" dirty="0"/>
              <a:t>Revisions</a:t>
            </a:r>
            <a:r>
              <a:rPr lang="en-US" b="1" dirty="0" smtClean="0"/>
              <a:t>:	</a:t>
            </a:r>
            <a:r>
              <a:rPr lang="en-US" dirty="0" smtClean="0"/>
              <a:t>none</a:t>
            </a:r>
            <a:endParaRPr lang="en-US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b="1" dirty="0"/>
              <a:t>Reaffirmations: 	</a:t>
            </a:r>
            <a:r>
              <a:rPr lang="en-US" dirty="0" smtClean="0"/>
              <a:t>none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dirty="0" smtClean="0"/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b="1" dirty="0" smtClean="0"/>
              <a:t>Corrigendum:	</a:t>
            </a:r>
            <a:r>
              <a:rPr lang="en-US" dirty="0"/>
              <a:t> </a:t>
            </a:r>
            <a:r>
              <a:rPr lang="en-US" dirty="0" smtClean="0"/>
              <a:t>P802.1BA-2011/</a:t>
            </a:r>
            <a:r>
              <a:rPr lang="en-US" dirty="0" err="1" smtClean="0"/>
              <a:t>Cor</a:t>
            </a:r>
            <a:r>
              <a:rPr lang="en-US" dirty="0" smtClean="0"/>
              <a:t> </a:t>
            </a:r>
            <a:r>
              <a:rPr lang="en-US" dirty="0"/>
              <a:t>1 </a:t>
            </a:r>
            <a:endParaRPr lang="en-US" dirty="0" smtClean="0"/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b="1" dirty="0"/>
          </a:p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 b="1" dirty="0"/>
              <a:t>Withdrawals: </a:t>
            </a:r>
            <a:r>
              <a:rPr lang="en-US" b="1" dirty="0" smtClean="0"/>
              <a:t>	</a:t>
            </a:r>
            <a:r>
              <a:rPr lang="en-US" dirty="0"/>
              <a:t>P</a:t>
            </a:r>
            <a:r>
              <a:rPr lang="en-US" dirty="0" smtClean="0"/>
              <a:t>802.16.3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dirty="0"/>
          </a:p>
          <a:p>
            <a:pPr lvl="0"/>
            <a:r>
              <a:rPr lang="en-US" b="1" dirty="0"/>
              <a:t>Extensions</a:t>
            </a:r>
            <a:r>
              <a:rPr lang="en-US" b="1" dirty="0" smtClean="0"/>
              <a:t>:	</a:t>
            </a:r>
            <a:r>
              <a:rPr lang="en-US" dirty="0" smtClean="0"/>
              <a:t>none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sz="1400" dirty="0" smtClean="0"/>
          </a:p>
          <a:p>
            <a:pPr lvl="0"/>
            <a:r>
              <a:rPr lang="en-US" b="1" dirty="0" smtClean="0">
                <a:solidFill>
                  <a:srgbClr val="000000"/>
                </a:solidFill>
              </a:rPr>
              <a:t>Other:</a:t>
            </a:r>
            <a:r>
              <a:rPr lang="en-US" b="1" dirty="0">
                <a:solidFill>
                  <a:srgbClr val="000000"/>
                </a:solidFill>
              </a:rPr>
              <a:t>	</a:t>
            </a:r>
            <a:r>
              <a:rPr lang="en-US" b="1" dirty="0" smtClean="0">
                <a:solidFill>
                  <a:srgbClr val="000000"/>
                </a:solidFill>
              </a:rPr>
              <a:t>	</a:t>
            </a:r>
            <a:r>
              <a:rPr lang="en-US" dirty="0" smtClean="0">
                <a:solidFill>
                  <a:srgbClr val="000000"/>
                </a:solidFill>
              </a:rPr>
              <a:t>none</a:t>
            </a:r>
            <a:endParaRPr lang="en-US" dirty="0">
              <a:solidFill>
                <a:srgbClr val="000000"/>
              </a:solidFill>
            </a:endParaRP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sz="1400" dirty="0"/>
          </a:p>
        </p:txBody>
      </p:sp>
      <p:sp>
        <p:nvSpPr>
          <p:cNvPr id="6148" name="Rectangle 3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143000"/>
          </a:xfrm>
        </p:spPr>
        <p:txBody>
          <a:bodyPr/>
          <a:lstStyle/>
          <a:p>
            <a:pPr eaLnBrk="1" hangingPunct="1"/>
            <a:r>
              <a:rPr lang="en-US" sz="4000" dirty="0" smtClean="0"/>
              <a:t>5.03 SA Standards Board Actions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157600</TotalTime>
  <Words>1095</Words>
  <Application>Microsoft Office PowerPoint</Application>
  <PresentationFormat>On-screen Show (4:3)</PresentationFormat>
  <Paragraphs>355</Paragraphs>
  <Slides>26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27" baseType="lpstr">
      <vt:lpstr>Default Design</vt:lpstr>
      <vt:lpstr>March 2016 IEEE 802 LMSC   draft02</vt:lpstr>
      <vt:lpstr>PowerPoint Presentation</vt:lpstr>
      <vt:lpstr>4.00 IEEE Support Staff</vt:lpstr>
      <vt:lpstr>4.01 Meeting Fee Waivers</vt:lpstr>
      <vt:lpstr>5.01 Chair’s Announcement</vt:lpstr>
      <vt:lpstr>5.011 March Elections</vt:lpstr>
      <vt:lpstr>5.012 Interim EC telecon  June meeting notice</vt:lpstr>
      <vt:lpstr>PowerPoint Presentation</vt:lpstr>
      <vt:lpstr>5.03 SA Standards Board Actions</vt:lpstr>
      <vt:lpstr>5.03 SA Standards Board Actions</vt:lpstr>
      <vt:lpstr>5.04  LMSC Email Ballot Recap</vt:lpstr>
      <vt:lpstr>5.05 EC Affiliation Update</vt:lpstr>
      <vt:lpstr>5.05 EC Affiliation Update</vt:lpstr>
      <vt:lpstr>5.06 Cross-802 Topics</vt:lpstr>
      <vt:lpstr>5.07 Drafts to Sponsor Ballot</vt:lpstr>
      <vt:lpstr>5.08 Drafts to RevCom</vt:lpstr>
      <vt:lpstr>5.09 Draft Documents to EC Ballot</vt:lpstr>
      <vt:lpstr>STDs due for 10 yr maintenance by DEC15</vt:lpstr>
      <vt:lpstr>5.10 Draft PARs to NesCom</vt:lpstr>
      <vt:lpstr>5.11 Pre-PAR activity</vt:lpstr>
      <vt:lpstr>5.12 EC Action Item recap</vt:lpstr>
      <vt:lpstr>5.13 802 Task Force </vt:lpstr>
      <vt:lpstr>5.33 3GPP update</vt:lpstr>
      <vt:lpstr>5.50 EC meetings for the week (draft01)</vt:lpstr>
      <vt:lpstr>Reports</vt:lpstr>
      <vt:lpstr>End of Opening EC Meeting</vt:lpstr>
    </vt:vector>
  </TitlesOfParts>
  <Company>self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July 2008</dc:title>
  <dc:subject>IEEE 802 LMSC Plenary Session</dc:subject>
  <dc:creator>Paul Nikolich</dc:creator>
  <cp:lastModifiedBy>PEN</cp:lastModifiedBy>
  <cp:revision>3141</cp:revision>
  <cp:lastPrinted>2015-11-09T16:04:22Z</cp:lastPrinted>
  <dcterms:created xsi:type="dcterms:W3CDTF">2002-03-10T15:43:16Z</dcterms:created>
  <dcterms:modified xsi:type="dcterms:W3CDTF">2016-03-10T16:10:00Z</dcterms:modified>
</cp:coreProperties>
</file>