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4"/>
  </p:notesMasterIdLst>
  <p:handoutMasterIdLst>
    <p:handoutMasterId r:id="rId15"/>
  </p:handoutMasterIdLst>
  <p:sldIdLst>
    <p:sldId id="256" r:id="rId2"/>
    <p:sldId id="257" r:id="rId3"/>
    <p:sldId id="290" r:id="rId4"/>
    <p:sldId id="291" r:id="rId5"/>
    <p:sldId id="292" r:id="rId6"/>
    <p:sldId id="293" r:id="rId7"/>
    <p:sldId id="294" r:id="rId8"/>
    <p:sldId id="268" r:id="rId9"/>
    <p:sldId id="300" r:id="rId10"/>
    <p:sldId id="301" r:id="rId11"/>
    <p:sldId id="302" r:id="rId12"/>
    <p:sldId id="303" r:id="rId13"/>
  </p:sldIdLst>
  <p:sldSz cx="9144000" cy="6858000" type="screen4x3"/>
  <p:notesSz cx="6934200" cy="9280525"/>
  <p:defaultTextStyle>
    <a:defPPr>
      <a:defRPr lang="en-GB"/>
    </a:defPPr>
    <a:lvl1pPr algn="l" defTabSz="449263" rtl="0" fontAlgn="base">
      <a:spcBef>
        <a:spcPct val="0"/>
      </a:spcBef>
      <a:spcAft>
        <a:spcPct val="0"/>
      </a:spcAft>
      <a:defRPr sz="2400" kern="1200">
        <a:solidFill>
          <a:schemeClr val="bg1"/>
        </a:solidFill>
        <a:latin typeface="Times New Roman" pitchFamily="18" charset="0"/>
        <a:ea typeface="MS Gothic"/>
        <a:cs typeface="MS Gothic"/>
      </a:defRPr>
    </a:lvl1pPr>
    <a:lvl2pPr marL="742950" indent="-285750" algn="l" defTabSz="449263" rtl="0" fontAlgn="base">
      <a:spcBef>
        <a:spcPct val="0"/>
      </a:spcBef>
      <a:spcAft>
        <a:spcPct val="0"/>
      </a:spcAft>
      <a:defRPr sz="2400" kern="1200">
        <a:solidFill>
          <a:schemeClr val="bg1"/>
        </a:solidFill>
        <a:latin typeface="Times New Roman" pitchFamily="18" charset="0"/>
        <a:ea typeface="MS Gothic"/>
        <a:cs typeface="MS Gothic"/>
      </a:defRPr>
    </a:lvl2pPr>
    <a:lvl3pPr marL="11430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3pPr>
    <a:lvl4pPr marL="16002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4pPr>
    <a:lvl5pPr marL="2057400" indent="-228600" algn="l" defTabSz="449263" rtl="0" fontAlgn="base">
      <a:spcBef>
        <a:spcPct val="0"/>
      </a:spcBef>
      <a:spcAft>
        <a:spcPct val="0"/>
      </a:spcAft>
      <a:defRPr sz="2400" kern="1200">
        <a:solidFill>
          <a:schemeClr val="bg1"/>
        </a:solidFill>
        <a:latin typeface="Times New Roman" pitchFamily="18" charset="0"/>
        <a:ea typeface="MS Gothic"/>
        <a:cs typeface="MS Gothic"/>
      </a:defRPr>
    </a:lvl5pPr>
    <a:lvl6pPr marL="2286000" algn="l" defTabSz="914400" rtl="0" eaLnBrk="1" latinLnBrk="0" hangingPunct="1">
      <a:defRPr sz="2400" kern="1200">
        <a:solidFill>
          <a:schemeClr val="bg1"/>
        </a:solidFill>
        <a:latin typeface="Times New Roman" pitchFamily="18" charset="0"/>
        <a:ea typeface="MS Gothic"/>
        <a:cs typeface="MS Gothic"/>
      </a:defRPr>
    </a:lvl6pPr>
    <a:lvl7pPr marL="2743200" algn="l" defTabSz="914400" rtl="0" eaLnBrk="1" latinLnBrk="0" hangingPunct="1">
      <a:defRPr sz="2400" kern="1200">
        <a:solidFill>
          <a:schemeClr val="bg1"/>
        </a:solidFill>
        <a:latin typeface="Times New Roman" pitchFamily="18" charset="0"/>
        <a:ea typeface="MS Gothic"/>
        <a:cs typeface="MS Gothic"/>
      </a:defRPr>
    </a:lvl7pPr>
    <a:lvl8pPr marL="3200400" algn="l" defTabSz="914400" rtl="0" eaLnBrk="1" latinLnBrk="0" hangingPunct="1">
      <a:defRPr sz="2400" kern="1200">
        <a:solidFill>
          <a:schemeClr val="bg1"/>
        </a:solidFill>
        <a:latin typeface="Times New Roman" pitchFamily="18" charset="0"/>
        <a:ea typeface="MS Gothic"/>
        <a:cs typeface="MS Gothic"/>
      </a:defRPr>
    </a:lvl8pPr>
    <a:lvl9pPr marL="3657600" algn="l" defTabSz="914400" rtl="0" eaLnBrk="1" latinLnBrk="0" hangingPunct="1">
      <a:defRPr sz="2400" kern="1200">
        <a:solidFill>
          <a:schemeClr val="bg1"/>
        </a:solidFill>
        <a:latin typeface="Times New Roman" pitchFamily="18" charset="0"/>
        <a:ea typeface="MS Gothic"/>
        <a:cs typeface="MS Gothic"/>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30" autoAdjust="0"/>
    <p:restoredTop sz="89980" autoAdjust="0"/>
  </p:normalViewPr>
  <p:slideViewPr>
    <p:cSldViewPr>
      <p:cViewPr varScale="1">
        <p:scale>
          <a:sx n="70" d="100"/>
          <a:sy n="70" d="100"/>
        </p:scale>
        <p:origin x="-468" y="-96"/>
      </p:cViewPr>
      <p:guideLst>
        <p:guide orient="horz" pos="2160"/>
        <p:guide pos="2880"/>
      </p:guideLst>
    </p:cSldViewPr>
  </p:slideViewPr>
  <p:outlineViewPr>
    <p:cViewPr varScale="1">
      <p:scale>
        <a:sx n="33" d="100"/>
        <a:sy n="33" d="100"/>
      </p:scale>
      <p:origin x="0" y="18576"/>
    </p:cViewPr>
  </p:outlineViewPr>
  <p:notesTextViewPr>
    <p:cViewPr>
      <p:scale>
        <a:sx n="75" d="100"/>
        <a:sy n="75" d="100"/>
      </p:scale>
      <p:origin x="0" y="0"/>
    </p:cViewPr>
  </p:notesTextViewPr>
  <p:sorterViewPr>
    <p:cViewPr>
      <p:scale>
        <a:sx n="100" d="100"/>
        <a:sy n="100" d="100"/>
      </p:scale>
      <p:origin x="0" y="0"/>
    </p:cViewPr>
  </p:sorterViewPr>
  <p:notesViewPr>
    <p:cSldViewPr>
      <p:cViewPr varScale="1">
        <p:scale>
          <a:sx n="67" d="100"/>
          <a:sy n="67" d="100"/>
        </p:scale>
        <p:origin x="3101" y="4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smtClean="0"/>
              <a:t>doc.: IEEE 802 EC-15/0056r0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smtClean="0"/>
              <a:t>July 2015</a:t>
            </a:r>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r>
              <a:rPr lang="en-US"/>
              <a:t>Jon Rosdahl, CSR</a:t>
            </a:r>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eaLnBrk="0" hangingPunct="0">
              <a:buClr>
                <a:srgbClr val="000000"/>
              </a:buClr>
              <a:buSzPct val="100000"/>
              <a:buFont typeface="Times New Roman" pitchFamily="16" charset="0"/>
              <a:buNone/>
              <a:defRPr sz="1200">
                <a:latin typeface="Times New Roman" pitchFamily="16" charset="0"/>
                <a:ea typeface="MS Gothic" charset="-128"/>
                <a:cs typeface="+mn-cs"/>
              </a:defRPr>
            </a:lvl1pPr>
          </a:lstStyle>
          <a:p>
            <a:pPr>
              <a:defRPr/>
            </a:pPr>
            <a:fld id="{52A79202-D6FC-4004-9EAC-173BEA3031E0}" type="slidenum">
              <a:rPr lang="en-US"/>
              <a:pPr>
                <a:defRPr/>
              </a:pPr>
              <a:t>‹#›</a:t>
            </a:fld>
            <a:endParaRPr lang="en-US"/>
          </a:p>
        </p:txBody>
      </p:sp>
    </p:spTree>
    <p:extLst>
      <p:ext uri="{BB962C8B-B14F-4D97-AF65-F5344CB8AC3E}">
        <p14:creationId xmlns:p14="http://schemas.microsoft.com/office/powerpoint/2010/main" val="31541728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2050" name="Rectangle 2"/>
          <p:cNvSpPr>
            <a:spLocks noGrp="1" noChangeArrowheads="1"/>
          </p:cNvSpPr>
          <p:nvPr>
            <p:ph type="hdr"/>
          </p:nvPr>
        </p:nvSpPr>
        <p:spPr bwMode="auto">
          <a:xfrm>
            <a:off x="3924300" y="96838"/>
            <a:ext cx="2355850" cy="20002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latin typeface="Times New Roman" pitchFamily="16" charset="0"/>
                <a:ea typeface="MS Gothic" charset="-128"/>
                <a:cs typeface="Arial Unicode MS" charset="0"/>
              </a:defRPr>
            </a:lvl1pPr>
          </a:lstStyle>
          <a:p>
            <a:pPr>
              <a:defRPr/>
            </a:pPr>
            <a:r>
              <a:rPr lang="en-US" smtClean="0"/>
              <a:t>doc.: IEEE 802 EC-15/0056r0</a:t>
            </a:r>
            <a:endParaRPr lang="en-US" dirty="0"/>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latin typeface="Times New Roman" pitchFamily="16" charset="0"/>
                <a:ea typeface="MS Gothic" charset="-128"/>
                <a:cs typeface="Arial Unicode MS" charset="0"/>
              </a:defRPr>
            </a:lvl1pPr>
          </a:lstStyle>
          <a:p>
            <a:pPr>
              <a:defRPr/>
            </a:pPr>
            <a:r>
              <a:rPr lang="en-US" smtClean="0"/>
              <a:t>July 2015</a:t>
            </a:r>
            <a:endParaRPr lang="en-US" dirty="0"/>
          </a:p>
        </p:txBody>
      </p:sp>
      <p:sp>
        <p:nvSpPr>
          <p:cNvPr id="9221"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noProof="0"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6" charset="0"/>
              <a:buNone/>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latin typeface="Times New Roman" pitchFamily="16" charset="0"/>
                <a:ea typeface="MS Gothic" charset="-128"/>
                <a:cs typeface="Arial Unicode MS" charset="0"/>
              </a:defRPr>
            </a:lvl1pPr>
          </a:lstStyle>
          <a:p>
            <a:pPr>
              <a:defRPr/>
            </a:pPr>
            <a:r>
              <a:rPr lang="en-US"/>
              <a:t>Jon Rosdahl, CSR</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pPr>
              <a:defRPr/>
            </a:pPr>
            <a:r>
              <a:rPr lang="en-US"/>
              <a:t>Page </a:t>
            </a:r>
            <a:fld id="{7A478400-C302-40FF-A836-EC3AD3B263C9}" type="slidenum">
              <a:rPr lang="en-US"/>
              <a:pPr>
                <a:defRPr/>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1200">
                <a:solidFill>
                  <a:srgbClr val="000000"/>
                </a:solidFill>
                <a:latin typeface="Times New Roman" pitchFamily="16" charset="0"/>
                <a:ea typeface="MS Gothic" charset="-128"/>
                <a:cs typeface="+mn-cs"/>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Tree>
    <p:extLst>
      <p:ext uri="{BB962C8B-B14F-4D97-AF65-F5344CB8AC3E}">
        <p14:creationId xmlns:p14="http://schemas.microsoft.com/office/powerpoint/2010/main" val="2203629662"/>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doc.: IEEE 802 EC-15/0056r0</a:t>
            </a:r>
            <a:endParaRPr lang="en-US" dirty="0" smtClean="0">
              <a:latin typeface="Times New Roman" pitchFamily="18" charset="0"/>
              <a:ea typeface="Arial Unicode MS" pitchFamily="34" charset="-128"/>
              <a:cs typeface="Arial Unicode MS" pitchFamily="34" charset="-128"/>
            </a:endParaRPr>
          </a:p>
        </p:txBody>
      </p:sp>
      <p:sp>
        <p:nvSpPr>
          <p:cNvPr id="10243" name="Rectangle 3"/>
          <p:cNvSpPr>
            <a:spLocks noGrp="1" noChangeArrowheads="1"/>
          </p:cNvSpPr>
          <p:nvPr>
            <p:ph type="dt"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July 2015</a:t>
            </a:r>
            <a:endParaRPr lang="en-US" dirty="0" smtClean="0">
              <a:latin typeface="Times New Roman" pitchFamily="18" charset="0"/>
              <a:ea typeface="Arial Unicode MS" pitchFamily="34" charset="-128"/>
              <a:cs typeface="Arial Unicode MS" pitchFamily="34" charset="-128"/>
            </a:endParaRPr>
          </a:p>
        </p:txBody>
      </p:sp>
      <p:sp>
        <p:nvSpPr>
          <p:cNvPr id="10244" name="Rectangle 6"/>
          <p:cNvSpPr>
            <a:spLocks noGrp="1" noChangeArrowheads="1"/>
          </p:cNvSpPr>
          <p:nvPr>
            <p:ph type="ftr" sz="quarter"/>
          </p:nvPr>
        </p:nvSpPr>
        <p:spPr>
          <a:noFill/>
        </p:spPr>
        <p:txBody>
          <a:bodyPr/>
          <a:lstStyle/>
          <a:p>
            <a:pPr>
              <a:buFont typeface="Times New Roman" pitchFamily="18" charset="0"/>
              <a:buNone/>
            </a:pPr>
            <a:r>
              <a:rPr lang="en-US" dirty="0" smtClean="0">
                <a:latin typeface="Times New Roman" pitchFamily="18" charset="0"/>
                <a:ea typeface="Arial Unicode MS" pitchFamily="34" charset="-128"/>
                <a:cs typeface="Arial Unicode MS" pitchFamily="34" charset="-128"/>
              </a:rPr>
              <a:t>Jon Rosdahl, CSR</a:t>
            </a:r>
          </a:p>
        </p:txBody>
      </p:sp>
      <p:sp>
        <p:nvSpPr>
          <p:cNvPr id="10245" name="Rectangle 7"/>
          <p:cNvSpPr>
            <a:spLocks noGrp="1" noChangeArrowheads="1"/>
          </p:cNvSpPr>
          <p:nvPr>
            <p:ph type="sldNum" sz="quarter"/>
          </p:nvPr>
        </p:nvSpPr>
        <p:spPr>
          <a:noFill/>
        </p:spPr>
        <p:txBody>
          <a:bodyPr/>
          <a:lstStyle/>
          <a:p>
            <a:pPr>
              <a:buFont typeface="Times New Roman" pitchFamily="18" charset="0"/>
              <a:buNone/>
            </a:pPr>
            <a:r>
              <a:rPr lang="en-US" dirty="0" smtClean="0">
                <a:latin typeface="Times New Roman" pitchFamily="18" charset="0"/>
                <a:ea typeface="Arial Unicode MS" pitchFamily="34" charset="-128"/>
                <a:cs typeface="Arial Unicode MS" pitchFamily="34" charset="-128"/>
              </a:rPr>
              <a:t>Page </a:t>
            </a:r>
            <a:fld id="{FBC82004-48DB-4335-A6FA-CC0E0A6D2627}" type="slidenum">
              <a:rPr lang="en-US" smtClean="0">
                <a:latin typeface="Times New Roman" pitchFamily="18" charset="0"/>
                <a:ea typeface="Arial Unicode MS" pitchFamily="34" charset="-128"/>
                <a:cs typeface="Arial Unicode MS" pitchFamily="34" charset="-128"/>
              </a:rPr>
              <a:pPr>
                <a:buFont typeface="Times New Roman" pitchFamily="18" charset="0"/>
                <a:buNone/>
              </a:pPr>
              <a:t>1</a:t>
            </a:fld>
            <a:endParaRPr lang="en-US" dirty="0" smtClean="0">
              <a:latin typeface="Times New Roman" pitchFamily="18" charset="0"/>
              <a:ea typeface="Arial Unicode MS" pitchFamily="34" charset="-128"/>
              <a:cs typeface="Arial Unicode MS" pitchFamily="34" charset="-128"/>
            </a:endParaRPr>
          </a:p>
        </p:txBody>
      </p:sp>
      <p:sp>
        <p:nvSpPr>
          <p:cNvPr id="10246"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p:spPr>
        <p:txBody>
          <a:bodyPr wrap="none" anchor="ctr"/>
          <a:lstStyle/>
          <a:p>
            <a:pPr eaLnBrk="0" hangingPunct="0">
              <a:buClr>
                <a:srgbClr val="000000"/>
              </a:buClr>
              <a:buSzPct val="100000"/>
              <a:buFont typeface="Times New Roman" pitchFamily="18" charset="0"/>
              <a:buNone/>
            </a:pPr>
            <a:endParaRPr lang="en-US" dirty="0"/>
          </a:p>
        </p:txBody>
      </p:sp>
      <p:sp>
        <p:nvSpPr>
          <p:cNvPr id="10247" name="Rectangle 2"/>
          <p:cNvSpPr>
            <a:spLocks noGrp="1" noChangeArrowheads="1"/>
          </p:cNvSpPr>
          <p:nvPr>
            <p:ph type="body"/>
          </p:nvPr>
        </p:nvSpPr>
        <p:spPr>
          <a:xfrm>
            <a:off x="923925" y="4408488"/>
            <a:ext cx="5086350" cy="4270375"/>
          </a:xfrm>
          <a:noFill/>
          <a:ln/>
        </p:spPr>
        <p:txBody>
          <a:bodyPr wrap="none" anchor="ctr"/>
          <a:lstStyle/>
          <a:p>
            <a:endParaRPr lang="en-US" dirty="0" smtClean="0">
              <a:latin typeface="Times New Roman" pitchFamily="18" charset="0"/>
            </a:endParaRPr>
          </a:p>
        </p:txBody>
      </p:sp>
    </p:spTree>
    <p:extLst>
      <p:ext uri="{BB962C8B-B14F-4D97-AF65-F5344CB8AC3E}">
        <p14:creationId xmlns:p14="http://schemas.microsoft.com/office/powerpoint/2010/main" val="30435883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doc.: IEEE 802 EC-15/0056r0</a:t>
            </a:r>
            <a:endParaRPr lang="en-US" smtClean="0">
              <a:latin typeface="Times New Roman" pitchFamily="18" charset="0"/>
              <a:ea typeface="Arial Unicode MS" pitchFamily="34" charset="-128"/>
              <a:cs typeface="Arial Unicode MS" pitchFamily="34" charset="-128"/>
            </a:endParaRPr>
          </a:p>
        </p:txBody>
      </p:sp>
      <p:sp>
        <p:nvSpPr>
          <p:cNvPr id="11267" name="Rectangle 3"/>
          <p:cNvSpPr>
            <a:spLocks noGrp="1" noChangeArrowheads="1"/>
          </p:cNvSpPr>
          <p:nvPr>
            <p:ph type="dt" sz="quarter"/>
          </p:nvPr>
        </p:nvSpPr>
        <p:spPr>
          <a:noFill/>
        </p:spPr>
        <p:txBody>
          <a:bodyPr/>
          <a:lstStyle/>
          <a:p>
            <a:r>
              <a:rPr lang="en-US" smtClean="0">
                <a:latin typeface="Times New Roman" pitchFamily="18" charset="0"/>
                <a:ea typeface="Arial Unicode MS" pitchFamily="34" charset="-128"/>
                <a:cs typeface="Arial Unicode MS" pitchFamily="34" charset="-128"/>
              </a:rPr>
              <a:t>July 2015</a:t>
            </a:r>
            <a:endParaRPr lang="en-US" dirty="0" smtClean="0">
              <a:latin typeface="Times New Roman" pitchFamily="18" charset="0"/>
              <a:ea typeface="Arial Unicode MS" pitchFamily="34" charset="-128"/>
              <a:cs typeface="Arial Unicode MS" pitchFamily="34" charset="-128"/>
            </a:endParaRPr>
          </a:p>
        </p:txBody>
      </p:sp>
      <p:sp>
        <p:nvSpPr>
          <p:cNvPr id="11268" name="Rectangle 6"/>
          <p:cNvSpPr>
            <a:spLocks noGrp="1" noChangeArrowheads="1"/>
          </p:cNvSpPr>
          <p:nvPr>
            <p:ph type="ftr"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Jon Rosdahl, CSR</a:t>
            </a:r>
          </a:p>
        </p:txBody>
      </p:sp>
      <p:sp>
        <p:nvSpPr>
          <p:cNvPr id="11269" name="Rectangle 7"/>
          <p:cNvSpPr>
            <a:spLocks noGrp="1" noChangeArrowheads="1"/>
          </p:cNvSpPr>
          <p:nvPr>
            <p:ph type="sldNum" sz="quarter"/>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Page </a:t>
            </a:r>
            <a:fld id="{7623955C-B8EB-4273-9F21-97EF06D4D154}" type="slidenum">
              <a:rPr lang="en-US"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US" smtClean="0">
              <a:latin typeface="Times New Roman" pitchFamily="18" charset="0"/>
              <a:ea typeface="Arial Unicode MS" pitchFamily="34" charset="-128"/>
              <a:cs typeface="Arial Unicode MS" pitchFamily="34" charset="-128"/>
            </a:endParaRPr>
          </a:p>
        </p:txBody>
      </p:sp>
      <p:sp>
        <p:nvSpPr>
          <p:cNvPr id="11270"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p:spPr>
        <p:txBody>
          <a:bodyPr wrap="none" anchor="ctr"/>
          <a:lstStyle/>
          <a:p>
            <a:pPr eaLnBrk="0" hangingPunct="0">
              <a:buClr>
                <a:srgbClr val="000000"/>
              </a:buClr>
              <a:buSzPct val="100000"/>
              <a:buFont typeface="Times New Roman" pitchFamily="18" charset="0"/>
              <a:buNone/>
            </a:pPr>
            <a:endParaRPr lang="en-US"/>
          </a:p>
        </p:txBody>
      </p:sp>
      <p:sp>
        <p:nvSpPr>
          <p:cNvPr id="11271" name="Rectangle 2"/>
          <p:cNvSpPr>
            <a:spLocks noGrp="1" noChangeArrowheads="1"/>
          </p:cNvSpPr>
          <p:nvPr>
            <p:ph type="body"/>
          </p:nvPr>
        </p:nvSpPr>
        <p:spPr>
          <a:xfrm>
            <a:off x="923925" y="4408488"/>
            <a:ext cx="5086350" cy="4270375"/>
          </a:xfrm>
          <a:noFill/>
          <a:ln/>
        </p:spPr>
        <p:txBody>
          <a:bodyPr wrap="none" anchor="ctr"/>
          <a:lstStyle/>
          <a:p>
            <a:endParaRPr lang="en-US" smtClean="0">
              <a:latin typeface="Times New Roman" pitchFamily="18" charset="0"/>
            </a:endParaRPr>
          </a:p>
        </p:txBody>
      </p:sp>
    </p:spTree>
    <p:extLst>
      <p:ext uri="{BB962C8B-B14F-4D97-AF65-F5344CB8AC3E}">
        <p14:creationId xmlns:p14="http://schemas.microsoft.com/office/powerpoint/2010/main" val="42368810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July 2015</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7B89D2F3-3A0B-4B22-AD26-703531DFDA8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July 2015</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E6969283-78ED-4F71-B854-48055E18A2DC}"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July 2015</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2FC89608-6A20-477C-A981-705C17D7D065}"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idx="10"/>
          </p:nvPr>
        </p:nvSpPr>
        <p:spPr>
          <a:ln/>
        </p:spPr>
        <p:txBody>
          <a:bodyPr/>
          <a:lstStyle>
            <a:lvl1pPr>
              <a:defRPr/>
            </a:lvl1pPr>
          </a:lstStyle>
          <a:p>
            <a:pPr>
              <a:defRPr/>
            </a:pPr>
            <a:r>
              <a:rPr lang="en-US" smtClean="0">
                <a:latin typeface="Times New Roman" pitchFamily="18" charset="0"/>
                <a:ea typeface="Arial Unicode MS" pitchFamily="34" charset="-128"/>
                <a:cs typeface="Arial Unicode MS" pitchFamily="34" charset="-128"/>
              </a:rPr>
              <a:t>July 2015</a:t>
            </a:r>
            <a:endParaRPr lang="en-GB" dirty="0"/>
          </a:p>
        </p:txBody>
      </p:sp>
      <p:sp>
        <p:nvSpPr>
          <p:cNvPr id="6"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7" name="Rectangle 5"/>
          <p:cNvSpPr>
            <a:spLocks noGrp="1" noChangeArrowheads="1"/>
          </p:cNvSpPr>
          <p:nvPr>
            <p:ph type="sldNum" idx="12"/>
          </p:nvPr>
        </p:nvSpPr>
        <p:spPr>
          <a:ln/>
        </p:spPr>
        <p:txBody>
          <a:bodyPr/>
          <a:lstStyle>
            <a:lvl1pPr>
              <a:defRPr/>
            </a:lvl1pPr>
          </a:lstStyle>
          <a:p>
            <a:pPr>
              <a:defRPr/>
            </a:pPr>
            <a:r>
              <a:rPr lang="en-GB"/>
              <a:t>Slide </a:t>
            </a:r>
            <a:fld id="{596D0F4C-4EDF-4701-BCA4-6112044C65B5}"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08038"/>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buFont typeface="Times New Roman" pitchFamily="18" charset="0"/>
              <a:buNone/>
              <a:tabLst/>
              <a:defRPr>
                <a:latin typeface="Times New Roman" pitchFamily="18" charset="0"/>
                <a:ea typeface="Arial Unicode MS" pitchFamily="34" charset="-128"/>
                <a:cs typeface="Arial Unicode MS" pitchFamily="34" charset="-128"/>
              </a:defRPr>
            </a:lvl1pPr>
          </a:lstStyle>
          <a:p>
            <a:pPr>
              <a:defRPr/>
            </a:pPr>
            <a:r>
              <a:rPr lang="en-US" smtClean="0"/>
              <a:t>July 2015</a:t>
            </a:r>
            <a:endParaRPr lang="en-GB" dirty="0"/>
          </a:p>
        </p:txBody>
      </p:sp>
      <p:sp>
        <p:nvSpPr>
          <p:cNvPr id="8" name="Footer Placeholder 7"/>
          <p:cNvSpPr>
            <a:spLocks noGrp="1"/>
          </p:cNvSpPr>
          <p:nvPr>
            <p:ph type="ftr" idx="11"/>
          </p:nvPr>
        </p:nvSpPr>
        <p:spPr>
          <a:xfrm>
            <a:off x="5643563" y="6475413"/>
            <a:ext cx="2898775" cy="180975"/>
          </a:xfrm>
        </p:spPr>
        <p:txBody>
          <a:bodyPr/>
          <a:lstStyle>
            <a:lvl1pPr>
              <a:defRPr/>
            </a:lvl1pPr>
          </a:lstStyle>
          <a:p>
            <a:pPr>
              <a:defRPr/>
            </a:pPr>
            <a:r>
              <a:rPr lang="en-GB" smtClean="0"/>
              <a:t>Jon Rosdahl, CSR</a:t>
            </a:r>
            <a:endParaRPr lang="en-GB" dirty="0"/>
          </a:p>
        </p:txBody>
      </p:sp>
      <p:sp>
        <p:nvSpPr>
          <p:cNvPr id="9" name="Slide Number Placeholder 8"/>
          <p:cNvSpPr>
            <a:spLocks noGrp="1"/>
          </p:cNvSpPr>
          <p:nvPr>
            <p:ph type="sldNum" idx="12"/>
          </p:nvPr>
        </p:nvSpPr>
        <p:spPr/>
        <p:txBody>
          <a:bodyPr/>
          <a:lstStyle>
            <a:lvl1pPr>
              <a:defRPr/>
            </a:lvl1pPr>
          </a:lstStyle>
          <a:p>
            <a:pPr>
              <a:defRPr/>
            </a:pPr>
            <a:r>
              <a:rPr lang="en-GB"/>
              <a:t>Slide </a:t>
            </a:r>
            <a:fld id="{6B5ED4C8-2B62-4991-947A-61F0AFF81ACB}"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a:defRPr/>
            </a:pPr>
            <a:r>
              <a:rPr lang="en-US" smtClean="0"/>
              <a:t>July 2015</a:t>
            </a:r>
            <a:endParaRPr lang="en-GB" dirty="0"/>
          </a:p>
        </p:txBody>
      </p:sp>
      <p:sp>
        <p:nvSpPr>
          <p:cNvPr id="4"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5" name="Rectangle 5"/>
          <p:cNvSpPr>
            <a:spLocks noGrp="1" noChangeArrowheads="1"/>
          </p:cNvSpPr>
          <p:nvPr>
            <p:ph type="sldNum" idx="12"/>
          </p:nvPr>
        </p:nvSpPr>
        <p:spPr>
          <a:ln/>
        </p:spPr>
        <p:txBody>
          <a:bodyPr/>
          <a:lstStyle>
            <a:lvl1pPr>
              <a:defRPr/>
            </a:lvl1pPr>
          </a:lstStyle>
          <a:p>
            <a:pPr>
              <a:defRPr/>
            </a:pPr>
            <a:r>
              <a:rPr lang="en-GB"/>
              <a:t>Slide </a:t>
            </a:r>
            <a:fld id="{A6C5482A-260B-4E4B-AC84-D73403BB5CB9}"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smtClean="0"/>
              <a:t>July 2015</a:t>
            </a:r>
            <a:endParaRPr lang="en-GB" dirty="0"/>
          </a:p>
        </p:txBody>
      </p:sp>
      <p:sp>
        <p:nvSpPr>
          <p:cNvPr id="3"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4" name="Rectangle 5"/>
          <p:cNvSpPr>
            <a:spLocks noGrp="1" noChangeArrowheads="1"/>
          </p:cNvSpPr>
          <p:nvPr>
            <p:ph type="sldNum" idx="12"/>
          </p:nvPr>
        </p:nvSpPr>
        <p:spPr>
          <a:ln/>
        </p:spPr>
        <p:txBody>
          <a:bodyPr/>
          <a:lstStyle>
            <a:lvl1pPr>
              <a:defRPr/>
            </a:lvl1pPr>
          </a:lstStyle>
          <a:p>
            <a:pPr>
              <a:defRPr/>
            </a:pPr>
            <a:r>
              <a:rPr lang="en-GB"/>
              <a:t>Slide </a:t>
            </a:r>
            <a:fld id="{189D7BFD-E160-402F-BBC8-B5B701941DD4}"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t>July 2015</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06AC922A-D50D-4784-BDB0-95BF1D680974}"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r>
              <a:rPr lang="en-US" smtClean="0"/>
              <a:t>July 2015</a:t>
            </a:r>
            <a:endParaRPr lang="en-GB" dirty="0"/>
          </a:p>
        </p:txBody>
      </p:sp>
      <p:sp>
        <p:nvSpPr>
          <p:cNvPr id="5" name="Rectangle 4"/>
          <p:cNvSpPr>
            <a:spLocks noGrp="1" noChangeArrowheads="1"/>
          </p:cNvSpPr>
          <p:nvPr>
            <p:ph type="ftr" idx="11"/>
          </p:nvPr>
        </p:nvSpPr>
        <p:spPr>
          <a:ln/>
        </p:spPr>
        <p:txBody>
          <a:bodyPr/>
          <a:lstStyle>
            <a:lvl1pPr>
              <a:defRPr/>
            </a:lvl1pPr>
          </a:lstStyle>
          <a:p>
            <a:pPr>
              <a:defRPr/>
            </a:pPr>
            <a:r>
              <a:rPr lang="en-GB" smtClean="0"/>
              <a:t>Jon Rosdahl, CSR</a:t>
            </a:r>
            <a:endParaRPr lang="en-GB" dirty="0"/>
          </a:p>
        </p:txBody>
      </p:sp>
      <p:sp>
        <p:nvSpPr>
          <p:cNvPr id="6" name="Rectangle 5"/>
          <p:cNvSpPr>
            <a:spLocks noGrp="1" noChangeArrowheads="1"/>
          </p:cNvSpPr>
          <p:nvPr>
            <p:ph type="sldNum" idx="12"/>
          </p:nvPr>
        </p:nvSpPr>
        <p:spPr>
          <a:ln/>
        </p:spPr>
        <p:txBody>
          <a:bodyPr/>
          <a:lstStyle>
            <a:lvl1pPr>
              <a:defRPr/>
            </a:lvl1pPr>
          </a:lstStyle>
          <a:p>
            <a:pPr>
              <a:defRPr/>
            </a:pPr>
            <a:r>
              <a:rPr lang="en-GB"/>
              <a:t>Slide </a:t>
            </a:r>
            <a:fld id="{F2CCFC3D-D547-4F7B-B83F-14FDE279E97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685800" y="685800"/>
            <a:ext cx="7770813" cy="1065213"/>
          </a:xfrm>
          <a:prstGeom prst="rect">
            <a:avLst/>
          </a:prstGeom>
          <a:noFill/>
          <a:ln w="9525">
            <a:noFill/>
            <a:round/>
            <a:headEnd/>
            <a:tailEnd/>
          </a:ln>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2051" name="Rectangle 2"/>
          <p:cNvSpPr>
            <a:spLocks noGrp="1" noChangeArrowheads="1"/>
          </p:cNvSpPr>
          <p:nvPr>
            <p:ph type="body" idx="1"/>
          </p:nvPr>
        </p:nvSpPr>
        <p:spPr bwMode="auto">
          <a:xfrm>
            <a:off x="685800" y="1981200"/>
            <a:ext cx="7770813" cy="4113213"/>
          </a:xfrm>
          <a:prstGeom prst="rect">
            <a:avLst/>
          </a:prstGeom>
          <a:noFill/>
          <a:ln w="9525">
            <a:noFill/>
            <a:round/>
            <a:headEnd/>
            <a:tailEnd/>
          </a:ln>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3" y="333375"/>
            <a:ext cx="1874837"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latin typeface="Times New Roman" pitchFamily="16" charset="0"/>
                <a:ea typeface="MS Gothic" charset="-128"/>
                <a:cs typeface="Arial Unicode MS" charset="0"/>
              </a:defRPr>
            </a:lvl1pPr>
          </a:lstStyle>
          <a:p>
            <a:pPr>
              <a:defRPr/>
            </a:pPr>
            <a:r>
              <a:rPr lang="en-US" smtClean="0"/>
              <a:t>July 2015</a:t>
            </a:r>
            <a:endParaRPr lang="en-GB" dirty="0"/>
          </a:p>
        </p:txBody>
      </p:sp>
      <p:sp>
        <p:nvSpPr>
          <p:cNvPr id="1028" name="Rectangle 4"/>
          <p:cNvSpPr>
            <a:spLocks noGrp="1" noChangeArrowheads="1"/>
          </p:cNvSpPr>
          <p:nvPr>
            <p:ph type="ftr"/>
          </p:nvPr>
        </p:nvSpPr>
        <p:spPr bwMode="auto">
          <a:xfrm>
            <a:off x="5357813" y="6475413"/>
            <a:ext cx="3184525"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eaLnBrk="0" hangingPunct="0">
              <a:buClr>
                <a:srgbClr val="000000"/>
              </a:buClr>
              <a:buSzPct val="100000"/>
              <a:buFont typeface="Times New Roman" pitchFamily="18" charset="0"/>
              <a:buNone/>
              <a:defRPr sz="1200">
                <a:solidFill>
                  <a:srgbClr val="000000"/>
                </a:solidFill>
                <a:ea typeface="Arial Unicode MS" pitchFamily="34" charset="-128"/>
                <a:cs typeface="Arial Unicode MS" pitchFamily="34" charset="-128"/>
              </a:defRPr>
            </a:lvl1pPr>
          </a:lstStyle>
          <a:p>
            <a:pPr>
              <a:defRPr/>
            </a:pPr>
            <a:r>
              <a:rPr lang="en-GB" smtClean="0"/>
              <a:t>Jon Rosdahl, CSR</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MS Gothic" charset="-128"/>
                <a:cs typeface="Arial Unicode MS" charset="0"/>
              </a:defRPr>
            </a:lvl1pPr>
          </a:lstStyle>
          <a:p>
            <a:pPr>
              <a:defRPr/>
            </a:pPr>
            <a:r>
              <a:rPr lang="en-GB"/>
              <a:t>Slide </a:t>
            </a:r>
            <a:fld id="{53EBAA78-AC7B-4AAE-80E5-F5D910A6B4BE}" type="slidenum">
              <a:rPr lang="en-GB"/>
              <a:pPr>
                <a:defRPr/>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31" name="Rectangle 7"/>
          <p:cNvSpPr>
            <a:spLocks noChangeArrowheads="1"/>
          </p:cNvSpPr>
          <p:nvPr/>
        </p:nvSpPr>
        <p:spPr bwMode="auto">
          <a:xfrm>
            <a:off x="684213" y="6475413"/>
            <a:ext cx="420687" cy="184150"/>
          </a:xfrm>
          <a:prstGeom prst="rect">
            <a:avLst/>
          </a:prstGeom>
          <a:noFill/>
          <a:ln w="9525">
            <a:noFill/>
            <a:round/>
            <a:headEnd/>
            <a:tailEnd/>
          </a:ln>
          <a:effectLst/>
        </p:spPr>
        <p:txBody>
          <a:bodyPr wrap="none" lIns="0" tIns="0" rIns="0" bIns="0">
            <a:spAutoFit/>
          </a:bodyPr>
          <a:lstStyle/>
          <a:p>
            <a:pP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dirty="0">
                <a:solidFill>
                  <a:srgbClr val="000000"/>
                </a:solidFill>
                <a:latin typeface="Times New Roman" pitchFamily="16" charset="0"/>
                <a:ea typeface="MS Gothic" charset="-128"/>
                <a:cs typeface="+mn-cs"/>
              </a:rPr>
              <a:t>Report</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pPr eaLnBrk="0" hangingPunct="0">
              <a:buClr>
                <a:srgbClr val="000000"/>
              </a:buClr>
              <a:buSzPct val="100000"/>
              <a:buFont typeface="Times New Roman" pitchFamily="16" charset="0"/>
              <a:buNone/>
              <a:defRPr/>
            </a:pPr>
            <a:endParaRPr lang="en-GB">
              <a:latin typeface="Times New Roman" pitchFamily="16" charset="0"/>
              <a:ea typeface="MS Gothic" charset="-128"/>
              <a:cs typeface="+mn-cs"/>
            </a:endParaRPr>
          </a:p>
        </p:txBody>
      </p:sp>
      <p:sp>
        <p:nvSpPr>
          <p:cNvPr id="10" name="Date Placeholder 3"/>
          <p:cNvSpPr txBox="1">
            <a:spLocks/>
          </p:cNvSpPr>
          <p:nvPr/>
        </p:nvSpPr>
        <p:spPr bwMode="auto">
          <a:xfrm>
            <a:off x="3581400" y="357188"/>
            <a:ext cx="4872038" cy="273050"/>
          </a:xfrm>
          <a:prstGeom prst="rect">
            <a:avLst/>
          </a:prstGeom>
          <a:noFill/>
          <a:ln w="9525">
            <a:noFill/>
            <a:round/>
            <a:headEnd/>
            <a:tailEnd/>
          </a:ln>
          <a:effectLst/>
        </p:spPr>
        <p:txBody>
          <a:bodyPr lIns="0" tIns="0" rIns="0" bIns="0" anchor="b"/>
          <a:lstStyle>
            <a:lvl1pPr>
              <a:defRPr/>
            </a:lvl1pPr>
          </a:lstStyle>
          <a:p>
            <a:pPr algn="r" eaLnBrk="0" hangingPunct="0">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800" b="1" dirty="0" smtClean="0">
                <a:solidFill>
                  <a:schemeClr val="tx1"/>
                </a:solidFill>
                <a:latin typeface="Times New Roman" pitchFamily="16" charset="0"/>
                <a:ea typeface="MS Gothic" charset="-128"/>
                <a:cs typeface="Arial Unicode MS" charset="0"/>
              </a:rPr>
              <a:t>doc.: IEEE 802</a:t>
            </a:r>
            <a:r>
              <a:rPr lang="en-GB" sz="1800" b="1" baseline="0" dirty="0" smtClean="0">
                <a:solidFill>
                  <a:schemeClr val="tx1"/>
                </a:solidFill>
                <a:latin typeface="Times New Roman" pitchFamily="16" charset="0"/>
                <a:ea typeface="MS Gothic" charset="-128"/>
                <a:cs typeface="Arial Unicode MS" charset="0"/>
              </a:rPr>
              <a:t> EC</a:t>
            </a:r>
            <a:r>
              <a:rPr lang="en-US" sz="1800" b="1" dirty="0" smtClean="0">
                <a:solidFill>
                  <a:schemeClr val="tx1"/>
                </a:solidFill>
                <a:effectLst/>
              </a:rPr>
              <a:t>-15-0056r0</a:t>
            </a:r>
            <a:endParaRPr lang="en-GB" sz="1800" b="1" dirty="0" smtClean="0">
              <a:solidFill>
                <a:schemeClr val="tx1"/>
              </a:solidFill>
              <a:latin typeface="Times New Roman" pitchFamily="16" charset="0"/>
              <a:ea typeface="MS Gothic"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9" r:id="rId5"/>
    <p:sldLayoutId id="2147483705" r:id="rId6"/>
    <p:sldLayoutId id="2147483706" r:id="rId7"/>
    <p:sldLayoutId id="2147483707" r:id="rId8"/>
    <p:sldLayoutId id="2147483708"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mj-lt"/>
          <a:ea typeface="+mj-ea"/>
          <a:cs typeface="MS Gothic"/>
        </a:defRPr>
      </a:lvl1pPr>
      <a:lvl2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2pPr>
      <a:lvl3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3pPr>
      <a:lvl4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4pPr>
      <a:lvl5pPr algn="ctr" defTabSz="449263" rtl="0" eaLnBrk="1" fontAlgn="base" hangingPunct="1">
        <a:spcBef>
          <a:spcPct val="0"/>
        </a:spcBef>
        <a:spcAft>
          <a:spcPct val="0"/>
        </a:spcAft>
        <a:buClr>
          <a:srgbClr val="000000"/>
        </a:buClr>
        <a:buSzPct val="100000"/>
        <a:buFont typeface="Times New Roman" pitchFamily="18" charset="0"/>
        <a:defRPr sz="3200" b="1">
          <a:solidFill>
            <a:srgbClr val="000000"/>
          </a:solidFill>
          <a:latin typeface="Times New Roman" pitchFamily="16" charset="0"/>
          <a:ea typeface="MS Gothic" charset="-128"/>
          <a:cs typeface="MS Gothic"/>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8" charset="0"/>
        <a:defRPr sz="2400" b="1">
          <a:solidFill>
            <a:srgbClr val="000000"/>
          </a:solidFill>
          <a:latin typeface="+mn-lt"/>
          <a:ea typeface="+mn-ea"/>
          <a:cs typeface="MS Gothic"/>
        </a:defRPr>
      </a:lvl1pPr>
      <a:lvl2pPr marL="742950" indent="-285750" algn="l" defTabSz="449263" rtl="0" eaLnBrk="1" fontAlgn="base" hangingPunct="1">
        <a:spcBef>
          <a:spcPts val="500"/>
        </a:spcBef>
        <a:spcAft>
          <a:spcPct val="0"/>
        </a:spcAft>
        <a:buClr>
          <a:srgbClr val="000000"/>
        </a:buClr>
        <a:buSzPct val="100000"/>
        <a:buFont typeface="Times New Roman" pitchFamily="18" charset="0"/>
        <a:defRPr sz="2000">
          <a:solidFill>
            <a:srgbClr val="000000"/>
          </a:solidFill>
          <a:latin typeface="+mn-lt"/>
          <a:ea typeface="+mn-ea"/>
          <a:cs typeface="MS Gothic"/>
        </a:defRPr>
      </a:lvl2pPr>
      <a:lvl3pPr marL="1143000" indent="-228600" algn="l" defTabSz="449263" rtl="0" eaLnBrk="1" fontAlgn="base" hangingPunct="1">
        <a:spcBef>
          <a:spcPts val="450"/>
        </a:spcBef>
        <a:spcAft>
          <a:spcPct val="0"/>
        </a:spcAft>
        <a:buClr>
          <a:srgbClr val="000000"/>
        </a:buClr>
        <a:buSzPct val="100000"/>
        <a:buFont typeface="Times New Roman" pitchFamily="18" charset="0"/>
        <a:defRPr>
          <a:solidFill>
            <a:srgbClr val="000000"/>
          </a:solidFill>
          <a:latin typeface="+mn-lt"/>
          <a:ea typeface="+mn-ea"/>
          <a:cs typeface="MS Gothic"/>
        </a:defRPr>
      </a:lvl3pPr>
      <a:lvl4pPr marL="16002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4pPr>
      <a:lvl5pPr marL="2057400" indent="-228600" algn="l" defTabSz="449263" rtl="0" eaLnBrk="1" fontAlgn="base" hangingPunct="1">
        <a:spcBef>
          <a:spcPts val="400"/>
        </a:spcBef>
        <a:spcAft>
          <a:spcPct val="0"/>
        </a:spcAft>
        <a:buClr>
          <a:srgbClr val="000000"/>
        </a:buClr>
        <a:buSzPct val="100000"/>
        <a:buFont typeface="Times New Roman" pitchFamily="18" charset="0"/>
        <a:defRPr sz="1600">
          <a:solidFill>
            <a:srgbClr val="000000"/>
          </a:solidFill>
          <a:latin typeface="+mn-lt"/>
          <a:ea typeface="+mn-ea"/>
          <a:cs typeface="MS Gothic"/>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802world.org/attendee"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mentor.ieee.org/802-ec/dcn/12/ec-12-0040-10-00EC-802-plenary-future-venue-contract-status.xls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Grp="1" noChangeArrowheads="1"/>
          </p:cNvSpPr>
          <p:nvPr>
            <p:ph type="dt" sz="quarter" idx="10"/>
          </p:nvPr>
        </p:nvSpPr>
        <p:spPr>
          <a:noFill/>
        </p:spPr>
        <p:txBody>
          <a:bodyPr/>
          <a:lstStyle/>
          <a:p>
            <a:pPr>
              <a:buFont typeface="Times New Roman" pitchFamily="18" charset="0"/>
              <a:buNone/>
            </a:pPr>
            <a:r>
              <a:rPr lang="en-US" smtClean="0">
                <a:latin typeface="Times New Roman" pitchFamily="18" charset="0"/>
                <a:ea typeface="Arial Unicode MS" pitchFamily="34" charset="-128"/>
                <a:cs typeface="Arial Unicode MS" pitchFamily="34" charset="-128"/>
              </a:rPr>
              <a:t>July 2015</a:t>
            </a:r>
            <a:endParaRPr lang="en-GB" dirty="0" smtClean="0">
              <a:latin typeface="Times New Roman" pitchFamily="18" charset="0"/>
              <a:ea typeface="Arial Unicode MS" pitchFamily="34" charset="-128"/>
              <a:cs typeface="Arial Unicode MS" pitchFamily="34" charset="-128"/>
            </a:endParaRPr>
          </a:p>
        </p:txBody>
      </p:sp>
      <p:sp>
        <p:nvSpPr>
          <p:cNvPr id="1029" name="Rectangle 5"/>
          <p:cNvSpPr>
            <a:spLocks noGrp="1" noChangeArrowheads="1"/>
          </p:cNvSpPr>
          <p:nvPr>
            <p:ph type="sldNum" sz="quarter" idx="12"/>
          </p:nvPr>
        </p:nvSpPr>
        <p:spPr>
          <a:noFill/>
        </p:spPr>
        <p:txBody>
          <a:bodyPr/>
          <a:lstStyle/>
          <a:p>
            <a:pPr>
              <a:buFont typeface="Times New Roman" pitchFamily="18" charset="0"/>
              <a:buNone/>
            </a:pPr>
            <a:r>
              <a:rPr lang="en-GB" dirty="0" smtClean="0">
                <a:latin typeface="Times New Roman" pitchFamily="18" charset="0"/>
                <a:ea typeface="Arial Unicode MS" pitchFamily="34" charset="-128"/>
                <a:cs typeface="Arial Unicode MS" pitchFamily="34" charset="-128"/>
              </a:rPr>
              <a:t>Slide </a:t>
            </a:r>
            <a:fld id="{DA834F39-FECA-4254-A927-AA26D4F544F5}"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1</a:t>
            </a:fld>
            <a:endParaRPr lang="en-GB" dirty="0" smtClean="0">
              <a:latin typeface="Times New Roman" pitchFamily="18" charset="0"/>
              <a:ea typeface="Arial Unicode MS" pitchFamily="34" charset="-128"/>
              <a:cs typeface="Arial Unicode MS" pitchFamily="34" charset="-128"/>
            </a:endParaRPr>
          </a:p>
        </p:txBody>
      </p:sp>
      <p:sp>
        <p:nvSpPr>
          <p:cNvPr id="1030"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a:t>
            </a:r>
            <a:r>
              <a:rPr lang="en-GB" sz="1200" dirty="0" smtClean="0">
                <a:solidFill>
                  <a:srgbClr val="000000"/>
                </a:solidFill>
                <a:ea typeface="Arial Unicode MS" pitchFamily="34" charset="-128"/>
                <a:cs typeface="Arial Unicode MS" pitchFamily="34" charset="-128"/>
              </a:rPr>
              <a:t>Rosdahl</a:t>
            </a:r>
            <a:r>
              <a:rPr lang="en-GB" sz="1200" dirty="0">
                <a:solidFill>
                  <a:srgbClr val="000000"/>
                </a:solidFill>
                <a:ea typeface="Arial Unicode MS" pitchFamily="34" charset="-128"/>
                <a:cs typeface="Arial Unicode MS" pitchFamily="34" charset="-128"/>
              </a:rPr>
              <a:t>, CSR</a:t>
            </a:r>
          </a:p>
        </p:txBody>
      </p:sp>
      <p:sp>
        <p:nvSpPr>
          <p:cNvPr id="1031"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Slide </a:t>
            </a:r>
            <a:fld id="{F2ACD4E4-215F-4F98-8233-1E85A981F83D}" type="slidenum">
              <a:rPr lang="en-GB" sz="1200">
                <a:solidFill>
                  <a:srgbClr val="000000"/>
                </a:solidFill>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a:t>
            </a:fld>
            <a:endParaRPr lang="en-GB" sz="1200" dirty="0">
              <a:solidFill>
                <a:srgbClr val="000000"/>
              </a:solidFill>
              <a:ea typeface="Arial Unicode MS" pitchFamily="34" charset="-128"/>
              <a:cs typeface="Arial Unicode MS" pitchFamily="34" charset="-128"/>
            </a:endParaRPr>
          </a:p>
        </p:txBody>
      </p:sp>
      <p:sp>
        <p:nvSpPr>
          <p:cNvPr id="1032" name="Rectangle 1"/>
          <p:cNvSpPr>
            <a:spLocks noGrp="1" noChangeArrowheads="1"/>
          </p:cNvSpPr>
          <p:nvPr>
            <p:ph type="title"/>
          </p:nvPr>
        </p:nvSpPr>
        <p:spPr>
          <a:xfrm>
            <a:off x="685800" y="685800"/>
            <a:ext cx="7772400" cy="1066800"/>
          </a:xfrm>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Executive Secretary Agenda items </a:t>
            </a:r>
            <a:r>
              <a:rPr lang="en-US" dirty="0" smtClean="0"/>
              <a:t/>
            </a:r>
            <a:br>
              <a:rPr lang="en-US" dirty="0" smtClean="0"/>
            </a:br>
            <a:r>
              <a:rPr lang="en-US" dirty="0" smtClean="0"/>
              <a:t>March 2015 Plenary</a:t>
            </a:r>
            <a:endParaRPr lang="en-GB" dirty="0" smtClean="0"/>
          </a:p>
        </p:txBody>
      </p:sp>
      <p:sp>
        <p:nvSpPr>
          <p:cNvPr id="1033" name="Rectangle 2"/>
          <p:cNvSpPr>
            <a:spLocks noGrp="1" noChangeArrowheads="1"/>
          </p:cNvSpPr>
          <p:nvPr>
            <p:ph type="body" idx="1"/>
          </p:nvPr>
        </p:nvSpPr>
        <p:spPr>
          <a:xfrm>
            <a:off x="723106" y="1700893"/>
            <a:ext cx="7772400" cy="396875"/>
          </a:xfrm>
        </p:spPr>
        <p:txBody>
          <a:bodyPr/>
          <a:lstStyle/>
          <a:p>
            <a:pPr algn="ctr" eaLnBrk="1" hangingPunct="1">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smtClean="0"/>
              <a:t>Date:</a:t>
            </a:r>
            <a:r>
              <a:rPr lang="en-GB" sz="2000" b="0" dirty="0" smtClean="0"/>
              <a:t> 2015-03-13</a:t>
            </a:r>
          </a:p>
        </p:txBody>
      </p:sp>
      <p:graphicFrame>
        <p:nvGraphicFramePr>
          <p:cNvPr id="1026" name="Object 3"/>
          <p:cNvGraphicFramePr>
            <a:graphicFrameLocks noChangeAspect="1"/>
          </p:cNvGraphicFramePr>
          <p:nvPr>
            <p:extLst>
              <p:ext uri="{D42A27DB-BD31-4B8C-83A1-F6EECF244321}">
                <p14:modId xmlns:p14="http://schemas.microsoft.com/office/powerpoint/2010/main" val="2530332203"/>
              </p:ext>
            </p:extLst>
          </p:nvPr>
        </p:nvGraphicFramePr>
        <p:xfrm>
          <a:off x="512763" y="2293938"/>
          <a:ext cx="7635875" cy="2727325"/>
        </p:xfrm>
        <a:graphic>
          <a:graphicData uri="http://schemas.openxmlformats.org/presentationml/2006/ole">
            <mc:AlternateContent xmlns:mc="http://schemas.openxmlformats.org/markup-compatibility/2006">
              <mc:Choice xmlns:v="urn:schemas-microsoft-com:vml" Requires="v">
                <p:oleObj spid="_x0000_s1145" name="Document" r:id="rId4" imgW="8245941" imgH="2955511" progId="Word.Document.8">
                  <p:embed/>
                </p:oleObj>
              </mc:Choice>
              <mc:Fallback>
                <p:oleObj name="Document" r:id="rId4" imgW="8245941" imgH="2955511" progId="Word.Document.8">
                  <p:embed/>
                  <p:pic>
                    <p:nvPicPr>
                      <p:cNvPr id="0" name="Picture 46"/>
                      <p:cNvPicPr>
                        <a:picLocks noChangeAspect="1" noChangeArrowheads="1"/>
                      </p:cNvPicPr>
                      <p:nvPr/>
                    </p:nvPicPr>
                    <p:blipFill>
                      <a:blip r:embed="rId5"/>
                      <a:srcRect/>
                      <a:stretch>
                        <a:fillRect/>
                      </a:stretch>
                    </p:blipFill>
                    <p:spPr bwMode="auto">
                      <a:xfrm>
                        <a:off x="512763" y="2293938"/>
                        <a:ext cx="7635875" cy="27273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034" name="Rectangle 4"/>
          <p:cNvSpPr>
            <a:spLocks noChangeArrowheads="1"/>
          </p:cNvSpPr>
          <p:nvPr/>
        </p:nvSpPr>
        <p:spPr bwMode="auto">
          <a:xfrm>
            <a:off x="533400" y="1939925"/>
            <a:ext cx="1447800" cy="381000"/>
          </a:xfrm>
          <a:prstGeom prst="rect">
            <a:avLst/>
          </a:prstGeom>
          <a:noFill/>
          <a:ln w="9525">
            <a:noFill/>
            <a:round/>
            <a:headEnd/>
            <a:tailEnd/>
          </a:ln>
        </p:spPr>
        <p:txBody>
          <a:bodyPr lIns="92160" tIns="46080" rIns="92160" bIns="46080"/>
          <a:lstStyle/>
          <a:p>
            <a:pPr eaLnBrk="0" hangingPunct="0">
              <a:spcBef>
                <a:spcPts val="500"/>
              </a:spcBef>
              <a:buClr>
                <a:srgbClr val="000000"/>
              </a:buClr>
              <a:buSzPct val="100000"/>
              <a:buFont typeface="Times New Roman" pitchFamily="18" charset="0"/>
              <a:buNone/>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
        <p:nvSpPr>
          <p:cNvPr id="3" name="Footer Placeholder 2"/>
          <p:cNvSpPr>
            <a:spLocks noGrp="1"/>
          </p:cNvSpPr>
          <p:nvPr>
            <p:ph type="ftr" idx="11"/>
          </p:nvPr>
        </p:nvSpPr>
        <p:spPr/>
        <p:txBody>
          <a:bodyPr/>
          <a:lstStyle/>
          <a:p>
            <a:pPr>
              <a:defRPr/>
            </a:pPr>
            <a:r>
              <a:rPr lang="en-GB" dirty="0" smtClean="0"/>
              <a:t>Jon Rosdahl, CSR</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0999"/>
          </a:xfrm>
        </p:spPr>
        <p:txBody>
          <a:bodyPr/>
          <a:lstStyle/>
          <a:p>
            <a:r>
              <a:rPr lang="en-US" sz="2400" dirty="0"/>
              <a:t>Future Venues IEEE 802 Plenary Sessions </a:t>
            </a:r>
          </a:p>
        </p:txBody>
      </p:sp>
      <p:sp>
        <p:nvSpPr>
          <p:cNvPr id="3" name="Content Placeholder 2"/>
          <p:cNvSpPr>
            <a:spLocks noGrp="1"/>
          </p:cNvSpPr>
          <p:nvPr>
            <p:ph idx="1"/>
          </p:nvPr>
        </p:nvSpPr>
        <p:spPr>
          <a:xfrm>
            <a:off x="228600" y="1066800"/>
            <a:ext cx="8763000" cy="5410200"/>
          </a:xfrm>
        </p:spPr>
        <p:txBody>
          <a:bodyPr/>
          <a:lstStyle/>
          <a:p>
            <a:pPr marL="0" indent="0" algn="ctr">
              <a:buNone/>
            </a:pPr>
            <a:r>
              <a:rPr lang="en-US" sz="2000" dirty="0">
                <a:solidFill>
                  <a:srgbClr val="0000FF"/>
                </a:solidFill>
              </a:rPr>
              <a:t>MEETING VENUE OPTIONS</a:t>
            </a:r>
          </a:p>
          <a:p>
            <a:pPr marL="0" indent="0" algn="ctr">
              <a:buNone/>
            </a:pPr>
            <a:r>
              <a:rPr lang="en-US" sz="2000" dirty="0">
                <a:solidFill>
                  <a:srgbClr val="0000FF"/>
                </a:solidFill>
              </a:rPr>
              <a:t>MARCH 4-9, 2018</a:t>
            </a:r>
          </a:p>
          <a:p>
            <a:r>
              <a:rPr lang="en-US" sz="1800" u="sng" dirty="0" smtClean="0"/>
              <a:t>HOTEL</a:t>
            </a:r>
            <a:r>
              <a:rPr lang="en-US" sz="1800" u="sng" dirty="0"/>
              <a:t>:			   GRM$:	 	MR$:                 F&amp;B-MIN$:                      WIFI:</a:t>
            </a:r>
            <a:endParaRPr lang="en-US" sz="1800" dirty="0"/>
          </a:p>
          <a:p>
            <a:r>
              <a:rPr lang="en-US" sz="1800" dirty="0"/>
              <a:t>HR CHICAGO O’HARE   $179++/NT   COMP		$100,00O++			</a:t>
            </a:r>
            <a:r>
              <a:rPr lang="en-US" sz="1800" dirty="0" smtClean="0"/>
              <a:t>INC</a:t>
            </a:r>
            <a:endParaRPr lang="en-US" sz="1800" dirty="0"/>
          </a:p>
          <a:p>
            <a:pPr lvl="1"/>
            <a:r>
              <a:rPr lang="en-US" sz="1600" dirty="0" smtClean="0"/>
              <a:t>ROOM </a:t>
            </a:r>
            <a:r>
              <a:rPr lang="en-US" sz="1600" dirty="0"/>
              <a:t>RATE INCLUDES INTERNET ACCESS, NEWLY UPGRADED GUEST ROOMS</a:t>
            </a:r>
          </a:p>
          <a:p>
            <a:pPr lvl="1"/>
            <a:r>
              <a:rPr lang="en-US" sz="1600" dirty="0"/>
              <a:t>F&amp;B/AV PRICING ACCEPTABLE (*Based on 2015 pricing- Need more info)</a:t>
            </a:r>
          </a:p>
          <a:p>
            <a:pPr lvl="1"/>
            <a:r>
              <a:rPr lang="en-US" sz="1600" dirty="0"/>
              <a:t>REASONABLE HOTEL NETWORKING COSTS (same as previous </a:t>
            </a:r>
            <a:r>
              <a:rPr lang="en-US" sz="1600" dirty="0" err="1"/>
              <a:t>Hyatts</a:t>
            </a:r>
            <a:r>
              <a:rPr lang="en-US" sz="1600" dirty="0"/>
              <a:t> – TBC)</a:t>
            </a:r>
          </a:p>
          <a:p>
            <a:pPr lvl="1"/>
            <a:r>
              <a:rPr lang="en-US" sz="1600" dirty="0"/>
              <a:t>EXCELLENT MEETING SPACE</a:t>
            </a:r>
          </a:p>
          <a:p>
            <a:pPr lvl="1"/>
            <a:r>
              <a:rPr lang="en-US" sz="1600" dirty="0"/>
              <a:t>GREAT OPTIONS FOR GROUP CONCESSIONS</a:t>
            </a:r>
          </a:p>
          <a:p>
            <a:pPr lvl="1"/>
            <a:r>
              <a:rPr lang="en-US" sz="1600" dirty="0"/>
              <a:t>WILL ACCEPT HOTEL CONTRACT MEETING CANCELLATION POLICY</a:t>
            </a:r>
          </a:p>
          <a:p>
            <a:pPr lvl="1"/>
            <a:r>
              <a:rPr lang="en-US" sz="1600" dirty="0"/>
              <a:t>2.6 MILES FROM CHICAGO O’HARE AIRPORT, COMPLIMENTARY 24 HR. SHUTTLE SERVICE</a:t>
            </a:r>
          </a:p>
          <a:p>
            <a:pPr lvl="1"/>
            <a:r>
              <a:rPr lang="en-US" sz="1600" dirty="0"/>
              <a:t>EASY ACCESS TO DOWNTOWN CHICAGO (WALKING DISTANCE TO BLUE LINE STATION - $2.50 OW)</a:t>
            </a:r>
          </a:p>
          <a:p>
            <a:pPr lvl="1"/>
            <a:r>
              <a:rPr lang="en-US" sz="1600" dirty="0"/>
              <a:t>COMPLIMENTARY  ENTERTAINMENT CIRCULATOR – EVREY 10-15 MINUTES, 7A TO 12M </a:t>
            </a:r>
            <a:endParaRPr lang="en-US" sz="1600" dirty="0" smtClean="0"/>
          </a:p>
          <a:p>
            <a:pPr lvl="1"/>
            <a:r>
              <a:rPr lang="en-US" sz="1600" dirty="0" smtClean="0"/>
              <a:t>-- </a:t>
            </a:r>
            <a:r>
              <a:rPr lang="en-US" sz="1600" dirty="0"/>
              <a:t>also, walking paths to area restaurants (including 1 location with food court) &amp; entertainment</a:t>
            </a:r>
          </a:p>
          <a:p>
            <a:endParaRPr lang="en-US" dirty="0"/>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July 2015</a:t>
            </a:r>
            <a:endParaRPr lang="en-GB" dirty="0"/>
          </a:p>
        </p:txBody>
      </p:sp>
      <p:sp>
        <p:nvSpPr>
          <p:cNvPr id="5" name="Footer Placeholder 4"/>
          <p:cNvSpPr>
            <a:spLocks noGrp="1"/>
          </p:cNvSpPr>
          <p:nvPr>
            <p:ph type="ftr" idx="11"/>
          </p:nvPr>
        </p:nvSpPr>
        <p:spPr/>
        <p:txBody>
          <a:bodyPr/>
          <a:lstStyle/>
          <a:p>
            <a:pPr>
              <a:defRPr/>
            </a:pPr>
            <a:r>
              <a:rPr lang="en-GB" smtClean="0"/>
              <a:t>Jon Rosdahl, CSR</a:t>
            </a:r>
            <a:endParaRPr lang="en-GB" dirty="0"/>
          </a:p>
        </p:txBody>
      </p:sp>
      <p:sp>
        <p:nvSpPr>
          <p:cNvPr id="6" name="Slide Number Placeholder 5"/>
          <p:cNvSpPr>
            <a:spLocks noGrp="1"/>
          </p:cNvSpPr>
          <p:nvPr>
            <p:ph type="sldNum" idx="12"/>
          </p:nvPr>
        </p:nvSpPr>
        <p:spPr/>
        <p:txBody>
          <a:bodyPr/>
          <a:lstStyle/>
          <a:p>
            <a:pPr>
              <a:defRPr/>
            </a:pPr>
            <a:r>
              <a:rPr lang="en-GB" smtClean="0"/>
              <a:t>Slide </a:t>
            </a:r>
            <a:fld id="{E6969283-78ED-4F71-B854-48055E18A2DC}" type="slidenum">
              <a:rPr lang="en-GB" smtClean="0"/>
              <a:pPr>
                <a:defRPr/>
              </a:pPr>
              <a:t>10</a:t>
            </a:fld>
            <a:endParaRPr lang="en-GB"/>
          </a:p>
        </p:txBody>
      </p:sp>
    </p:spTree>
    <p:extLst>
      <p:ext uri="{BB962C8B-B14F-4D97-AF65-F5344CB8AC3E}">
        <p14:creationId xmlns:p14="http://schemas.microsoft.com/office/powerpoint/2010/main" val="10772421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304799"/>
          </a:xfrm>
        </p:spPr>
        <p:txBody>
          <a:bodyPr/>
          <a:lstStyle/>
          <a:p>
            <a:r>
              <a:rPr lang="en-US" sz="2400" dirty="0"/>
              <a:t>Future Venues IEEE 802 Plenary Sessions </a:t>
            </a:r>
          </a:p>
        </p:txBody>
      </p:sp>
      <p:sp>
        <p:nvSpPr>
          <p:cNvPr id="3" name="Content Placeholder 2"/>
          <p:cNvSpPr>
            <a:spLocks noGrp="1"/>
          </p:cNvSpPr>
          <p:nvPr>
            <p:ph idx="1"/>
          </p:nvPr>
        </p:nvSpPr>
        <p:spPr>
          <a:xfrm>
            <a:off x="228600" y="1143000"/>
            <a:ext cx="8763000" cy="5257800"/>
          </a:xfrm>
        </p:spPr>
        <p:txBody>
          <a:bodyPr/>
          <a:lstStyle/>
          <a:p>
            <a:pPr marL="0" indent="0" algn="ctr">
              <a:buNone/>
            </a:pPr>
            <a:r>
              <a:rPr lang="en-US" sz="1800" dirty="0">
                <a:solidFill>
                  <a:srgbClr val="0000FF"/>
                </a:solidFill>
              </a:rPr>
              <a:t>MEETING VENUE OPTIONS</a:t>
            </a:r>
          </a:p>
          <a:p>
            <a:pPr marL="0" indent="0" algn="ctr">
              <a:buNone/>
            </a:pPr>
            <a:r>
              <a:rPr lang="en-US" sz="1800" dirty="0">
                <a:solidFill>
                  <a:srgbClr val="0000FF"/>
                </a:solidFill>
              </a:rPr>
              <a:t>NOVEMBER 11-16, </a:t>
            </a:r>
            <a:r>
              <a:rPr lang="en-US" sz="1800" dirty="0" smtClean="0">
                <a:solidFill>
                  <a:srgbClr val="0000FF"/>
                </a:solidFill>
              </a:rPr>
              <a:t>2018</a:t>
            </a:r>
            <a:endParaRPr lang="en-US" sz="1600" dirty="0">
              <a:solidFill>
                <a:srgbClr val="0000FF"/>
              </a:solidFill>
            </a:endParaRPr>
          </a:p>
          <a:p>
            <a:r>
              <a:rPr lang="en-US" sz="1800" u="sng" dirty="0"/>
              <a:t>HOTEL:			   GRM$:	 	MR$:                 F&amp;B-MIN$:                      WIFI:</a:t>
            </a:r>
          </a:p>
          <a:p>
            <a:r>
              <a:rPr lang="en-US" sz="1800" dirty="0" smtClean="0"/>
              <a:t>HILTON </a:t>
            </a:r>
            <a:r>
              <a:rPr lang="en-US" sz="1800" dirty="0"/>
              <a:t>PORTLAND	$197++/NT	COMP		$150,000++			</a:t>
            </a:r>
            <a:r>
              <a:rPr lang="en-US" sz="1800" dirty="0" smtClean="0"/>
              <a:t>INC</a:t>
            </a:r>
            <a:endParaRPr lang="en-US" sz="1800" dirty="0"/>
          </a:p>
          <a:p>
            <a:pPr marL="0" lvl="1" indent="0">
              <a:buNone/>
            </a:pPr>
            <a:r>
              <a:rPr lang="en-US" sz="1800" dirty="0"/>
              <a:t>	-  </a:t>
            </a:r>
            <a:r>
              <a:rPr lang="en-US" sz="1400" dirty="0"/>
              <a:t>ROOM RATE INCLUDES INTERNET ACCESS, COMP MEETING SPACE</a:t>
            </a:r>
          </a:p>
          <a:p>
            <a:pPr marL="0" lvl="1" indent="0">
              <a:buNone/>
            </a:pPr>
            <a:r>
              <a:rPr lang="en-US" sz="1400" dirty="0"/>
              <a:t>	-   GOOD MEETING SPACE AND CONCESSIONS, F&amp;B/AV  REASONABLE PRICING FOR 2018</a:t>
            </a:r>
          </a:p>
          <a:p>
            <a:pPr marL="0" lvl="1" indent="0">
              <a:buNone/>
            </a:pPr>
            <a:r>
              <a:rPr lang="en-US" sz="1400" dirty="0"/>
              <a:t>	-  NO CLUB LEVEL (MAY OFFER HOSPITALITY SUITE – TBC)</a:t>
            </a:r>
          </a:p>
          <a:p>
            <a:pPr marL="0" lvl="1" indent="0">
              <a:buNone/>
            </a:pPr>
            <a:r>
              <a:rPr lang="en-US" sz="1400" dirty="0"/>
              <a:t>	-  AIRPORT TRANSPORTATION:</a:t>
            </a:r>
          </a:p>
          <a:p>
            <a:pPr marL="0" lvl="1" indent="0">
              <a:buNone/>
            </a:pPr>
            <a:r>
              <a:rPr lang="en-US" sz="1400" dirty="0"/>
              <a:t>                   MAX LIGHT RAIL - $2.50/PERSON OW, AIRPORT SHUTTLE- $14/PERSON OW, TAXI – $35.</a:t>
            </a:r>
          </a:p>
          <a:p>
            <a:pPr marL="0" lvl="1" indent="0">
              <a:buNone/>
            </a:pPr>
            <a:r>
              <a:rPr lang="en-US" sz="1400" dirty="0"/>
              <a:t>	</a:t>
            </a:r>
            <a:r>
              <a:rPr lang="en-US" sz="1800" dirty="0"/>
              <a:t>-  </a:t>
            </a:r>
            <a:r>
              <a:rPr lang="en-US" sz="1400" dirty="0"/>
              <a:t>LOCATED DOWNTOWN PORTLAND, AMAZING TRANSPORTATION AND WAKABLE STREETS</a:t>
            </a:r>
          </a:p>
          <a:p>
            <a:pPr marL="0" lvl="1" indent="0">
              <a:buNone/>
            </a:pPr>
            <a:r>
              <a:rPr lang="en-US" sz="1800" dirty="0"/>
              <a:t>	</a:t>
            </a:r>
            <a:r>
              <a:rPr lang="en-US" sz="1400" dirty="0"/>
              <a:t>-  CLOSE TO MANY LOCAL ATTRACTIONS</a:t>
            </a:r>
          </a:p>
          <a:p>
            <a:pPr marL="0" lvl="1" indent="0">
              <a:buNone/>
            </a:pPr>
            <a:r>
              <a:rPr lang="en-US" sz="1400" dirty="0"/>
              <a:t>	-  DESTINATION WITH GREAT RESTAURANTS, 100+ FOOD CARTS (within blocks of the hotel) </a:t>
            </a:r>
          </a:p>
          <a:p>
            <a:pPr marL="0" lvl="1" indent="0">
              <a:buNone/>
            </a:pPr>
            <a:r>
              <a:rPr lang="en-US" sz="1400" dirty="0"/>
              <a:t>                 AND BREWERIES</a:t>
            </a:r>
          </a:p>
          <a:p>
            <a:pPr marL="0" lvl="1" indent="0">
              <a:buNone/>
            </a:pPr>
            <a:r>
              <a:rPr lang="en-US" sz="1400" dirty="0"/>
              <a:t>	-  OVERFLOW HOTELS LOCATED NEARBY IF REQUIRED</a:t>
            </a:r>
          </a:p>
          <a:p>
            <a:r>
              <a:rPr lang="en-US" sz="1800" dirty="0"/>
              <a:t>	</a:t>
            </a:r>
            <a:r>
              <a:rPr lang="en-US" sz="1400" dirty="0"/>
              <a:t>AT THE PRESENT, FACE TO FACE EVENTS IS WAITING FOR ADDITIONAL MEETING SPECIFICATIONS AND PRICING FROM THE VENUES LISTED ABOVE.  </a:t>
            </a:r>
            <a:endParaRPr lang="en-US" sz="1800" dirty="0"/>
          </a:p>
          <a:p>
            <a:endParaRPr lang="en-US" sz="1800" dirty="0"/>
          </a:p>
          <a:p>
            <a:endParaRPr lang="en-US" sz="1800" dirty="0"/>
          </a:p>
          <a:p>
            <a:endParaRPr lang="en-US" dirty="0"/>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July 2015</a:t>
            </a:r>
            <a:endParaRPr lang="en-GB" dirty="0"/>
          </a:p>
        </p:txBody>
      </p:sp>
      <p:sp>
        <p:nvSpPr>
          <p:cNvPr id="5" name="Footer Placeholder 4"/>
          <p:cNvSpPr>
            <a:spLocks noGrp="1"/>
          </p:cNvSpPr>
          <p:nvPr>
            <p:ph type="ftr" idx="11"/>
          </p:nvPr>
        </p:nvSpPr>
        <p:spPr/>
        <p:txBody>
          <a:bodyPr/>
          <a:lstStyle/>
          <a:p>
            <a:pPr>
              <a:defRPr/>
            </a:pPr>
            <a:r>
              <a:rPr lang="en-GB" smtClean="0"/>
              <a:t>Jon Rosdahl, CSR</a:t>
            </a:r>
            <a:endParaRPr lang="en-GB" dirty="0"/>
          </a:p>
        </p:txBody>
      </p:sp>
      <p:sp>
        <p:nvSpPr>
          <p:cNvPr id="6" name="Slide Number Placeholder 5"/>
          <p:cNvSpPr>
            <a:spLocks noGrp="1"/>
          </p:cNvSpPr>
          <p:nvPr>
            <p:ph type="sldNum" idx="12"/>
          </p:nvPr>
        </p:nvSpPr>
        <p:spPr/>
        <p:txBody>
          <a:bodyPr/>
          <a:lstStyle/>
          <a:p>
            <a:pPr>
              <a:defRPr/>
            </a:pPr>
            <a:r>
              <a:rPr lang="en-GB" smtClean="0"/>
              <a:t>Slide </a:t>
            </a:r>
            <a:fld id="{E6969283-78ED-4F71-B854-48055E18A2DC}" type="slidenum">
              <a:rPr lang="en-GB" smtClean="0"/>
              <a:pPr>
                <a:defRPr/>
              </a:pPr>
              <a:t>11</a:t>
            </a:fld>
            <a:endParaRPr lang="en-GB"/>
          </a:p>
        </p:txBody>
      </p:sp>
    </p:spTree>
    <p:extLst>
      <p:ext uri="{BB962C8B-B14F-4D97-AF65-F5344CB8AC3E}">
        <p14:creationId xmlns:p14="http://schemas.microsoft.com/office/powerpoint/2010/main" val="8789901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381000"/>
          </a:xfrm>
        </p:spPr>
        <p:txBody>
          <a:bodyPr/>
          <a:lstStyle/>
          <a:p>
            <a:r>
              <a:rPr lang="en-US" sz="2400" dirty="0"/>
              <a:t>Future Venues IEEE 802 Plenary Sessions </a:t>
            </a:r>
          </a:p>
        </p:txBody>
      </p:sp>
      <p:sp>
        <p:nvSpPr>
          <p:cNvPr id="3" name="Content Placeholder 2"/>
          <p:cNvSpPr>
            <a:spLocks noGrp="1"/>
          </p:cNvSpPr>
          <p:nvPr>
            <p:ph idx="1"/>
          </p:nvPr>
        </p:nvSpPr>
        <p:spPr>
          <a:xfrm>
            <a:off x="152400" y="1219200"/>
            <a:ext cx="8839200" cy="5257800"/>
          </a:xfrm>
        </p:spPr>
        <p:txBody>
          <a:bodyPr/>
          <a:lstStyle/>
          <a:p>
            <a:pPr marL="0" indent="0" algn="ctr">
              <a:buNone/>
            </a:pPr>
            <a:r>
              <a:rPr lang="en-US" sz="1600" dirty="0">
                <a:solidFill>
                  <a:srgbClr val="0000FF"/>
                </a:solidFill>
              </a:rPr>
              <a:t>MEETING VENUE OPTIONS</a:t>
            </a:r>
          </a:p>
          <a:p>
            <a:pPr marL="0" indent="0" algn="ctr">
              <a:buNone/>
            </a:pPr>
            <a:r>
              <a:rPr lang="en-US" sz="1600" dirty="0">
                <a:solidFill>
                  <a:srgbClr val="0000FF"/>
                </a:solidFill>
              </a:rPr>
              <a:t>NOVEMBER 11-16, 2018</a:t>
            </a:r>
          </a:p>
          <a:p>
            <a:r>
              <a:rPr lang="en-US" sz="1600" u="sng" dirty="0"/>
              <a:t>HOTEL:			   GRM$:	 	MR$:                 F&amp;B-MIN$:                      WIFI:</a:t>
            </a:r>
          </a:p>
          <a:p>
            <a:r>
              <a:rPr lang="en-US" sz="1600" dirty="0"/>
              <a:t>SHERATON CHARLOTTE HOTEL/LE MERIDIEN CHARLOTTE</a:t>
            </a:r>
          </a:p>
          <a:p>
            <a:pPr marL="0" indent="0">
              <a:buNone/>
            </a:pPr>
            <a:r>
              <a:rPr lang="en-US" sz="1600" dirty="0"/>
              <a:t>					$204++/NT	COMP		      $180,000++			INC</a:t>
            </a:r>
          </a:p>
          <a:p>
            <a:pPr marL="0" lvl="1" indent="0">
              <a:buNone/>
            </a:pPr>
            <a:r>
              <a:rPr lang="en-US" sz="1600" dirty="0"/>
              <a:t>	</a:t>
            </a:r>
            <a:r>
              <a:rPr lang="en-US" sz="1800" dirty="0"/>
              <a:t>-  </a:t>
            </a:r>
            <a:r>
              <a:rPr lang="en-US" sz="1400" dirty="0"/>
              <a:t>ROOM RATE INCLUDES INTERNET ACCESS, COMP MEETING SPACE</a:t>
            </a:r>
          </a:p>
          <a:p>
            <a:pPr marL="0" lvl="1" indent="0">
              <a:buNone/>
            </a:pPr>
            <a:r>
              <a:rPr lang="en-US" sz="1400" dirty="0"/>
              <a:t>	-   LOCATED IN UPTOWN AREA, NEAR MANY DINING, SHOPPING AND ENTERTAINMENT OPTIONS</a:t>
            </a:r>
          </a:p>
          <a:p>
            <a:pPr marL="0" lvl="1" indent="0">
              <a:buNone/>
            </a:pPr>
            <a:r>
              <a:rPr lang="en-US" sz="1400" dirty="0"/>
              <a:t>	-  GOOD MEETING SPACE, F&amp;B/AV VERY REASONABLE PRICING FOR 2018</a:t>
            </a:r>
          </a:p>
          <a:p>
            <a:pPr marL="0" lvl="1" indent="0">
              <a:buNone/>
            </a:pPr>
            <a:r>
              <a:rPr lang="en-US" sz="1400" dirty="0"/>
              <a:t>	-  HOTEL HAS 200 Mbps – Pricing for 100 Mbps to be confirmed</a:t>
            </a:r>
          </a:p>
          <a:p>
            <a:pPr marL="0" lvl="1" indent="0">
              <a:buNone/>
            </a:pPr>
            <a:r>
              <a:rPr lang="en-US" sz="1400" dirty="0"/>
              <a:t>	-  NO CLUB LEVEL (MAY OFFER HOSPITALITY SUITE – TBC)</a:t>
            </a:r>
          </a:p>
          <a:p>
            <a:pPr marL="0" lvl="1" indent="0">
              <a:buNone/>
            </a:pPr>
            <a:r>
              <a:rPr lang="en-US" sz="1400" dirty="0"/>
              <a:t>	-  AIRPORT IS ONLY 15 MINUTES</a:t>
            </a:r>
            <a:endParaRPr lang="en-US" sz="1400" dirty="0">
              <a:solidFill>
                <a:srgbClr val="FF0000"/>
              </a:solidFill>
            </a:endParaRPr>
          </a:p>
          <a:p>
            <a:pPr marL="0" lvl="1" indent="0">
              <a:buNone/>
            </a:pPr>
            <a:r>
              <a:rPr lang="en-US" sz="1400" dirty="0"/>
              <a:t>	</a:t>
            </a:r>
            <a:r>
              <a:rPr lang="en-US" sz="1800" dirty="0"/>
              <a:t>-  </a:t>
            </a:r>
            <a:r>
              <a:rPr lang="en-US" sz="1400" dirty="0"/>
              <a:t>HOTEL IS WILLING TO PROVIDE GROUP WITH GOOD CONCESSIONS</a:t>
            </a:r>
          </a:p>
          <a:p>
            <a:pPr marL="0" lvl="1" indent="0">
              <a:buNone/>
            </a:pPr>
            <a:r>
              <a:rPr lang="en-US" sz="1400" dirty="0"/>
              <a:t>	-  OVERFLOW HOTELS LOCATED NEARBY IF REQUIRED</a:t>
            </a:r>
          </a:p>
          <a:p>
            <a:r>
              <a:rPr lang="en-US" sz="1800" dirty="0"/>
              <a:t>	</a:t>
            </a:r>
            <a:r>
              <a:rPr lang="en-US" sz="1400" dirty="0"/>
              <a:t>AT THE PRESENT, FACE TO FACE EVENTS IS WAITING FOR ADDITIONAL MEETING SPECIFICATIONS AND PRICING FROM THE VENUES LISTED ABOVE</a:t>
            </a:r>
            <a:endParaRPr lang="en-US" sz="1800" dirty="0"/>
          </a:p>
          <a:p>
            <a:endParaRPr lang="en-US" sz="2000" dirty="0"/>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July 2015</a:t>
            </a:r>
            <a:endParaRPr lang="en-GB" dirty="0"/>
          </a:p>
        </p:txBody>
      </p:sp>
      <p:sp>
        <p:nvSpPr>
          <p:cNvPr id="5" name="Footer Placeholder 4"/>
          <p:cNvSpPr>
            <a:spLocks noGrp="1"/>
          </p:cNvSpPr>
          <p:nvPr>
            <p:ph type="ftr" idx="11"/>
          </p:nvPr>
        </p:nvSpPr>
        <p:spPr/>
        <p:txBody>
          <a:bodyPr/>
          <a:lstStyle/>
          <a:p>
            <a:pPr>
              <a:defRPr/>
            </a:pPr>
            <a:r>
              <a:rPr lang="en-GB" smtClean="0"/>
              <a:t>Jon Rosdahl, CSR</a:t>
            </a:r>
            <a:endParaRPr lang="en-GB" dirty="0"/>
          </a:p>
        </p:txBody>
      </p:sp>
      <p:sp>
        <p:nvSpPr>
          <p:cNvPr id="6" name="Slide Number Placeholder 5"/>
          <p:cNvSpPr>
            <a:spLocks noGrp="1"/>
          </p:cNvSpPr>
          <p:nvPr>
            <p:ph type="sldNum" idx="12"/>
          </p:nvPr>
        </p:nvSpPr>
        <p:spPr/>
        <p:txBody>
          <a:bodyPr/>
          <a:lstStyle/>
          <a:p>
            <a:pPr>
              <a:defRPr/>
            </a:pPr>
            <a:r>
              <a:rPr lang="en-GB" smtClean="0"/>
              <a:t>Slide </a:t>
            </a:r>
            <a:fld id="{E6969283-78ED-4F71-B854-48055E18A2DC}" type="slidenum">
              <a:rPr lang="en-GB" smtClean="0"/>
              <a:pPr>
                <a:defRPr/>
              </a:pPr>
              <a:t>12</a:t>
            </a:fld>
            <a:endParaRPr lang="en-GB"/>
          </a:p>
        </p:txBody>
      </p:sp>
    </p:spTree>
    <p:extLst>
      <p:ext uri="{BB962C8B-B14F-4D97-AF65-F5344CB8AC3E}">
        <p14:creationId xmlns:p14="http://schemas.microsoft.com/office/powerpoint/2010/main" val="1181321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dt" sz="quarter" idx="10"/>
          </p:nvPr>
        </p:nvSpPr>
        <p:spPr>
          <a:noFill/>
        </p:spPr>
        <p:txBody>
          <a:bodyPr/>
          <a:lstStyle/>
          <a:p>
            <a:r>
              <a:rPr lang="en-US" smtClean="0">
                <a:latin typeface="Times New Roman" pitchFamily="18" charset="0"/>
                <a:ea typeface="Arial Unicode MS" pitchFamily="34" charset="-128"/>
                <a:cs typeface="Arial Unicode MS" pitchFamily="34" charset="-128"/>
              </a:rPr>
              <a:t>July 2015</a:t>
            </a:r>
            <a:endParaRPr lang="en-GB" dirty="0" smtClean="0">
              <a:latin typeface="Times New Roman" pitchFamily="18" charset="0"/>
              <a:ea typeface="Arial Unicode MS" pitchFamily="34" charset="-128"/>
              <a:cs typeface="Arial Unicode MS" pitchFamily="34" charset="-128"/>
            </a:endParaRPr>
          </a:p>
        </p:txBody>
      </p:sp>
      <p:sp>
        <p:nvSpPr>
          <p:cNvPr id="4100" name="Rectangle 5"/>
          <p:cNvSpPr>
            <a:spLocks noGrp="1" noChangeArrowheads="1"/>
          </p:cNvSpPr>
          <p:nvPr>
            <p:ph type="sldNum" sz="quarter" idx="12"/>
          </p:nvPr>
        </p:nvSpPr>
        <p:spPr>
          <a:noFill/>
        </p:spPr>
        <p:txBody>
          <a:bodyPr/>
          <a:lstStyle/>
          <a:p>
            <a:pPr>
              <a:buFont typeface="Times New Roman" pitchFamily="18" charset="0"/>
              <a:buNone/>
            </a:pPr>
            <a:r>
              <a:rPr lang="en-GB" dirty="0" smtClean="0">
                <a:latin typeface="Times New Roman" pitchFamily="18" charset="0"/>
                <a:ea typeface="Arial Unicode MS" pitchFamily="34" charset="-128"/>
                <a:cs typeface="Arial Unicode MS" pitchFamily="34" charset="-128"/>
              </a:rPr>
              <a:t>Slide </a:t>
            </a:r>
            <a:fld id="{182CB204-8F88-4025-B305-BD26943A6CBF}" type="slidenum">
              <a:rPr lang="en-GB"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GB" dirty="0" smtClean="0">
              <a:latin typeface="Times New Roman" pitchFamily="18" charset="0"/>
              <a:ea typeface="Arial Unicode MS" pitchFamily="34" charset="-128"/>
              <a:cs typeface="Arial Unicode MS" pitchFamily="34" charset="-128"/>
            </a:endParaRPr>
          </a:p>
        </p:txBody>
      </p:sp>
      <p:sp>
        <p:nvSpPr>
          <p:cNvPr id="4102" name="Footer Placeholder 4"/>
          <p:cNvSpPr txBox="1">
            <a:spLocks noGrp="1"/>
          </p:cNvSpPr>
          <p:nvPr/>
        </p:nvSpPr>
        <p:spPr bwMode="auto">
          <a:xfrm>
            <a:off x="5500688" y="6475413"/>
            <a:ext cx="3041650" cy="180975"/>
          </a:xfrm>
          <a:prstGeom prst="rect">
            <a:avLst/>
          </a:prstGeom>
          <a:noFill/>
          <a:ln w="9525">
            <a:noFill/>
            <a:round/>
            <a:headEnd/>
            <a:tailEnd/>
          </a:ln>
        </p:spPr>
        <p:txBody>
          <a:bodyPr lIns="0" tIns="0" rIns="0" bIns="0"/>
          <a:lstStyle/>
          <a:p>
            <a:pPr algn="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Jon Rosdahl, CSR</a:t>
            </a:r>
          </a:p>
        </p:txBody>
      </p:sp>
      <p:sp>
        <p:nvSpPr>
          <p:cNvPr id="4103" name="Slide Number Placeholder 5"/>
          <p:cNvSpPr txBox="1">
            <a:spLocks noGrp="1"/>
          </p:cNvSpPr>
          <p:nvPr/>
        </p:nvSpPr>
        <p:spPr bwMode="auto">
          <a:xfrm>
            <a:off x="4344988" y="6475413"/>
            <a:ext cx="528637" cy="363537"/>
          </a:xfrm>
          <a:prstGeom prst="rect">
            <a:avLst/>
          </a:prstGeom>
          <a:noFill/>
          <a:ln w="9525">
            <a:noFill/>
            <a:round/>
            <a:headEnd/>
            <a:tailEnd/>
          </a:ln>
        </p:spPr>
        <p:txBody>
          <a:bodyPr lIns="0" tIns="0" rIns="0" bIns="0"/>
          <a:lstStyle/>
          <a:p>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ea typeface="Arial Unicode MS" pitchFamily="34" charset="-128"/>
                <a:cs typeface="Arial Unicode MS" pitchFamily="34" charset="-128"/>
              </a:rPr>
              <a:t>Slide </a:t>
            </a:r>
            <a:fld id="{96A3BDA0-F89D-4392-A8A5-DD14A7AEC5DC}" type="slidenum">
              <a:rPr lang="en-GB" sz="1200">
                <a:solidFill>
                  <a:srgbClr val="000000"/>
                </a:solidFill>
                <a:ea typeface="Arial Unicode MS" pitchFamily="34" charset="-128"/>
                <a:cs typeface="Arial Unicode MS" pitchFamily="34" charset="-128"/>
              </a:rPr>
              <a:pPr algn="ctr" eaLnBrk="0" hangingPunct="0">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en-GB" sz="1200" dirty="0">
              <a:solidFill>
                <a:srgbClr val="000000"/>
              </a:solidFill>
              <a:ea typeface="Arial Unicode MS" pitchFamily="34" charset="-128"/>
              <a:cs typeface="Arial Unicode MS" pitchFamily="34" charset="-128"/>
            </a:endParaRPr>
          </a:p>
        </p:txBody>
      </p:sp>
      <p:sp>
        <p:nvSpPr>
          <p:cNvPr id="4104" name="Rectangle 1"/>
          <p:cNvSpPr>
            <a:spLocks noGrp="1" noChangeArrowheads="1"/>
          </p:cNvSpPr>
          <p:nvPr>
            <p:ph type="title"/>
          </p:nvPr>
        </p:nvSpPr>
        <p:spPr>
          <a:xfrm>
            <a:off x="685800" y="685800"/>
            <a:ext cx="7772400" cy="685800"/>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Abstract</a:t>
            </a:r>
          </a:p>
        </p:txBody>
      </p:sp>
      <p:sp>
        <p:nvSpPr>
          <p:cNvPr id="4105" name="Rectangle 2"/>
          <p:cNvSpPr>
            <a:spLocks noGrp="1" noChangeArrowheads="1"/>
          </p:cNvSpPr>
          <p:nvPr>
            <p:ph type="body" idx="1"/>
          </p:nvPr>
        </p:nvSpPr>
        <p:spPr>
          <a:xfrm>
            <a:off x="457200" y="1447801"/>
            <a:ext cx="8382000" cy="5027612"/>
          </a:xfrm>
          <a:noFill/>
        </p:spPr>
        <p:txBody>
          <a:bodyPr/>
          <a:lstStyle/>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dirty="0" smtClean="0">
                <a:latin typeface="Arial" panose="020B0604020202020204" pitchFamily="34" charset="0"/>
                <a:ea typeface="Arial Unicode MS" pitchFamily="34" charset="-128"/>
                <a:cs typeface="Arial" panose="020B0604020202020204" pitchFamily="34" charset="0"/>
              </a:rPr>
              <a:t>March 2015 Agenda Items for Executive Secretary:</a:t>
            </a:r>
          </a:p>
          <a:p>
            <a:pPr eaLnBrk="1" hangingPunct="1">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dirty="0" smtClean="0">
                <a:latin typeface="Arial" panose="020B0604020202020204" pitchFamily="34" charset="0"/>
                <a:ea typeface="Arial Unicode MS" pitchFamily="34" charset="-128"/>
                <a:cs typeface="Arial" panose="020B0604020202020204" pitchFamily="34" charset="0"/>
              </a:rPr>
              <a:t>Monday:</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dirty="0">
                <a:latin typeface="Arial" panose="020B0604020202020204" pitchFamily="34" charset="0"/>
                <a:ea typeface="Arial Unicode MS" pitchFamily="34" charset="-128"/>
                <a:cs typeface="Arial" panose="020B0604020202020204" pitchFamily="34" charset="0"/>
              </a:rPr>
              <a:t> </a:t>
            </a:r>
            <a:r>
              <a:rPr lang="en-US" sz="2000" dirty="0" smtClean="0">
                <a:latin typeface="Arial" panose="020B0604020202020204" pitchFamily="34" charset="0"/>
                <a:ea typeface="Arial Unicode MS" pitchFamily="34" charset="-128"/>
                <a:cs typeface="Arial" panose="020B0604020202020204" pitchFamily="34" charset="0"/>
              </a:rPr>
              <a:t>     5.142  </a:t>
            </a:r>
            <a:r>
              <a:rPr lang="en-US" sz="2000" dirty="0">
                <a:latin typeface="Arial" panose="020B0604020202020204" pitchFamily="34" charset="0"/>
                <a:ea typeface="Arial Unicode MS" pitchFamily="34" charset="-128"/>
                <a:cs typeface="Arial" panose="020B0604020202020204" pitchFamily="34" charset="0"/>
              </a:rPr>
              <a:t>II Future </a:t>
            </a:r>
            <a:r>
              <a:rPr lang="en-US" sz="2000" dirty="0" smtClean="0">
                <a:latin typeface="Arial" panose="020B0604020202020204" pitchFamily="34" charset="0"/>
                <a:ea typeface="Arial Unicode MS" pitchFamily="34" charset="-128"/>
                <a:cs typeface="Arial" panose="020B0604020202020204" pitchFamily="34" charset="0"/>
              </a:rPr>
              <a:t>venues</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US" sz="2000" dirty="0">
                <a:latin typeface="Arial" panose="020B0604020202020204" pitchFamily="34" charset="0"/>
                <a:ea typeface="Arial Unicode MS" pitchFamily="34" charset="-128"/>
                <a:cs typeface="Arial" panose="020B0604020202020204" pitchFamily="34" charset="0"/>
              </a:rPr>
              <a:t> </a:t>
            </a:r>
            <a:r>
              <a:rPr lang="en-US" sz="2000" dirty="0" smtClean="0">
                <a:latin typeface="Arial" panose="020B0604020202020204" pitchFamily="34" charset="0"/>
                <a:ea typeface="Arial Unicode MS" pitchFamily="34" charset="-128"/>
                <a:cs typeface="Arial" panose="020B0604020202020204" pitchFamily="34" charset="0"/>
              </a:rPr>
              <a:t>     5.46   II  IEEE-SA Solutions Update</a:t>
            </a:r>
            <a:endParaRPr lang="en-US" sz="2000" dirty="0" smtClean="0">
              <a:latin typeface="Arial" panose="020B0604020202020204" pitchFamily="34" charset="0"/>
              <a:ea typeface="Arial Unicode MS" pitchFamily="34" charset="-128"/>
              <a:cs typeface="Arial" panose="020B0604020202020204" pitchFamily="34" charset="0"/>
            </a:endParaRPr>
          </a:p>
        </p:txBody>
      </p:sp>
      <p:sp>
        <p:nvSpPr>
          <p:cNvPr id="2" name="Footer Placeholder 1"/>
          <p:cNvSpPr>
            <a:spLocks noGrp="1"/>
          </p:cNvSpPr>
          <p:nvPr>
            <p:ph type="ftr" idx="11"/>
          </p:nvPr>
        </p:nvSpPr>
        <p:spPr/>
        <p:txBody>
          <a:bodyPr/>
          <a:lstStyle/>
          <a:p>
            <a:pPr>
              <a:defRPr/>
            </a:pPr>
            <a:r>
              <a:rPr lang="en-GB" smtClean="0"/>
              <a:t>Jon Rosdahl, CSR</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Venue Top 6 -- #1</a:t>
            </a:r>
            <a:endParaRPr lang="en-US" dirty="0"/>
          </a:p>
        </p:txBody>
      </p:sp>
      <p:sp>
        <p:nvSpPr>
          <p:cNvPr id="3" name="Content Placeholder 2"/>
          <p:cNvSpPr>
            <a:spLocks noGrp="1"/>
          </p:cNvSpPr>
          <p:nvPr>
            <p:ph idx="1"/>
          </p:nvPr>
        </p:nvSpPr>
        <p:spPr/>
        <p:txBody>
          <a:bodyPr/>
          <a:lstStyle/>
          <a:p>
            <a:pPr marL="457200" indent="-457200">
              <a:buAutoNum type="arabicPeriod"/>
            </a:pPr>
            <a:r>
              <a:rPr lang="en-US" dirty="0" smtClean="0"/>
              <a:t>Schedule </a:t>
            </a:r>
            <a:r>
              <a:rPr lang="en-US" dirty="0"/>
              <a:t>notes</a:t>
            </a:r>
            <a:r>
              <a:rPr lang="en-US" dirty="0" smtClean="0"/>
              <a:t>:</a:t>
            </a:r>
          </a:p>
          <a:p>
            <a:pPr marL="400050" lvl="1" indent="0"/>
            <a:r>
              <a:rPr lang="en-US" sz="2400" dirty="0" smtClean="0"/>
              <a:t>Suites </a:t>
            </a:r>
            <a:r>
              <a:rPr lang="en-US" sz="2400" dirty="0"/>
              <a:t>3298 &amp; 4298 are located in Palace Tower.  </a:t>
            </a:r>
            <a:endParaRPr lang="en-US" sz="2400" dirty="0" smtClean="0"/>
          </a:p>
          <a:p>
            <a:pPr marL="400050" lvl="1" indent="0"/>
            <a:r>
              <a:rPr lang="en-US" sz="2400" dirty="0"/>
              <a:t>	</a:t>
            </a:r>
            <a:r>
              <a:rPr lang="en-US" sz="2400" dirty="0" smtClean="0"/>
              <a:t>	B </a:t>
            </a:r>
            <a:r>
              <a:rPr lang="en-US" sz="2400" dirty="0"/>
              <a:t>room is for the bedroom (boardroom for 8-10) and </a:t>
            </a:r>
            <a:r>
              <a:rPr lang="en-US" sz="2400" dirty="0" smtClean="0"/>
              <a:t>		A </a:t>
            </a:r>
            <a:r>
              <a:rPr lang="en-US" sz="2400" dirty="0"/>
              <a:t>room is the dining room (boardroom for 20)  </a:t>
            </a:r>
            <a:endParaRPr lang="en-US" sz="2400" dirty="0" smtClean="0"/>
          </a:p>
          <a:p>
            <a:pPr marL="400050" lvl="1" indent="0"/>
            <a:r>
              <a:rPr lang="en-US" sz="2400" dirty="0" smtClean="0"/>
              <a:t>The </a:t>
            </a:r>
            <a:r>
              <a:rPr lang="en-US" sz="2400" dirty="0"/>
              <a:t>door should be ajar for attendees.  </a:t>
            </a:r>
            <a:endParaRPr lang="en-US" sz="2400" dirty="0" smtClean="0"/>
          </a:p>
          <a:p>
            <a:pPr marL="400050" lvl="1" indent="0"/>
            <a:r>
              <a:rPr lang="en-US" sz="2400" dirty="0" smtClean="0"/>
              <a:t>If </a:t>
            </a:r>
            <a:r>
              <a:rPr lang="en-US" sz="2400" dirty="0"/>
              <a:t>WG chairs wish to have a </a:t>
            </a:r>
            <a:r>
              <a:rPr lang="en-US" sz="2400" dirty="0" smtClean="0"/>
              <a:t>key for </a:t>
            </a:r>
            <a:r>
              <a:rPr lang="en-US" sz="2400" dirty="0"/>
              <a:t>suites please see </a:t>
            </a:r>
            <a:r>
              <a:rPr lang="en-US" sz="2400" dirty="0" err="1"/>
              <a:t>Darcel</a:t>
            </a:r>
            <a:endParaRPr lang="en-US" sz="2400" dirty="0"/>
          </a:p>
          <a:p>
            <a:r>
              <a:rPr lang="en-US" dirty="0"/>
              <a:t>Palm Terrace A &amp; B are located in Ocean Tower </a:t>
            </a:r>
            <a:endParaRPr lang="en-US" dirty="0" smtClean="0"/>
          </a:p>
          <a:p>
            <a:r>
              <a:rPr lang="en-US" dirty="0"/>
              <a:t>	</a:t>
            </a:r>
            <a:r>
              <a:rPr lang="en-US" dirty="0" smtClean="0"/>
              <a:t>		(</a:t>
            </a:r>
            <a:r>
              <a:rPr lang="en-US" dirty="0"/>
              <a:t>011 on Hotel site map</a:t>
            </a:r>
            <a:r>
              <a:rPr lang="en-US" dirty="0" smtClean="0"/>
              <a:t>).</a:t>
            </a:r>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July 2015</a:t>
            </a:r>
            <a:endParaRPr lang="en-GB" dirty="0"/>
          </a:p>
        </p:txBody>
      </p:sp>
      <p:sp>
        <p:nvSpPr>
          <p:cNvPr id="5" name="Footer Placeholder 4"/>
          <p:cNvSpPr>
            <a:spLocks noGrp="1"/>
          </p:cNvSpPr>
          <p:nvPr>
            <p:ph type="ftr" idx="11"/>
          </p:nvPr>
        </p:nvSpPr>
        <p:spPr/>
        <p:txBody>
          <a:bodyPr/>
          <a:lstStyle/>
          <a:p>
            <a:pPr>
              <a:defRPr/>
            </a:pPr>
            <a:r>
              <a:rPr lang="en-GB" smtClean="0"/>
              <a:t>Jon Rosdahl, CSR</a:t>
            </a:r>
            <a:endParaRPr lang="en-GB" dirty="0"/>
          </a:p>
        </p:txBody>
      </p:sp>
      <p:sp>
        <p:nvSpPr>
          <p:cNvPr id="6" name="Slide Number Placeholder 5"/>
          <p:cNvSpPr>
            <a:spLocks noGrp="1"/>
          </p:cNvSpPr>
          <p:nvPr>
            <p:ph type="sldNum" idx="12"/>
          </p:nvPr>
        </p:nvSpPr>
        <p:spPr/>
        <p:txBody>
          <a:bodyPr/>
          <a:lstStyle/>
          <a:p>
            <a:pPr>
              <a:defRPr/>
            </a:pPr>
            <a:r>
              <a:rPr lang="en-GB" smtClean="0"/>
              <a:t>Slide </a:t>
            </a:r>
            <a:fld id="{E6969283-78ED-4F71-B854-48055E18A2DC}" type="slidenum">
              <a:rPr lang="en-GB" smtClean="0"/>
              <a:pPr>
                <a:defRPr/>
              </a:pPr>
              <a:t>3</a:t>
            </a:fld>
            <a:endParaRPr lang="en-GB"/>
          </a:p>
        </p:txBody>
      </p:sp>
    </p:spTree>
    <p:extLst>
      <p:ext uri="{BB962C8B-B14F-4D97-AF65-F5344CB8AC3E}">
        <p14:creationId xmlns:p14="http://schemas.microsoft.com/office/powerpoint/2010/main" val="34538132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Venue Top 6 -- #2</a:t>
            </a:r>
            <a:endParaRPr lang="en-US" dirty="0"/>
          </a:p>
        </p:txBody>
      </p:sp>
      <p:sp>
        <p:nvSpPr>
          <p:cNvPr id="3" name="Content Placeholder 2"/>
          <p:cNvSpPr>
            <a:spLocks noGrp="1"/>
          </p:cNvSpPr>
          <p:nvPr>
            <p:ph idx="1"/>
          </p:nvPr>
        </p:nvSpPr>
        <p:spPr>
          <a:xfrm>
            <a:off x="685800" y="1600200"/>
            <a:ext cx="7770813" cy="4800600"/>
          </a:xfrm>
        </p:spPr>
        <p:txBody>
          <a:bodyPr/>
          <a:lstStyle/>
          <a:p>
            <a:r>
              <a:rPr lang="en-US" dirty="0" smtClean="0"/>
              <a:t>2. Social:  </a:t>
            </a:r>
            <a:r>
              <a:rPr lang="en-US" dirty="0"/>
              <a:t>7 to 9:30pm</a:t>
            </a:r>
          </a:p>
          <a:p>
            <a:r>
              <a:rPr lang="en-US" dirty="0" smtClean="0"/>
              <a:t>	Kamehameha Court </a:t>
            </a:r>
          </a:p>
          <a:p>
            <a:r>
              <a:rPr lang="en-US" dirty="0"/>
              <a:t>	</a:t>
            </a:r>
            <a:r>
              <a:rPr lang="en-US" sz="2000" dirty="0" smtClean="0"/>
              <a:t>(L14 on Hotel site map and labeled Legends of Hawaii Luau)</a:t>
            </a:r>
          </a:p>
          <a:p>
            <a:r>
              <a:rPr lang="en-US" dirty="0" smtClean="0"/>
              <a:t>	Casual reception with Hawaiian entertainment </a:t>
            </a:r>
          </a:p>
          <a:p>
            <a:r>
              <a:rPr lang="en-US" dirty="0" smtClean="0"/>
              <a:t>	Free for all attendees;</a:t>
            </a:r>
          </a:p>
          <a:p>
            <a:r>
              <a:rPr lang="en-US" dirty="0"/>
              <a:t>	</a:t>
            </a:r>
            <a:r>
              <a:rPr lang="en-US" dirty="0" smtClean="0"/>
              <a:t> </a:t>
            </a:r>
            <a:r>
              <a:rPr lang="en-US" u="sng" dirty="0" smtClean="0"/>
              <a:t>Limited</a:t>
            </a:r>
            <a:r>
              <a:rPr lang="en-US" dirty="0" smtClean="0"/>
              <a:t> tickets based on first come - </a:t>
            </a:r>
            <a:r>
              <a:rPr lang="en-US" dirty="0" smtClean="0">
                <a:solidFill>
                  <a:srgbClr val="C00000"/>
                </a:solidFill>
              </a:rPr>
              <a:t>if attendees did not confirm during when they registered</a:t>
            </a:r>
            <a:r>
              <a:rPr lang="en-US" dirty="0" smtClean="0"/>
              <a:t>, they need to do so when they pick up their name badge.  </a:t>
            </a:r>
            <a:endParaRPr lang="en-US" dirty="0"/>
          </a:p>
          <a:p>
            <a:r>
              <a:rPr lang="en-US" dirty="0"/>
              <a:t>As of 8pm Sunday, we had given out 650 of the 684 total tickets. (34 tickets left)</a:t>
            </a:r>
          </a:p>
          <a:p>
            <a:endParaRPr lang="en-US" dirty="0" smtClean="0"/>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July 2015</a:t>
            </a:r>
            <a:endParaRPr lang="en-GB" dirty="0"/>
          </a:p>
        </p:txBody>
      </p:sp>
      <p:sp>
        <p:nvSpPr>
          <p:cNvPr id="5" name="Footer Placeholder 4"/>
          <p:cNvSpPr>
            <a:spLocks noGrp="1"/>
          </p:cNvSpPr>
          <p:nvPr>
            <p:ph type="ftr" idx="11"/>
          </p:nvPr>
        </p:nvSpPr>
        <p:spPr/>
        <p:txBody>
          <a:bodyPr/>
          <a:lstStyle/>
          <a:p>
            <a:pPr>
              <a:defRPr/>
            </a:pPr>
            <a:r>
              <a:rPr lang="en-GB" smtClean="0"/>
              <a:t>Jon Rosdahl, CSR</a:t>
            </a:r>
            <a:endParaRPr lang="en-GB" dirty="0"/>
          </a:p>
        </p:txBody>
      </p:sp>
      <p:sp>
        <p:nvSpPr>
          <p:cNvPr id="6" name="Slide Number Placeholder 5"/>
          <p:cNvSpPr>
            <a:spLocks noGrp="1"/>
          </p:cNvSpPr>
          <p:nvPr>
            <p:ph type="sldNum" idx="12"/>
          </p:nvPr>
        </p:nvSpPr>
        <p:spPr/>
        <p:txBody>
          <a:bodyPr/>
          <a:lstStyle/>
          <a:p>
            <a:pPr>
              <a:defRPr/>
            </a:pPr>
            <a:r>
              <a:rPr lang="en-GB" smtClean="0"/>
              <a:t>Slide </a:t>
            </a:r>
            <a:fld id="{E6969283-78ED-4F71-B854-48055E18A2DC}" type="slidenum">
              <a:rPr lang="en-GB" smtClean="0"/>
              <a:pPr>
                <a:defRPr/>
              </a:pPr>
              <a:t>4</a:t>
            </a:fld>
            <a:endParaRPr lang="en-GB"/>
          </a:p>
        </p:txBody>
      </p:sp>
    </p:spTree>
    <p:extLst>
      <p:ext uri="{BB962C8B-B14F-4D97-AF65-F5344CB8AC3E}">
        <p14:creationId xmlns:p14="http://schemas.microsoft.com/office/powerpoint/2010/main" val="4173560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Venue Top 6 - #2(</a:t>
            </a:r>
            <a:r>
              <a:rPr lang="en-US" dirty="0" err="1" smtClean="0"/>
              <a:t>Cont</a:t>
            </a:r>
            <a:r>
              <a:rPr lang="en-US" dirty="0" smtClean="0"/>
              <a:t>)</a:t>
            </a:r>
            <a:endParaRPr lang="en-US" dirty="0"/>
          </a:p>
        </p:txBody>
      </p:sp>
      <p:sp>
        <p:nvSpPr>
          <p:cNvPr id="3" name="Content Placeholder 2"/>
          <p:cNvSpPr>
            <a:spLocks noGrp="1"/>
          </p:cNvSpPr>
          <p:nvPr>
            <p:ph idx="1"/>
          </p:nvPr>
        </p:nvSpPr>
        <p:spPr>
          <a:xfrm>
            <a:off x="685800" y="1752600"/>
            <a:ext cx="7772400" cy="4648200"/>
          </a:xfrm>
        </p:spPr>
        <p:txBody>
          <a:bodyPr/>
          <a:lstStyle/>
          <a:p>
            <a:pPr marL="400050">
              <a:buFont typeface="Wingdings" panose="05000000000000000000" pitchFamily="2" charset="2"/>
              <a:buChar char="§"/>
            </a:pPr>
            <a:r>
              <a:rPr lang="en-US" dirty="0"/>
              <a:t>A TICKET IS REQUIRED to attend the social.</a:t>
            </a:r>
          </a:p>
          <a:p>
            <a:pPr marL="400050">
              <a:buFont typeface="Wingdings" panose="05000000000000000000" pitchFamily="2" charset="2"/>
              <a:buChar char="§"/>
            </a:pPr>
            <a:r>
              <a:rPr lang="en-US" dirty="0" smtClean="0"/>
              <a:t>If you are decide to not using your Ticket, please contact the Registration desk.</a:t>
            </a:r>
          </a:p>
          <a:p>
            <a:pPr marL="400050">
              <a:buFont typeface="Wingdings" panose="05000000000000000000" pitchFamily="2" charset="2"/>
              <a:buChar char="§"/>
            </a:pPr>
            <a:r>
              <a:rPr lang="en-US" dirty="0" smtClean="0"/>
              <a:t>If you need a ticket, please check on Wednesday for any tickets that may have become available.</a:t>
            </a:r>
          </a:p>
          <a:p>
            <a:pPr marL="400050">
              <a:buFont typeface="Wingdings" panose="05000000000000000000" pitchFamily="2" charset="2"/>
              <a:buChar char="§"/>
            </a:pPr>
            <a:r>
              <a:rPr lang="en-US" dirty="0" smtClean="0"/>
              <a:t>Guest Passes have sold out – </a:t>
            </a:r>
          </a:p>
          <a:p>
            <a:pPr marL="400050">
              <a:buFont typeface="Wingdings" panose="05000000000000000000" pitchFamily="2" charset="2"/>
              <a:buChar char="§"/>
            </a:pPr>
            <a:r>
              <a:rPr lang="en-US" dirty="0" smtClean="0"/>
              <a:t>Remember to pickup purchased passes on Wednesday</a:t>
            </a:r>
          </a:p>
          <a:p>
            <a:r>
              <a:rPr lang="en-US" dirty="0" smtClean="0"/>
              <a:t>If the weather changes to rain we will change the location to Monarchy Ballroom and Grand Promenade.  The start time may also change to allow time for set up.  We will email EC if this occurs.</a:t>
            </a:r>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July 2015</a:t>
            </a:r>
            <a:endParaRPr lang="en-GB" dirty="0"/>
          </a:p>
        </p:txBody>
      </p:sp>
      <p:sp>
        <p:nvSpPr>
          <p:cNvPr id="5" name="Footer Placeholder 4"/>
          <p:cNvSpPr>
            <a:spLocks noGrp="1"/>
          </p:cNvSpPr>
          <p:nvPr>
            <p:ph type="ftr" idx="11"/>
          </p:nvPr>
        </p:nvSpPr>
        <p:spPr/>
        <p:txBody>
          <a:bodyPr/>
          <a:lstStyle/>
          <a:p>
            <a:pPr>
              <a:defRPr/>
            </a:pPr>
            <a:r>
              <a:rPr lang="en-GB" smtClean="0"/>
              <a:t>Jon Rosdahl, CSR</a:t>
            </a:r>
            <a:endParaRPr lang="en-GB" dirty="0"/>
          </a:p>
        </p:txBody>
      </p:sp>
      <p:sp>
        <p:nvSpPr>
          <p:cNvPr id="6" name="Slide Number Placeholder 5"/>
          <p:cNvSpPr>
            <a:spLocks noGrp="1"/>
          </p:cNvSpPr>
          <p:nvPr>
            <p:ph type="sldNum" idx="12"/>
          </p:nvPr>
        </p:nvSpPr>
        <p:spPr/>
        <p:txBody>
          <a:bodyPr/>
          <a:lstStyle/>
          <a:p>
            <a:pPr>
              <a:defRPr/>
            </a:pPr>
            <a:r>
              <a:rPr lang="en-GB" smtClean="0"/>
              <a:t>Slide </a:t>
            </a:r>
            <a:fld id="{E6969283-78ED-4F71-B854-48055E18A2DC}" type="slidenum">
              <a:rPr lang="en-GB" smtClean="0"/>
              <a:pPr>
                <a:defRPr/>
              </a:pPr>
              <a:t>5</a:t>
            </a:fld>
            <a:endParaRPr lang="en-GB"/>
          </a:p>
        </p:txBody>
      </p:sp>
    </p:spTree>
    <p:extLst>
      <p:ext uri="{BB962C8B-B14F-4D97-AF65-F5344CB8AC3E}">
        <p14:creationId xmlns:p14="http://schemas.microsoft.com/office/powerpoint/2010/main" val="11585220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Venue Top 6 - #3 &amp; 4</a:t>
            </a:r>
            <a:endParaRPr lang="en-US" dirty="0"/>
          </a:p>
        </p:txBody>
      </p:sp>
      <p:sp>
        <p:nvSpPr>
          <p:cNvPr id="3" name="Content Placeholder 2"/>
          <p:cNvSpPr>
            <a:spLocks noGrp="1"/>
          </p:cNvSpPr>
          <p:nvPr>
            <p:ph idx="1"/>
          </p:nvPr>
        </p:nvSpPr>
        <p:spPr/>
        <p:txBody>
          <a:bodyPr/>
          <a:lstStyle/>
          <a:p>
            <a:r>
              <a:rPr lang="en-US" dirty="0" smtClean="0"/>
              <a:t>3. Lunches </a:t>
            </a:r>
          </a:p>
          <a:p>
            <a:r>
              <a:rPr lang="en-US" dirty="0"/>
              <a:t>	</a:t>
            </a:r>
            <a:r>
              <a:rPr lang="en-US" dirty="0" smtClean="0"/>
              <a:t>12noon to 1:30 pm in Grand Promenade, Lagoon Lanai and Water’s Edge Ballroom</a:t>
            </a:r>
          </a:p>
          <a:p>
            <a:endParaRPr lang="en-US" dirty="0" smtClean="0"/>
          </a:p>
          <a:p>
            <a:r>
              <a:rPr lang="en-US" dirty="0" smtClean="0"/>
              <a:t>4. Mobile schedule </a:t>
            </a:r>
            <a:r>
              <a:rPr lang="en-US" dirty="0" smtClean="0">
                <a:hlinkClick r:id="rId2"/>
              </a:rPr>
              <a:t>http://802world.org/attendee</a:t>
            </a:r>
            <a:endParaRPr lang="en-US" dirty="0" smtClean="0"/>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July 2015</a:t>
            </a:r>
            <a:endParaRPr lang="en-GB" dirty="0"/>
          </a:p>
        </p:txBody>
      </p:sp>
      <p:sp>
        <p:nvSpPr>
          <p:cNvPr id="5" name="Footer Placeholder 4"/>
          <p:cNvSpPr>
            <a:spLocks noGrp="1"/>
          </p:cNvSpPr>
          <p:nvPr>
            <p:ph type="ftr" idx="11"/>
          </p:nvPr>
        </p:nvSpPr>
        <p:spPr/>
        <p:txBody>
          <a:bodyPr/>
          <a:lstStyle/>
          <a:p>
            <a:pPr>
              <a:defRPr/>
            </a:pPr>
            <a:r>
              <a:rPr lang="en-GB" smtClean="0"/>
              <a:t>Jon Rosdahl, CSR</a:t>
            </a:r>
            <a:endParaRPr lang="en-GB" dirty="0"/>
          </a:p>
        </p:txBody>
      </p:sp>
      <p:sp>
        <p:nvSpPr>
          <p:cNvPr id="6" name="Slide Number Placeholder 5"/>
          <p:cNvSpPr>
            <a:spLocks noGrp="1"/>
          </p:cNvSpPr>
          <p:nvPr>
            <p:ph type="sldNum" idx="12"/>
          </p:nvPr>
        </p:nvSpPr>
        <p:spPr/>
        <p:txBody>
          <a:bodyPr/>
          <a:lstStyle/>
          <a:p>
            <a:pPr>
              <a:defRPr/>
            </a:pPr>
            <a:r>
              <a:rPr lang="en-GB" smtClean="0"/>
              <a:t>Slide </a:t>
            </a:r>
            <a:fld id="{E6969283-78ED-4F71-B854-48055E18A2DC}" type="slidenum">
              <a:rPr lang="en-GB" smtClean="0"/>
              <a:pPr>
                <a:defRPr/>
              </a:pPr>
              <a:t>6</a:t>
            </a:fld>
            <a:endParaRPr lang="en-GB"/>
          </a:p>
        </p:txBody>
      </p:sp>
    </p:spTree>
    <p:extLst>
      <p:ext uri="{BB962C8B-B14F-4D97-AF65-F5344CB8AC3E}">
        <p14:creationId xmlns:p14="http://schemas.microsoft.com/office/powerpoint/2010/main" val="28047545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Venue Top 6 - #5 &amp; 6</a:t>
            </a:r>
            <a:endParaRPr lang="en-US" dirty="0"/>
          </a:p>
        </p:txBody>
      </p:sp>
      <p:sp>
        <p:nvSpPr>
          <p:cNvPr id="3" name="Content Placeholder 2"/>
          <p:cNvSpPr>
            <a:spLocks noGrp="1"/>
          </p:cNvSpPr>
          <p:nvPr>
            <p:ph idx="1"/>
          </p:nvPr>
        </p:nvSpPr>
        <p:spPr>
          <a:xfrm>
            <a:off x="533400" y="1828800"/>
            <a:ext cx="8077200" cy="4419600"/>
          </a:xfrm>
        </p:spPr>
        <p:txBody>
          <a:bodyPr/>
          <a:lstStyle/>
          <a:p>
            <a:r>
              <a:rPr lang="en-US" dirty="0" smtClean="0"/>
              <a:t>5. $5 draft beer at </a:t>
            </a:r>
            <a:r>
              <a:rPr lang="en-US" dirty="0" err="1" smtClean="0"/>
              <a:t>Malolo</a:t>
            </a:r>
            <a:r>
              <a:rPr lang="en-US" dirty="0" smtClean="0"/>
              <a:t> Lounge:</a:t>
            </a:r>
          </a:p>
          <a:p>
            <a:r>
              <a:rPr lang="en-US" dirty="0" smtClean="0"/>
              <a:t>	5 to 7 pm daily until Friday July 17 </a:t>
            </a:r>
          </a:p>
          <a:p>
            <a:r>
              <a:rPr lang="en-US" dirty="0"/>
              <a:t>	</a:t>
            </a:r>
            <a:r>
              <a:rPr lang="en-US" dirty="0" smtClean="0"/>
              <a:t>(attendee must show name badge)</a:t>
            </a:r>
          </a:p>
          <a:p>
            <a:endParaRPr lang="en-US" dirty="0"/>
          </a:p>
          <a:p>
            <a:endParaRPr lang="en-US" dirty="0" smtClean="0"/>
          </a:p>
          <a:p>
            <a:endParaRPr lang="en-US" dirty="0" smtClean="0"/>
          </a:p>
          <a:p>
            <a:r>
              <a:rPr lang="en-US" dirty="0" smtClean="0"/>
              <a:t>6. Big Island breakfast:</a:t>
            </a:r>
          </a:p>
          <a:p>
            <a:r>
              <a:rPr lang="en-US" dirty="0" smtClean="0"/>
              <a:t>	$25 inclusive for IEEE 802 attendees and immediate guest (attendee must show name badge)</a:t>
            </a:r>
          </a:p>
          <a:p>
            <a:r>
              <a:rPr lang="en-US" dirty="0"/>
              <a:t> </a:t>
            </a:r>
            <a:r>
              <a:rPr lang="en-US" dirty="0" smtClean="0"/>
              <a:t>     Start 6:30am</a:t>
            </a:r>
          </a:p>
          <a:p>
            <a:endParaRPr lang="en-US" dirty="0"/>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July 2015</a:t>
            </a:r>
            <a:endParaRPr lang="en-GB" dirty="0"/>
          </a:p>
        </p:txBody>
      </p:sp>
      <p:sp>
        <p:nvSpPr>
          <p:cNvPr id="5" name="Footer Placeholder 4"/>
          <p:cNvSpPr>
            <a:spLocks noGrp="1"/>
          </p:cNvSpPr>
          <p:nvPr>
            <p:ph type="ftr" idx="11"/>
          </p:nvPr>
        </p:nvSpPr>
        <p:spPr/>
        <p:txBody>
          <a:bodyPr/>
          <a:lstStyle/>
          <a:p>
            <a:pPr>
              <a:defRPr/>
            </a:pPr>
            <a:r>
              <a:rPr lang="en-GB" smtClean="0"/>
              <a:t>Jon Rosdahl, CSR</a:t>
            </a:r>
            <a:endParaRPr lang="en-GB" dirty="0"/>
          </a:p>
        </p:txBody>
      </p:sp>
      <p:sp>
        <p:nvSpPr>
          <p:cNvPr id="6" name="Slide Number Placeholder 5"/>
          <p:cNvSpPr>
            <a:spLocks noGrp="1"/>
          </p:cNvSpPr>
          <p:nvPr>
            <p:ph type="sldNum" idx="12"/>
          </p:nvPr>
        </p:nvSpPr>
        <p:spPr/>
        <p:txBody>
          <a:bodyPr/>
          <a:lstStyle/>
          <a:p>
            <a:pPr>
              <a:defRPr/>
            </a:pPr>
            <a:r>
              <a:rPr lang="en-GB" smtClean="0"/>
              <a:t>Slide </a:t>
            </a:r>
            <a:fld id="{E6969283-78ED-4F71-B854-48055E18A2DC}" type="slidenum">
              <a:rPr lang="en-GB" smtClean="0"/>
              <a:pPr>
                <a:defRPr/>
              </a:pPr>
              <a:t>7</a:t>
            </a:fld>
            <a:endParaRPr lang="en-GB"/>
          </a:p>
        </p:txBody>
      </p:sp>
    </p:spTree>
    <p:extLst>
      <p:ext uri="{BB962C8B-B14F-4D97-AF65-F5344CB8AC3E}">
        <p14:creationId xmlns:p14="http://schemas.microsoft.com/office/powerpoint/2010/main" val="30001639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r>
              <a:rPr lang="en-GB" sz="3200" b="1" dirty="0" smtClean="0">
                <a:solidFill>
                  <a:srgbClr val="000000"/>
                </a:solidFill>
                <a:effectLst/>
                <a:latin typeface="+mj-lt"/>
                <a:ea typeface="+mj-ea"/>
                <a:cs typeface="MS Gothic"/>
              </a:rPr>
              <a:t>5.142 II Future Venues</a:t>
            </a:r>
            <a:endParaRPr lang="en-US" dirty="0"/>
          </a:p>
        </p:txBody>
      </p:sp>
      <p:sp>
        <p:nvSpPr>
          <p:cNvPr id="3" name="Content Placeholder 2"/>
          <p:cNvSpPr>
            <a:spLocks noGrp="1"/>
          </p:cNvSpPr>
          <p:nvPr>
            <p:ph idx="1"/>
          </p:nvPr>
        </p:nvSpPr>
        <p:spPr>
          <a:xfrm>
            <a:off x="381000" y="1371600"/>
            <a:ext cx="8229600" cy="5029200"/>
          </a:xfrm>
        </p:spPr>
        <p:txBody>
          <a:bodyPr/>
          <a:lstStyle/>
          <a:p>
            <a:pPr>
              <a:buFont typeface="Arial" panose="020B0604020202020204" pitchFamily="34" charset="0"/>
              <a:buChar char="•"/>
            </a:pPr>
            <a:r>
              <a:rPr lang="en-US" dirty="0" smtClean="0"/>
              <a:t>Future Venue Information:</a:t>
            </a:r>
          </a:p>
          <a:p>
            <a:pPr lvl="1">
              <a:buFont typeface="Arial" panose="020B0604020202020204" pitchFamily="34" charset="0"/>
              <a:buChar char="•"/>
            </a:pPr>
            <a:r>
              <a:rPr lang="en-US" sz="2400" b="1" dirty="0" smtClean="0">
                <a:solidFill>
                  <a:srgbClr val="FF0000"/>
                </a:solidFill>
              </a:rPr>
              <a:t>802 EC-12/40r10: </a:t>
            </a:r>
            <a:r>
              <a:rPr lang="en-US" sz="2400" b="1" dirty="0" smtClean="0">
                <a:solidFill>
                  <a:srgbClr val="FF0000"/>
                </a:solidFill>
                <a:hlinkClick r:id="rId2" tooltip="Link to 802 EC-12/40r10"/>
              </a:rPr>
              <a:t>ec-12-0040-10-00EC-802-plenary-future-venue-contract-status.xlsx</a:t>
            </a:r>
            <a:endParaRPr lang="en-US" sz="2400" b="1" dirty="0" smtClean="0">
              <a:solidFill>
                <a:srgbClr val="FF0000"/>
              </a:solidFill>
            </a:endParaRPr>
          </a:p>
          <a:p>
            <a:pPr lvl="1">
              <a:buFont typeface="Arial" panose="020B0604020202020204" pitchFamily="34" charset="0"/>
              <a:buChar char="•"/>
            </a:pPr>
            <a:endParaRPr lang="en-US" sz="2400" b="1" dirty="0" smtClean="0">
              <a:solidFill>
                <a:srgbClr val="FF0000"/>
              </a:solidFill>
            </a:endParaRPr>
          </a:p>
          <a:p>
            <a:pPr>
              <a:buFont typeface="Arial" panose="020B0604020202020204" pitchFamily="34" charset="0"/>
              <a:buChar char="•"/>
            </a:pPr>
            <a:r>
              <a:rPr lang="en-US" dirty="0" smtClean="0"/>
              <a:t>Working on openings:</a:t>
            </a:r>
          </a:p>
          <a:p>
            <a:pPr lvl="1">
              <a:buFont typeface="Arial" panose="020B0604020202020204" pitchFamily="34" charset="0"/>
              <a:buChar char="•"/>
            </a:pPr>
            <a:r>
              <a:rPr lang="en-US" sz="2400" dirty="0" smtClean="0"/>
              <a:t>	</a:t>
            </a:r>
            <a:r>
              <a:rPr lang="en-US" dirty="0" smtClean="0"/>
              <a:t>2018 – March - November</a:t>
            </a:r>
          </a:p>
          <a:p>
            <a:pPr lvl="1">
              <a:buFont typeface="Arial" panose="020B0604020202020204" pitchFamily="34" charset="0"/>
              <a:buChar char="•"/>
            </a:pPr>
            <a:r>
              <a:rPr lang="en-US" dirty="0" smtClean="0"/>
              <a:t>	2019 – March – </a:t>
            </a:r>
            <a:r>
              <a:rPr lang="en-US" dirty="0" smtClean="0"/>
              <a:t>July</a:t>
            </a:r>
          </a:p>
          <a:p>
            <a:pPr lvl="1">
              <a:buFont typeface="Arial" panose="020B0604020202020204" pitchFamily="34" charset="0"/>
              <a:buChar char="•"/>
            </a:pPr>
            <a:endParaRPr lang="en-US" dirty="0" smtClean="0"/>
          </a:p>
          <a:p>
            <a:pPr>
              <a:buFont typeface="Arial" panose="020B0604020202020204" pitchFamily="34" charset="0"/>
              <a:buChar char="•"/>
            </a:pPr>
            <a:r>
              <a:rPr lang="en-US" dirty="0" smtClean="0"/>
              <a:t>802 </a:t>
            </a:r>
            <a:r>
              <a:rPr lang="en-US" dirty="0" smtClean="0"/>
              <a:t>Interim - 2016 Atlanta</a:t>
            </a:r>
          </a:p>
          <a:p>
            <a:pPr lvl="1">
              <a:buFont typeface="Arial" panose="020B0604020202020204" pitchFamily="34" charset="0"/>
              <a:buChar char="•"/>
            </a:pPr>
            <a:r>
              <a:rPr lang="en-US" sz="2400" dirty="0" smtClean="0"/>
              <a:t>	</a:t>
            </a:r>
            <a:r>
              <a:rPr lang="en-US" b="1" dirty="0" smtClean="0"/>
              <a:t>802 EC Workshop – January 23, </a:t>
            </a:r>
            <a:r>
              <a:rPr lang="en-US" b="1" dirty="0" smtClean="0"/>
              <a:t>2016</a:t>
            </a:r>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July 2015</a:t>
            </a:r>
            <a:endParaRPr lang="en-GB" dirty="0"/>
          </a:p>
        </p:txBody>
      </p:sp>
      <p:sp>
        <p:nvSpPr>
          <p:cNvPr id="5" name="Footer Placeholder 4"/>
          <p:cNvSpPr>
            <a:spLocks noGrp="1"/>
          </p:cNvSpPr>
          <p:nvPr>
            <p:ph type="ftr" idx="11"/>
          </p:nvPr>
        </p:nvSpPr>
        <p:spPr/>
        <p:txBody>
          <a:bodyPr/>
          <a:lstStyle/>
          <a:p>
            <a:pPr>
              <a:defRPr/>
            </a:pPr>
            <a:r>
              <a:rPr lang="en-GB" smtClean="0"/>
              <a:t>Jon Rosdahl, CSR</a:t>
            </a:r>
            <a:endParaRPr lang="en-GB" dirty="0"/>
          </a:p>
        </p:txBody>
      </p:sp>
      <p:sp>
        <p:nvSpPr>
          <p:cNvPr id="6" name="Slide Number Placeholder 5"/>
          <p:cNvSpPr>
            <a:spLocks noGrp="1"/>
          </p:cNvSpPr>
          <p:nvPr>
            <p:ph type="sldNum" idx="12"/>
          </p:nvPr>
        </p:nvSpPr>
        <p:spPr/>
        <p:txBody>
          <a:bodyPr/>
          <a:lstStyle/>
          <a:p>
            <a:pPr>
              <a:defRPr/>
            </a:pPr>
            <a:r>
              <a:rPr lang="en-GB" smtClean="0"/>
              <a:t>Slide </a:t>
            </a:r>
            <a:fld id="{E6969283-78ED-4F71-B854-48055E18A2DC}" type="slidenum">
              <a:rPr lang="en-GB" smtClean="0"/>
              <a:pPr>
                <a:defRPr/>
              </a:pPr>
              <a:t>8</a:t>
            </a:fld>
            <a:endParaRPr lang="en-GB"/>
          </a:p>
        </p:txBody>
      </p:sp>
    </p:spTree>
    <p:extLst>
      <p:ext uri="{BB962C8B-B14F-4D97-AF65-F5344CB8AC3E}">
        <p14:creationId xmlns:p14="http://schemas.microsoft.com/office/powerpoint/2010/main" val="19833542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57200"/>
          </a:xfrm>
        </p:spPr>
        <p:txBody>
          <a:bodyPr/>
          <a:lstStyle/>
          <a:p>
            <a:r>
              <a:rPr lang="en-US" dirty="0"/>
              <a:t>Future Venues IEEE 802 Plenary Sessions</a:t>
            </a:r>
          </a:p>
        </p:txBody>
      </p:sp>
      <p:sp>
        <p:nvSpPr>
          <p:cNvPr id="3" name="Content Placeholder 2"/>
          <p:cNvSpPr>
            <a:spLocks noGrp="1"/>
          </p:cNvSpPr>
          <p:nvPr>
            <p:ph idx="1"/>
          </p:nvPr>
        </p:nvSpPr>
        <p:spPr>
          <a:xfrm>
            <a:off x="685800" y="1219200"/>
            <a:ext cx="7772400" cy="5105400"/>
          </a:xfrm>
        </p:spPr>
        <p:txBody>
          <a:bodyPr/>
          <a:lstStyle/>
          <a:p>
            <a:pPr marL="0" indent="0" algn="ctr">
              <a:buNone/>
            </a:pPr>
            <a:r>
              <a:rPr lang="en-US" sz="1800" dirty="0">
                <a:solidFill>
                  <a:srgbClr val="0000FF"/>
                </a:solidFill>
              </a:rPr>
              <a:t>MEETING VENUE OPTIONS</a:t>
            </a:r>
          </a:p>
          <a:p>
            <a:pPr marL="0" indent="0" algn="ctr">
              <a:buNone/>
            </a:pPr>
            <a:r>
              <a:rPr lang="en-US" sz="1800" dirty="0">
                <a:solidFill>
                  <a:srgbClr val="0000FF"/>
                </a:solidFill>
              </a:rPr>
              <a:t>MARCH 4-9, 2018</a:t>
            </a:r>
          </a:p>
          <a:p>
            <a:pPr marL="0" indent="0" algn="ctr">
              <a:buNone/>
            </a:pPr>
            <a:r>
              <a:rPr lang="en-US" sz="1800" dirty="0">
                <a:solidFill>
                  <a:srgbClr val="0000FF"/>
                </a:solidFill>
              </a:rPr>
              <a:t>NOVEMBER 11-16, 2018</a:t>
            </a:r>
          </a:p>
          <a:p>
            <a:pPr marL="0" indent="0" algn="ctr">
              <a:buNone/>
            </a:pPr>
            <a:r>
              <a:rPr lang="en-US" sz="1800" dirty="0" smtClean="0">
                <a:solidFill>
                  <a:srgbClr val="0000FF"/>
                </a:solidFill>
              </a:rPr>
              <a:t>HOTELS </a:t>
            </a:r>
            <a:r>
              <a:rPr lang="en-US" sz="1800" dirty="0">
                <a:solidFill>
                  <a:srgbClr val="0000FF"/>
                </a:solidFill>
              </a:rPr>
              <a:t>CONSIDERED -  </a:t>
            </a:r>
            <a:r>
              <a:rPr lang="en-US" sz="1800" dirty="0">
                <a:solidFill>
                  <a:srgbClr val="FF0000"/>
                </a:solidFill>
              </a:rPr>
              <a:t>NOT AVAILABLE</a:t>
            </a:r>
          </a:p>
          <a:p>
            <a:pPr marL="0" indent="0" algn="ctr">
              <a:buNone/>
            </a:pPr>
            <a:endParaRPr lang="en-US" sz="1800" dirty="0">
              <a:solidFill>
                <a:srgbClr val="0000FF"/>
              </a:solidFill>
            </a:endParaRPr>
          </a:p>
          <a:p>
            <a:pPr lvl="1">
              <a:buFontTx/>
              <a:buChar char="-"/>
            </a:pPr>
            <a:r>
              <a:rPr lang="en-US" sz="1400" dirty="0"/>
              <a:t>HYATT REGENCY DENVER</a:t>
            </a:r>
          </a:p>
          <a:p>
            <a:pPr lvl="1">
              <a:buFontTx/>
              <a:buChar char="-"/>
            </a:pPr>
            <a:r>
              <a:rPr lang="en-US" sz="1400" dirty="0"/>
              <a:t>HYATT REGENCY NEW ORLEANS</a:t>
            </a:r>
          </a:p>
          <a:p>
            <a:pPr lvl="1">
              <a:buFontTx/>
              <a:buChar char="-"/>
            </a:pPr>
            <a:r>
              <a:rPr lang="en-US" sz="1400" dirty="0"/>
              <a:t>HILTON NEW ORLEANS</a:t>
            </a:r>
          </a:p>
          <a:p>
            <a:pPr lvl="1">
              <a:buFontTx/>
              <a:buChar char="-"/>
            </a:pPr>
            <a:r>
              <a:rPr lang="en-US" sz="1400" dirty="0"/>
              <a:t>FONTAINEBLEAU – MIAMI BEACH</a:t>
            </a:r>
          </a:p>
          <a:p>
            <a:pPr lvl="1">
              <a:buFontTx/>
              <a:buChar char="-"/>
            </a:pPr>
            <a:r>
              <a:rPr lang="en-US" sz="1400" dirty="0"/>
              <a:t>DIPLOMAT RESORT &amp; SPA – HOLLYWOOD, FL</a:t>
            </a:r>
          </a:p>
          <a:p>
            <a:pPr lvl="1">
              <a:buFontTx/>
              <a:buChar char="-"/>
            </a:pPr>
            <a:r>
              <a:rPr lang="en-US" sz="1400" dirty="0"/>
              <a:t>GREAT AMERICA – SALT LAKE CITY</a:t>
            </a:r>
          </a:p>
          <a:p>
            <a:pPr lvl="1">
              <a:buFontTx/>
              <a:buChar char="-"/>
            </a:pPr>
            <a:r>
              <a:rPr lang="en-US" sz="1400" dirty="0"/>
              <a:t>HYATT REGENCY JACKSONVILLE</a:t>
            </a:r>
          </a:p>
          <a:p>
            <a:pPr lvl="1">
              <a:buFontTx/>
              <a:buChar char="-"/>
            </a:pPr>
            <a:r>
              <a:rPr lang="en-US" sz="1400" dirty="0"/>
              <a:t>HYATT REGENCY MCCORMICK PLACE CHICAGO</a:t>
            </a:r>
            <a:endParaRPr lang="en-US" dirty="0"/>
          </a:p>
        </p:txBody>
      </p:sp>
      <p:sp>
        <p:nvSpPr>
          <p:cNvPr id="4" name="Date Placeholder 3"/>
          <p:cNvSpPr>
            <a:spLocks noGrp="1"/>
          </p:cNvSpPr>
          <p:nvPr>
            <p:ph type="dt" idx="10"/>
          </p:nvPr>
        </p:nvSpPr>
        <p:spPr/>
        <p:txBody>
          <a:bodyPr/>
          <a:lstStyle/>
          <a:p>
            <a:pPr>
              <a:defRPr/>
            </a:pPr>
            <a:r>
              <a:rPr lang="en-US" smtClean="0">
                <a:latin typeface="Times New Roman" pitchFamily="18" charset="0"/>
                <a:ea typeface="Arial Unicode MS" pitchFamily="34" charset="-128"/>
                <a:cs typeface="Arial Unicode MS" pitchFamily="34" charset="-128"/>
              </a:rPr>
              <a:t>July 2015</a:t>
            </a:r>
            <a:endParaRPr lang="en-GB" dirty="0"/>
          </a:p>
        </p:txBody>
      </p:sp>
      <p:sp>
        <p:nvSpPr>
          <p:cNvPr id="5" name="Footer Placeholder 4"/>
          <p:cNvSpPr>
            <a:spLocks noGrp="1"/>
          </p:cNvSpPr>
          <p:nvPr>
            <p:ph type="ftr" idx="11"/>
          </p:nvPr>
        </p:nvSpPr>
        <p:spPr/>
        <p:txBody>
          <a:bodyPr/>
          <a:lstStyle/>
          <a:p>
            <a:pPr>
              <a:defRPr/>
            </a:pPr>
            <a:r>
              <a:rPr lang="en-GB" smtClean="0"/>
              <a:t>Jon Rosdahl, CSR</a:t>
            </a:r>
            <a:endParaRPr lang="en-GB" dirty="0"/>
          </a:p>
        </p:txBody>
      </p:sp>
      <p:sp>
        <p:nvSpPr>
          <p:cNvPr id="6" name="Slide Number Placeholder 5"/>
          <p:cNvSpPr>
            <a:spLocks noGrp="1"/>
          </p:cNvSpPr>
          <p:nvPr>
            <p:ph type="sldNum" idx="12"/>
          </p:nvPr>
        </p:nvSpPr>
        <p:spPr/>
        <p:txBody>
          <a:bodyPr/>
          <a:lstStyle/>
          <a:p>
            <a:pPr>
              <a:defRPr/>
            </a:pPr>
            <a:r>
              <a:rPr lang="en-GB" smtClean="0"/>
              <a:t>Slide </a:t>
            </a:r>
            <a:fld id="{E6969283-78ED-4F71-B854-48055E18A2DC}" type="slidenum">
              <a:rPr lang="en-GB" smtClean="0"/>
              <a:pPr>
                <a:defRPr/>
              </a:pPr>
              <a:t>9</a:t>
            </a:fld>
            <a:endParaRPr lang="en-GB"/>
          </a:p>
        </p:txBody>
      </p:sp>
    </p:spTree>
    <p:extLst>
      <p:ext uri="{BB962C8B-B14F-4D97-AF65-F5344CB8AC3E}">
        <p14:creationId xmlns:p14="http://schemas.microsoft.com/office/powerpoint/2010/main" val="2673514586"/>
      </p:ext>
    </p:extLst>
  </p:cSld>
  <p:clrMapOvr>
    <a:masterClrMapping/>
  </p:clrMapOvr>
</p:sld>
</file>

<file path=ppt/theme/theme1.xml><?xml version="1.0" encoding="utf-8"?>
<a:theme xmlns:a="http://schemas.openxmlformats.org/drawingml/2006/main" name="11-15-0226-00-0000-Treasurers-Report-March 201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14627</TotalTime>
  <Words>432</Words>
  <Application>Microsoft Office PowerPoint</Application>
  <PresentationFormat>On-screen Show (4:3)</PresentationFormat>
  <Paragraphs>165</Paragraphs>
  <Slides>12</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11-15-0226-00-0000-Treasurers-Report-March 2015</vt:lpstr>
      <vt:lpstr>Document</vt:lpstr>
      <vt:lpstr>Executive Secretary Agenda items  March 2015 Plenary</vt:lpstr>
      <vt:lpstr>Abstract</vt:lpstr>
      <vt:lpstr>Local Venue Top 6 -- #1</vt:lpstr>
      <vt:lpstr>Local Venue Top 6 -- #2</vt:lpstr>
      <vt:lpstr>Local Venue Top 6 - #2(Cont)</vt:lpstr>
      <vt:lpstr>Local Venue Top 6 - #3 &amp; 4</vt:lpstr>
      <vt:lpstr>Local Venue Top 6 - #5 &amp; 6</vt:lpstr>
      <vt:lpstr>5.142 II Future Venues</vt:lpstr>
      <vt:lpstr>Future Venues IEEE 802 Plenary Sessions</vt:lpstr>
      <vt:lpstr>Future Venues IEEE 802 Plenary Sessions </vt:lpstr>
      <vt:lpstr>Future Venues IEEE 802 Plenary Sessions </vt:lpstr>
      <vt:lpstr>Future Venues IEEE 802 Plenary Sessions </vt:lpstr>
    </vt:vector>
  </TitlesOfParts>
  <Manager>Benjamin A. Rolfe</Manager>
  <Company>CSR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Executive Secretary Agenda items - March 2015 Plenary</dc:title>
  <dc:creator>Jon Rosdahl</dc:creator>
  <cp:keywords>March 2015</cp:keywords>
  <dc:description>Jon Rosdahl (CSR)</dc:description>
  <cp:lastModifiedBy>Jon Rosdahl</cp:lastModifiedBy>
  <cp:revision>62</cp:revision>
  <cp:lastPrinted>1601-01-01T00:00:00Z</cp:lastPrinted>
  <dcterms:created xsi:type="dcterms:W3CDTF">2015-01-31T01:59:59Z</dcterms:created>
  <dcterms:modified xsi:type="dcterms:W3CDTF">2015-07-13T17:59:08Z</dcterms:modified>
</cp:coreProperties>
</file>