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8"/>
  </p:notesMasterIdLst>
  <p:handoutMasterIdLst>
    <p:handoutMasterId r:id="rId19"/>
  </p:handoutMasterIdLst>
  <p:sldIdLst>
    <p:sldId id="256" r:id="rId2"/>
    <p:sldId id="257" r:id="rId3"/>
    <p:sldId id="268" r:id="rId4"/>
    <p:sldId id="269" r:id="rId5"/>
    <p:sldId id="270" r:id="rId6"/>
    <p:sldId id="271" r:id="rId7"/>
    <p:sldId id="289" r:id="rId8"/>
    <p:sldId id="274" r:id="rId9"/>
    <p:sldId id="273" r:id="rId10"/>
    <p:sldId id="286" r:id="rId11"/>
    <p:sldId id="288" r:id="rId12"/>
    <p:sldId id="275" r:id="rId13"/>
    <p:sldId id="279" r:id="rId14"/>
    <p:sldId id="283" r:id="rId15"/>
    <p:sldId id="282" r:id="rId16"/>
    <p:sldId id="281" r:id="rId17"/>
  </p:sldIdLst>
  <p:sldSz cx="9144000" cy="6858000" type="screen4x3"/>
  <p:notesSz cx="6934200" cy="9280525"/>
  <p:defaultTextStyle>
    <a:defPPr>
      <a:defRPr lang="en-GB"/>
    </a:defPPr>
    <a:lvl1pPr algn="l" defTabSz="449263" rtl="0" fontAlgn="base">
      <a:spcBef>
        <a:spcPct val="0"/>
      </a:spcBef>
      <a:spcAft>
        <a:spcPct val="0"/>
      </a:spcAft>
      <a:defRPr sz="2400" kern="1200">
        <a:solidFill>
          <a:schemeClr val="bg1"/>
        </a:solidFill>
        <a:latin typeface="Times New Roman" pitchFamily="18" charset="0"/>
        <a:ea typeface="MS Gothic"/>
        <a:cs typeface="MS Gothic"/>
      </a:defRPr>
    </a:lvl1pPr>
    <a:lvl2pPr marL="742950" indent="-285750" algn="l" defTabSz="449263" rtl="0" fontAlgn="base">
      <a:spcBef>
        <a:spcPct val="0"/>
      </a:spcBef>
      <a:spcAft>
        <a:spcPct val="0"/>
      </a:spcAft>
      <a:defRPr sz="2400" kern="1200">
        <a:solidFill>
          <a:schemeClr val="bg1"/>
        </a:solidFill>
        <a:latin typeface="Times New Roman" pitchFamily="18" charset="0"/>
        <a:ea typeface="MS Gothic"/>
        <a:cs typeface="MS Gothic"/>
      </a:defRPr>
    </a:lvl2pPr>
    <a:lvl3pPr marL="11430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3pPr>
    <a:lvl4pPr marL="16002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4pPr>
    <a:lvl5pPr marL="20574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5pPr>
    <a:lvl6pPr marL="2286000" algn="l" defTabSz="914400" rtl="0" eaLnBrk="1" latinLnBrk="0" hangingPunct="1">
      <a:defRPr sz="2400" kern="1200">
        <a:solidFill>
          <a:schemeClr val="bg1"/>
        </a:solidFill>
        <a:latin typeface="Times New Roman" pitchFamily="18" charset="0"/>
        <a:ea typeface="MS Gothic"/>
        <a:cs typeface="MS Gothic"/>
      </a:defRPr>
    </a:lvl6pPr>
    <a:lvl7pPr marL="2743200" algn="l" defTabSz="914400" rtl="0" eaLnBrk="1" latinLnBrk="0" hangingPunct="1">
      <a:defRPr sz="2400" kern="1200">
        <a:solidFill>
          <a:schemeClr val="bg1"/>
        </a:solidFill>
        <a:latin typeface="Times New Roman" pitchFamily="18" charset="0"/>
        <a:ea typeface="MS Gothic"/>
        <a:cs typeface="MS Gothic"/>
      </a:defRPr>
    </a:lvl7pPr>
    <a:lvl8pPr marL="3200400" algn="l" defTabSz="914400" rtl="0" eaLnBrk="1" latinLnBrk="0" hangingPunct="1">
      <a:defRPr sz="2400" kern="1200">
        <a:solidFill>
          <a:schemeClr val="bg1"/>
        </a:solidFill>
        <a:latin typeface="Times New Roman" pitchFamily="18" charset="0"/>
        <a:ea typeface="MS Gothic"/>
        <a:cs typeface="MS Gothic"/>
      </a:defRPr>
    </a:lvl8pPr>
    <a:lvl9pPr marL="3657600" algn="l" defTabSz="914400" rtl="0" eaLnBrk="1" latinLnBrk="0" hangingPunct="1">
      <a:defRPr sz="2400" kern="1200">
        <a:solidFill>
          <a:schemeClr val="bg1"/>
        </a:solidFill>
        <a:latin typeface="Times New Roman" pitchFamily="18" charset="0"/>
        <a:ea typeface="MS Gothic"/>
        <a:cs typeface="MS Gothic"/>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 uri="{2D200454-40CA-4A62-9FC3-DE9A4176ACB9}">
      <p15:notesGuideLst xmlns=""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942" autoAdjust="0"/>
    <p:restoredTop sz="89941" autoAdjust="0"/>
  </p:normalViewPr>
  <p:slideViewPr>
    <p:cSldViewPr>
      <p:cViewPr varScale="1">
        <p:scale>
          <a:sx n="59" d="100"/>
          <a:sy n="59" d="100"/>
        </p:scale>
        <p:origin x="-264" y="-84"/>
      </p:cViewPr>
      <p:guideLst>
        <p:guide orient="horz" pos="2160"/>
        <p:guide pos="2880"/>
      </p:guideLst>
    </p:cSldViewPr>
  </p:slideViewPr>
  <p:outlineViewPr>
    <p:cViewPr varScale="1">
      <p:scale>
        <a:sx n="33" d="100"/>
        <a:sy n="33" d="100"/>
      </p:scale>
      <p:origin x="18" y="93306"/>
    </p:cViewPr>
  </p:outlineViewPr>
  <p:notesTextViewPr>
    <p:cViewPr>
      <p:scale>
        <a:sx n="75" d="100"/>
        <a:sy n="75" d="100"/>
      </p:scale>
      <p:origin x="0" y="0"/>
    </p:cViewPr>
  </p:notesTextViewPr>
  <p:sorterViewPr>
    <p:cViewPr>
      <p:scale>
        <a:sx n="100" d="100"/>
        <a:sy n="100" d="100"/>
      </p:scale>
      <p:origin x="0" y="0"/>
    </p:cViewPr>
  </p:sorterViewPr>
  <p:notesViewPr>
    <p:cSldViewPr>
      <p:cViewPr varScale="1">
        <p:scale>
          <a:sx n="67" d="100"/>
          <a:sy n="67" d="100"/>
        </p:scale>
        <p:origin x="3101" y="43"/>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smtClean="0"/>
              <a:t>doc.: IEEE 802 EC-15/00018r1</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smtClean="0"/>
              <a:t>March 2015</a:t>
            </a:r>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a:t>Jon Rosdahl, CSR</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fld id="{52A79202-D6FC-4004-9EAC-173BEA3031E0}" type="slidenum">
              <a:rPr lang="en-US"/>
              <a:pPr>
                <a:defRPr/>
              </a:pPr>
              <a:t>‹#›</a:t>
            </a:fld>
            <a:endParaRPr lang="en-US"/>
          </a:p>
        </p:txBody>
      </p:sp>
    </p:spTree>
    <p:extLst>
      <p:ext uri="{BB962C8B-B14F-4D97-AF65-F5344CB8AC3E}">
        <p14:creationId xmlns:p14="http://schemas.microsoft.com/office/powerpoint/2010/main" val="3154172846"/>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2050" name="Rectangle 2"/>
          <p:cNvSpPr>
            <a:spLocks noGrp="1" noChangeArrowheads="1"/>
          </p:cNvSpPr>
          <p:nvPr>
            <p:ph type="hdr"/>
          </p:nvPr>
        </p:nvSpPr>
        <p:spPr bwMode="auto">
          <a:xfrm>
            <a:off x="3924300" y="96838"/>
            <a:ext cx="2355850" cy="200025"/>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latin typeface="Times New Roman" pitchFamily="16" charset="0"/>
                <a:ea typeface="MS Gothic" charset="-128"/>
                <a:cs typeface="Arial Unicode MS" charset="0"/>
              </a:defRPr>
            </a:lvl1pPr>
          </a:lstStyle>
          <a:p>
            <a:pPr>
              <a:defRPr/>
            </a:pPr>
            <a:r>
              <a:rPr lang="en-US" smtClean="0"/>
              <a:t>doc.: IEEE 802 EC-15/00018r1</a:t>
            </a:r>
            <a:endParaRPr lang="en-US" dirty="0"/>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latin typeface="Times New Roman" pitchFamily="16" charset="0"/>
                <a:ea typeface="MS Gothic" charset="-128"/>
                <a:cs typeface="Arial Unicode MS" charset="0"/>
              </a:defRPr>
            </a:lvl1pPr>
          </a:lstStyle>
          <a:p>
            <a:pPr>
              <a:defRPr/>
            </a:pPr>
            <a:r>
              <a:rPr lang="en-US" smtClean="0"/>
              <a:t>March 2015</a:t>
            </a:r>
            <a:endParaRPr lang="en-US" dirty="0"/>
          </a:p>
        </p:txBody>
      </p:sp>
      <p:sp>
        <p:nvSpPr>
          <p:cNvPr id="9221"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noProof="0"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6" charset="0"/>
              <a:buNone/>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latin typeface="Times New Roman" pitchFamily="16" charset="0"/>
                <a:ea typeface="MS Gothic" charset="-128"/>
                <a:cs typeface="Arial Unicode MS" charset="0"/>
              </a:defRPr>
            </a:lvl1pPr>
          </a:lstStyle>
          <a:p>
            <a:pPr>
              <a:defRPr/>
            </a:pPr>
            <a:r>
              <a:rPr lang="en-US"/>
              <a:t>Jon Rosdahl, CSR</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pPr>
              <a:defRPr/>
            </a:pPr>
            <a:r>
              <a:rPr lang="en-US"/>
              <a:t>Page </a:t>
            </a:r>
            <a:fld id="{7A478400-C302-40FF-A836-EC3AD3B263C9}" type="slidenum">
              <a:rPr lang="en-US"/>
              <a:pPr>
                <a:defRPr/>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US" sz="1200">
                <a:solidFill>
                  <a:srgbClr val="000000"/>
                </a:solidFill>
                <a:latin typeface="Times New Roman" pitchFamily="16" charset="0"/>
                <a:ea typeface="MS Gothic" charset="-128"/>
                <a:cs typeface="+mn-cs"/>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Tree>
    <p:extLst>
      <p:ext uri="{BB962C8B-B14F-4D97-AF65-F5344CB8AC3E}">
        <p14:creationId xmlns:p14="http://schemas.microsoft.com/office/powerpoint/2010/main" val="2203629662"/>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3" Type="http://schemas.openxmlformats.org/officeDocument/2006/relationships/hyperlink" Target="http://802world.org/plenary" TargetMode="External"/><Relationship Id="rId2" Type="http://schemas.openxmlformats.org/officeDocument/2006/relationships/slide" Target="../slides/slide16.xml"/><Relationship Id="rId1" Type="http://schemas.openxmlformats.org/officeDocument/2006/relationships/notesMaster" Target="../notesMasters/notesMaster1.xml"/><Relationship Id="rId4" Type="http://schemas.openxmlformats.org/officeDocument/2006/relationships/hyperlink" Target="http://ieee802.org/" TargetMode="Externa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hd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doc.: IEEE 802 EC-15/00018r1</a:t>
            </a:r>
            <a:endParaRPr lang="en-US" dirty="0" smtClean="0">
              <a:latin typeface="Times New Roman" pitchFamily="18" charset="0"/>
              <a:ea typeface="Arial Unicode MS" pitchFamily="34" charset="-128"/>
              <a:cs typeface="Arial Unicode MS" pitchFamily="34" charset="-128"/>
            </a:endParaRPr>
          </a:p>
        </p:txBody>
      </p:sp>
      <p:sp>
        <p:nvSpPr>
          <p:cNvPr id="10243" name="Rectangle 3"/>
          <p:cNvSpPr>
            <a:spLocks noGrp="1" noChangeArrowheads="1"/>
          </p:cNvSpPr>
          <p:nvPr>
            <p:ph type="dt" sz="quarter"/>
          </p:nvPr>
        </p:nvSpPr>
        <p:spPr>
          <a:noFill/>
        </p:spPr>
        <p:txBody>
          <a:bodyPr/>
          <a:lstStyle/>
          <a:p>
            <a:pPr>
              <a:buFont typeface="Times New Roman" pitchFamily="18" charset="0"/>
              <a:buNone/>
            </a:pPr>
            <a:r>
              <a:rPr lang="en-US" dirty="0" smtClean="0">
                <a:latin typeface="Times New Roman" pitchFamily="18" charset="0"/>
                <a:ea typeface="Arial Unicode MS" pitchFamily="34" charset="-128"/>
                <a:cs typeface="Arial Unicode MS" pitchFamily="34" charset="-128"/>
              </a:rPr>
              <a:t>March 2015</a:t>
            </a:r>
          </a:p>
        </p:txBody>
      </p:sp>
      <p:sp>
        <p:nvSpPr>
          <p:cNvPr id="10244" name="Rectangle 6"/>
          <p:cNvSpPr>
            <a:spLocks noGrp="1" noChangeArrowheads="1"/>
          </p:cNvSpPr>
          <p:nvPr>
            <p:ph type="ftr" sz="quarter"/>
          </p:nvPr>
        </p:nvSpPr>
        <p:spPr>
          <a:noFill/>
        </p:spPr>
        <p:txBody>
          <a:bodyPr/>
          <a:lstStyle/>
          <a:p>
            <a:pPr>
              <a:buFont typeface="Times New Roman" pitchFamily="18" charset="0"/>
              <a:buNone/>
            </a:pPr>
            <a:r>
              <a:rPr lang="en-US" dirty="0" smtClean="0">
                <a:latin typeface="Times New Roman" pitchFamily="18" charset="0"/>
                <a:ea typeface="Arial Unicode MS" pitchFamily="34" charset="-128"/>
                <a:cs typeface="Arial Unicode MS" pitchFamily="34" charset="-128"/>
              </a:rPr>
              <a:t>Jon Rosdahl, CSR</a:t>
            </a:r>
          </a:p>
        </p:txBody>
      </p:sp>
      <p:sp>
        <p:nvSpPr>
          <p:cNvPr id="10245" name="Rectangle 7"/>
          <p:cNvSpPr>
            <a:spLocks noGrp="1" noChangeArrowheads="1"/>
          </p:cNvSpPr>
          <p:nvPr>
            <p:ph type="sldNum" sz="quarter"/>
          </p:nvPr>
        </p:nvSpPr>
        <p:spPr>
          <a:noFill/>
        </p:spPr>
        <p:txBody>
          <a:bodyPr/>
          <a:lstStyle/>
          <a:p>
            <a:pPr>
              <a:buFont typeface="Times New Roman" pitchFamily="18" charset="0"/>
              <a:buNone/>
            </a:pPr>
            <a:r>
              <a:rPr lang="en-US" dirty="0" smtClean="0">
                <a:latin typeface="Times New Roman" pitchFamily="18" charset="0"/>
                <a:ea typeface="Arial Unicode MS" pitchFamily="34" charset="-128"/>
                <a:cs typeface="Arial Unicode MS" pitchFamily="34" charset="-128"/>
              </a:rPr>
              <a:t>Page </a:t>
            </a:r>
            <a:fld id="{FBC82004-48DB-4335-A6FA-CC0E0A6D2627}" type="slidenum">
              <a:rPr lang="en-US" smtClean="0">
                <a:latin typeface="Times New Roman" pitchFamily="18" charset="0"/>
                <a:ea typeface="Arial Unicode MS" pitchFamily="34" charset="-128"/>
                <a:cs typeface="Arial Unicode MS" pitchFamily="34" charset="-128"/>
              </a:rPr>
              <a:pPr>
                <a:buFont typeface="Times New Roman" pitchFamily="18" charset="0"/>
                <a:buNone/>
              </a:pPr>
              <a:t>1</a:t>
            </a:fld>
            <a:endParaRPr lang="en-US" dirty="0" smtClean="0">
              <a:latin typeface="Times New Roman" pitchFamily="18" charset="0"/>
              <a:ea typeface="Arial Unicode MS" pitchFamily="34" charset="-128"/>
              <a:cs typeface="Arial Unicode MS" pitchFamily="34" charset="-128"/>
            </a:endParaRPr>
          </a:p>
        </p:txBody>
      </p:sp>
      <p:sp>
        <p:nvSpPr>
          <p:cNvPr id="10246"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p:spPr>
        <p:txBody>
          <a:bodyPr wrap="none" anchor="ctr"/>
          <a:lstStyle/>
          <a:p>
            <a:pPr eaLnBrk="0" hangingPunct="0">
              <a:buClr>
                <a:srgbClr val="000000"/>
              </a:buClr>
              <a:buSzPct val="100000"/>
              <a:buFont typeface="Times New Roman" pitchFamily="18" charset="0"/>
              <a:buNone/>
            </a:pPr>
            <a:endParaRPr lang="en-US" dirty="0"/>
          </a:p>
        </p:txBody>
      </p:sp>
      <p:sp>
        <p:nvSpPr>
          <p:cNvPr id="10247" name="Rectangle 2"/>
          <p:cNvSpPr>
            <a:spLocks noGrp="1" noChangeArrowheads="1"/>
          </p:cNvSpPr>
          <p:nvPr>
            <p:ph type="body"/>
          </p:nvPr>
        </p:nvSpPr>
        <p:spPr>
          <a:xfrm>
            <a:off x="923925" y="4408488"/>
            <a:ext cx="5086350" cy="4270375"/>
          </a:xfrm>
          <a:noFill/>
          <a:ln/>
        </p:spPr>
        <p:txBody>
          <a:bodyPr wrap="none" anchor="ctr"/>
          <a:lstStyle/>
          <a:p>
            <a:endParaRPr lang="en-US" dirty="0" smtClean="0">
              <a:latin typeface="Times New Roman" pitchFamily="18" charset="0"/>
            </a:endParaRPr>
          </a:p>
        </p:txBody>
      </p:sp>
    </p:spTree>
    <p:extLst>
      <p:ext uri="{BB962C8B-B14F-4D97-AF65-F5344CB8AC3E}">
        <p14:creationId xmlns:p14="http://schemas.microsoft.com/office/powerpoint/2010/main" val="304358831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1266" name="Rectangle 2"/>
          <p:cNvSpPr>
            <a:spLocks noGrp="1" noChangeArrowheads="1"/>
          </p:cNvSpPr>
          <p:nvPr>
            <p:ph type="hd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doc.: IEEE 802 EC-15/00018r1</a:t>
            </a:r>
            <a:endParaRPr lang="en-US" smtClean="0">
              <a:latin typeface="Times New Roman" pitchFamily="18" charset="0"/>
              <a:ea typeface="Arial Unicode MS" pitchFamily="34" charset="-128"/>
              <a:cs typeface="Arial Unicode MS" pitchFamily="34" charset="-128"/>
            </a:endParaRPr>
          </a:p>
        </p:txBody>
      </p:sp>
      <p:sp>
        <p:nvSpPr>
          <p:cNvPr id="11267" name="Rectangle 3"/>
          <p:cNvSpPr>
            <a:spLocks noGrp="1" noChangeArrowheads="1"/>
          </p:cNvSpPr>
          <p:nvPr>
            <p:ph type="dt" sz="quarter"/>
          </p:nvPr>
        </p:nvSpPr>
        <p:spPr>
          <a:noFill/>
        </p:spPr>
        <p:txBody>
          <a:bodyPr/>
          <a:lstStyle/>
          <a:p>
            <a:r>
              <a:rPr lang="en-US" smtClean="0">
                <a:latin typeface="Times New Roman" pitchFamily="18" charset="0"/>
                <a:ea typeface="Arial Unicode MS" pitchFamily="34" charset="-128"/>
                <a:cs typeface="Arial Unicode MS" pitchFamily="34" charset="-128"/>
              </a:rPr>
              <a:t>March 2015</a:t>
            </a:r>
            <a:endParaRPr lang="en-US" dirty="0" smtClean="0">
              <a:latin typeface="Times New Roman" pitchFamily="18" charset="0"/>
              <a:ea typeface="Arial Unicode MS" pitchFamily="34" charset="-128"/>
              <a:cs typeface="Arial Unicode MS" pitchFamily="34" charset="-128"/>
            </a:endParaRPr>
          </a:p>
        </p:txBody>
      </p:sp>
      <p:sp>
        <p:nvSpPr>
          <p:cNvPr id="11268" name="Rectangle 6"/>
          <p:cNvSpPr>
            <a:spLocks noGrp="1" noChangeArrowheads="1"/>
          </p:cNvSpPr>
          <p:nvPr>
            <p:ph type="ft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Jon Rosdahl, CSR</a:t>
            </a:r>
          </a:p>
        </p:txBody>
      </p:sp>
      <p:sp>
        <p:nvSpPr>
          <p:cNvPr id="11269" name="Rectangle 7"/>
          <p:cNvSpPr>
            <a:spLocks noGrp="1" noChangeArrowheads="1"/>
          </p:cNvSpPr>
          <p:nvPr>
            <p:ph type="sldNum"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Page </a:t>
            </a:r>
            <a:fld id="{7623955C-B8EB-4273-9F21-97EF06D4D154}" type="slidenum">
              <a:rPr lang="en-US" smtClean="0">
                <a:latin typeface="Times New Roman" pitchFamily="18" charset="0"/>
                <a:ea typeface="Arial Unicode MS" pitchFamily="34" charset="-128"/>
                <a:cs typeface="Arial Unicode MS" pitchFamily="34" charset="-128"/>
              </a:rPr>
              <a:pPr>
                <a:buFont typeface="Times New Roman" pitchFamily="18" charset="0"/>
                <a:buNone/>
              </a:pPr>
              <a:t>2</a:t>
            </a:fld>
            <a:endParaRPr lang="en-US" smtClean="0">
              <a:latin typeface="Times New Roman" pitchFamily="18" charset="0"/>
              <a:ea typeface="Arial Unicode MS" pitchFamily="34" charset="-128"/>
              <a:cs typeface="Arial Unicode MS" pitchFamily="34" charset="-128"/>
            </a:endParaRPr>
          </a:p>
        </p:txBody>
      </p:sp>
      <p:sp>
        <p:nvSpPr>
          <p:cNvPr id="11270"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p:spPr>
        <p:txBody>
          <a:bodyPr wrap="none" anchor="ctr"/>
          <a:lstStyle/>
          <a:p>
            <a:pPr eaLnBrk="0" hangingPunct="0">
              <a:buClr>
                <a:srgbClr val="000000"/>
              </a:buClr>
              <a:buSzPct val="100000"/>
              <a:buFont typeface="Times New Roman" pitchFamily="18" charset="0"/>
              <a:buNone/>
            </a:pPr>
            <a:endParaRPr lang="en-US"/>
          </a:p>
        </p:txBody>
      </p:sp>
      <p:sp>
        <p:nvSpPr>
          <p:cNvPr id="11271" name="Rectangle 2"/>
          <p:cNvSpPr>
            <a:spLocks noGrp="1" noChangeArrowheads="1"/>
          </p:cNvSpPr>
          <p:nvPr>
            <p:ph type="body"/>
          </p:nvPr>
        </p:nvSpPr>
        <p:spPr>
          <a:xfrm>
            <a:off x="923925" y="4408488"/>
            <a:ext cx="5086350" cy="4270375"/>
          </a:xfrm>
          <a:noFill/>
          <a:ln/>
        </p:spPr>
        <p:txBody>
          <a:bodyPr wrap="none" anchor="ctr"/>
          <a:lstStyle/>
          <a:p>
            <a:endParaRPr lang="en-US" smtClean="0">
              <a:latin typeface="Times New Roman" pitchFamily="18" charset="0"/>
            </a:endParaRPr>
          </a:p>
        </p:txBody>
      </p:sp>
    </p:spTree>
    <p:extLst>
      <p:ext uri="{BB962C8B-B14F-4D97-AF65-F5344CB8AC3E}">
        <p14:creationId xmlns:p14="http://schemas.microsoft.com/office/powerpoint/2010/main" val="423688106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smtClean="0"/>
              <a:t>This is to update you guys on the Sept 2015 Interim planning/management and the November 2018 Asian Plenary planning and also to get a funding request on the screen for consideration in Berlin. On paper at least, we are good to go for Sept 2015 but our whole interface team at the </a:t>
            </a:r>
            <a:r>
              <a:rPr lang="en-US" dirty="0" err="1" smtClean="0"/>
              <a:t>Centara</a:t>
            </a:r>
            <a:r>
              <a:rPr lang="en-US" dirty="0" smtClean="0"/>
              <a:t> has changed (and not very smoothly I might add as I indicated in Atlanta) and as a consequence, I would feel more comfortable meeting them directly and working through any remaining issues face to face, including finalizing our financial subsidy with the Thailand </a:t>
            </a:r>
            <a:r>
              <a:rPr lang="en-US" dirty="0" err="1" smtClean="0"/>
              <a:t>Conv</a:t>
            </a:r>
            <a:r>
              <a:rPr lang="en-US" dirty="0" smtClean="0"/>
              <a:t> and Expo Bureau.. Since we have got the Network site visit set up for the end of April and my plan is to join Rick on that.</a:t>
            </a:r>
            <a:br>
              <a:rPr lang="en-US" dirty="0" smtClean="0"/>
            </a:br>
            <a:r>
              <a:rPr lang="en-US" dirty="0" smtClean="0"/>
              <a:t/>
            </a:r>
            <a:br>
              <a:rPr lang="en-US" dirty="0" smtClean="0"/>
            </a:br>
            <a:r>
              <a:rPr lang="en-US" dirty="0" smtClean="0"/>
              <a:t>While there, we have an opportunity to do a few more things at a very low incremental cost.  One is a stop in K-L to meet with the Ritz/Marriott and check out the meeting space for the November 2018 Plenary post the Ritz renovation which impacted the meeting space on that side of the property. At the same time Rick can do a kind of go/no go check on the network infrastructure and we can meet with the Malaysian CEB on funding.</a:t>
            </a:r>
            <a:br>
              <a:rPr lang="en-US" dirty="0" smtClean="0"/>
            </a:br>
            <a:r>
              <a:rPr lang="en-US" dirty="0" smtClean="0"/>
              <a:t/>
            </a:r>
            <a:br>
              <a:rPr lang="en-US" dirty="0" smtClean="0"/>
            </a:br>
            <a:r>
              <a:rPr lang="en-US" dirty="0" smtClean="0"/>
              <a:t>Lastly, we have scheduled a one day stop in Singapore to visit </a:t>
            </a:r>
            <a:r>
              <a:rPr lang="en-US" dirty="0" err="1" smtClean="0"/>
              <a:t>Suntec</a:t>
            </a:r>
            <a:r>
              <a:rPr lang="en-US" dirty="0" smtClean="0"/>
              <a:t> to verify (or dismiss) the no go network issues I heard from Ray at IETF. The physical meeting space at </a:t>
            </a:r>
            <a:r>
              <a:rPr lang="en-US" dirty="0" err="1" smtClean="0"/>
              <a:t>Suntec</a:t>
            </a:r>
            <a:r>
              <a:rPr lang="en-US" dirty="0" smtClean="0"/>
              <a:t> for a Plenary is excellent and I hate to throw it away based on second hand (although very credible) information regarding their ability to support our network </a:t>
            </a:r>
            <a:r>
              <a:rPr lang="en-US" dirty="0" err="1" smtClean="0"/>
              <a:t>needs.This</a:t>
            </a:r>
            <a:r>
              <a:rPr lang="en-US" dirty="0" smtClean="0"/>
              <a:t> seems like a good way to get that done without a big investment.</a:t>
            </a:r>
            <a:br>
              <a:rPr lang="en-US" dirty="0" smtClean="0"/>
            </a:br>
            <a:r>
              <a:rPr lang="en-US" dirty="0" smtClean="0"/>
              <a:t/>
            </a:r>
            <a:br>
              <a:rPr lang="en-US" dirty="0" smtClean="0"/>
            </a:br>
            <a:r>
              <a:rPr lang="en-US" dirty="0" smtClean="0"/>
              <a:t>What this translates to in terms of budget for me is about $1400 in airfare ($1k to get there and $400 inter-city) and probably $250 in non </a:t>
            </a:r>
            <a:r>
              <a:rPr lang="en-US" dirty="0" err="1" smtClean="0"/>
              <a:t>comp'ed</a:t>
            </a:r>
            <a:r>
              <a:rPr lang="en-US" dirty="0" smtClean="0"/>
              <a:t> hotel and another $300 in misc. Given that both Interim and Plenary activities are involved, I would propose dividing this between the two treasuries so roughly $1000 each.  Rick has agreed to do the Plenary related Network assessments at no charge from a </a:t>
            </a:r>
            <a:r>
              <a:rPr lang="en-US" dirty="0" err="1" smtClean="0"/>
              <a:t>Verilan</a:t>
            </a:r>
            <a:r>
              <a:rPr lang="en-US" dirty="0" smtClean="0"/>
              <a:t> service perspective.  These are not replacements for detailed site visits a few months out from the Nov 2018 meeting but basically go/no go assessments of the infrastructure today to see if it practical to go the next step with one or both of these venues assuming the rest of the factors look good.. The incremental expense cost for Rick is ~$400 in inter-city airfare and $250 in non-</a:t>
            </a:r>
            <a:r>
              <a:rPr lang="en-US" dirty="0" err="1" smtClean="0"/>
              <a:t>comp'ed</a:t>
            </a:r>
            <a:r>
              <a:rPr lang="en-US" dirty="0" smtClean="0"/>
              <a:t> hotel or ~$650 total which I propose be covered by the 802 Treasury.  The remainder of Rick's expenses and service fees are already contracted in the Sept 2015 meeting budget/plan  as part of the usual plan with </a:t>
            </a:r>
            <a:r>
              <a:rPr lang="en-US" dirty="0" err="1" smtClean="0"/>
              <a:t>Verilan</a:t>
            </a:r>
            <a:r>
              <a:rPr lang="en-US" dirty="0" smtClean="0"/>
              <a:t> based on the 802 contract and will come out of the 802W Treasury as a Sept 2015 meeting line item.</a:t>
            </a:r>
            <a:br>
              <a:rPr lang="en-US" dirty="0" smtClean="0"/>
            </a:br>
            <a:r>
              <a:rPr lang="en-US" dirty="0" smtClean="0"/>
              <a:t/>
            </a:r>
            <a:br>
              <a:rPr lang="en-US" dirty="0" smtClean="0"/>
            </a:br>
            <a:r>
              <a:rPr lang="en-US" dirty="0" smtClean="0"/>
              <a:t>So bottom line I will be requesting a total of a not to exceed $1500 from the 802W treasury and $2000 from the 802 Treasury to cover these items where the expectation is that the actuals are $1000 and $1600 respectively.</a:t>
            </a:r>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4</a:t>
            </a:fld>
            <a:endParaRPr lang="en-US"/>
          </a:p>
        </p:txBody>
      </p:sp>
    </p:spTree>
    <p:extLst>
      <p:ext uri="{BB962C8B-B14F-4D97-AF65-F5344CB8AC3E}">
        <p14:creationId xmlns:p14="http://schemas.microsoft.com/office/powerpoint/2010/main" val="303645829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smtClean="0"/>
              <a:t>With Jon and Rick in Bangkok,</a:t>
            </a:r>
            <a:r>
              <a:rPr lang="en-US" baseline="0" dirty="0" smtClean="0"/>
              <a:t> the cost to stop in Singapore is incremental</a:t>
            </a:r>
          </a:p>
          <a:p>
            <a:r>
              <a:rPr lang="en-US" baseline="0" dirty="0" smtClean="0"/>
              <a:t>Dawn will need to fly from the west coast.</a:t>
            </a:r>
          </a:p>
          <a:p>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9</a:t>
            </a:fld>
            <a:endParaRPr lang="en-US"/>
          </a:p>
        </p:txBody>
      </p:sp>
    </p:spTree>
    <p:extLst>
      <p:ext uri="{BB962C8B-B14F-4D97-AF65-F5344CB8AC3E}">
        <p14:creationId xmlns:p14="http://schemas.microsoft.com/office/powerpoint/2010/main" val="324636112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10</a:t>
            </a:fld>
            <a:endParaRPr lang="en-US"/>
          </a:p>
        </p:txBody>
      </p:sp>
    </p:spTree>
    <p:extLst>
      <p:ext uri="{BB962C8B-B14F-4D97-AF65-F5344CB8AC3E}">
        <p14:creationId xmlns:p14="http://schemas.microsoft.com/office/powerpoint/2010/main" val="10348324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11</a:t>
            </a:fld>
            <a:endParaRPr lang="en-US"/>
          </a:p>
        </p:txBody>
      </p:sp>
    </p:spTree>
    <p:extLst>
      <p:ext uri="{BB962C8B-B14F-4D97-AF65-F5344CB8AC3E}">
        <p14:creationId xmlns:p14="http://schemas.microsoft.com/office/powerpoint/2010/main" val="10348324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12</a:t>
            </a:fld>
            <a:endParaRPr lang="en-US"/>
          </a:p>
        </p:txBody>
      </p:sp>
    </p:spTree>
    <p:extLst>
      <p:ext uri="{BB962C8B-B14F-4D97-AF65-F5344CB8AC3E}">
        <p14:creationId xmlns:p14="http://schemas.microsoft.com/office/powerpoint/2010/main" val="327294037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smtClean="0"/>
              <a:t>Clint sent a Historical Overview for Financial Data (March 2012 to March 2015) was sent to</a:t>
            </a:r>
            <a:r>
              <a:rPr lang="en-US" baseline="0" dirty="0" smtClean="0"/>
              <a:t> the reflector, and I have posted it to Mentor as document 802-EC-15/24r0.</a:t>
            </a:r>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14</a:t>
            </a:fld>
            <a:endParaRPr lang="en-US"/>
          </a:p>
        </p:txBody>
      </p:sp>
    </p:spTree>
    <p:extLst>
      <p:ext uri="{BB962C8B-B14F-4D97-AF65-F5344CB8AC3E}">
        <p14:creationId xmlns:p14="http://schemas.microsoft.com/office/powerpoint/2010/main" val="424910551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smtClean="0">
                <a:solidFill>
                  <a:srgbClr val="000000"/>
                </a:solidFill>
                <a:effectLst/>
                <a:latin typeface="Times New Roman" pitchFamily="16" charset="0"/>
                <a:ea typeface="+mn-ea"/>
                <a:cs typeface="+mn-cs"/>
              </a:rPr>
              <a:t>All official tutorial request forms must be submitted no later than 45 days in advance of the Plenary Session.  </a:t>
            </a: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smtClean="0">
                <a:solidFill>
                  <a:srgbClr val="000000"/>
                </a:solidFill>
                <a:effectLst/>
                <a:latin typeface="Times New Roman" pitchFamily="16" charset="0"/>
                <a:ea typeface="+mn-ea"/>
                <a:cs typeface="+mn-cs"/>
              </a:rPr>
              <a:t>Approved Tutorial Requests will be assigned a time slot based on the order in which they were received. The Final Tutorial Schedule will be posted at </a:t>
            </a:r>
            <a:r>
              <a:rPr lang="en-US" sz="1200" u="sng" kern="1200" dirty="0" smtClean="0">
                <a:solidFill>
                  <a:srgbClr val="000000"/>
                </a:solidFill>
                <a:effectLst/>
                <a:latin typeface="Times New Roman" pitchFamily="16" charset="0"/>
                <a:ea typeface="+mn-ea"/>
                <a:cs typeface="+mn-cs"/>
                <a:hlinkClick r:id="rId3"/>
              </a:rPr>
              <a:t>http://802world.org/plenary</a:t>
            </a:r>
            <a:r>
              <a:rPr lang="en-US" sz="1200" kern="1200" dirty="0" smtClean="0">
                <a:solidFill>
                  <a:srgbClr val="000000"/>
                </a:solidFill>
                <a:effectLst/>
                <a:latin typeface="Times New Roman" pitchFamily="16" charset="0"/>
                <a:ea typeface="+mn-ea"/>
                <a:cs typeface="+mn-cs"/>
              </a:rPr>
              <a:t> and </a:t>
            </a:r>
            <a:r>
              <a:rPr lang="en-US" sz="1200" u="sng" kern="1200" dirty="0" smtClean="0">
                <a:solidFill>
                  <a:srgbClr val="000000"/>
                </a:solidFill>
                <a:effectLst/>
                <a:latin typeface="Times New Roman" pitchFamily="16" charset="0"/>
                <a:ea typeface="+mn-ea"/>
                <a:cs typeface="+mn-cs"/>
                <a:hlinkClick r:id="rId4"/>
              </a:rPr>
              <a:t>http://ieee802.org</a:t>
            </a:r>
            <a:r>
              <a:rPr lang="en-US" sz="1200" kern="1200" dirty="0" smtClean="0">
                <a:solidFill>
                  <a:srgbClr val="000000"/>
                </a:solidFill>
                <a:effectLst/>
                <a:latin typeface="Times New Roman" pitchFamily="16" charset="0"/>
                <a:ea typeface="+mn-ea"/>
                <a:cs typeface="+mn-cs"/>
              </a:rPr>
              <a:t> no less than 14 days in advance of the Plenary Session.</a:t>
            </a:r>
          </a:p>
          <a:p>
            <a:endParaRPr lang="en-US" dirty="0"/>
          </a:p>
        </p:txBody>
      </p:sp>
      <p:sp>
        <p:nvSpPr>
          <p:cNvPr id="4" name="Header Placeholder 3"/>
          <p:cNvSpPr>
            <a:spLocks noGrp="1"/>
          </p:cNvSpPr>
          <p:nvPr>
            <p:ph type="hdr" idx="10"/>
          </p:nvPr>
        </p:nvSpPr>
        <p:spPr/>
        <p:txBody>
          <a:bodyPr/>
          <a:lstStyle/>
          <a:p>
            <a:pPr>
              <a:defRPr/>
            </a:pPr>
            <a:r>
              <a:rPr lang="en-US" smtClean="0"/>
              <a:t>doc.: IEEE 802 EC-15/00018r1</a:t>
            </a:r>
            <a:endParaRPr lang="en-US" dirty="0"/>
          </a:p>
        </p:txBody>
      </p:sp>
      <p:sp>
        <p:nvSpPr>
          <p:cNvPr id="5" name="Date Placeholder 4"/>
          <p:cNvSpPr>
            <a:spLocks noGrp="1"/>
          </p:cNvSpPr>
          <p:nvPr>
            <p:ph type="dt" idx="11"/>
          </p:nvPr>
        </p:nvSpPr>
        <p:spPr/>
        <p:txBody>
          <a:bodyPr/>
          <a:lstStyle/>
          <a:p>
            <a:pPr>
              <a:defRPr/>
            </a:pPr>
            <a:r>
              <a:rPr lang="en-US" smtClean="0"/>
              <a:t>March 2015</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16</a:t>
            </a:fld>
            <a:endParaRPr lang="en-US"/>
          </a:p>
        </p:txBody>
      </p:sp>
    </p:spTree>
    <p:extLst>
      <p:ext uri="{BB962C8B-B14F-4D97-AF65-F5344CB8AC3E}">
        <p14:creationId xmlns:p14="http://schemas.microsoft.com/office/powerpoint/2010/main" val="377253873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7B89D2F3-3A0B-4B22-AD26-703531DFDA8E}"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E6969283-78ED-4F71-B854-48055E18A2DC}"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2FC89608-6A20-477C-A981-705C17D7D065}"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6"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7" name="Rectangle 5"/>
          <p:cNvSpPr>
            <a:spLocks noGrp="1" noChangeArrowheads="1"/>
          </p:cNvSpPr>
          <p:nvPr>
            <p:ph type="sldNum" idx="12"/>
          </p:nvPr>
        </p:nvSpPr>
        <p:spPr>
          <a:ln/>
        </p:spPr>
        <p:txBody>
          <a:bodyPr/>
          <a:lstStyle>
            <a:lvl1pPr>
              <a:defRPr/>
            </a:lvl1pPr>
          </a:lstStyle>
          <a:p>
            <a:pPr>
              <a:defRPr/>
            </a:pPr>
            <a:r>
              <a:rPr lang="en-GB"/>
              <a:t>Slide </a:t>
            </a:r>
            <a:fld id="{596D0F4C-4EDF-4701-BCA4-6112044C65B5}"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808038"/>
          </a:xfrm>
        </p:spPr>
        <p:txBody>
          <a:bodyPr/>
          <a:lstStyle>
            <a:lvl1pPr>
              <a:defRPr/>
            </a:lvl1pPr>
          </a:lstStyle>
          <a:p>
            <a:r>
              <a:rPr lang="en-US" smtClean="0"/>
              <a:t>Click to edit Master title style</a:t>
            </a:r>
            <a:endParaRPr lang="en-GB"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a:defRPr/>
            </a:pPr>
            <a:r>
              <a:rPr lang="en-US" smtClean="0"/>
              <a:t>March 2015</a:t>
            </a:r>
            <a:endParaRPr lang="en-GB" dirty="0"/>
          </a:p>
        </p:txBody>
      </p:sp>
      <p:sp>
        <p:nvSpPr>
          <p:cNvPr id="8" name="Footer Placeholder 7"/>
          <p:cNvSpPr>
            <a:spLocks noGrp="1"/>
          </p:cNvSpPr>
          <p:nvPr>
            <p:ph type="ftr" idx="11"/>
          </p:nvPr>
        </p:nvSpPr>
        <p:spPr>
          <a:xfrm>
            <a:off x="5643563" y="6475413"/>
            <a:ext cx="2898775" cy="180975"/>
          </a:xfrm>
        </p:spPr>
        <p:txBody>
          <a:bodyPr/>
          <a:lstStyle>
            <a:lvl1pPr>
              <a:defRPr/>
            </a:lvl1pPr>
          </a:lstStyle>
          <a:p>
            <a:pPr>
              <a:defRPr/>
            </a:pPr>
            <a:r>
              <a:rPr lang="en-GB" smtClean="0"/>
              <a:t>Jon Rosdahl, CSR</a:t>
            </a:r>
            <a:endParaRPr lang="en-GB" dirty="0"/>
          </a:p>
        </p:txBody>
      </p:sp>
      <p:sp>
        <p:nvSpPr>
          <p:cNvPr id="9" name="Slide Number Placeholder 8"/>
          <p:cNvSpPr>
            <a:spLocks noGrp="1"/>
          </p:cNvSpPr>
          <p:nvPr>
            <p:ph type="sldNum" idx="12"/>
          </p:nvPr>
        </p:nvSpPr>
        <p:spPr/>
        <p:txBody>
          <a:bodyPr/>
          <a:lstStyle>
            <a:lvl1pPr>
              <a:defRPr/>
            </a:lvl1pPr>
          </a:lstStyle>
          <a:p>
            <a:pPr>
              <a:defRPr/>
            </a:pPr>
            <a:r>
              <a:rPr lang="en-GB"/>
              <a:t>Slide </a:t>
            </a:r>
            <a:fld id="{6B5ED4C8-2B62-4991-947A-61F0AFF81ACB}"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a:defRPr/>
            </a:pPr>
            <a:r>
              <a:rPr lang="en-US" smtClean="0"/>
              <a:t>March 2015</a:t>
            </a:r>
            <a:endParaRPr lang="en-GB" dirty="0"/>
          </a:p>
        </p:txBody>
      </p:sp>
      <p:sp>
        <p:nvSpPr>
          <p:cNvPr id="4"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5" name="Rectangle 5"/>
          <p:cNvSpPr>
            <a:spLocks noGrp="1" noChangeArrowheads="1"/>
          </p:cNvSpPr>
          <p:nvPr>
            <p:ph type="sldNum" idx="12"/>
          </p:nvPr>
        </p:nvSpPr>
        <p:spPr>
          <a:ln/>
        </p:spPr>
        <p:txBody>
          <a:bodyPr/>
          <a:lstStyle>
            <a:lvl1pPr>
              <a:defRPr/>
            </a:lvl1pPr>
          </a:lstStyle>
          <a:p>
            <a:pPr>
              <a:defRPr/>
            </a:pPr>
            <a:r>
              <a:rPr lang="en-GB"/>
              <a:t>Slide </a:t>
            </a:r>
            <a:fld id="{A6C5482A-260B-4E4B-AC84-D73403BB5CB9}" type="slidenum">
              <a:rPr lang="en-GB"/>
              <a:pPr>
                <a:defRPr/>
              </a:pPr>
              <a:t>‹#›</a:t>
            </a:fld>
            <a:endParaRPr lang="en-GB"/>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smtClean="0"/>
              <a:t>March 2015</a:t>
            </a:r>
            <a:endParaRPr lang="en-GB" dirty="0"/>
          </a:p>
        </p:txBody>
      </p:sp>
      <p:sp>
        <p:nvSpPr>
          <p:cNvPr id="3"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4" name="Rectangle 5"/>
          <p:cNvSpPr>
            <a:spLocks noGrp="1" noChangeArrowheads="1"/>
          </p:cNvSpPr>
          <p:nvPr>
            <p:ph type="sldNum" idx="12"/>
          </p:nvPr>
        </p:nvSpPr>
        <p:spPr>
          <a:ln/>
        </p:spPr>
        <p:txBody>
          <a:bodyPr/>
          <a:lstStyle>
            <a:lvl1pPr>
              <a:defRPr/>
            </a:lvl1pPr>
          </a:lstStyle>
          <a:p>
            <a:pPr>
              <a:defRPr/>
            </a:pPr>
            <a:r>
              <a:rPr lang="en-GB"/>
              <a:t>Slide </a:t>
            </a:r>
            <a:fld id="{189D7BFD-E160-402F-BBC8-B5B701941DD4}" type="slidenum">
              <a:rPr lang="en-GB"/>
              <a:pPr>
                <a:defRPr/>
              </a:pPr>
              <a:t>‹#›</a:t>
            </a:fld>
            <a:endParaRPr lang="en-GB"/>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t>March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06AC922A-D50D-4784-BDB0-95BF1D680974}"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t>March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F2CCFC3D-D547-4F7B-B83F-14FDE279E972}"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685800" y="685800"/>
            <a:ext cx="7770813"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2051" name="Rectangle 2"/>
          <p:cNvSpPr>
            <a:spLocks noGrp="1" noChangeArrowheads="1"/>
          </p:cNvSpPr>
          <p:nvPr>
            <p:ph type="body" idx="1"/>
          </p:nvPr>
        </p:nvSpPr>
        <p:spPr bwMode="auto">
          <a:xfrm>
            <a:off x="685800" y="1981200"/>
            <a:ext cx="7770813"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3" y="333375"/>
            <a:ext cx="1874837"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a:defRPr/>
            </a:pPr>
            <a:r>
              <a:rPr lang="en-US" smtClean="0"/>
              <a:t>March 2015</a:t>
            </a:r>
            <a:endParaRPr lang="en-GB" dirty="0"/>
          </a:p>
        </p:txBody>
      </p:sp>
      <p:sp>
        <p:nvSpPr>
          <p:cNvPr id="1028" name="Rectangle 4"/>
          <p:cNvSpPr>
            <a:spLocks noGrp="1" noChangeArrowheads="1"/>
          </p:cNvSpPr>
          <p:nvPr>
            <p:ph type="ftr"/>
          </p:nvPr>
        </p:nvSpPr>
        <p:spPr bwMode="auto">
          <a:xfrm>
            <a:off x="5357813" y="6475413"/>
            <a:ext cx="3184525"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200">
                <a:solidFill>
                  <a:srgbClr val="000000"/>
                </a:solidFill>
                <a:ea typeface="Arial Unicode MS" pitchFamily="34" charset="-128"/>
                <a:cs typeface="Arial Unicode MS" pitchFamily="34" charset="-128"/>
              </a:defRPr>
            </a:lvl1pPr>
          </a:lstStyle>
          <a:p>
            <a:pPr>
              <a:defRPr/>
            </a:pPr>
            <a:r>
              <a:rPr lang="en-GB" smtClean="0"/>
              <a:t>Jon Rosdahl, CSR</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pPr>
              <a:defRPr/>
            </a:pPr>
            <a:r>
              <a:rPr lang="en-GB"/>
              <a:t>Slide </a:t>
            </a:r>
            <a:fld id="{53EBAA78-AC7B-4AAE-80E5-F5D910A6B4BE}" type="slidenum">
              <a:rPr lang="en-GB"/>
              <a:pPr>
                <a:defRPr/>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31" name="Rectangle 7"/>
          <p:cNvSpPr>
            <a:spLocks noChangeArrowheads="1"/>
          </p:cNvSpPr>
          <p:nvPr/>
        </p:nvSpPr>
        <p:spPr bwMode="auto">
          <a:xfrm>
            <a:off x="684213" y="6475413"/>
            <a:ext cx="420687" cy="184150"/>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2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 name="Date Placeholder 3"/>
          <p:cNvSpPr txBox="1">
            <a:spLocks/>
          </p:cNvSpPr>
          <p:nvPr/>
        </p:nvSpPr>
        <p:spPr bwMode="auto">
          <a:xfrm>
            <a:off x="3581400" y="357188"/>
            <a:ext cx="4872038"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b="1" dirty="0" smtClean="0">
                <a:solidFill>
                  <a:schemeClr val="tx1"/>
                </a:solidFill>
                <a:latin typeface="Times New Roman" pitchFamily="16" charset="0"/>
                <a:ea typeface="MS Gothic" charset="-128"/>
                <a:cs typeface="Arial Unicode MS" charset="0"/>
              </a:rPr>
              <a:t>doc.: IEEE 802</a:t>
            </a:r>
            <a:r>
              <a:rPr lang="en-GB" sz="1800" b="1" baseline="0" dirty="0" smtClean="0">
                <a:solidFill>
                  <a:schemeClr val="tx1"/>
                </a:solidFill>
                <a:latin typeface="Times New Roman" pitchFamily="16" charset="0"/>
                <a:ea typeface="MS Gothic" charset="-128"/>
                <a:cs typeface="Arial Unicode MS" charset="0"/>
              </a:rPr>
              <a:t> EC</a:t>
            </a:r>
            <a:r>
              <a:rPr lang="en-US" sz="1800" b="1" dirty="0" smtClean="0">
                <a:solidFill>
                  <a:schemeClr val="tx1"/>
                </a:solidFill>
                <a:effectLst/>
              </a:rPr>
              <a:t>-15-0018r1</a:t>
            </a:r>
            <a:endParaRPr lang="en-GB" sz="1800" b="1" dirty="0" smtClean="0">
              <a:solidFill>
                <a:schemeClr val="tx1"/>
              </a:solidFill>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701" r:id="rId1"/>
    <p:sldLayoutId id="2147483702" r:id="rId2"/>
    <p:sldLayoutId id="2147483703" r:id="rId3"/>
    <p:sldLayoutId id="2147483704" r:id="rId4"/>
    <p:sldLayoutId id="2147483709" r:id="rId5"/>
    <p:sldLayoutId id="2147483705" r:id="rId6"/>
    <p:sldLayoutId id="2147483706" r:id="rId7"/>
    <p:sldLayoutId id="2147483707" r:id="rId8"/>
    <p:sldLayoutId id="2147483708" r:id="rId9"/>
  </p:sldLayoutIdLst>
  <p:timing>
    <p:tnLst>
      <p:par>
        <p:cTn id="1" dur="indefinite" restart="never" nodeType="tmRoot"/>
      </p:par>
    </p:tnLst>
  </p:timing>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ec/dcn/15/ec-15-0024-00-00EC-historical-overview-of-financial-data-march-2012-to-march-2015.pdf"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www.ieee802.org/802_tutorials/802_Tutorial_Request_Form.doc"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mentor.ieee.org/802-ec/dcn/12/ec-12-0040-10-00EC-802-plenary-future-venue-contract-status.xlsx"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Rectangle 3"/>
          <p:cNvSpPr>
            <a:spLocks noGrp="1" noChangeArrowheads="1"/>
          </p:cNvSpPr>
          <p:nvPr>
            <p:ph type="dt" sz="quarter" idx="10"/>
          </p:nvPr>
        </p:nvSpPr>
        <p:spPr>
          <a:noFill/>
        </p:spPr>
        <p:txBody>
          <a:bodyPr/>
          <a:lstStyle/>
          <a:p>
            <a:pPr>
              <a:buFont typeface="Times New Roman" pitchFamily="18" charset="0"/>
              <a:buNone/>
            </a:pPr>
            <a:r>
              <a:rPr lang="en-US" dirty="0" smtClean="0">
                <a:latin typeface="Times New Roman" pitchFamily="18" charset="0"/>
                <a:ea typeface="Arial Unicode MS" pitchFamily="34" charset="-128"/>
                <a:cs typeface="Arial Unicode MS" pitchFamily="34" charset="-128"/>
              </a:rPr>
              <a:t>March 2015</a:t>
            </a:r>
            <a:endParaRPr lang="en-GB" dirty="0" smtClean="0">
              <a:latin typeface="Times New Roman" pitchFamily="18" charset="0"/>
              <a:ea typeface="Arial Unicode MS" pitchFamily="34" charset="-128"/>
              <a:cs typeface="Arial Unicode MS" pitchFamily="34" charset="-128"/>
            </a:endParaRPr>
          </a:p>
        </p:txBody>
      </p:sp>
      <p:sp>
        <p:nvSpPr>
          <p:cNvPr id="1029" name="Rectangle 5"/>
          <p:cNvSpPr>
            <a:spLocks noGrp="1" noChangeArrowheads="1"/>
          </p:cNvSpPr>
          <p:nvPr>
            <p:ph type="sldNum" sz="quarter" idx="12"/>
          </p:nvPr>
        </p:nvSpPr>
        <p:spPr>
          <a:noFill/>
        </p:spPr>
        <p:txBody>
          <a:bodyPr/>
          <a:lstStyle/>
          <a:p>
            <a:pPr>
              <a:buFont typeface="Times New Roman" pitchFamily="18" charset="0"/>
              <a:buNone/>
            </a:pPr>
            <a:r>
              <a:rPr lang="en-GB" dirty="0" smtClean="0">
                <a:latin typeface="Times New Roman" pitchFamily="18" charset="0"/>
                <a:ea typeface="Arial Unicode MS" pitchFamily="34" charset="-128"/>
                <a:cs typeface="Arial Unicode MS" pitchFamily="34" charset="-128"/>
              </a:rPr>
              <a:t>Slide </a:t>
            </a:r>
            <a:fld id="{DA834F39-FECA-4254-A927-AA26D4F544F5}" type="slidenum">
              <a:rPr lang="en-GB" smtClean="0">
                <a:latin typeface="Times New Roman" pitchFamily="18" charset="0"/>
                <a:ea typeface="Arial Unicode MS" pitchFamily="34" charset="-128"/>
                <a:cs typeface="Arial Unicode MS" pitchFamily="34" charset="-128"/>
              </a:rPr>
              <a:pPr>
                <a:buFont typeface="Times New Roman" pitchFamily="18" charset="0"/>
                <a:buNone/>
              </a:pPr>
              <a:t>1</a:t>
            </a:fld>
            <a:endParaRPr lang="en-GB" dirty="0" smtClean="0">
              <a:latin typeface="Times New Roman" pitchFamily="18" charset="0"/>
              <a:ea typeface="Arial Unicode MS" pitchFamily="34" charset="-128"/>
              <a:cs typeface="Arial Unicode MS" pitchFamily="34" charset="-128"/>
            </a:endParaRPr>
          </a:p>
        </p:txBody>
      </p:sp>
      <p:sp>
        <p:nvSpPr>
          <p:cNvPr id="1030"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a:t>
            </a:r>
            <a:r>
              <a:rPr lang="en-GB" sz="1200" dirty="0" smtClean="0">
                <a:solidFill>
                  <a:srgbClr val="000000"/>
                </a:solidFill>
                <a:ea typeface="Arial Unicode MS" pitchFamily="34" charset="-128"/>
                <a:cs typeface="Arial Unicode MS" pitchFamily="34" charset="-128"/>
              </a:rPr>
              <a:t>Rosdahl</a:t>
            </a:r>
            <a:r>
              <a:rPr lang="en-GB" sz="1200" dirty="0">
                <a:solidFill>
                  <a:srgbClr val="000000"/>
                </a:solidFill>
                <a:ea typeface="Arial Unicode MS" pitchFamily="34" charset="-128"/>
                <a:cs typeface="Arial Unicode MS" pitchFamily="34" charset="-128"/>
              </a:rPr>
              <a:t>, CSR</a:t>
            </a:r>
          </a:p>
        </p:txBody>
      </p:sp>
      <p:sp>
        <p:nvSpPr>
          <p:cNvPr id="1031" name="Slide Number Placeholder 5"/>
          <p:cNvSpPr txBox="1">
            <a:spLocks noGrp="1"/>
          </p:cNvSpPr>
          <p:nvPr/>
        </p:nvSpPr>
        <p:spPr bwMode="auto">
          <a:xfrm>
            <a:off x="4344988" y="6475413"/>
            <a:ext cx="528637" cy="363537"/>
          </a:xfrm>
          <a:prstGeom prst="rect">
            <a:avLst/>
          </a:prstGeom>
          <a:noFill/>
          <a:ln w="9525">
            <a:noFill/>
            <a:round/>
            <a:headEnd/>
            <a:tailEnd/>
          </a:ln>
        </p:spPr>
        <p:txBody>
          <a:bodyPr lIns="0" tIns="0" rIns="0" bIns="0"/>
          <a:lstStyle/>
          <a:p>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Slide </a:t>
            </a:r>
            <a:fld id="{F2ACD4E4-215F-4F98-8233-1E85A981F83D}" type="slidenum">
              <a:rPr lang="en-GB" sz="1200">
                <a:solidFill>
                  <a:srgbClr val="000000"/>
                </a:solidFill>
                <a:ea typeface="Arial Unicode MS" pitchFamily="34" charset="-128"/>
                <a:cs typeface="Arial Unicode MS" pitchFamily="34" charset="-128"/>
              </a:rPr>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t>1</a:t>
            </a:fld>
            <a:endParaRPr lang="en-GB" sz="1200" dirty="0">
              <a:solidFill>
                <a:srgbClr val="000000"/>
              </a:solidFill>
              <a:ea typeface="Arial Unicode MS" pitchFamily="34" charset="-128"/>
              <a:cs typeface="Arial Unicode MS" pitchFamily="34" charset="-128"/>
            </a:endParaRPr>
          </a:p>
        </p:txBody>
      </p:sp>
      <p:sp>
        <p:nvSpPr>
          <p:cNvPr id="1032" name="Rectangle 1"/>
          <p:cNvSpPr>
            <a:spLocks noGrp="1" noChangeArrowheads="1"/>
          </p:cNvSpPr>
          <p:nvPr>
            <p:ph type="title"/>
          </p:nvPr>
        </p:nvSpPr>
        <p:spPr>
          <a:xfrm>
            <a:off x="685800" y="685800"/>
            <a:ext cx="7772400" cy="1066800"/>
          </a:xfrm>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Executive Secretary Agenda items </a:t>
            </a:r>
            <a:r>
              <a:rPr lang="en-US" dirty="0" smtClean="0"/>
              <a:t/>
            </a:r>
            <a:br>
              <a:rPr lang="en-US" dirty="0" smtClean="0"/>
            </a:br>
            <a:r>
              <a:rPr lang="en-US" dirty="0" smtClean="0"/>
              <a:t>March 2015 Plenary</a:t>
            </a:r>
            <a:endParaRPr lang="en-GB" dirty="0" smtClean="0"/>
          </a:p>
        </p:txBody>
      </p:sp>
      <p:sp>
        <p:nvSpPr>
          <p:cNvPr id="1033" name="Rectangle 2"/>
          <p:cNvSpPr>
            <a:spLocks noGrp="1" noChangeArrowheads="1"/>
          </p:cNvSpPr>
          <p:nvPr>
            <p:ph type="body" idx="1"/>
          </p:nvPr>
        </p:nvSpPr>
        <p:spPr>
          <a:xfrm>
            <a:off x="723106" y="1700893"/>
            <a:ext cx="7772400" cy="396875"/>
          </a:xfrm>
        </p:spPr>
        <p:txBody>
          <a:bodyPr/>
          <a:lstStyle/>
          <a:p>
            <a:pPr algn="ctr" eaLnBrk="1" hangingPunct="1">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smtClean="0"/>
              <a:t>Date:</a:t>
            </a:r>
            <a:r>
              <a:rPr lang="en-GB" sz="2000" b="0" dirty="0" smtClean="0"/>
              <a:t> </a:t>
            </a:r>
            <a:r>
              <a:rPr lang="en-GB" sz="2000" b="0" dirty="0" smtClean="0"/>
              <a:t>2015-03-13</a:t>
            </a:r>
            <a:endParaRPr lang="en-GB" sz="2000" b="0" dirty="0" smtClean="0"/>
          </a:p>
        </p:txBody>
      </p:sp>
      <p:graphicFrame>
        <p:nvGraphicFramePr>
          <p:cNvPr id="1026" name="Object 3"/>
          <p:cNvGraphicFramePr>
            <a:graphicFrameLocks noChangeAspect="1"/>
          </p:cNvGraphicFramePr>
          <p:nvPr>
            <p:extLst>
              <p:ext uri="{D42A27DB-BD31-4B8C-83A1-F6EECF244321}">
                <p14:modId xmlns:p14="http://schemas.microsoft.com/office/powerpoint/2010/main" val="2530332203"/>
              </p:ext>
            </p:extLst>
          </p:nvPr>
        </p:nvGraphicFramePr>
        <p:xfrm>
          <a:off x="512763" y="2293938"/>
          <a:ext cx="7635875" cy="2727325"/>
        </p:xfrm>
        <a:graphic>
          <a:graphicData uri="http://schemas.openxmlformats.org/presentationml/2006/ole">
            <mc:AlternateContent xmlns:mc="http://schemas.openxmlformats.org/markup-compatibility/2006">
              <mc:Choice xmlns:v="urn:schemas-microsoft-com:vml" Requires="v">
                <p:oleObj spid="_x0000_s1139" name="Document" r:id="rId4" imgW="8245941" imgH="2955511" progId="Word.Document.8">
                  <p:embed/>
                </p:oleObj>
              </mc:Choice>
              <mc:Fallback>
                <p:oleObj name="Document" r:id="rId4" imgW="8245941" imgH="2955511" progId="Word.Document.8">
                  <p:embed/>
                  <p:pic>
                    <p:nvPicPr>
                      <p:cNvPr id="0" name="Picture 46"/>
                      <p:cNvPicPr>
                        <a:picLocks noChangeAspect="1" noChangeArrowheads="1"/>
                      </p:cNvPicPr>
                      <p:nvPr/>
                    </p:nvPicPr>
                    <p:blipFill>
                      <a:blip r:embed="rId5"/>
                      <a:srcRect/>
                      <a:stretch>
                        <a:fillRect/>
                      </a:stretch>
                    </p:blipFill>
                    <p:spPr bwMode="auto">
                      <a:xfrm>
                        <a:off x="512763" y="2293938"/>
                        <a:ext cx="7635875" cy="27273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1034" name="Rectangle 4"/>
          <p:cNvSpPr>
            <a:spLocks noChangeArrowheads="1"/>
          </p:cNvSpPr>
          <p:nvPr/>
        </p:nvSpPr>
        <p:spPr bwMode="auto">
          <a:xfrm>
            <a:off x="533400" y="1939925"/>
            <a:ext cx="1447800" cy="381000"/>
          </a:xfrm>
          <a:prstGeom prst="rect">
            <a:avLst/>
          </a:prstGeom>
          <a:noFill/>
          <a:ln w="9525">
            <a:noFill/>
            <a:round/>
            <a:headEnd/>
            <a:tailEnd/>
          </a:ln>
        </p:spPr>
        <p:txBody>
          <a:bodyPr lIns="92160" tIns="46080" rIns="92160" bIns="46080"/>
          <a:lstStyle/>
          <a:p>
            <a:pPr eaLnBrk="0" hangingPunct="0">
              <a:spcBef>
                <a:spcPts val="500"/>
              </a:spcBef>
              <a:buClr>
                <a:srgbClr val="000000"/>
              </a:buClr>
              <a:buSzPct val="100000"/>
              <a:buFont typeface="Times New Roman" pitchFamily="18" charset="0"/>
              <a:buNone/>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
        <p:nvSpPr>
          <p:cNvPr id="3" name="Footer Placeholder 2"/>
          <p:cNvSpPr>
            <a:spLocks noGrp="1"/>
          </p:cNvSpPr>
          <p:nvPr>
            <p:ph type="ftr" idx="11"/>
          </p:nvPr>
        </p:nvSpPr>
        <p:spPr/>
        <p:txBody>
          <a:bodyPr/>
          <a:lstStyle/>
          <a:p>
            <a:pPr>
              <a:defRPr/>
            </a:pPr>
            <a:r>
              <a:rPr lang="en-GB" dirty="0" smtClean="0"/>
              <a:t>Jon Rosdahl, CSR</a:t>
            </a: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85800" y="609600"/>
            <a:ext cx="7772400" cy="533400"/>
          </a:xfrm>
        </p:spPr>
        <p:txBody>
          <a:bodyPr/>
          <a:lstStyle/>
          <a:p>
            <a:r>
              <a:rPr lang="en-US" dirty="0" smtClean="0"/>
              <a:t> Atlanta, GA- January 2015</a:t>
            </a:r>
            <a:endParaRPr lang="en-US" dirty="0"/>
          </a:p>
        </p:txBody>
      </p:sp>
      <p:sp>
        <p:nvSpPr>
          <p:cNvPr id="2" name="Date Placeholder 1"/>
          <p:cNvSpPr>
            <a:spLocks noGrp="1"/>
          </p:cNvSpPr>
          <p:nvPr>
            <p:ph type="dt" idx="10"/>
          </p:nvPr>
        </p:nvSpPr>
        <p:spPr/>
        <p:txBody>
          <a:bodyPr/>
          <a:lstStyle/>
          <a:p>
            <a:pPr>
              <a:defRPr/>
            </a:pPr>
            <a:r>
              <a:rPr lang="en-US" dirty="0" smtClean="0"/>
              <a:t>January  2015</a:t>
            </a:r>
            <a:endParaRPr lang="en-GB" dirty="0"/>
          </a:p>
        </p:txBody>
      </p:sp>
      <p:sp>
        <p:nvSpPr>
          <p:cNvPr id="4" name="Slide Number Placeholder 3"/>
          <p:cNvSpPr>
            <a:spLocks noGrp="1"/>
          </p:cNvSpPr>
          <p:nvPr>
            <p:ph type="sldNum" idx="12"/>
          </p:nvPr>
        </p:nvSpPr>
        <p:spPr/>
        <p:txBody>
          <a:bodyPr/>
          <a:lstStyle/>
          <a:p>
            <a:pPr>
              <a:defRPr/>
            </a:pPr>
            <a:r>
              <a:rPr lang="en-GB" smtClean="0"/>
              <a:t>Slide </a:t>
            </a:r>
            <a:fld id="{189D7BFD-E160-402F-BBC8-B5B701941DD4}" type="slidenum">
              <a:rPr lang="en-GB" smtClean="0"/>
              <a:pPr>
                <a:defRPr/>
              </a:pPr>
              <a:t>10</a:t>
            </a:fld>
            <a:endParaRPr lang="en-GB"/>
          </a:p>
        </p:txBody>
      </p:sp>
      <p:sp>
        <p:nvSpPr>
          <p:cNvPr id="10" name="Rectangle 3"/>
          <p:cNvSpPr txBox="1">
            <a:spLocks noChangeArrowheads="1"/>
          </p:cNvSpPr>
          <p:nvPr/>
        </p:nvSpPr>
        <p:spPr bwMode="auto">
          <a:xfrm>
            <a:off x="381000" y="2081643"/>
            <a:ext cx="8229600" cy="4393769"/>
          </a:xfrm>
          <a:prstGeom prst="rect">
            <a:avLst/>
          </a:prstGeom>
          <a:noFill/>
          <a:ln w="9525">
            <a:noFill/>
            <a:miter lim="800000"/>
            <a:headEnd/>
            <a:tailEnd/>
          </a:ln>
        </p:spPr>
        <p:txBody>
          <a:bodyPr lIns="92075" tIns="46038" rIns="92075" bIns="46038"/>
          <a:lstStyle/>
          <a:p>
            <a:pPr marL="342900" indent="-342900" algn="r" defTabSz="914400" eaLnBrk="0" hangingPunct="0">
              <a:lnSpc>
                <a:spcPct val="90000"/>
              </a:lnSpc>
              <a:spcBef>
                <a:spcPct val="20000"/>
              </a:spcBef>
              <a:buFontTx/>
              <a:buChar char="•"/>
              <a:tabLst>
                <a:tab pos="3654425" algn="l"/>
                <a:tab pos="5487988" algn="l"/>
                <a:tab pos="7372350" algn="r"/>
              </a:tabLst>
            </a:pPr>
            <a:r>
              <a:rPr lang="en-US" sz="1600" b="1" dirty="0" smtClean="0">
                <a:solidFill>
                  <a:schemeClr val="tx1"/>
                </a:solidFill>
                <a:ea typeface="MS PGothic" pitchFamily="34" charset="-128"/>
              </a:rPr>
              <a:t>Registration Income:                	</a:t>
            </a:r>
            <a:r>
              <a:rPr lang="en-US" sz="1600" dirty="0" smtClean="0">
                <a:solidFill>
                  <a:schemeClr val="tx1"/>
                </a:solidFill>
                <a:ea typeface="MS PGothic" pitchFamily="34" charset="-128"/>
              </a:rPr>
              <a:t>$</a:t>
            </a:r>
            <a:r>
              <a:rPr lang="en-US" sz="1600" dirty="0" smtClean="0">
                <a:solidFill>
                  <a:schemeClr val="tx1"/>
                </a:solidFill>
              </a:rPr>
              <a:t>392,500</a:t>
            </a:r>
            <a:r>
              <a:rPr lang="en-US" sz="1600" b="1" dirty="0" smtClean="0">
                <a:solidFill>
                  <a:schemeClr val="tx1"/>
                </a:solidFill>
                <a:ea typeface="MS PGothic" pitchFamily="34" charset="-128"/>
              </a:rPr>
              <a:t>	$379,150</a:t>
            </a:r>
            <a:r>
              <a:rPr lang="en-US" sz="1600" b="1" dirty="0">
                <a:solidFill>
                  <a:schemeClr val="tx1"/>
                </a:solidFill>
                <a:ea typeface="MS PGothic" pitchFamily="34" charset="-128"/>
              </a:rPr>
              <a:t>	 </a:t>
            </a:r>
            <a:r>
              <a:rPr lang="en-US" sz="1600" b="1" dirty="0" smtClean="0">
                <a:solidFill>
                  <a:schemeClr val="tx1"/>
                </a:solidFill>
                <a:ea typeface="MS PGothic" pitchFamily="34" charset="-128"/>
              </a:rPr>
              <a:t>              $377,350.00</a:t>
            </a:r>
          </a:p>
          <a:p>
            <a:pPr lvl="1" defTabSz="914400" eaLnBrk="0" hangingPunct="0">
              <a:lnSpc>
                <a:spcPct val="90000"/>
              </a:lnSpc>
              <a:spcBef>
                <a:spcPct val="20000"/>
              </a:spcBef>
              <a:buFont typeface="Times New Roman" pitchFamily="18" charset="0"/>
              <a:buChar char="–"/>
              <a:tabLst>
                <a:tab pos="3654425" algn="l"/>
                <a:tab pos="5487988" algn="l"/>
                <a:tab pos="7372350" algn="r"/>
              </a:tabLst>
            </a:pPr>
            <a:r>
              <a:rPr lang="en-US" sz="1400" dirty="0" smtClean="0">
                <a:solidFill>
                  <a:schemeClr val="tx1"/>
                </a:solidFill>
                <a:ea typeface="MS PGothic" pitchFamily="34" charset="-128"/>
              </a:rPr>
              <a:t>Hotel Credits	$50,000</a:t>
            </a:r>
            <a:r>
              <a:rPr lang="en-US" sz="1400" dirty="0">
                <a:solidFill>
                  <a:schemeClr val="tx1"/>
                </a:solidFill>
                <a:ea typeface="MS PGothic" pitchFamily="34" charset="-128"/>
              </a:rPr>
              <a:t>	</a:t>
            </a:r>
            <a:r>
              <a:rPr lang="en-US" sz="1400" dirty="0" smtClean="0">
                <a:solidFill>
                  <a:schemeClr val="tx1"/>
                </a:solidFill>
                <a:ea typeface="MS PGothic" pitchFamily="34" charset="-128"/>
              </a:rPr>
              <a:t>$50,000</a:t>
            </a:r>
            <a:r>
              <a:rPr lang="en-US" sz="1400" dirty="0">
                <a:solidFill>
                  <a:schemeClr val="tx1"/>
                </a:solidFill>
                <a:ea typeface="MS PGothic" pitchFamily="34" charset="-128"/>
              </a:rPr>
              <a:t>	 </a:t>
            </a:r>
            <a:r>
              <a:rPr lang="en-US" sz="1400" dirty="0" smtClean="0">
                <a:solidFill>
                  <a:schemeClr val="tx1"/>
                </a:solidFill>
                <a:ea typeface="MS PGothic" pitchFamily="34" charset="-128"/>
              </a:rPr>
              <a:t>                     $    55,839.56</a:t>
            </a:r>
          </a:p>
          <a:p>
            <a:pPr lvl="1" defTabSz="914400" eaLnBrk="0" hangingPunct="0">
              <a:lnSpc>
                <a:spcPct val="90000"/>
              </a:lnSpc>
              <a:spcBef>
                <a:spcPct val="20000"/>
              </a:spcBef>
              <a:buFont typeface="Times New Roman" pitchFamily="18" charset="0"/>
              <a:buChar char="–"/>
              <a:tabLst>
                <a:tab pos="3654425" algn="l"/>
                <a:tab pos="5487988" algn="l"/>
                <a:tab pos="7372350" algn="r"/>
              </a:tabLst>
            </a:pPr>
            <a:r>
              <a:rPr lang="en-US" sz="1400" dirty="0" smtClean="0">
                <a:solidFill>
                  <a:schemeClr val="tx1"/>
                </a:solidFill>
                <a:ea typeface="MS PGothic" pitchFamily="34" charset="-128"/>
              </a:rPr>
              <a:t>Registrations	   700	    664             	                       665          </a:t>
            </a:r>
            <a:endParaRPr lang="en-US" sz="1600" b="1" dirty="0" smtClean="0">
              <a:solidFill>
                <a:schemeClr val="tx1"/>
              </a:solidFill>
              <a:ea typeface="MS PGothic" pitchFamily="34" charset="-128"/>
            </a:endParaRPr>
          </a:p>
          <a:p>
            <a:pPr marL="342900" indent="-342900" defTabSz="914400" eaLnBrk="0" hangingPunct="0">
              <a:lnSpc>
                <a:spcPct val="90000"/>
              </a:lnSpc>
              <a:spcBef>
                <a:spcPct val="20000"/>
              </a:spcBef>
              <a:buFontTx/>
              <a:buChar char="•"/>
              <a:tabLst>
                <a:tab pos="3654425" algn="l"/>
                <a:tab pos="5487988" algn="l"/>
                <a:tab pos="7372350" algn="r"/>
              </a:tabLst>
            </a:pPr>
            <a:r>
              <a:rPr lang="en-US" sz="1600" b="1" dirty="0" smtClean="0">
                <a:solidFill>
                  <a:schemeClr val="tx1"/>
                </a:solidFill>
                <a:ea typeface="MS PGothic" pitchFamily="34" charset="-128"/>
              </a:rPr>
              <a:t>Meeting Expense Estimate:      </a:t>
            </a:r>
            <a:r>
              <a:rPr lang="en-US" sz="1600" b="1" dirty="0" smtClean="0">
                <a:solidFill>
                  <a:srgbClr val="FF0000"/>
                </a:solidFill>
                <a:ea typeface="MS PGothic" pitchFamily="34" charset="-128"/>
              </a:rPr>
              <a:t>	$251,875	$304,057	              $318,492.96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AV	$</a:t>
            </a:r>
            <a:r>
              <a:rPr lang="en-US" sz="1400" dirty="0" smtClean="0">
                <a:solidFill>
                  <a:schemeClr val="tx1"/>
                </a:solidFill>
              </a:rPr>
              <a:t>51,000</a:t>
            </a:r>
            <a:r>
              <a:rPr lang="en-US" sz="1400" dirty="0" smtClean="0">
                <a:solidFill>
                  <a:schemeClr val="tx1"/>
                </a:solidFill>
                <a:ea typeface="MS PGothic" pitchFamily="34" charset="-128"/>
              </a:rPr>
              <a:t>	    $50,000                     $ 54,999.48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Financial Fees	$20,625	    $19,968 	                    $ 25,600.51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Food &amp; Beverage	$85,000	    $75,000	                     $ 81,373.75</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Meeting Planner	$78,000 	    $73,000	                     $ 81,337.20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Network Services	$12,000	    $12,200	                     $           0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Social	$        0	    $        0	                      $           0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Shipping 	$</a:t>
            </a:r>
            <a:r>
              <a:rPr lang="en-US" sz="1400" dirty="0" smtClean="0">
                <a:solidFill>
                  <a:schemeClr val="tx1"/>
                </a:solidFill>
              </a:rPr>
              <a:t>     750</a:t>
            </a:r>
            <a:r>
              <a:rPr lang="en-US" sz="1400" dirty="0" smtClean="0">
                <a:solidFill>
                  <a:schemeClr val="tx1"/>
                </a:solidFill>
                <a:ea typeface="MS PGothic" pitchFamily="34" charset="-128"/>
              </a:rPr>
              <a:t>	    $  1,000	                     $   1,511.30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Misc	$  4,500	    $  5,000	                     $   3,170.72                    </a:t>
            </a:r>
          </a:p>
          <a:p>
            <a:pPr lvl="1" defTabSz="914400" eaLnBrk="0" hangingPunct="0">
              <a:lnSpc>
                <a:spcPct val="90000"/>
              </a:lnSpc>
              <a:spcBef>
                <a:spcPct val="20000"/>
              </a:spcBef>
              <a:tabLst>
                <a:tab pos="3654425" algn="l"/>
                <a:tab pos="5487988" algn="l"/>
                <a:tab pos="7372350" algn="r"/>
              </a:tabLst>
            </a:pPr>
            <a:r>
              <a:rPr lang="en-US" sz="1400" dirty="0" smtClean="0">
                <a:solidFill>
                  <a:schemeClr val="tx1"/>
                </a:solidFill>
                <a:ea typeface="MS PGothic" pitchFamily="34" charset="-128"/>
              </a:rPr>
              <a:t>--   </a:t>
            </a:r>
            <a:r>
              <a:rPr lang="en-US" sz="1400" dirty="0">
                <a:solidFill>
                  <a:schemeClr val="tx1"/>
                </a:solidFill>
                <a:ea typeface="MS PGothic" pitchFamily="34" charset="-128"/>
              </a:rPr>
              <a:t>Foreign Venue Set </a:t>
            </a:r>
            <a:r>
              <a:rPr lang="en-US" sz="1400" dirty="0" smtClean="0">
                <a:solidFill>
                  <a:schemeClr val="tx1"/>
                </a:solidFill>
                <a:ea typeface="MS PGothic" pitchFamily="34" charset="-128"/>
              </a:rPr>
              <a:t>Aside	$          0	    $ 67,900	                    $ 70,500.00</a:t>
            </a:r>
          </a:p>
          <a:p>
            <a:pPr lvl="1" defTabSz="914400" eaLnBrk="0" hangingPunct="0">
              <a:lnSpc>
                <a:spcPct val="90000"/>
              </a:lnSpc>
              <a:spcBef>
                <a:spcPct val="20000"/>
              </a:spcBef>
              <a:tabLst>
                <a:tab pos="3654425" algn="l"/>
                <a:tab pos="5487988" algn="l"/>
                <a:tab pos="7372350" algn="r"/>
              </a:tabLst>
            </a:pPr>
            <a:r>
              <a:rPr lang="en-US" sz="1400" dirty="0" smtClean="0">
                <a:solidFill>
                  <a:schemeClr val="tx1"/>
                </a:solidFill>
                <a:ea typeface="MS PGothic" pitchFamily="34" charset="-128"/>
              </a:rPr>
              <a:t>--  Get 802 Attendee fee	$          0	    $          0	                    $          0</a:t>
            </a:r>
          </a:p>
          <a:p>
            <a:pPr lvl="1" defTabSz="914400" eaLnBrk="0" hangingPunct="0">
              <a:lnSpc>
                <a:spcPct val="90000"/>
              </a:lnSpc>
              <a:spcBef>
                <a:spcPct val="20000"/>
              </a:spcBef>
              <a:tabLst>
                <a:tab pos="3654425" algn="l"/>
                <a:tab pos="5487988" algn="l"/>
                <a:tab pos="7372350" algn="r"/>
              </a:tabLst>
            </a:pPr>
            <a:r>
              <a:rPr lang="en-US" sz="1400" dirty="0" smtClean="0">
                <a:solidFill>
                  <a:schemeClr val="tx1"/>
                </a:solidFill>
                <a:ea typeface="MS PGothic" pitchFamily="34" charset="-128"/>
              </a:rPr>
              <a:t>-- Surplus Paid to IEEE 802		                                     $</a:t>
            </a:r>
            <a:r>
              <a:rPr lang="en-US" sz="1400" b="1" dirty="0" smtClean="0">
                <a:solidFill>
                  <a:schemeClr val="tx1"/>
                </a:solidFill>
                <a:ea typeface="MS PGothic" pitchFamily="34" charset="-128"/>
              </a:rPr>
              <a:t>114,696.60</a:t>
            </a:r>
          </a:p>
          <a:p>
            <a:pPr marL="285750" indent="-285750" defTabSz="914400" eaLnBrk="0" hangingPunct="0">
              <a:lnSpc>
                <a:spcPct val="90000"/>
              </a:lnSpc>
              <a:spcBef>
                <a:spcPct val="20000"/>
              </a:spcBef>
              <a:buFont typeface="Arial" panose="020B0604020202020204" pitchFamily="34" charset="0"/>
              <a:buChar char="•"/>
              <a:tabLst>
                <a:tab pos="3654425" algn="l"/>
                <a:tab pos="5487988" algn="l"/>
                <a:tab pos="7372350" algn="r"/>
              </a:tabLst>
            </a:pPr>
            <a:r>
              <a:rPr lang="en-US" sz="1600" b="1" dirty="0" smtClean="0">
                <a:solidFill>
                  <a:schemeClr val="tx1"/>
                </a:solidFill>
                <a:ea typeface="MS PGothic" pitchFamily="34" charset="-128"/>
              </a:rPr>
              <a:t>Surplus/(Deficit)	$190,625</a:t>
            </a:r>
            <a:r>
              <a:rPr lang="en-US" sz="1600" b="1" dirty="0" smtClean="0">
                <a:solidFill>
                  <a:srgbClr val="FF0000"/>
                </a:solidFill>
                <a:ea typeface="MS PGothic" pitchFamily="34" charset="-128"/>
              </a:rPr>
              <a:t>	   </a:t>
            </a:r>
            <a:r>
              <a:rPr lang="en-US" sz="1600" b="1" dirty="0" smtClean="0">
                <a:solidFill>
                  <a:schemeClr val="tx1"/>
                </a:solidFill>
                <a:ea typeface="MS PGothic" pitchFamily="34" charset="-128"/>
              </a:rPr>
              <a:t>$125,093            $           0             </a:t>
            </a:r>
            <a:endParaRPr lang="en-US" sz="1600" b="1" dirty="0">
              <a:solidFill>
                <a:schemeClr val="tx1"/>
              </a:solidFill>
              <a:ea typeface="MS PGothic" pitchFamily="34" charset="-128"/>
            </a:endParaRPr>
          </a:p>
          <a:p>
            <a:pPr marL="342900" indent="-342900" defTabSz="914400" eaLnBrk="0" hangingPunct="0">
              <a:lnSpc>
                <a:spcPct val="90000"/>
              </a:lnSpc>
              <a:spcBef>
                <a:spcPct val="20000"/>
              </a:spcBef>
              <a:buFontTx/>
              <a:buChar char="•"/>
              <a:tabLst>
                <a:tab pos="3654425" algn="l"/>
                <a:tab pos="5487988" algn="l"/>
                <a:tab pos="7372350" algn="r"/>
              </a:tabLst>
            </a:pPr>
            <a:endParaRPr lang="en-US" sz="1600" b="1" dirty="0" smtClean="0">
              <a:solidFill>
                <a:schemeClr val="tx1"/>
              </a:solidFill>
              <a:ea typeface="MS PGothic" pitchFamily="34" charset="-128"/>
            </a:endParaRPr>
          </a:p>
          <a:p>
            <a:pPr marL="342900" indent="-342900" defTabSz="914400" eaLnBrk="0" hangingPunct="0">
              <a:lnSpc>
                <a:spcPct val="90000"/>
              </a:lnSpc>
              <a:spcBef>
                <a:spcPct val="20000"/>
              </a:spcBef>
              <a:buFontTx/>
              <a:buChar char="•"/>
              <a:tabLst>
                <a:tab pos="3654425" algn="l"/>
                <a:tab pos="5487988" algn="l"/>
                <a:tab pos="7372350" algn="r"/>
              </a:tabLst>
            </a:pPr>
            <a:r>
              <a:rPr lang="en-US" sz="1600" b="1" dirty="0" smtClean="0">
                <a:solidFill>
                  <a:schemeClr val="tx1"/>
                </a:solidFill>
                <a:ea typeface="MS PGothic" pitchFamily="34" charset="-128"/>
              </a:rPr>
              <a:t>Average cost per attendee 	$458	$467 	$479</a:t>
            </a:r>
            <a:endParaRPr lang="en-US" sz="1600" b="1" dirty="0">
              <a:solidFill>
                <a:schemeClr val="tx1"/>
              </a:solidFill>
              <a:ea typeface="MS PGothic" pitchFamily="34" charset="-128"/>
            </a:endParaRPr>
          </a:p>
        </p:txBody>
      </p:sp>
      <p:sp>
        <p:nvSpPr>
          <p:cNvPr id="11" name="Text Box 8"/>
          <p:cNvSpPr txBox="1">
            <a:spLocks noChangeArrowheads="1"/>
          </p:cNvSpPr>
          <p:nvPr/>
        </p:nvSpPr>
        <p:spPr bwMode="auto">
          <a:xfrm>
            <a:off x="3675184" y="1158314"/>
            <a:ext cx="1622474" cy="923330"/>
          </a:xfrm>
          <a:prstGeom prst="rect">
            <a:avLst/>
          </a:prstGeom>
          <a:noFill/>
          <a:ln w="12700">
            <a:noFill/>
            <a:miter lim="800000"/>
            <a:headEnd type="none" w="sm" len="sm"/>
            <a:tailEnd type="none" w="sm" len="sm"/>
          </a:ln>
        </p:spPr>
        <p:txBody>
          <a:bodyPr wrap="square">
            <a:spAutoFit/>
          </a:bodyPr>
          <a:lstStyle/>
          <a:p>
            <a:pPr algn="ctr" defTabSz="914400" eaLnBrk="0" hangingPunct="0">
              <a:spcBef>
                <a:spcPts val="0"/>
              </a:spcBef>
            </a:pPr>
            <a:r>
              <a:rPr lang="en-US" sz="1800" b="1" dirty="0" smtClean="0">
                <a:solidFill>
                  <a:schemeClr val="tx1"/>
                </a:solidFill>
                <a:ea typeface="MS PGothic" pitchFamily="34" charset="-128"/>
              </a:rPr>
              <a:t>Proposed </a:t>
            </a:r>
          </a:p>
          <a:p>
            <a:pPr algn="ctr" defTabSz="914400" eaLnBrk="0" hangingPunct="0">
              <a:spcBef>
                <a:spcPts val="0"/>
              </a:spcBef>
            </a:pPr>
            <a:r>
              <a:rPr lang="en-US" sz="1800" b="1" dirty="0" smtClean="0">
                <a:solidFill>
                  <a:schemeClr val="tx1"/>
                </a:solidFill>
                <a:ea typeface="MS PGothic" pitchFamily="34" charset="-128"/>
              </a:rPr>
              <a:t>Budget </a:t>
            </a:r>
          </a:p>
          <a:p>
            <a:pPr algn="ctr" defTabSz="914400" eaLnBrk="0" hangingPunct="0">
              <a:spcBef>
                <a:spcPts val="0"/>
              </a:spcBef>
            </a:pPr>
            <a:r>
              <a:rPr lang="en-US" sz="1800" b="1" dirty="0" smtClean="0">
                <a:solidFill>
                  <a:schemeClr val="tx1"/>
                </a:solidFill>
                <a:ea typeface="MS PGothic" pitchFamily="34" charset="-128"/>
              </a:rPr>
              <a:t>Oct 2014</a:t>
            </a:r>
            <a:endParaRPr lang="en-US" sz="1800" b="1" dirty="0">
              <a:solidFill>
                <a:schemeClr val="tx1"/>
              </a:solidFill>
              <a:ea typeface="MS PGothic" pitchFamily="34" charset="-128"/>
            </a:endParaRPr>
          </a:p>
        </p:txBody>
      </p:sp>
      <p:sp>
        <p:nvSpPr>
          <p:cNvPr id="9" name="Text Box 8"/>
          <p:cNvSpPr txBox="1">
            <a:spLocks noChangeArrowheads="1"/>
          </p:cNvSpPr>
          <p:nvPr/>
        </p:nvSpPr>
        <p:spPr bwMode="auto">
          <a:xfrm>
            <a:off x="5500688" y="1158314"/>
            <a:ext cx="1662112" cy="923330"/>
          </a:xfrm>
          <a:prstGeom prst="rect">
            <a:avLst/>
          </a:prstGeom>
          <a:noFill/>
          <a:ln w="12700">
            <a:noFill/>
            <a:miter lim="800000"/>
            <a:headEnd type="none" w="sm" len="sm"/>
            <a:tailEnd type="none" w="sm" len="sm"/>
          </a:ln>
        </p:spPr>
        <p:txBody>
          <a:bodyPr wrap="square">
            <a:spAutoFit/>
          </a:bodyPr>
          <a:lstStyle/>
          <a:p>
            <a:pPr algn="ctr" defTabSz="914400" eaLnBrk="0" hangingPunct="0">
              <a:spcBef>
                <a:spcPts val="0"/>
              </a:spcBef>
            </a:pPr>
            <a:r>
              <a:rPr lang="en-US" sz="1600" b="1" dirty="0" smtClean="0">
                <a:solidFill>
                  <a:schemeClr val="tx1"/>
                </a:solidFill>
                <a:ea typeface="MS PGothic" pitchFamily="34" charset="-128"/>
              </a:rPr>
              <a:t>Estimated</a:t>
            </a:r>
            <a:r>
              <a:rPr lang="en-US" sz="1800" b="1" dirty="0" smtClean="0">
                <a:solidFill>
                  <a:schemeClr val="tx1"/>
                </a:solidFill>
                <a:ea typeface="MS PGothic" pitchFamily="34" charset="-128"/>
              </a:rPr>
              <a:t> </a:t>
            </a:r>
          </a:p>
          <a:p>
            <a:pPr algn="ctr" defTabSz="914400" eaLnBrk="0" hangingPunct="0">
              <a:spcBef>
                <a:spcPts val="0"/>
              </a:spcBef>
            </a:pPr>
            <a:r>
              <a:rPr lang="en-US" sz="1600" b="1" dirty="0" smtClean="0">
                <a:solidFill>
                  <a:schemeClr val="tx1"/>
                </a:solidFill>
                <a:ea typeface="MS PGothic" pitchFamily="34" charset="-128"/>
              </a:rPr>
              <a:t>Budget</a:t>
            </a:r>
            <a:r>
              <a:rPr lang="en-US" sz="1800" b="1" dirty="0" smtClean="0">
                <a:solidFill>
                  <a:schemeClr val="tx1"/>
                </a:solidFill>
                <a:ea typeface="MS PGothic" pitchFamily="34" charset="-128"/>
              </a:rPr>
              <a:t> </a:t>
            </a:r>
          </a:p>
          <a:p>
            <a:pPr algn="ctr" defTabSz="914400" eaLnBrk="0" hangingPunct="0">
              <a:spcBef>
                <a:spcPts val="0"/>
              </a:spcBef>
            </a:pPr>
            <a:r>
              <a:rPr lang="en-US" sz="1800" b="1" dirty="0" smtClean="0">
                <a:solidFill>
                  <a:schemeClr val="tx1"/>
                </a:solidFill>
                <a:ea typeface="MS PGothic" pitchFamily="34" charset="-128"/>
              </a:rPr>
              <a:t> </a:t>
            </a:r>
            <a:r>
              <a:rPr lang="en-US" sz="1600" b="1" dirty="0" smtClean="0">
                <a:solidFill>
                  <a:schemeClr val="tx1"/>
                </a:solidFill>
                <a:ea typeface="MS PGothic" pitchFamily="34" charset="-128"/>
              </a:rPr>
              <a:t>Jan 10,</a:t>
            </a:r>
            <a:r>
              <a:rPr lang="en-US" sz="1800" b="1" dirty="0" smtClean="0">
                <a:solidFill>
                  <a:schemeClr val="tx1"/>
                </a:solidFill>
                <a:ea typeface="MS PGothic" pitchFamily="34" charset="-128"/>
              </a:rPr>
              <a:t> </a:t>
            </a:r>
            <a:r>
              <a:rPr lang="en-US" sz="1600" b="1" dirty="0" smtClean="0">
                <a:solidFill>
                  <a:schemeClr val="tx1"/>
                </a:solidFill>
                <a:ea typeface="MS PGothic" pitchFamily="34" charset="-128"/>
              </a:rPr>
              <a:t>2015</a:t>
            </a:r>
            <a:endParaRPr lang="en-US" sz="1800" b="1" dirty="0">
              <a:solidFill>
                <a:schemeClr val="tx1"/>
              </a:solidFill>
              <a:ea typeface="MS PGothic" pitchFamily="34" charset="-128"/>
            </a:endParaRPr>
          </a:p>
        </p:txBody>
      </p:sp>
      <p:sp>
        <p:nvSpPr>
          <p:cNvPr id="13" name="Footer Placeholder 4"/>
          <p:cNvSpPr txBox="1">
            <a:spLocks noGrp="1"/>
          </p:cNvSpPr>
          <p:nvPr/>
        </p:nvSpPr>
        <p:spPr bwMode="auto">
          <a:xfrm>
            <a:off x="5676388" y="6486298"/>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
        <p:nvSpPr>
          <p:cNvPr id="14" name="Text Box 8"/>
          <p:cNvSpPr txBox="1">
            <a:spLocks noChangeArrowheads="1"/>
          </p:cNvSpPr>
          <p:nvPr/>
        </p:nvSpPr>
        <p:spPr bwMode="auto">
          <a:xfrm>
            <a:off x="7197213" y="1312202"/>
            <a:ext cx="1662112" cy="615553"/>
          </a:xfrm>
          <a:prstGeom prst="rect">
            <a:avLst/>
          </a:prstGeom>
          <a:noFill/>
          <a:ln w="12700">
            <a:noFill/>
            <a:miter lim="800000"/>
            <a:headEnd type="none" w="sm" len="sm"/>
            <a:tailEnd type="none" w="sm" len="sm"/>
          </a:ln>
        </p:spPr>
        <p:txBody>
          <a:bodyPr wrap="square">
            <a:spAutoFit/>
          </a:bodyPr>
          <a:lstStyle/>
          <a:p>
            <a:pPr algn="ctr" defTabSz="914400" eaLnBrk="0" hangingPunct="0">
              <a:spcBef>
                <a:spcPts val="0"/>
              </a:spcBef>
            </a:pPr>
            <a:r>
              <a:rPr lang="en-US" sz="1600" b="1" dirty="0" smtClean="0">
                <a:solidFill>
                  <a:schemeClr val="tx1"/>
                </a:solidFill>
                <a:ea typeface="MS PGothic" pitchFamily="34" charset="-128"/>
              </a:rPr>
              <a:t>Actual</a:t>
            </a:r>
            <a:endParaRPr lang="en-US" sz="1800" b="1" dirty="0" smtClean="0">
              <a:solidFill>
                <a:schemeClr val="tx1"/>
              </a:solidFill>
              <a:ea typeface="MS PGothic" pitchFamily="34" charset="-128"/>
            </a:endParaRPr>
          </a:p>
          <a:p>
            <a:pPr algn="ctr" defTabSz="914400" eaLnBrk="0" hangingPunct="0">
              <a:spcBef>
                <a:spcPts val="0"/>
              </a:spcBef>
            </a:pPr>
            <a:r>
              <a:rPr lang="en-US" sz="1800" b="1" dirty="0" smtClean="0">
                <a:solidFill>
                  <a:schemeClr val="tx1"/>
                </a:solidFill>
                <a:ea typeface="MS PGothic" pitchFamily="34" charset="-128"/>
              </a:rPr>
              <a:t> </a:t>
            </a:r>
            <a:r>
              <a:rPr lang="en-US" sz="1600" b="1" dirty="0" smtClean="0">
                <a:solidFill>
                  <a:schemeClr val="tx1"/>
                </a:solidFill>
                <a:ea typeface="MS PGothic" pitchFamily="34" charset="-128"/>
              </a:rPr>
              <a:t>Mar 5,</a:t>
            </a:r>
            <a:r>
              <a:rPr lang="en-US" sz="1800" b="1" dirty="0" smtClean="0">
                <a:solidFill>
                  <a:schemeClr val="tx1"/>
                </a:solidFill>
                <a:ea typeface="MS PGothic" pitchFamily="34" charset="-128"/>
              </a:rPr>
              <a:t> </a:t>
            </a:r>
            <a:r>
              <a:rPr lang="en-US" sz="1600" b="1" dirty="0" smtClean="0">
                <a:solidFill>
                  <a:schemeClr val="tx1"/>
                </a:solidFill>
                <a:ea typeface="MS PGothic" pitchFamily="34" charset="-128"/>
              </a:rPr>
              <a:t>2015</a:t>
            </a:r>
            <a:endParaRPr lang="en-US" sz="1800" b="1" dirty="0">
              <a:solidFill>
                <a:schemeClr val="tx1"/>
              </a:solidFill>
              <a:ea typeface="MS PGothic" pitchFamily="34" charset="-128"/>
            </a:endParaRPr>
          </a:p>
        </p:txBody>
      </p:sp>
      <p:sp>
        <p:nvSpPr>
          <p:cNvPr id="3" name="TextBox 2"/>
          <p:cNvSpPr txBox="1"/>
          <p:nvPr/>
        </p:nvSpPr>
        <p:spPr>
          <a:xfrm>
            <a:off x="152400" y="1325149"/>
            <a:ext cx="2667000" cy="276999"/>
          </a:xfrm>
          <a:prstGeom prst="rect">
            <a:avLst/>
          </a:prstGeom>
          <a:noFill/>
        </p:spPr>
        <p:txBody>
          <a:bodyPr wrap="square" rtlCol="0">
            <a:spAutoFit/>
          </a:bodyPr>
          <a:lstStyle/>
          <a:p>
            <a:r>
              <a:rPr lang="en-US" sz="1200" dirty="0" smtClean="0">
                <a:solidFill>
                  <a:schemeClr val="accent1">
                    <a:lumMod val="75000"/>
                  </a:schemeClr>
                </a:solidFill>
              </a:rPr>
              <a:t>From Treasurer Report: 11-15/226r0</a:t>
            </a:r>
            <a:endParaRPr lang="en-US" sz="1200" dirty="0">
              <a:solidFill>
                <a:schemeClr val="accent1">
                  <a:lumMod val="75000"/>
                </a:schemeClr>
              </a:solidFill>
            </a:endParaRPr>
          </a:p>
        </p:txBody>
      </p:sp>
    </p:spTree>
    <p:extLst>
      <p:ext uri="{BB962C8B-B14F-4D97-AF65-F5344CB8AC3E}">
        <p14:creationId xmlns:p14="http://schemas.microsoft.com/office/powerpoint/2010/main" val="24626258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85800" y="609600"/>
            <a:ext cx="7772400" cy="533400"/>
          </a:xfrm>
        </p:spPr>
        <p:txBody>
          <a:bodyPr/>
          <a:lstStyle/>
          <a:p>
            <a:r>
              <a:rPr lang="en-US" dirty="0" smtClean="0"/>
              <a:t> Atlanta, GA- January </a:t>
            </a:r>
            <a:r>
              <a:rPr lang="en-US" dirty="0" smtClean="0"/>
              <a:t>2016</a:t>
            </a:r>
            <a:endParaRPr lang="en-US" dirty="0"/>
          </a:p>
        </p:txBody>
      </p:sp>
      <p:sp>
        <p:nvSpPr>
          <p:cNvPr id="2" name="Date Placeholder 1"/>
          <p:cNvSpPr>
            <a:spLocks noGrp="1"/>
          </p:cNvSpPr>
          <p:nvPr>
            <p:ph type="dt" idx="10"/>
          </p:nvPr>
        </p:nvSpPr>
        <p:spPr/>
        <p:txBody>
          <a:bodyPr/>
          <a:lstStyle/>
          <a:p>
            <a:pPr>
              <a:defRPr/>
            </a:pPr>
            <a:r>
              <a:rPr lang="en-US" dirty="0" smtClean="0"/>
              <a:t>January  2015</a:t>
            </a:r>
            <a:endParaRPr lang="en-GB" dirty="0"/>
          </a:p>
        </p:txBody>
      </p:sp>
      <p:sp>
        <p:nvSpPr>
          <p:cNvPr id="4" name="Slide Number Placeholder 3"/>
          <p:cNvSpPr>
            <a:spLocks noGrp="1"/>
          </p:cNvSpPr>
          <p:nvPr>
            <p:ph type="sldNum" idx="12"/>
          </p:nvPr>
        </p:nvSpPr>
        <p:spPr/>
        <p:txBody>
          <a:bodyPr/>
          <a:lstStyle/>
          <a:p>
            <a:pPr>
              <a:defRPr/>
            </a:pPr>
            <a:r>
              <a:rPr lang="en-GB" smtClean="0"/>
              <a:t>Slide </a:t>
            </a:r>
            <a:fld id="{189D7BFD-E160-402F-BBC8-B5B701941DD4}" type="slidenum">
              <a:rPr lang="en-GB" smtClean="0"/>
              <a:pPr>
                <a:defRPr/>
              </a:pPr>
              <a:t>11</a:t>
            </a:fld>
            <a:endParaRPr lang="en-GB"/>
          </a:p>
        </p:txBody>
      </p:sp>
      <p:sp>
        <p:nvSpPr>
          <p:cNvPr id="10" name="Rectangle 3"/>
          <p:cNvSpPr txBox="1">
            <a:spLocks noChangeArrowheads="1"/>
          </p:cNvSpPr>
          <p:nvPr/>
        </p:nvSpPr>
        <p:spPr bwMode="auto">
          <a:xfrm>
            <a:off x="381000" y="2081643"/>
            <a:ext cx="8229600" cy="4393769"/>
          </a:xfrm>
          <a:prstGeom prst="rect">
            <a:avLst/>
          </a:prstGeom>
          <a:noFill/>
          <a:ln w="9525">
            <a:noFill/>
            <a:miter lim="800000"/>
            <a:headEnd/>
            <a:tailEnd/>
          </a:ln>
        </p:spPr>
        <p:txBody>
          <a:bodyPr lIns="92075" tIns="46038" rIns="92075" bIns="46038"/>
          <a:lstStyle/>
          <a:p>
            <a:pPr marL="342900" indent="-342900" defTabSz="914400" eaLnBrk="0" hangingPunct="0">
              <a:lnSpc>
                <a:spcPct val="90000"/>
              </a:lnSpc>
              <a:spcBef>
                <a:spcPct val="20000"/>
              </a:spcBef>
              <a:buFontTx/>
              <a:buChar char="•"/>
              <a:tabLst>
                <a:tab pos="3654425" algn="l"/>
                <a:tab pos="5487988" algn="l"/>
                <a:tab pos="7372350" algn="r"/>
              </a:tabLst>
            </a:pPr>
            <a:r>
              <a:rPr lang="en-US" sz="1600" b="1" dirty="0" smtClean="0">
                <a:solidFill>
                  <a:schemeClr val="tx1"/>
                </a:solidFill>
                <a:ea typeface="MS PGothic" pitchFamily="34" charset="-128"/>
              </a:rPr>
              <a:t>Registration Income:                	</a:t>
            </a:r>
            <a:r>
              <a:rPr lang="en-US" sz="1600" b="1" dirty="0" smtClean="0">
                <a:solidFill>
                  <a:schemeClr val="tx1"/>
                </a:solidFill>
                <a:ea typeface="MS PGothic" pitchFamily="34" charset="-128"/>
              </a:rPr>
              <a:t>$310,600.00</a:t>
            </a:r>
            <a:endParaRPr lang="en-US" sz="1600" b="1" dirty="0" smtClean="0">
              <a:solidFill>
                <a:schemeClr val="tx1"/>
              </a:solidFill>
              <a:ea typeface="MS PGothic" pitchFamily="34" charset="-128"/>
            </a:endParaRPr>
          </a:p>
          <a:p>
            <a:pPr lvl="1" defTabSz="914400" eaLnBrk="0" hangingPunct="0">
              <a:lnSpc>
                <a:spcPct val="90000"/>
              </a:lnSpc>
              <a:spcBef>
                <a:spcPct val="20000"/>
              </a:spcBef>
              <a:buFont typeface="Times New Roman" pitchFamily="18" charset="0"/>
              <a:buChar char="–"/>
              <a:tabLst>
                <a:tab pos="3654425" algn="l"/>
                <a:tab pos="5487988" algn="l"/>
                <a:tab pos="7372350" algn="r"/>
              </a:tabLst>
            </a:pPr>
            <a:r>
              <a:rPr lang="en-US" sz="1400" dirty="0" smtClean="0">
                <a:solidFill>
                  <a:schemeClr val="tx1"/>
                </a:solidFill>
                <a:ea typeface="MS PGothic" pitchFamily="34" charset="-128"/>
              </a:rPr>
              <a:t>Hotel Credits	</a:t>
            </a:r>
            <a:r>
              <a:rPr lang="en-US" sz="1400" dirty="0" smtClean="0">
                <a:solidFill>
                  <a:schemeClr val="tx1"/>
                </a:solidFill>
                <a:ea typeface="MS PGothic" pitchFamily="34" charset="-128"/>
              </a:rPr>
              <a:t>$    55,839.56</a:t>
            </a:r>
            <a:endParaRPr lang="en-US" sz="1400" dirty="0" smtClean="0">
              <a:solidFill>
                <a:schemeClr val="tx1"/>
              </a:solidFill>
              <a:ea typeface="MS PGothic" pitchFamily="34" charset="-128"/>
            </a:endParaRPr>
          </a:p>
          <a:p>
            <a:pPr lvl="1" defTabSz="914400" eaLnBrk="0" hangingPunct="0">
              <a:lnSpc>
                <a:spcPct val="90000"/>
              </a:lnSpc>
              <a:spcBef>
                <a:spcPct val="20000"/>
              </a:spcBef>
              <a:buFont typeface="Times New Roman" pitchFamily="18" charset="0"/>
              <a:buChar char="–"/>
              <a:tabLst>
                <a:tab pos="3654425" algn="l"/>
                <a:tab pos="5487988" algn="l"/>
                <a:tab pos="7372350" algn="r"/>
              </a:tabLst>
            </a:pPr>
            <a:r>
              <a:rPr lang="en-US" sz="1400" dirty="0" smtClean="0">
                <a:solidFill>
                  <a:schemeClr val="tx1"/>
                </a:solidFill>
                <a:ea typeface="MS PGothic" pitchFamily="34" charset="-128"/>
              </a:rPr>
              <a:t>Registrations	</a:t>
            </a:r>
            <a:r>
              <a:rPr lang="en-US" sz="1400" dirty="0" smtClean="0">
                <a:solidFill>
                  <a:schemeClr val="tx1"/>
                </a:solidFill>
                <a:ea typeface="MS PGothic" pitchFamily="34" charset="-128"/>
              </a:rPr>
              <a:t>     671         </a:t>
            </a:r>
            <a:endParaRPr lang="en-US" sz="1600" b="1" dirty="0" smtClean="0">
              <a:solidFill>
                <a:schemeClr val="tx1"/>
              </a:solidFill>
              <a:ea typeface="MS PGothic" pitchFamily="34" charset="-128"/>
            </a:endParaRPr>
          </a:p>
          <a:p>
            <a:pPr marL="342900" indent="-342900" defTabSz="914400" eaLnBrk="0" hangingPunct="0">
              <a:lnSpc>
                <a:spcPct val="90000"/>
              </a:lnSpc>
              <a:spcBef>
                <a:spcPct val="20000"/>
              </a:spcBef>
              <a:buFontTx/>
              <a:buChar char="•"/>
              <a:tabLst>
                <a:tab pos="3654425" algn="l"/>
                <a:tab pos="5487988" algn="l"/>
                <a:tab pos="7372350" algn="r"/>
              </a:tabLst>
            </a:pPr>
            <a:r>
              <a:rPr lang="en-US" sz="1600" b="1" dirty="0" smtClean="0">
                <a:solidFill>
                  <a:schemeClr val="tx1"/>
                </a:solidFill>
                <a:ea typeface="MS PGothic" pitchFamily="34" charset="-128"/>
              </a:rPr>
              <a:t>Meeting Expense Estimate:      </a:t>
            </a:r>
            <a:r>
              <a:rPr lang="en-US" sz="1600" b="1" dirty="0" smtClean="0">
                <a:solidFill>
                  <a:srgbClr val="FF0000"/>
                </a:solidFill>
                <a:ea typeface="MS PGothic" pitchFamily="34" charset="-128"/>
              </a:rPr>
              <a:t>	</a:t>
            </a:r>
            <a:r>
              <a:rPr lang="en-US" sz="1600" b="1" dirty="0" smtClean="0">
                <a:solidFill>
                  <a:srgbClr val="FF0000"/>
                </a:solidFill>
                <a:ea typeface="MS PGothic" pitchFamily="34" charset="-128"/>
              </a:rPr>
              <a:t>$373,911.09           </a:t>
            </a:r>
            <a:endParaRPr lang="en-US" sz="1600" b="1" dirty="0" smtClean="0">
              <a:solidFill>
                <a:srgbClr val="FF0000"/>
              </a:solidFill>
              <a:ea typeface="MS PGothic" pitchFamily="34" charset="-128"/>
            </a:endParaRP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AV	</a:t>
            </a:r>
            <a:r>
              <a:rPr lang="en-US" sz="1400" dirty="0" smtClean="0">
                <a:solidFill>
                  <a:schemeClr val="tx1"/>
                </a:solidFill>
                <a:ea typeface="MS PGothic" pitchFamily="34" charset="-128"/>
              </a:rPr>
              <a:t>$ 34,700.00                   </a:t>
            </a:r>
            <a:endParaRPr lang="en-US" sz="1400" dirty="0" smtClean="0">
              <a:solidFill>
                <a:schemeClr val="tx1"/>
              </a:solidFill>
              <a:ea typeface="MS PGothic" pitchFamily="34" charset="-128"/>
            </a:endParaRP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Financial Fees	</a:t>
            </a:r>
            <a:r>
              <a:rPr lang="en-US" sz="1400" dirty="0" smtClean="0">
                <a:solidFill>
                  <a:schemeClr val="tx1"/>
                </a:solidFill>
                <a:ea typeface="MS PGothic" pitchFamily="34" charset="-128"/>
              </a:rPr>
              <a:t>$ </a:t>
            </a:r>
            <a:r>
              <a:rPr lang="en-US" sz="1400" dirty="0" smtClean="0">
                <a:solidFill>
                  <a:schemeClr val="tx1"/>
                </a:solidFill>
                <a:ea typeface="MS PGothic" pitchFamily="34" charset="-128"/>
              </a:rPr>
              <a:t>25,600.51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Food &amp; Beverage	</a:t>
            </a:r>
            <a:r>
              <a:rPr lang="en-US" sz="1400" dirty="0" smtClean="0">
                <a:solidFill>
                  <a:schemeClr val="tx1"/>
                </a:solidFill>
                <a:ea typeface="MS PGothic" pitchFamily="34" charset="-128"/>
              </a:rPr>
              <a:t>$ </a:t>
            </a:r>
            <a:r>
              <a:rPr lang="en-US" sz="1400" dirty="0" smtClean="0">
                <a:solidFill>
                  <a:schemeClr val="tx1"/>
                </a:solidFill>
                <a:ea typeface="MS PGothic" pitchFamily="34" charset="-128"/>
              </a:rPr>
              <a:t>81,373.75</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Meeting Planner	</a:t>
            </a:r>
            <a:r>
              <a:rPr lang="en-US" sz="1400" dirty="0" smtClean="0">
                <a:solidFill>
                  <a:schemeClr val="tx1"/>
                </a:solidFill>
                <a:ea typeface="MS PGothic" pitchFamily="34" charset="-128"/>
              </a:rPr>
              <a:t>$ 77,207.00    </a:t>
            </a:r>
            <a:endParaRPr lang="en-US" sz="1400" dirty="0" smtClean="0">
              <a:solidFill>
                <a:schemeClr val="tx1"/>
              </a:solidFill>
              <a:ea typeface="MS PGothic" pitchFamily="34" charset="-128"/>
            </a:endParaRP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Network Services	</a:t>
            </a:r>
            <a:r>
              <a:rPr lang="en-US" sz="1400" dirty="0" smtClean="0">
                <a:solidFill>
                  <a:schemeClr val="tx1"/>
                </a:solidFill>
                <a:ea typeface="MS PGothic" pitchFamily="34" charset="-128"/>
              </a:rPr>
              <a:t>$ 67,700.00                   </a:t>
            </a:r>
            <a:endParaRPr lang="en-US" sz="1400" dirty="0" smtClean="0">
              <a:solidFill>
                <a:schemeClr val="tx1"/>
              </a:solidFill>
              <a:ea typeface="MS PGothic" pitchFamily="34" charset="-128"/>
            </a:endParaRP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Social	</a:t>
            </a:r>
            <a:r>
              <a:rPr lang="en-US" sz="1400" dirty="0" smtClean="0">
                <a:solidFill>
                  <a:schemeClr val="tx1"/>
                </a:solidFill>
                <a:ea typeface="MS PGothic" pitchFamily="34" charset="-128"/>
              </a:rPr>
              <a:t>$           </a:t>
            </a:r>
            <a:r>
              <a:rPr lang="en-US" sz="1400" dirty="0" smtClean="0">
                <a:solidFill>
                  <a:schemeClr val="tx1"/>
                </a:solidFill>
                <a:ea typeface="MS PGothic" pitchFamily="34" charset="-128"/>
              </a:rPr>
              <a:t>0                   </a:t>
            </a: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Shipping 	</a:t>
            </a:r>
            <a:r>
              <a:rPr lang="en-US" sz="1400" dirty="0" smtClean="0">
                <a:solidFill>
                  <a:schemeClr val="tx1"/>
                </a:solidFill>
                <a:ea typeface="MS PGothic" pitchFamily="34" charset="-128"/>
              </a:rPr>
              <a:t>$   6,511.30                   </a:t>
            </a:r>
            <a:endParaRPr lang="en-US" sz="1400" dirty="0" smtClean="0">
              <a:solidFill>
                <a:schemeClr val="tx1"/>
              </a:solidFill>
              <a:ea typeface="MS PGothic" pitchFamily="34" charset="-128"/>
            </a:endParaRPr>
          </a:p>
          <a:p>
            <a:pPr lvl="1" defTabSz="914400" eaLnBrk="0" hangingPunct="0">
              <a:lnSpc>
                <a:spcPct val="90000"/>
              </a:lnSpc>
              <a:spcBef>
                <a:spcPct val="20000"/>
              </a:spcBef>
              <a:buFontTx/>
              <a:buChar char="–"/>
              <a:tabLst>
                <a:tab pos="3654425" algn="l"/>
                <a:tab pos="5487988" algn="l"/>
                <a:tab pos="7372350" algn="r"/>
              </a:tabLst>
            </a:pPr>
            <a:r>
              <a:rPr lang="en-US" sz="1400" dirty="0" smtClean="0">
                <a:solidFill>
                  <a:schemeClr val="tx1"/>
                </a:solidFill>
                <a:ea typeface="MS PGothic" pitchFamily="34" charset="-128"/>
              </a:rPr>
              <a:t>Misc	</a:t>
            </a:r>
            <a:r>
              <a:rPr lang="en-US" sz="1400" dirty="0" smtClean="0">
                <a:solidFill>
                  <a:schemeClr val="tx1"/>
                </a:solidFill>
                <a:ea typeface="MS PGothic" pitchFamily="34" charset="-128"/>
              </a:rPr>
              <a:t>$  11,019.01                    </a:t>
            </a:r>
            <a:endParaRPr lang="en-US" sz="1400" dirty="0" smtClean="0">
              <a:solidFill>
                <a:schemeClr val="tx1"/>
              </a:solidFill>
              <a:ea typeface="MS PGothic" pitchFamily="34" charset="-128"/>
            </a:endParaRPr>
          </a:p>
          <a:p>
            <a:pPr lvl="1" defTabSz="914400" eaLnBrk="0" hangingPunct="0">
              <a:lnSpc>
                <a:spcPct val="90000"/>
              </a:lnSpc>
              <a:spcBef>
                <a:spcPct val="20000"/>
              </a:spcBef>
              <a:tabLst>
                <a:tab pos="3654425" algn="l"/>
                <a:tab pos="5487988" algn="l"/>
                <a:tab pos="7372350" algn="r"/>
              </a:tabLst>
            </a:pPr>
            <a:r>
              <a:rPr lang="en-US" sz="1400" dirty="0" smtClean="0">
                <a:solidFill>
                  <a:schemeClr val="tx1"/>
                </a:solidFill>
                <a:ea typeface="MS PGothic" pitchFamily="34" charset="-128"/>
              </a:rPr>
              <a:t>--   </a:t>
            </a:r>
            <a:r>
              <a:rPr lang="en-US" sz="1400" dirty="0">
                <a:solidFill>
                  <a:schemeClr val="tx1"/>
                </a:solidFill>
                <a:ea typeface="MS PGothic" pitchFamily="34" charset="-128"/>
              </a:rPr>
              <a:t>Foreign Venue Set </a:t>
            </a:r>
            <a:r>
              <a:rPr lang="en-US" sz="1400" dirty="0" smtClean="0">
                <a:solidFill>
                  <a:schemeClr val="tx1"/>
                </a:solidFill>
                <a:ea typeface="MS PGothic" pitchFamily="34" charset="-128"/>
              </a:rPr>
              <a:t>Aside	</a:t>
            </a:r>
            <a:r>
              <a:rPr lang="en-US" sz="1400" dirty="0" smtClean="0">
                <a:solidFill>
                  <a:schemeClr val="tx1"/>
                </a:solidFill>
                <a:ea typeface="MS PGothic" pitchFamily="34" charset="-128"/>
              </a:rPr>
              <a:t>$  69,800.00</a:t>
            </a:r>
            <a:endParaRPr lang="en-US" sz="1400" dirty="0" smtClean="0">
              <a:solidFill>
                <a:schemeClr val="tx1"/>
              </a:solidFill>
              <a:ea typeface="MS PGothic" pitchFamily="34" charset="-128"/>
            </a:endParaRPr>
          </a:p>
          <a:p>
            <a:pPr lvl="1" defTabSz="914400" eaLnBrk="0" hangingPunct="0">
              <a:lnSpc>
                <a:spcPct val="90000"/>
              </a:lnSpc>
              <a:spcBef>
                <a:spcPct val="20000"/>
              </a:spcBef>
              <a:tabLst>
                <a:tab pos="3654425" algn="l"/>
                <a:tab pos="5487988" algn="l"/>
                <a:tab pos="7372350" algn="r"/>
              </a:tabLst>
            </a:pPr>
            <a:r>
              <a:rPr lang="en-US" sz="1400" dirty="0" smtClean="0">
                <a:solidFill>
                  <a:schemeClr val="tx1"/>
                </a:solidFill>
                <a:ea typeface="MS PGothic" pitchFamily="34" charset="-128"/>
              </a:rPr>
              <a:t>--  Get 802 Attendee fee	$          </a:t>
            </a:r>
            <a:r>
              <a:rPr lang="en-US" sz="1400" dirty="0" smtClean="0">
                <a:solidFill>
                  <a:schemeClr val="tx1"/>
                </a:solidFill>
                <a:ea typeface="MS PGothic" pitchFamily="34" charset="-128"/>
              </a:rPr>
              <a:t>0</a:t>
            </a:r>
            <a:endParaRPr lang="en-US" sz="1400" dirty="0">
              <a:solidFill>
                <a:schemeClr val="tx1"/>
              </a:solidFill>
              <a:ea typeface="MS PGothic" pitchFamily="34" charset="-128"/>
            </a:endParaRPr>
          </a:p>
          <a:p>
            <a:pPr defTabSz="914400" eaLnBrk="0" hangingPunct="0">
              <a:lnSpc>
                <a:spcPct val="90000"/>
              </a:lnSpc>
              <a:spcBef>
                <a:spcPct val="20000"/>
              </a:spcBef>
              <a:buFont typeface="Arial" panose="020B0604020202020204" pitchFamily="34" charset="0"/>
              <a:buChar char="•"/>
              <a:tabLst>
                <a:tab pos="3654425" algn="l"/>
                <a:tab pos="5487988" algn="l"/>
                <a:tab pos="7372350" algn="r"/>
              </a:tabLst>
            </a:pPr>
            <a:r>
              <a:rPr lang="en-US" sz="1600" b="1" dirty="0" smtClean="0">
                <a:solidFill>
                  <a:schemeClr val="tx1"/>
                </a:solidFill>
                <a:ea typeface="MS PGothic" pitchFamily="34" charset="-128"/>
              </a:rPr>
              <a:t>Surplus</a:t>
            </a:r>
            <a:r>
              <a:rPr lang="en-US" sz="1600" b="1" dirty="0" smtClean="0">
                <a:solidFill>
                  <a:schemeClr val="tx1"/>
                </a:solidFill>
                <a:ea typeface="MS PGothic" pitchFamily="34" charset="-128"/>
              </a:rPr>
              <a:t>/(Deficit)	</a:t>
            </a:r>
            <a:r>
              <a:rPr lang="en-US" sz="1600" b="1" dirty="0" smtClean="0">
                <a:solidFill>
                  <a:srgbClr val="FF0000"/>
                </a:solidFill>
                <a:ea typeface="MS PGothic" pitchFamily="34" charset="-128"/>
              </a:rPr>
              <a:t>($4,352.00)</a:t>
            </a:r>
            <a:r>
              <a:rPr lang="en-US" sz="1600" b="1" dirty="0" smtClean="0">
                <a:solidFill>
                  <a:srgbClr val="FF0000"/>
                </a:solidFill>
                <a:ea typeface="MS PGothic" pitchFamily="34" charset="-128"/>
              </a:rPr>
              <a:t>	</a:t>
            </a:r>
            <a:endParaRPr lang="en-US" sz="1600" b="1" dirty="0">
              <a:solidFill>
                <a:schemeClr val="tx1"/>
              </a:solidFill>
              <a:ea typeface="MS PGothic" pitchFamily="34" charset="-128"/>
            </a:endParaRPr>
          </a:p>
          <a:p>
            <a:pPr marL="342900" indent="-342900" defTabSz="914400" eaLnBrk="0" hangingPunct="0">
              <a:lnSpc>
                <a:spcPct val="90000"/>
              </a:lnSpc>
              <a:spcBef>
                <a:spcPct val="20000"/>
              </a:spcBef>
              <a:buFontTx/>
              <a:buChar char="•"/>
              <a:tabLst>
                <a:tab pos="3654425" algn="l"/>
                <a:tab pos="5487988" algn="l"/>
                <a:tab pos="7372350" algn="r"/>
              </a:tabLst>
            </a:pPr>
            <a:endParaRPr lang="en-US" sz="1600" b="1" dirty="0" smtClean="0">
              <a:solidFill>
                <a:schemeClr val="tx1"/>
              </a:solidFill>
              <a:ea typeface="MS PGothic" pitchFamily="34" charset="-128"/>
            </a:endParaRPr>
          </a:p>
          <a:p>
            <a:pPr marL="342900" indent="-342900" defTabSz="914400" eaLnBrk="0" hangingPunct="0">
              <a:lnSpc>
                <a:spcPct val="90000"/>
              </a:lnSpc>
              <a:spcBef>
                <a:spcPct val="20000"/>
              </a:spcBef>
              <a:buFontTx/>
              <a:buChar char="•"/>
              <a:tabLst>
                <a:tab pos="3654425" algn="l"/>
                <a:tab pos="5487988" algn="l"/>
                <a:tab pos="7372350" algn="r"/>
              </a:tabLst>
            </a:pPr>
            <a:r>
              <a:rPr lang="en-US" sz="1600" b="1" dirty="0" smtClean="0">
                <a:solidFill>
                  <a:schemeClr val="tx1"/>
                </a:solidFill>
                <a:ea typeface="MS PGothic" pitchFamily="34" charset="-128"/>
              </a:rPr>
              <a:t>Average cost per attendee 	</a:t>
            </a:r>
            <a:r>
              <a:rPr lang="en-US" sz="1600" b="1" dirty="0" smtClean="0">
                <a:solidFill>
                  <a:srgbClr val="FF0000"/>
                </a:solidFill>
                <a:ea typeface="MS PGothic" pitchFamily="34" charset="-128"/>
              </a:rPr>
              <a:t>$557.24</a:t>
            </a:r>
            <a:endParaRPr lang="en-US" sz="1600" b="1" dirty="0">
              <a:solidFill>
                <a:srgbClr val="FF0000"/>
              </a:solidFill>
              <a:ea typeface="MS PGothic" pitchFamily="34" charset="-128"/>
            </a:endParaRPr>
          </a:p>
        </p:txBody>
      </p:sp>
      <p:sp>
        <p:nvSpPr>
          <p:cNvPr id="11" name="Text Box 8"/>
          <p:cNvSpPr txBox="1">
            <a:spLocks noChangeArrowheads="1"/>
          </p:cNvSpPr>
          <p:nvPr/>
        </p:nvSpPr>
        <p:spPr bwMode="auto">
          <a:xfrm>
            <a:off x="3810000" y="1158313"/>
            <a:ext cx="1622474" cy="923330"/>
          </a:xfrm>
          <a:prstGeom prst="rect">
            <a:avLst/>
          </a:prstGeom>
          <a:noFill/>
          <a:ln w="12700">
            <a:noFill/>
            <a:miter lim="800000"/>
            <a:headEnd type="none" w="sm" len="sm"/>
            <a:tailEnd type="none" w="sm" len="sm"/>
          </a:ln>
        </p:spPr>
        <p:txBody>
          <a:bodyPr wrap="square">
            <a:spAutoFit/>
          </a:bodyPr>
          <a:lstStyle/>
          <a:p>
            <a:pPr algn="ctr" defTabSz="914400" eaLnBrk="0" hangingPunct="0">
              <a:spcBef>
                <a:spcPts val="0"/>
              </a:spcBef>
            </a:pPr>
            <a:r>
              <a:rPr lang="en-US" sz="1800" b="1" dirty="0" smtClean="0">
                <a:solidFill>
                  <a:schemeClr val="tx1"/>
                </a:solidFill>
                <a:ea typeface="MS PGothic" pitchFamily="34" charset="-128"/>
              </a:rPr>
              <a:t>Proposed </a:t>
            </a:r>
          </a:p>
          <a:p>
            <a:pPr algn="ctr" defTabSz="914400" eaLnBrk="0" hangingPunct="0">
              <a:spcBef>
                <a:spcPts val="0"/>
              </a:spcBef>
            </a:pPr>
            <a:r>
              <a:rPr lang="en-US" sz="1800" b="1" dirty="0" smtClean="0">
                <a:solidFill>
                  <a:schemeClr val="tx1"/>
                </a:solidFill>
                <a:ea typeface="MS PGothic" pitchFamily="34" charset="-128"/>
              </a:rPr>
              <a:t>Budget </a:t>
            </a:r>
          </a:p>
          <a:p>
            <a:pPr algn="ctr" defTabSz="914400" eaLnBrk="0" hangingPunct="0">
              <a:spcBef>
                <a:spcPts val="0"/>
              </a:spcBef>
            </a:pPr>
            <a:r>
              <a:rPr lang="en-US" sz="1800" b="1" dirty="0" smtClean="0">
                <a:solidFill>
                  <a:schemeClr val="tx1"/>
                </a:solidFill>
                <a:ea typeface="MS PGothic" pitchFamily="34" charset="-128"/>
              </a:rPr>
              <a:t>March 2015</a:t>
            </a:r>
            <a:endParaRPr lang="en-US" sz="1800" b="1" dirty="0">
              <a:solidFill>
                <a:schemeClr val="tx1"/>
              </a:solidFill>
              <a:ea typeface="MS PGothic" pitchFamily="34" charset="-128"/>
            </a:endParaRPr>
          </a:p>
        </p:txBody>
      </p:sp>
      <p:sp>
        <p:nvSpPr>
          <p:cNvPr id="13"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384012780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0" eaLnBrk="1" fontAlgn="base" hangingPunct="1"/>
            <a:r>
              <a:rPr lang="en-GB" sz="3200" b="1" dirty="0" smtClean="0">
                <a:solidFill>
                  <a:srgbClr val="000000"/>
                </a:solidFill>
                <a:effectLst/>
                <a:latin typeface="+mj-lt"/>
                <a:ea typeface="+mj-ea"/>
                <a:cs typeface="MS Gothic"/>
              </a:rPr>
              <a:t>802 Hosted Interim 2016 January Atlanta Meeting Fee</a:t>
            </a:r>
            <a:endParaRPr lang="en-US" dirty="0"/>
          </a:p>
        </p:txBody>
      </p:sp>
      <p:sp>
        <p:nvSpPr>
          <p:cNvPr id="3" name="Content Placeholder 2"/>
          <p:cNvSpPr>
            <a:spLocks noGrp="1"/>
          </p:cNvSpPr>
          <p:nvPr>
            <p:ph idx="1"/>
          </p:nvPr>
        </p:nvSpPr>
        <p:spPr/>
        <p:txBody>
          <a:bodyPr/>
          <a:lstStyle/>
          <a:p>
            <a:r>
              <a:rPr lang="en-US" dirty="0" smtClean="0"/>
              <a:t>Motion to set the </a:t>
            </a:r>
            <a:r>
              <a:rPr lang="en-GB" dirty="0"/>
              <a:t>802 Hosted Interim 2016 January Atlanta Meeting </a:t>
            </a:r>
            <a:r>
              <a:rPr lang="en-GB" dirty="0" smtClean="0"/>
              <a:t>Fees with the following levels:</a:t>
            </a:r>
          </a:p>
          <a:p>
            <a:r>
              <a:rPr lang="en-GB" dirty="0"/>
              <a:t>	</a:t>
            </a:r>
            <a:r>
              <a:rPr lang="en-GB" sz="2000" dirty="0" smtClean="0"/>
              <a:t>Early-Bird         			-- $375 (Discounted)  -- $575 (No Hotel)</a:t>
            </a:r>
          </a:p>
          <a:p>
            <a:r>
              <a:rPr lang="en-GB" sz="2000" dirty="0" smtClean="0"/>
              <a:t>     Regular Registration		-- $575 (Discounted)  -- $775 </a:t>
            </a:r>
            <a:r>
              <a:rPr lang="en-GB" sz="2000" dirty="0"/>
              <a:t>(No Hotel)</a:t>
            </a:r>
            <a:endParaRPr lang="en-GB" sz="2000" dirty="0" smtClean="0"/>
          </a:p>
          <a:p>
            <a:r>
              <a:rPr lang="en-GB" sz="2000" dirty="0"/>
              <a:t>	</a:t>
            </a:r>
            <a:r>
              <a:rPr lang="en-GB" sz="2000" dirty="0" smtClean="0"/>
              <a:t>Onsite/Late Registration  -- $775 (Discounted)  -- $975 </a:t>
            </a:r>
            <a:r>
              <a:rPr lang="en-GB" sz="2000" dirty="0"/>
              <a:t>(No Hotel)</a:t>
            </a:r>
            <a:endParaRPr lang="en-GB" sz="2000" dirty="0" smtClean="0"/>
          </a:p>
          <a:p>
            <a:endParaRPr lang="en-GB" dirty="0"/>
          </a:p>
          <a:p>
            <a:r>
              <a:rPr lang="en-GB" dirty="0" smtClean="0"/>
              <a:t>Moved: Jon Rosdahl</a:t>
            </a:r>
          </a:p>
          <a:p>
            <a:r>
              <a:rPr lang="en-GB" dirty="0" smtClean="0"/>
              <a:t>2</a:t>
            </a:r>
            <a:r>
              <a:rPr lang="en-GB" baseline="30000" dirty="0" smtClean="0"/>
              <a:t>nd</a:t>
            </a:r>
            <a:r>
              <a:rPr lang="en-GB" dirty="0" smtClean="0"/>
              <a:t> : Bob </a:t>
            </a:r>
            <a:r>
              <a:rPr lang="en-GB" dirty="0" err="1" smtClean="0"/>
              <a:t>Heile</a:t>
            </a: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12</a:t>
            </a:fld>
            <a:endParaRPr lang="en-GB"/>
          </a:p>
        </p:txBody>
      </p:sp>
    </p:spTree>
    <p:extLst>
      <p:ext uri="{BB962C8B-B14F-4D97-AF65-F5344CB8AC3E}">
        <p14:creationId xmlns:p14="http://schemas.microsoft.com/office/powerpoint/2010/main" val="214043995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L="0" marR="0" indent="0" algn="ctr" defTabSz="449263" rtl="0" eaLnBrk="1" fontAlgn="base" latinLnBrk="0" hangingPunct="1">
              <a:lnSpc>
                <a:spcPct val="100000"/>
              </a:lnSpc>
              <a:spcBef>
                <a:spcPct val="0"/>
              </a:spcBef>
              <a:spcAft>
                <a:spcPct val="0"/>
              </a:spcAft>
              <a:buClr>
                <a:srgbClr val="000000"/>
              </a:buClr>
              <a:buSzPct val="100000"/>
              <a:buFont typeface="Times New Roman" pitchFamily="16" charset="0"/>
              <a:buNone/>
              <a:tabLst/>
              <a:defRPr/>
            </a:pPr>
            <a:r>
              <a:rPr lang="en-US" dirty="0" smtClean="0"/>
              <a:t> *</a:t>
            </a:r>
            <a:r>
              <a:rPr lang="en-US" dirty="0" smtClean="0"/>
              <a:t>F8.044</a:t>
            </a:r>
            <a:r>
              <a:rPr lang="en-US" sz="3200" b="1" dirty="0" smtClean="0">
                <a:solidFill>
                  <a:srgbClr val="000000"/>
                </a:solidFill>
                <a:latin typeface="+mj-lt"/>
                <a:ea typeface="+mj-ea"/>
                <a:cs typeface="+mj-cs"/>
              </a:rPr>
              <a:t> </a:t>
            </a:r>
            <a:r>
              <a:rPr lang="en-US" sz="3200" b="1" dirty="0" smtClean="0">
                <a:solidFill>
                  <a:srgbClr val="000000"/>
                </a:solidFill>
                <a:latin typeface="+mj-lt"/>
                <a:ea typeface="+mj-ea"/>
                <a:cs typeface="+mj-cs"/>
              </a:rPr>
              <a:t>Executive secretary report</a:t>
            </a:r>
          </a:p>
          <a:p>
            <a:r>
              <a:rPr lang="en-US" dirty="0" smtClean="0"/>
              <a:t>LMSC 802 – P&amp;P list of major duties:</a:t>
            </a:r>
            <a:endParaRPr lang="en-US" dirty="0"/>
          </a:p>
        </p:txBody>
      </p:sp>
      <p:sp>
        <p:nvSpPr>
          <p:cNvPr id="3" name="Content Placeholder 2"/>
          <p:cNvSpPr>
            <a:spLocks noGrp="1"/>
          </p:cNvSpPr>
          <p:nvPr>
            <p:ph idx="1"/>
          </p:nvPr>
        </p:nvSpPr>
        <p:spPr>
          <a:xfrm>
            <a:off x="533402" y="1828800"/>
            <a:ext cx="7923213" cy="4265613"/>
          </a:xfrm>
        </p:spPr>
        <p:txBody>
          <a:bodyPr/>
          <a:lstStyle/>
          <a:p>
            <a:pPr marL="857250" lvl="1" indent="-457200">
              <a:buAutoNum type="arabicPeriod"/>
            </a:pPr>
            <a:r>
              <a:rPr lang="en-US" dirty="0" smtClean="0"/>
              <a:t>Oversee </a:t>
            </a:r>
            <a:r>
              <a:rPr lang="en-US" dirty="0" smtClean="0"/>
              <a:t>Venue selection –</a:t>
            </a:r>
          </a:p>
          <a:p>
            <a:pPr marL="857250" lvl="1" indent="-457200">
              <a:buFont typeface="Times New Roman" pitchFamily="16" charset="0"/>
              <a:buAutoNum type="arabicPeriod"/>
            </a:pPr>
            <a:r>
              <a:rPr lang="en-US" dirty="0" smtClean="0"/>
              <a:t>Present summaries of venue options.</a:t>
            </a:r>
          </a:p>
          <a:p>
            <a:pPr marL="857250" lvl="1" indent="-457200">
              <a:buAutoNum type="arabicPeriod"/>
            </a:pPr>
            <a:r>
              <a:rPr lang="en-US" dirty="0" smtClean="0"/>
              <a:t>Oversee activities related to facilities and services</a:t>
            </a:r>
          </a:p>
          <a:p>
            <a:pPr marL="857250" lvl="1" indent="-457200">
              <a:buAutoNum type="arabicPeriod"/>
            </a:pPr>
            <a:r>
              <a:rPr lang="en-US" dirty="0" smtClean="0"/>
              <a:t>Carry out Duties of Treasurer if Treasurer unavailable</a:t>
            </a:r>
          </a:p>
          <a:p>
            <a:pPr marL="457200" indent="-457200"/>
            <a:r>
              <a:rPr lang="en-US" dirty="0" smtClean="0"/>
              <a:t>Chairs Guideline list of major duties:</a:t>
            </a:r>
          </a:p>
          <a:p>
            <a:pPr lvl="1"/>
            <a:r>
              <a:rPr lang="en-US" dirty="0" smtClean="0"/>
              <a:t>1) 802 Meetings: Efficiency Improvement</a:t>
            </a:r>
          </a:p>
          <a:p>
            <a:pPr lvl="1"/>
            <a:r>
              <a:rPr lang="en-US" dirty="0" smtClean="0"/>
              <a:t>2) 802 Plenary Sessions: Facilities and Services</a:t>
            </a:r>
          </a:p>
          <a:p>
            <a:pPr lvl="1"/>
            <a:r>
              <a:rPr lang="en-US" dirty="0" smtClean="0"/>
              <a:t>3) IEEE 802 Registration Database</a:t>
            </a:r>
          </a:p>
          <a:p>
            <a:pPr lvl="1"/>
            <a:r>
              <a:rPr lang="en-US" dirty="0" smtClean="0"/>
              <a:t>4) Assist IEEE 802 </a:t>
            </a:r>
            <a:r>
              <a:rPr lang="en-US" dirty="0" smtClean="0"/>
              <a:t>Treasurer</a:t>
            </a:r>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13</a:t>
            </a:fld>
            <a:endParaRPr lang="en-GB"/>
          </a:p>
        </p:txBody>
      </p:sp>
      <p:sp>
        <p:nvSpPr>
          <p:cNvPr id="5" name="Footer Placeholder 4"/>
          <p:cNvSpPr>
            <a:spLocks noGrp="1"/>
          </p:cNvSpPr>
          <p:nvPr>
            <p:ph type="ftr" idx="4294967295"/>
          </p:nvPr>
        </p:nvSpPr>
        <p:spPr>
          <a:xfrm>
            <a:off x="5357818" y="6475414"/>
            <a:ext cx="3184520" cy="180975"/>
          </a:xfrm>
          <a:prstGeom prst="rect">
            <a:avLst/>
          </a:prstGeom>
        </p:spPr>
        <p:txBody>
          <a:bodyPr/>
          <a:lstStyle/>
          <a:p>
            <a:r>
              <a:rPr lang="en-GB" smtClean="0"/>
              <a:t>Jon Rosdahl, CSR</a:t>
            </a:r>
            <a:endParaRPr lang="en-GB"/>
          </a:p>
        </p:txBody>
      </p:sp>
      <p:sp>
        <p:nvSpPr>
          <p:cNvPr id="6" name="Date Placeholder 5"/>
          <p:cNvSpPr>
            <a:spLocks noGrp="1"/>
          </p:cNvSpPr>
          <p:nvPr>
            <p:ph type="dt" idx="4294967295"/>
          </p:nvPr>
        </p:nvSpPr>
        <p:spPr>
          <a:xfrm>
            <a:off x="696914" y="333375"/>
            <a:ext cx="1874823" cy="273051"/>
          </a:xfrm>
          <a:prstGeom prst="rect">
            <a:avLst/>
          </a:prstGeom>
        </p:spPr>
        <p:txBody>
          <a:bodyPr/>
          <a:lstStyle/>
          <a:p>
            <a:r>
              <a:rPr lang="en-US" smtClean="0"/>
              <a:t>July 2013</a:t>
            </a:r>
            <a:endParaRPr lang="en-GB"/>
          </a:p>
        </p:txBody>
      </p:sp>
    </p:spTree>
    <p:extLst>
      <p:ext uri="{BB962C8B-B14F-4D97-AF65-F5344CB8AC3E}">
        <p14:creationId xmlns:p14="http://schemas.microsoft.com/office/powerpoint/2010/main" val="230482425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F8.047 Historical Financial Data</a:t>
            </a:r>
            <a:endParaRPr lang="en-US" dirty="0"/>
          </a:p>
        </p:txBody>
      </p:sp>
      <p:sp>
        <p:nvSpPr>
          <p:cNvPr id="3" name="Content Placeholder 2"/>
          <p:cNvSpPr>
            <a:spLocks noGrp="1"/>
          </p:cNvSpPr>
          <p:nvPr>
            <p:ph idx="1"/>
          </p:nvPr>
        </p:nvSpPr>
        <p:spPr>
          <a:xfrm>
            <a:off x="685800" y="1600200"/>
            <a:ext cx="6934200" cy="4876800"/>
          </a:xfrm>
        </p:spPr>
        <p:txBody>
          <a:bodyPr/>
          <a:lstStyle/>
          <a:p>
            <a:r>
              <a:rPr lang="en-US" dirty="0"/>
              <a:t> (March 2012 to March 2015)</a:t>
            </a:r>
            <a:endParaRPr lang="en-US" dirty="0" smtClean="0"/>
          </a:p>
          <a:p>
            <a:r>
              <a:rPr lang="en-US" dirty="0" smtClean="0"/>
              <a:t>Number of meetings: 						11</a:t>
            </a:r>
          </a:p>
          <a:p>
            <a:r>
              <a:rPr lang="en-US" dirty="0" smtClean="0"/>
              <a:t>Average Attendance:						723</a:t>
            </a:r>
          </a:p>
          <a:p>
            <a:endParaRPr lang="en-US" dirty="0" smtClean="0"/>
          </a:p>
          <a:p>
            <a:r>
              <a:rPr lang="en-US" dirty="0"/>
              <a:t>Average Cost per attendee: 				$795.39</a:t>
            </a:r>
          </a:p>
          <a:p>
            <a:r>
              <a:rPr lang="en-US" dirty="0"/>
              <a:t>Average </a:t>
            </a:r>
            <a:r>
              <a:rPr lang="en-US" dirty="0" err="1"/>
              <a:t>Mtg</a:t>
            </a:r>
            <a:r>
              <a:rPr lang="en-US" dirty="0"/>
              <a:t> Fee Paid:						$517.13</a:t>
            </a:r>
          </a:p>
          <a:p>
            <a:endParaRPr lang="en-US" dirty="0" smtClean="0"/>
          </a:p>
          <a:p>
            <a:r>
              <a:rPr lang="en-US" dirty="0" smtClean="0"/>
              <a:t>Average </a:t>
            </a:r>
            <a:r>
              <a:rPr lang="en-US" dirty="0"/>
              <a:t>Surplus/deficit</a:t>
            </a:r>
            <a:r>
              <a:rPr lang="en-US" dirty="0" smtClean="0"/>
              <a:t>:                          </a:t>
            </a:r>
            <a:r>
              <a:rPr lang="en-US" dirty="0" smtClean="0">
                <a:solidFill>
                  <a:srgbClr val="FF0000"/>
                </a:solidFill>
              </a:rPr>
              <a:t>-$30,180</a:t>
            </a:r>
          </a:p>
          <a:p>
            <a:r>
              <a:rPr lang="en-US" dirty="0" smtClean="0"/>
              <a:t>Sum “Net Meeting Surplus/Deficit: </a:t>
            </a:r>
            <a:r>
              <a:rPr lang="en-US" dirty="0" smtClean="0">
                <a:solidFill>
                  <a:srgbClr val="FF0000"/>
                </a:solidFill>
              </a:rPr>
              <a:t>-$331,979.48</a:t>
            </a:r>
          </a:p>
          <a:p>
            <a:endParaRPr lang="en-US" dirty="0" smtClean="0">
              <a:solidFill>
                <a:srgbClr val="FF0000"/>
              </a:solidFill>
            </a:endParaRPr>
          </a:p>
          <a:p>
            <a:r>
              <a:rPr lang="en-US" dirty="0" smtClean="0">
                <a:solidFill>
                  <a:schemeClr val="accent1">
                    <a:lumMod val="50000"/>
                  </a:schemeClr>
                </a:solidFill>
              </a:rPr>
              <a:t>See document: </a:t>
            </a:r>
            <a:r>
              <a:rPr lang="en-US" dirty="0" smtClean="0">
                <a:solidFill>
                  <a:schemeClr val="accent1">
                    <a:lumMod val="50000"/>
                  </a:schemeClr>
                </a:solidFill>
                <a:hlinkClick r:id="rId3"/>
              </a:rPr>
              <a:t>802-EC-15/24r0</a:t>
            </a:r>
            <a:endParaRPr lang="en-US" dirty="0" smtClean="0">
              <a:solidFill>
                <a:schemeClr val="accent1">
                  <a:lumMod val="50000"/>
                </a:schemeClr>
              </a:solidFill>
            </a:endParaRPr>
          </a:p>
          <a:p>
            <a:endParaRPr lang="en-US" dirty="0" smtClean="0">
              <a:solidFill>
                <a:srgbClr val="FF0000"/>
              </a:solidFill>
            </a:endParaRPr>
          </a:p>
          <a:p>
            <a:endParaRPr lang="en-US" dirty="0"/>
          </a:p>
          <a:p>
            <a:endParaRPr lang="en-US" dirty="0"/>
          </a:p>
        </p:txBody>
      </p:sp>
      <p:sp>
        <p:nvSpPr>
          <p:cNvPr id="4" name="Date Placeholder 3"/>
          <p:cNvSpPr>
            <a:spLocks noGrp="1"/>
          </p:cNvSpPr>
          <p:nvPr>
            <p:ph type="dt" idx="10"/>
          </p:nvPr>
        </p:nvSpPr>
        <p:spPr/>
        <p:txBody>
          <a:bodyPr/>
          <a:lstStyle/>
          <a:p>
            <a:pPr>
              <a:defRPr/>
            </a:pPr>
            <a:r>
              <a:rPr lang="en-US" dirty="0"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dirty="0" smtClean="0"/>
              <a:t>Jon Rosdahl, CSR</a:t>
            </a:r>
            <a:endParaRPr lang="en-GB" dirty="0"/>
          </a:p>
        </p:txBody>
      </p:sp>
      <p:sp>
        <p:nvSpPr>
          <p:cNvPr id="6" name="Slide Number Placeholder 5"/>
          <p:cNvSpPr>
            <a:spLocks noGrp="1"/>
          </p:cNvSpPr>
          <p:nvPr>
            <p:ph type="sldNum" idx="12"/>
          </p:nvPr>
        </p:nvSpPr>
        <p:spPr/>
        <p:txBody>
          <a:bodyPr/>
          <a:lstStyle/>
          <a:p>
            <a:pPr>
              <a:defRPr/>
            </a:pPr>
            <a:r>
              <a:rPr lang="en-GB" dirty="0" smtClean="0"/>
              <a:t>Slide </a:t>
            </a:r>
            <a:fld id="{E6969283-78ED-4F71-B854-48055E18A2DC}" type="slidenum">
              <a:rPr lang="en-GB" smtClean="0"/>
              <a:pPr>
                <a:defRPr/>
              </a:pPr>
              <a:t>14</a:t>
            </a:fld>
            <a:endParaRPr lang="en-GB" dirty="0"/>
          </a:p>
        </p:txBody>
      </p:sp>
    </p:spTree>
    <p:extLst>
      <p:ext uri="{BB962C8B-B14F-4D97-AF65-F5344CB8AC3E}">
        <p14:creationId xmlns:p14="http://schemas.microsoft.com/office/powerpoint/2010/main" val="36863495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914400"/>
          </a:xfrm>
        </p:spPr>
        <p:txBody>
          <a:bodyPr/>
          <a:lstStyle/>
          <a:p>
            <a:r>
              <a:rPr lang="en-US" sz="2800" dirty="0" smtClean="0"/>
              <a:t>*F8.06 </a:t>
            </a:r>
            <a:r>
              <a:rPr lang="en-US" sz="2800" dirty="0"/>
              <a:t>– Announcement of 802 EC Interim </a:t>
            </a:r>
            <a:r>
              <a:rPr lang="en-US" sz="2800" dirty="0" err="1"/>
              <a:t>Telecon</a:t>
            </a:r>
            <a:r>
              <a:rPr lang="en-US" sz="2800" dirty="0"/>
              <a:t> </a:t>
            </a:r>
            <a:r>
              <a:rPr lang="en-US" sz="2800" dirty="0" smtClean="0"/>
              <a:t>(</a:t>
            </a:r>
            <a:r>
              <a:rPr lang="en-US" sz="2800" dirty="0" smtClean="0"/>
              <a:t>Tuesday 2 June 2015</a:t>
            </a:r>
            <a:r>
              <a:rPr lang="en-US" sz="2800" dirty="0" smtClean="0"/>
              <a:t>, </a:t>
            </a:r>
            <a:r>
              <a:rPr lang="en-US" sz="2800" dirty="0"/>
              <a:t>1-3pm ET)</a:t>
            </a:r>
          </a:p>
        </p:txBody>
      </p:sp>
      <p:sp>
        <p:nvSpPr>
          <p:cNvPr id="3" name="Content Placeholder 2"/>
          <p:cNvSpPr>
            <a:spLocks noGrp="1"/>
          </p:cNvSpPr>
          <p:nvPr>
            <p:ph idx="1"/>
          </p:nvPr>
        </p:nvSpPr>
        <p:spPr>
          <a:xfrm>
            <a:off x="685800" y="1752600"/>
            <a:ext cx="7696200" cy="4648200"/>
          </a:xfrm>
        </p:spPr>
        <p:txBody>
          <a:bodyPr/>
          <a:lstStyle/>
          <a:p>
            <a:r>
              <a:rPr lang="en-US" dirty="0" smtClean="0"/>
              <a:t>Agenda for Interim EC meeting </a:t>
            </a:r>
          </a:p>
          <a:p>
            <a:r>
              <a:rPr lang="en-US" dirty="0" smtClean="0"/>
              <a:t>	– Tuesday </a:t>
            </a:r>
            <a:r>
              <a:rPr lang="en-US" dirty="0" smtClean="0"/>
              <a:t>2 June 2015 </a:t>
            </a:r>
            <a:r>
              <a:rPr lang="en-US" dirty="0" smtClean="0"/>
              <a:t>1-3PM ET</a:t>
            </a:r>
          </a:p>
          <a:p>
            <a:r>
              <a:rPr lang="en-US" dirty="0" smtClean="0"/>
              <a:t>Initial Proposed Draft Agenda</a:t>
            </a:r>
          </a:p>
          <a:p>
            <a:pPr lvl="1"/>
            <a:r>
              <a:rPr lang="en-US" sz="1800" dirty="0" smtClean="0"/>
              <a:t>–  1. Welcome/Intro/Approve Agenda           		</a:t>
            </a:r>
            <a:r>
              <a:rPr lang="en-US" sz="1800" dirty="0"/>
              <a:t> </a:t>
            </a:r>
            <a:r>
              <a:rPr lang="en-US" sz="1800" dirty="0" smtClean="0"/>
              <a:t>    - Nikolich 	5 min </a:t>
            </a:r>
          </a:p>
          <a:p>
            <a:pPr lvl="1"/>
            <a:r>
              <a:rPr lang="en-US" sz="1800" dirty="0" smtClean="0"/>
              <a:t>–  2. Report: </a:t>
            </a:r>
            <a:r>
              <a:rPr lang="en-US" sz="1800" dirty="0" smtClean="0"/>
              <a:t>March </a:t>
            </a:r>
            <a:r>
              <a:rPr lang="en-US" sz="1800" dirty="0" smtClean="0"/>
              <a:t>EC Action Item </a:t>
            </a:r>
            <a:r>
              <a:rPr lang="en-US" sz="1800" dirty="0" smtClean="0"/>
              <a:t>Summary</a:t>
            </a:r>
            <a:r>
              <a:rPr lang="en-US" sz="1800" dirty="0" smtClean="0"/>
              <a:t>             - </a:t>
            </a:r>
            <a:r>
              <a:rPr lang="en-US" sz="1800" dirty="0" err="1" smtClean="0"/>
              <a:t>D’Ambrosia</a:t>
            </a:r>
            <a:r>
              <a:rPr lang="en-US" sz="1800" dirty="0" smtClean="0"/>
              <a:t>	5 min</a:t>
            </a:r>
          </a:p>
          <a:p>
            <a:pPr lvl="1"/>
            <a:r>
              <a:rPr lang="en-US" sz="1800" dirty="0" smtClean="0"/>
              <a:t>–  3. Report: July 2015 Waikoloa Plenary Status  	     - Rosdahl 	3 min</a:t>
            </a:r>
          </a:p>
          <a:p>
            <a:pPr lvl="1"/>
            <a:r>
              <a:rPr lang="en-US" sz="1800" dirty="0" smtClean="0"/>
              <a:t>-- 4. Report: Mar 2015 Berlin Plenary Session Status	    - Rosdahl	3 min</a:t>
            </a:r>
          </a:p>
          <a:p>
            <a:pPr lvl="1"/>
            <a:r>
              <a:rPr lang="en-US" sz="1800" dirty="0" smtClean="0"/>
              <a:t>-- 5</a:t>
            </a:r>
            <a:r>
              <a:rPr lang="en-US" sz="1800" dirty="0" smtClean="0"/>
              <a:t>. </a:t>
            </a:r>
            <a:r>
              <a:rPr lang="en-US" sz="1800" dirty="0" smtClean="0"/>
              <a:t>Report on 2018 Future Venue options</a:t>
            </a:r>
            <a:r>
              <a:rPr lang="en-US" sz="1800" dirty="0" smtClean="0"/>
              <a:t>	             -</a:t>
            </a:r>
            <a:r>
              <a:rPr lang="en-US" sz="1800" dirty="0" smtClean="0"/>
              <a:t>Rosdahl/</a:t>
            </a:r>
            <a:r>
              <a:rPr lang="en-US" sz="1800" dirty="0" err="1" smtClean="0"/>
              <a:t>Heile</a:t>
            </a:r>
            <a:r>
              <a:rPr lang="en-US" sz="1800" dirty="0" smtClean="0"/>
              <a:t>	5 min</a:t>
            </a:r>
          </a:p>
          <a:p>
            <a:r>
              <a:rPr lang="en-US" sz="2000" dirty="0" smtClean="0"/>
              <a:t>	Per Chairs Guideline – Confirm during the Closing EC Plenary.</a:t>
            </a:r>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15</a:t>
            </a:fld>
            <a:endParaRPr lang="en-GB"/>
          </a:p>
        </p:txBody>
      </p:sp>
      <p:sp>
        <p:nvSpPr>
          <p:cNvPr id="5" name="Footer Placeholder 4"/>
          <p:cNvSpPr>
            <a:spLocks noGrp="1"/>
          </p:cNvSpPr>
          <p:nvPr>
            <p:ph type="ftr" idx="4294967295"/>
          </p:nvPr>
        </p:nvSpPr>
        <p:spPr>
          <a:xfrm>
            <a:off x="5357818" y="6475414"/>
            <a:ext cx="3184520" cy="180975"/>
          </a:xfrm>
          <a:prstGeom prst="rect">
            <a:avLst/>
          </a:prstGeom>
        </p:spPr>
        <p:txBody>
          <a:bodyPr/>
          <a:lstStyle/>
          <a:p>
            <a:r>
              <a:rPr lang="en-GB" smtClean="0"/>
              <a:t>Jon Rosdahl, CSR</a:t>
            </a:r>
            <a:endParaRPr lang="en-GB"/>
          </a:p>
        </p:txBody>
      </p:sp>
      <p:sp>
        <p:nvSpPr>
          <p:cNvPr id="6" name="Date Placeholder 5"/>
          <p:cNvSpPr>
            <a:spLocks noGrp="1"/>
          </p:cNvSpPr>
          <p:nvPr>
            <p:ph type="dt" idx="4294967295"/>
          </p:nvPr>
        </p:nvSpPr>
        <p:spPr>
          <a:xfrm>
            <a:off x="696914" y="333375"/>
            <a:ext cx="1874823" cy="273051"/>
          </a:xfrm>
          <a:prstGeom prst="rect">
            <a:avLst/>
          </a:prstGeom>
        </p:spPr>
        <p:txBody>
          <a:bodyPr/>
          <a:lstStyle/>
          <a:p>
            <a:r>
              <a:rPr lang="en-US" smtClean="0"/>
              <a:t>July 2013</a:t>
            </a:r>
            <a:endParaRPr lang="en-GB"/>
          </a:p>
        </p:txBody>
      </p:sp>
    </p:spTree>
    <p:extLst>
      <p:ext uri="{BB962C8B-B14F-4D97-AF65-F5344CB8AC3E}">
        <p14:creationId xmlns:p14="http://schemas.microsoft.com/office/powerpoint/2010/main" val="201371830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0" y="685800"/>
            <a:ext cx="7696200" cy="762000"/>
          </a:xfrm>
        </p:spPr>
        <p:txBody>
          <a:bodyPr/>
          <a:lstStyle/>
          <a:p>
            <a:r>
              <a:rPr lang="en-US" sz="2800" dirty="0" smtClean="0"/>
              <a:t>*F8.07 </a:t>
            </a:r>
            <a:r>
              <a:rPr lang="en-US" sz="2800" dirty="0"/>
              <a:t>– Call for Tutorials for </a:t>
            </a:r>
            <a:r>
              <a:rPr lang="en-US" sz="2800" dirty="0" smtClean="0"/>
              <a:t>July 2015 </a:t>
            </a:r>
            <a:r>
              <a:rPr lang="en-US" sz="2800" dirty="0" smtClean="0"/>
              <a:t>Plenary</a:t>
            </a:r>
            <a:endParaRPr lang="en-US" sz="28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16</a:t>
            </a:fld>
            <a:endParaRPr lang="en-GB" dirty="0"/>
          </a:p>
        </p:txBody>
      </p:sp>
      <p:sp>
        <p:nvSpPr>
          <p:cNvPr id="5" name="Footer Placeholder 4"/>
          <p:cNvSpPr>
            <a:spLocks noGrp="1"/>
          </p:cNvSpPr>
          <p:nvPr>
            <p:ph type="ftr" idx="4294967295"/>
          </p:nvPr>
        </p:nvSpPr>
        <p:spPr>
          <a:xfrm>
            <a:off x="5357818" y="6475414"/>
            <a:ext cx="3184520" cy="180975"/>
          </a:xfrm>
          <a:prstGeom prst="rect">
            <a:avLst/>
          </a:prstGeom>
        </p:spPr>
        <p:txBody>
          <a:bodyPr/>
          <a:lstStyle/>
          <a:p>
            <a:r>
              <a:rPr lang="en-GB" smtClean="0"/>
              <a:t>Jon Rosdahl, CSR</a:t>
            </a:r>
            <a:endParaRPr lang="en-GB" dirty="0"/>
          </a:p>
        </p:txBody>
      </p:sp>
      <p:sp>
        <p:nvSpPr>
          <p:cNvPr id="7" name="Content Placeholder 6"/>
          <p:cNvSpPr>
            <a:spLocks noGrp="1"/>
          </p:cNvSpPr>
          <p:nvPr>
            <p:ph idx="1"/>
          </p:nvPr>
        </p:nvSpPr>
        <p:spPr>
          <a:xfrm>
            <a:off x="685800" y="1524000"/>
            <a:ext cx="7924800" cy="4851400"/>
          </a:xfrm>
        </p:spPr>
        <p:txBody>
          <a:bodyPr/>
          <a:lstStyle/>
          <a:p>
            <a:r>
              <a:rPr lang="en-US" dirty="0"/>
              <a:t>Tutorials to be held Monday, </a:t>
            </a:r>
            <a:r>
              <a:rPr lang="en-US" dirty="0" smtClean="0"/>
              <a:t>July 13, </a:t>
            </a:r>
            <a:r>
              <a:rPr lang="en-US" dirty="0" smtClean="0"/>
              <a:t>2015</a:t>
            </a:r>
            <a:endParaRPr lang="en-US" dirty="0"/>
          </a:p>
          <a:p>
            <a:r>
              <a:rPr lang="en-US" dirty="0" smtClean="0"/>
              <a:t>Tutorial </a:t>
            </a:r>
            <a:r>
              <a:rPr lang="en-US" dirty="0"/>
              <a:t>Request form: </a:t>
            </a:r>
            <a:r>
              <a:rPr lang="en-US" dirty="0">
                <a:hlinkClick r:id="rId3"/>
              </a:rPr>
              <a:t>http://www.ieee802.org/802_tutorials/802_Tutorial_Request_Form.doc</a:t>
            </a:r>
            <a:endParaRPr lang="en-US" dirty="0"/>
          </a:p>
          <a:p>
            <a:r>
              <a:rPr lang="en-US" dirty="0"/>
              <a:t> </a:t>
            </a:r>
            <a:r>
              <a:rPr lang="en-US" dirty="0" smtClean="0"/>
              <a:t>As </a:t>
            </a:r>
            <a:r>
              <a:rPr lang="en-US" dirty="0"/>
              <a:t>a reminder please refer to Chair's Guidelines section 2.5 Tutorials for the logistics for participating in sponsoring/presenting a Tutorial.</a:t>
            </a:r>
          </a:p>
          <a:p>
            <a:endParaRPr lang="en-US" dirty="0"/>
          </a:p>
          <a:p>
            <a:r>
              <a:rPr lang="en-US" dirty="0"/>
              <a:t>All requests for Tutorials must be made by </a:t>
            </a:r>
            <a:r>
              <a:rPr lang="en-US" dirty="0" smtClean="0"/>
              <a:t>29 May 2015</a:t>
            </a:r>
            <a:r>
              <a:rPr lang="en-US" dirty="0" smtClean="0"/>
              <a:t>.</a:t>
            </a:r>
            <a:endParaRPr lang="en-US" dirty="0"/>
          </a:p>
          <a:p>
            <a:endParaRPr lang="en-US" dirty="0"/>
          </a:p>
        </p:txBody>
      </p:sp>
    </p:spTree>
    <p:extLst>
      <p:ext uri="{BB962C8B-B14F-4D97-AF65-F5344CB8AC3E}">
        <p14:creationId xmlns:p14="http://schemas.microsoft.com/office/powerpoint/2010/main" val="72956887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3"/>
          <p:cNvSpPr>
            <a:spLocks noGrp="1" noChangeArrowheads="1"/>
          </p:cNvSpPr>
          <p:nvPr>
            <p:ph type="dt" sz="quarter" idx="10"/>
          </p:nvPr>
        </p:nvSpPr>
        <p:spPr>
          <a:noFill/>
        </p:spPr>
        <p:txBody>
          <a:bodyPr/>
          <a:lstStyle/>
          <a:p>
            <a:r>
              <a:rPr lang="en-US" dirty="0" smtClean="0">
                <a:latin typeface="Times New Roman" pitchFamily="18" charset="0"/>
                <a:ea typeface="Arial Unicode MS" pitchFamily="34" charset="-128"/>
                <a:cs typeface="Arial Unicode MS" pitchFamily="34" charset="-128"/>
              </a:rPr>
              <a:t>March 2015</a:t>
            </a:r>
            <a:endParaRPr lang="en-GB" dirty="0" smtClean="0">
              <a:latin typeface="Times New Roman" pitchFamily="18" charset="0"/>
              <a:ea typeface="Arial Unicode MS" pitchFamily="34" charset="-128"/>
              <a:cs typeface="Arial Unicode MS" pitchFamily="34" charset="-128"/>
            </a:endParaRPr>
          </a:p>
        </p:txBody>
      </p:sp>
      <p:sp>
        <p:nvSpPr>
          <p:cNvPr id="4100" name="Rectangle 5"/>
          <p:cNvSpPr>
            <a:spLocks noGrp="1" noChangeArrowheads="1"/>
          </p:cNvSpPr>
          <p:nvPr>
            <p:ph type="sldNum" sz="quarter" idx="12"/>
          </p:nvPr>
        </p:nvSpPr>
        <p:spPr>
          <a:noFill/>
        </p:spPr>
        <p:txBody>
          <a:bodyPr/>
          <a:lstStyle/>
          <a:p>
            <a:pPr>
              <a:buFont typeface="Times New Roman" pitchFamily="18" charset="0"/>
              <a:buNone/>
            </a:pPr>
            <a:r>
              <a:rPr lang="en-GB" dirty="0" smtClean="0">
                <a:latin typeface="Times New Roman" pitchFamily="18" charset="0"/>
                <a:ea typeface="Arial Unicode MS" pitchFamily="34" charset="-128"/>
                <a:cs typeface="Arial Unicode MS" pitchFamily="34" charset="-128"/>
              </a:rPr>
              <a:t>Slide </a:t>
            </a:r>
            <a:fld id="{182CB204-8F88-4025-B305-BD26943A6CBF}" type="slidenum">
              <a:rPr lang="en-GB" smtClean="0">
                <a:latin typeface="Times New Roman" pitchFamily="18" charset="0"/>
                <a:ea typeface="Arial Unicode MS" pitchFamily="34" charset="-128"/>
                <a:cs typeface="Arial Unicode MS" pitchFamily="34" charset="-128"/>
              </a:rPr>
              <a:pPr>
                <a:buFont typeface="Times New Roman" pitchFamily="18" charset="0"/>
                <a:buNone/>
              </a:pPr>
              <a:t>2</a:t>
            </a:fld>
            <a:endParaRPr lang="en-GB" dirty="0" smtClean="0">
              <a:latin typeface="Times New Roman" pitchFamily="18" charset="0"/>
              <a:ea typeface="Arial Unicode MS" pitchFamily="34" charset="-128"/>
              <a:cs typeface="Arial Unicode MS" pitchFamily="34" charset="-128"/>
            </a:endParaRPr>
          </a:p>
        </p:txBody>
      </p:sp>
      <p:sp>
        <p:nvSpPr>
          <p:cNvPr id="4102"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
        <p:nvSpPr>
          <p:cNvPr id="4103" name="Slide Number Placeholder 5"/>
          <p:cNvSpPr txBox="1">
            <a:spLocks noGrp="1"/>
          </p:cNvSpPr>
          <p:nvPr/>
        </p:nvSpPr>
        <p:spPr bwMode="auto">
          <a:xfrm>
            <a:off x="4344988" y="6475413"/>
            <a:ext cx="528637" cy="363537"/>
          </a:xfrm>
          <a:prstGeom prst="rect">
            <a:avLst/>
          </a:prstGeom>
          <a:noFill/>
          <a:ln w="9525">
            <a:noFill/>
            <a:round/>
            <a:headEnd/>
            <a:tailEnd/>
          </a:ln>
        </p:spPr>
        <p:txBody>
          <a:bodyPr lIns="0" tIns="0" rIns="0" bIns="0"/>
          <a:lstStyle/>
          <a:p>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Slide </a:t>
            </a:r>
            <a:fld id="{96A3BDA0-F89D-4392-A8A5-DD14A7AEC5DC}" type="slidenum">
              <a:rPr lang="en-GB" sz="1200">
                <a:solidFill>
                  <a:srgbClr val="000000"/>
                </a:solidFill>
                <a:ea typeface="Arial Unicode MS" pitchFamily="34" charset="-128"/>
                <a:cs typeface="Arial Unicode MS" pitchFamily="34" charset="-128"/>
              </a:rPr>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t>2</a:t>
            </a:fld>
            <a:endParaRPr lang="en-GB" sz="1200" dirty="0">
              <a:solidFill>
                <a:srgbClr val="000000"/>
              </a:solidFill>
              <a:ea typeface="Arial Unicode MS" pitchFamily="34" charset="-128"/>
              <a:cs typeface="Arial Unicode MS" pitchFamily="34" charset="-128"/>
            </a:endParaRPr>
          </a:p>
        </p:txBody>
      </p:sp>
      <p:sp>
        <p:nvSpPr>
          <p:cNvPr id="4104" name="Rectangle 1"/>
          <p:cNvSpPr>
            <a:spLocks noGrp="1" noChangeArrowheads="1"/>
          </p:cNvSpPr>
          <p:nvPr>
            <p:ph type="title"/>
          </p:nvPr>
        </p:nvSpPr>
        <p:spPr>
          <a:xfrm>
            <a:off x="685800" y="685800"/>
            <a:ext cx="7772400" cy="685800"/>
          </a:xfrm>
        </p:spPr>
        <p:txBody>
          <a:bodyPr/>
          <a:lstStyle/>
          <a:p>
            <a:pPr eaLnBrk="1" hangingPunct="1">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t>Abstract</a:t>
            </a:r>
          </a:p>
        </p:txBody>
      </p:sp>
      <p:sp>
        <p:nvSpPr>
          <p:cNvPr id="4105" name="Rectangle 2"/>
          <p:cNvSpPr>
            <a:spLocks noGrp="1" noChangeArrowheads="1"/>
          </p:cNvSpPr>
          <p:nvPr>
            <p:ph type="body" idx="1"/>
          </p:nvPr>
        </p:nvSpPr>
        <p:spPr>
          <a:xfrm>
            <a:off x="457200" y="1447801"/>
            <a:ext cx="8382000" cy="5027612"/>
          </a:xfrm>
          <a:noFill/>
        </p:spPr>
        <p:txBody>
          <a:bodyPr/>
          <a:lstStyle/>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smtClean="0">
                <a:latin typeface="Arial" panose="020B0604020202020204" pitchFamily="34" charset="0"/>
                <a:ea typeface="Arial Unicode MS" pitchFamily="34" charset="-128"/>
                <a:cs typeface="Arial" panose="020B0604020202020204" pitchFamily="34" charset="0"/>
              </a:rPr>
              <a:t>March 2015 Agenda </a:t>
            </a:r>
            <a:r>
              <a:rPr lang="en-US" sz="2000" dirty="0" smtClean="0">
                <a:latin typeface="Arial" panose="020B0604020202020204" pitchFamily="34" charset="0"/>
                <a:ea typeface="Arial Unicode MS" pitchFamily="34" charset="-128"/>
                <a:cs typeface="Arial" panose="020B0604020202020204" pitchFamily="34" charset="0"/>
              </a:rPr>
              <a:t>Items for Executive Secretary:</a:t>
            </a:r>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smtClean="0">
                <a:latin typeface="Arial" panose="020B0604020202020204" pitchFamily="34" charset="0"/>
                <a:ea typeface="Arial Unicode MS" pitchFamily="34" charset="-128"/>
                <a:cs typeface="Arial" panose="020B0604020202020204" pitchFamily="34" charset="0"/>
              </a:rPr>
              <a:t>Monday:</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ea typeface="Arial Unicode MS" pitchFamily="34" charset="-128"/>
                <a:cs typeface="Arial" panose="020B0604020202020204" pitchFamily="34" charset="0"/>
              </a:rPr>
              <a:t> </a:t>
            </a:r>
            <a:r>
              <a:rPr lang="en-US" sz="2000" dirty="0" smtClean="0">
                <a:latin typeface="Arial" panose="020B0604020202020204" pitchFamily="34" charset="0"/>
                <a:ea typeface="Arial Unicode MS" pitchFamily="34" charset="-128"/>
                <a:cs typeface="Arial" panose="020B0604020202020204" pitchFamily="34" charset="0"/>
              </a:rPr>
              <a:t>     5.142  </a:t>
            </a:r>
            <a:r>
              <a:rPr lang="en-US" sz="2000" dirty="0">
                <a:latin typeface="Arial" panose="020B0604020202020204" pitchFamily="34" charset="0"/>
                <a:ea typeface="Arial Unicode MS" pitchFamily="34" charset="-128"/>
                <a:cs typeface="Arial" panose="020B0604020202020204" pitchFamily="34" charset="0"/>
              </a:rPr>
              <a:t>II Future </a:t>
            </a:r>
            <a:r>
              <a:rPr lang="en-US" sz="2000" dirty="0" smtClean="0">
                <a:latin typeface="Arial" panose="020B0604020202020204" pitchFamily="34" charset="0"/>
                <a:ea typeface="Arial Unicode MS" pitchFamily="34" charset="-128"/>
                <a:cs typeface="Arial" panose="020B0604020202020204" pitchFamily="34" charset="0"/>
              </a:rPr>
              <a:t>venues</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smtClean="0">
                <a:latin typeface="Arial" panose="020B0604020202020204" pitchFamily="34" charset="0"/>
                <a:ea typeface="Arial Unicode MS" pitchFamily="34" charset="-128"/>
                <a:cs typeface="Arial" panose="020B0604020202020204" pitchFamily="34" charset="0"/>
              </a:rPr>
              <a:t>Friday:</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smtClean="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F4.01 – MI: </a:t>
            </a:r>
            <a:r>
              <a:rPr lang="en-US" sz="2000" dirty="0">
                <a:latin typeface="Arial" panose="020B0604020202020204" pitchFamily="34" charset="0"/>
                <a:cs typeface="Arial" panose="020B0604020202020204" pitchFamily="34" charset="0"/>
              </a:rPr>
              <a:t>Request for July 2015 Commemorative </a:t>
            </a:r>
            <a:r>
              <a:rPr lang="en-US" sz="2000" dirty="0">
                <a:latin typeface="Arial" panose="020B0604020202020204" pitchFamily="34" charset="0"/>
                <a:cs typeface="Arial" panose="020B0604020202020204" pitchFamily="34" charset="0"/>
              </a:rPr>
              <a:t>Badge-holder.</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F4.05 </a:t>
            </a:r>
            <a:r>
              <a:rPr lang="en-US" sz="2000" dirty="0">
                <a:latin typeface="Arial" panose="020B0604020202020204" pitchFamily="34" charset="0"/>
                <a:cs typeface="Arial" panose="020B0604020202020204" pitchFamily="34" charset="0"/>
              </a:rPr>
              <a:t>–</a:t>
            </a:r>
            <a:r>
              <a:rPr lang="en-GB" sz="2000" dirty="0">
                <a:latin typeface="Arial" panose="020B0604020202020204" pitchFamily="34" charset="0"/>
                <a:cs typeface="Arial" panose="020B0604020202020204" pitchFamily="34" charset="0"/>
              </a:rPr>
              <a:t> MI: </a:t>
            </a:r>
            <a:r>
              <a:rPr lang="en-GB" sz="2000" dirty="0">
                <a:latin typeface="Arial" panose="020B0604020202020204" pitchFamily="34" charset="0"/>
                <a:cs typeface="Arial" panose="020B0604020202020204" pitchFamily="34" charset="0"/>
              </a:rPr>
              <a:t>Motion Site Visit #</a:t>
            </a:r>
            <a:r>
              <a:rPr lang="en-GB" sz="2000" dirty="0">
                <a:latin typeface="Arial" panose="020B0604020202020204" pitchFamily="34" charset="0"/>
                <a:cs typeface="Arial" panose="020B0604020202020204" pitchFamily="34" charset="0"/>
              </a:rPr>
              <a:t>1</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a:t>
            </a:r>
            <a:r>
              <a:rPr lang="en-GB" sz="2000" dirty="0" smtClean="0">
                <a:latin typeface="Arial" panose="020B0604020202020204" pitchFamily="34" charset="0"/>
                <a:cs typeface="Arial" panose="020B0604020202020204" pitchFamily="34" charset="0"/>
              </a:rPr>
              <a:t>F4.06 </a:t>
            </a:r>
            <a:r>
              <a:rPr lang="en-US" sz="2000" dirty="0">
                <a:latin typeface="Arial" panose="020B0604020202020204" pitchFamily="34" charset="0"/>
                <a:cs typeface="Arial" panose="020B0604020202020204" pitchFamily="34" charset="0"/>
              </a:rPr>
              <a:t>–</a:t>
            </a:r>
            <a:r>
              <a:rPr lang="en-GB" sz="2000" dirty="0">
                <a:latin typeface="Arial" panose="020B0604020202020204" pitchFamily="34" charset="0"/>
                <a:cs typeface="Arial" panose="020B0604020202020204" pitchFamily="34" charset="0"/>
              </a:rPr>
              <a:t> MI: </a:t>
            </a:r>
            <a:r>
              <a:rPr lang="en-GB" sz="2000" dirty="0">
                <a:latin typeface="Arial" panose="020B0604020202020204" pitchFamily="34" charset="0"/>
                <a:cs typeface="Arial" panose="020B0604020202020204" pitchFamily="34" charset="0"/>
              </a:rPr>
              <a:t>Motion Site Visit #2</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a:t>
            </a:r>
            <a:r>
              <a:rPr lang="en-GB" sz="2000" dirty="0" smtClean="0">
                <a:latin typeface="Arial" panose="020B0604020202020204" pitchFamily="34" charset="0"/>
                <a:cs typeface="Arial" panose="020B0604020202020204" pitchFamily="34" charset="0"/>
              </a:rPr>
              <a:t>F4.07</a:t>
            </a:r>
            <a:r>
              <a:rPr lang="en-US"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 MI </a:t>
            </a:r>
            <a:r>
              <a:rPr lang="en-GB" sz="2000" dirty="0" smtClean="0">
                <a:latin typeface="Arial" panose="020B0604020202020204" pitchFamily="34" charset="0"/>
                <a:cs typeface="Arial" panose="020B0604020202020204" pitchFamily="34" charset="0"/>
              </a:rPr>
              <a:t>802 </a:t>
            </a:r>
            <a:r>
              <a:rPr lang="en-GB" sz="2000" dirty="0">
                <a:latin typeface="Arial" panose="020B0604020202020204" pitchFamily="34" charset="0"/>
                <a:cs typeface="Arial" panose="020B0604020202020204" pitchFamily="34" charset="0"/>
              </a:rPr>
              <a:t>Hosted Interim 2016 January Atlanta Meeting Fee</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	*F8.044</a:t>
            </a:r>
            <a:r>
              <a:rPr lang="en-US" sz="2000" dirty="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II: </a:t>
            </a:r>
            <a:r>
              <a:rPr lang="en-US" sz="2000" dirty="0" smtClean="0">
                <a:latin typeface="Arial" panose="020B0604020202020204" pitchFamily="34" charset="0"/>
                <a:cs typeface="Arial" panose="020B0604020202020204" pitchFamily="34" charset="0"/>
              </a:rPr>
              <a:t>Executive </a:t>
            </a:r>
            <a:r>
              <a:rPr lang="en-US" sz="2000" dirty="0">
                <a:latin typeface="Arial" panose="020B0604020202020204" pitchFamily="34" charset="0"/>
                <a:cs typeface="Arial" panose="020B0604020202020204" pitchFamily="34" charset="0"/>
              </a:rPr>
              <a:t>secretary </a:t>
            </a:r>
            <a:r>
              <a:rPr lang="en-US" sz="2000" dirty="0">
                <a:latin typeface="Arial" panose="020B0604020202020204" pitchFamily="34" charset="0"/>
                <a:cs typeface="Arial" panose="020B0604020202020204" pitchFamily="34" charset="0"/>
              </a:rPr>
              <a:t>report</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	 F8.047 </a:t>
            </a:r>
            <a:r>
              <a:rPr lang="en-US" sz="2000" dirty="0">
                <a:latin typeface="Arial" panose="020B0604020202020204" pitchFamily="34" charset="0"/>
                <a:cs typeface="Arial" panose="020B0604020202020204" pitchFamily="34" charset="0"/>
              </a:rPr>
              <a:t>– II: </a:t>
            </a:r>
            <a:r>
              <a:rPr lang="en-US" sz="2000" dirty="0">
                <a:latin typeface="Arial" panose="020B0604020202020204" pitchFamily="34" charset="0"/>
                <a:cs typeface="Arial" panose="020B0604020202020204" pitchFamily="34" charset="0"/>
              </a:rPr>
              <a:t>Historical </a:t>
            </a:r>
            <a:r>
              <a:rPr lang="en-US" sz="2000" dirty="0">
                <a:latin typeface="Arial" panose="020B0604020202020204" pitchFamily="34" charset="0"/>
                <a:cs typeface="Arial" panose="020B0604020202020204" pitchFamily="34" charset="0"/>
              </a:rPr>
              <a:t>Financial </a:t>
            </a:r>
            <a:r>
              <a:rPr lang="en-US" sz="2000" dirty="0">
                <a:latin typeface="Arial" panose="020B0604020202020204" pitchFamily="34" charset="0"/>
                <a:cs typeface="Arial" panose="020B0604020202020204" pitchFamily="34" charset="0"/>
              </a:rPr>
              <a:t>Data</a:t>
            </a:r>
            <a:endParaRPr lang="en-GB" sz="2000" dirty="0">
              <a:latin typeface="Arial" panose="020B0604020202020204" pitchFamily="34" charset="0"/>
              <a:cs typeface="Arial" panose="020B0604020202020204" pitchFamily="34" charset="0"/>
            </a:endParaRP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*F8.06 – II: </a:t>
            </a:r>
            <a:r>
              <a:rPr lang="en-US" sz="2000" dirty="0">
                <a:latin typeface="Arial" panose="020B0604020202020204" pitchFamily="34" charset="0"/>
                <a:cs typeface="Arial" panose="020B0604020202020204" pitchFamily="34" charset="0"/>
              </a:rPr>
              <a:t>Announcement of 802 EC Interim </a:t>
            </a:r>
            <a:r>
              <a:rPr lang="en-US" sz="2000" dirty="0" err="1">
                <a:latin typeface="Arial" panose="020B0604020202020204" pitchFamily="34" charset="0"/>
                <a:cs typeface="Arial" panose="020B0604020202020204" pitchFamily="34" charset="0"/>
              </a:rPr>
              <a:t>Telecon</a:t>
            </a:r>
            <a:r>
              <a:rPr lang="en-US"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a:t>
            </a:r>
            <a:r>
              <a:rPr lang="en-US" sz="2000" dirty="0">
                <a:latin typeface="Arial" panose="020B0604020202020204" pitchFamily="34" charset="0"/>
                <a:cs typeface="Arial" panose="020B0604020202020204" pitchFamily="34" charset="0"/>
              </a:rPr>
              <a:t>F8.07 </a:t>
            </a:r>
            <a:r>
              <a:rPr lang="en-US" sz="2000" dirty="0">
                <a:latin typeface="Arial" panose="020B0604020202020204" pitchFamily="34" charset="0"/>
                <a:cs typeface="Arial" panose="020B0604020202020204" pitchFamily="34" charset="0"/>
              </a:rPr>
              <a:t>–II: </a:t>
            </a:r>
            <a:r>
              <a:rPr lang="en-US" sz="2000" dirty="0">
                <a:latin typeface="Arial" panose="020B0604020202020204" pitchFamily="34" charset="0"/>
                <a:cs typeface="Arial" panose="020B0604020202020204" pitchFamily="34" charset="0"/>
              </a:rPr>
              <a:t>Call for Tutorials for July 2015 Plenary</a:t>
            </a:r>
            <a:r>
              <a:rPr lang="en-GB" dirty="0" smtClean="0"/>
              <a:t>	</a:t>
            </a:r>
            <a:endParaRPr lang="en-GB" dirty="0" smtClean="0"/>
          </a:p>
        </p:txBody>
      </p:sp>
      <p:sp>
        <p:nvSpPr>
          <p:cNvPr id="2" name="Footer Placeholder 1"/>
          <p:cNvSpPr>
            <a:spLocks noGrp="1"/>
          </p:cNvSpPr>
          <p:nvPr>
            <p:ph type="ftr" idx="11"/>
          </p:nvPr>
        </p:nvSpPr>
        <p:spPr/>
        <p:txBody>
          <a:bodyPr/>
          <a:lstStyle/>
          <a:p>
            <a:pPr>
              <a:defRPr/>
            </a:pPr>
            <a:r>
              <a:rPr lang="en-GB" smtClean="0"/>
              <a:t>Jon Rosdahl, CSR</a:t>
            </a: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GB" sz="3200" b="1" dirty="0" smtClean="0">
                <a:solidFill>
                  <a:srgbClr val="000000"/>
                </a:solidFill>
                <a:effectLst/>
                <a:latin typeface="+mj-lt"/>
                <a:ea typeface="+mj-ea"/>
                <a:cs typeface="MS Gothic"/>
              </a:rPr>
              <a:t>5.142 II Future Venues</a:t>
            </a:r>
            <a:endParaRPr lang="en-US" dirty="0"/>
          </a:p>
        </p:txBody>
      </p:sp>
      <p:sp>
        <p:nvSpPr>
          <p:cNvPr id="3" name="Content Placeholder 2"/>
          <p:cNvSpPr>
            <a:spLocks noGrp="1"/>
          </p:cNvSpPr>
          <p:nvPr>
            <p:ph idx="1"/>
          </p:nvPr>
        </p:nvSpPr>
        <p:spPr>
          <a:xfrm>
            <a:off x="381000" y="1371600"/>
            <a:ext cx="8229600" cy="5029200"/>
          </a:xfrm>
        </p:spPr>
        <p:txBody>
          <a:bodyPr/>
          <a:lstStyle/>
          <a:p>
            <a:pPr>
              <a:buFont typeface="Arial" panose="020B0604020202020204" pitchFamily="34" charset="0"/>
              <a:buChar char="•"/>
            </a:pPr>
            <a:r>
              <a:rPr lang="en-US" dirty="0" smtClean="0"/>
              <a:t>Future Venue Information:</a:t>
            </a:r>
          </a:p>
          <a:p>
            <a:pPr lvl="1">
              <a:buFont typeface="Arial" panose="020B0604020202020204" pitchFamily="34" charset="0"/>
              <a:buChar char="•"/>
            </a:pPr>
            <a:r>
              <a:rPr lang="en-US" sz="2400" b="1" dirty="0" smtClean="0">
                <a:solidFill>
                  <a:srgbClr val="FF0000"/>
                </a:solidFill>
              </a:rPr>
              <a:t>802 EC-12/40r10: </a:t>
            </a:r>
            <a:r>
              <a:rPr lang="en-US" sz="2400" b="1" dirty="0" smtClean="0">
                <a:solidFill>
                  <a:srgbClr val="FF0000"/>
                </a:solidFill>
                <a:hlinkClick r:id="rId2" tooltip="Link to 802 EC-12/40r10"/>
              </a:rPr>
              <a:t>ec-12-0040-10-00EC-802-plenary-future-venue-contract-status.xlsx</a:t>
            </a:r>
            <a:endParaRPr lang="en-US" sz="2400" b="1" dirty="0" smtClean="0">
              <a:solidFill>
                <a:srgbClr val="FF0000"/>
              </a:solidFill>
            </a:endParaRPr>
          </a:p>
          <a:p>
            <a:pPr>
              <a:buFont typeface="Arial" panose="020B0604020202020204" pitchFamily="34" charset="0"/>
              <a:buChar char="•"/>
            </a:pPr>
            <a:r>
              <a:rPr lang="en-US" dirty="0" smtClean="0"/>
              <a:t>Working on openings:</a:t>
            </a:r>
          </a:p>
          <a:p>
            <a:pPr lvl="1">
              <a:buFont typeface="Arial" panose="020B0604020202020204" pitchFamily="34" charset="0"/>
              <a:buChar char="•"/>
            </a:pPr>
            <a:r>
              <a:rPr lang="en-US" sz="2400" dirty="0" smtClean="0"/>
              <a:t>	</a:t>
            </a:r>
            <a:r>
              <a:rPr lang="en-US" dirty="0" smtClean="0"/>
              <a:t>2018 – March - November</a:t>
            </a:r>
          </a:p>
          <a:p>
            <a:pPr lvl="1">
              <a:buFont typeface="Arial" panose="020B0604020202020204" pitchFamily="34" charset="0"/>
              <a:buChar char="•"/>
            </a:pPr>
            <a:r>
              <a:rPr lang="en-US" dirty="0" smtClean="0"/>
              <a:t>	2019 – March – July</a:t>
            </a:r>
          </a:p>
          <a:p>
            <a:pPr>
              <a:buFont typeface="Arial" panose="020B0604020202020204" pitchFamily="34" charset="0"/>
              <a:buChar char="•"/>
            </a:pPr>
            <a:r>
              <a:rPr lang="en-US" dirty="0" smtClean="0"/>
              <a:t>Site Visit Report:</a:t>
            </a:r>
          </a:p>
          <a:p>
            <a:pPr lvl="1">
              <a:buFont typeface="Arial" panose="020B0604020202020204" pitchFamily="34" charset="0"/>
              <a:buChar char="•"/>
            </a:pPr>
            <a:r>
              <a:rPr lang="en-US" sz="2400" dirty="0" smtClean="0"/>
              <a:t>	</a:t>
            </a:r>
            <a:r>
              <a:rPr lang="en-US" dirty="0" smtClean="0"/>
              <a:t>Vienna – Looks promising – working on final Bid –July 2019</a:t>
            </a:r>
          </a:p>
          <a:p>
            <a:pPr>
              <a:buFont typeface="Arial" panose="020B0604020202020204" pitchFamily="34" charset="0"/>
              <a:buChar char="•"/>
            </a:pPr>
            <a:r>
              <a:rPr lang="en-US" dirty="0" smtClean="0"/>
              <a:t>802 Interim - 2016 Atlanta</a:t>
            </a:r>
          </a:p>
          <a:p>
            <a:pPr lvl="1">
              <a:buFont typeface="Arial" panose="020B0604020202020204" pitchFamily="34" charset="0"/>
              <a:buChar char="•"/>
            </a:pPr>
            <a:r>
              <a:rPr lang="en-US" sz="2400" dirty="0" smtClean="0"/>
              <a:t>	</a:t>
            </a:r>
            <a:r>
              <a:rPr lang="en-US" b="1" dirty="0" smtClean="0"/>
              <a:t>802 EC Workshop – January 23, 2016</a:t>
            </a:r>
          </a:p>
          <a:p>
            <a:pPr lvl="1">
              <a:buFont typeface="Arial" panose="020B0604020202020204" pitchFamily="34" charset="0"/>
              <a:buChar char="•"/>
            </a:pPr>
            <a:r>
              <a:rPr lang="en-US" b="1" dirty="0" smtClean="0"/>
              <a:t>	Note potential cost of non attendance by All WGs</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3</a:t>
            </a:fld>
            <a:endParaRPr lang="en-GB"/>
          </a:p>
        </p:txBody>
      </p:sp>
    </p:spTree>
    <p:extLst>
      <p:ext uri="{BB962C8B-B14F-4D97-AF65-F5344CB8AC3E}">
        <p14:creationId xmlns:p14="http://schemas.microsoft.com/office/powerpoint/2010/main" val="198335425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Motion for Friday – Site Visit #1</a:t>
            </a:r>
            <a:endParaRPr lang="en-US" dirty="0"/>
          </a:p>
        </p:txBody>
      </p:sp>
      <p:sp>
        <p:nvSpPr>
          <p:cNvPr id="3" name="Content Placeholder 2"/>
          <p:cNvSpPr>
            <a:spLocks noGrp="1"/>
          </p:cNvSpPr>
          <p:nvPr>
            <p:ph idx="1"/>
          </p:nvPr>
        </p:nvSpPr>
        <p:spPr>
          <a:xfrm>
            <a:off x="685800" y="1600200"/>
            <a:ext cx="7770813" cy="4800600"/>
          </a:xfrm>
        </p:spPr>
        <p:txBody>
          <a:bodyPr/>
          <a:lstStyle/>
          <a:p>
            <a:r>
              <a:rPr lang="en-US" dirty="0" smtClean="0"/>
              <a:t>Whereas, Bob </a:t>
            </a:r>
            <a:r>
              <a:rPr lang="en-US" dirty="0" err="1" smtClean="0"/>
              <a:t>Heile</a:t>
            </a:r>
            <a:r>
              <a:rPr lang="en-US" dirty="0" smtClean="0"/>
              <a:t> and Rick </a:t>
            </a:r>
            <a:r>
              <a:rPr lang="en-US" dirty="0" err="1" smtClean="0"/>
              <a:t>Alfvin</a:t>
            </a:r>
            <a:r>
              <a:rPr lang="en-US" dirty="0" smtClean="0"/>
              <a:t> are going to visit </a:t>
            </a:r>
            <a:r>
              <a:rPr lang="en-US" dirty="0" err="1" smtClean="0"/>
              <a:t>Centara</a:t>
            </a:r>
            <a:r>
              <a:rPr lang="en-US" dirty="0" smtClean="0"/>
              <a:t> Convention Center in Thailand, Bangkok for a Wireless </a:t>
            </a:r>
            <a:r>
              <a:rPr lang="en-US" dirty="0" err="1" smtClean="0"/>
              <a:t>interirm</a:t>
            </a:r>
            <a:r>
              <a:rPr lang="en-US" dirty="0" smtClean="0"/>
              <a:t> site visit, and </a:t>
            </a:r>
          </a:p>
          <a:p>
            <a:r>
              <a:rPr lang="en-US" dirty="0" smtClean="0"/>
              <a:t>Whereas a potential 2018 Venue is at the Ritz/Marriott in K-L, and/or </a:t>
            </a:r>
            <a:r>
              <a:rPr lang="en-US" dirty="0" err="1" smtClean="0"/>
              <a:t>SunTec</a:t>
            </a:r>
            <a:r>
              <a:rPr lang="en-US" dirty="0" smtClean="0"/>
              <a:t> in Singapore and very close proximity;</a:t>
            </a:r>
          </a:p>
          <a:p>
            <a:r>
              <a:rPr lang="en-US" dirty="0" smtClean="0"/>
              <a:t>Move to approve a Site visit for Bob </a:t>
            </a:r>
            <a:r>
              <a:rPr lang="en-US" dirty="0" err="1" smtClean="0"/>
              <a:t>Heile</a:t>
            </a:r>
            <a:r>
              <a:rPr lang="en-US" dirty="0" smtClean="0"/>
              <a:t> and Rick </a:t>
            </a:r>
            <a:r>
              <a:rPr lang="en-US" dirty="0" err="1" smtClean="0"/>
              <a:t>Alfvin</a:t>
            </a:r>
            <a:r>
              <a:rPr lang="en-US" dirty="0" smtClean="0"/>
              <a:t> to visit K-L and Singapore for the purpose of a Site Inspection, with the cost to not exceed an additional $2000.</a:t>
            </a:r>
          </a:p>
          <a:p>
            <a:r>
              <a:rPr lang="en-US" dirty="0" smtClean="0"/>
              <a:t>Moved: Jon Rosdahl</a:t>
            </a:r>
          </a:p>
          <a:p>
            <a:r>
              <a:rPr lang="en-US" dirty="0" smtClean="0"/>
              <a:t>2</a:t>
            </a:r>
            <a:r>
              <a:rPr lang="en-US" baseline="30000" dirty="0" smtClean="0"/>
              <a:t>nd</a:t>
            </a:r>
            <a:r>
              <a:rPr lang="en-US" dirty="0" smtClean="0"/>
              <a:t>: James </a:t>
            </a:r>
            <a:r>
              <a:rPr lang="en-US" dirty="0" err="1" smtClean="0"/>
              <a:t>Gilb</a:t>
            </a:r>
            <a:endParaRPr lang="en-US" dirty="0" smtClean="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4</a:t>
            </a:fld>
            <a:endParaRPr lang="en-GB"/>
          </a:p>
        </p:txBody>
      </p:sp>
    </p:spTree>
    <p:extLst>
      <p:ext uri="{BB962C8B-B14F-4D97-AF65-F5344CB8AC3E}">
        <p14:creationId xmlns:p14="http://schemas.microsoft.com/office/powerpoint/2010/main" val="131734973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838200"/>
          </a:xfrm>
        </p:spPr>
        <p:txBody>
          <a:bodyPr/>
          <a:lstStyle/>
          <a:p>
            <a:r>
              <a:rPr lang="en-US" dirty="0" smtClean="0"/>
              <a:t>Venue Targets for 2018/2020</a:t>
            </a:r>
            <a:endParaRPr lang="en-US" dirty="0"/>
          </a:p>
        </p:txBody>
      </p:sp>
      <p:sp>
        <p:nvSpPr>
          <p:cNvPr id="3" name="Content Placeholder 2"/>
          <p:cNvSpPr>
            <a:spLocks noGrp="1"/>
          </p:cNvSpPr>
          <p:nvPr>
            <p:ph idx="1"/>
          </p:nvPr>
        </p:nvSpPr>
        <p:spPr>
          <a:xfrm>
            <a:off x="685800" y="1447800"/>
            <a:ext cx="7770813" cy="4953000"/>
          </a:xfrm>
        </p:spPr>
        <p:txBody>
          <a:bodyPr/>
          <a:lstStyle/>
          <a:p>
            <a:pPr>
              <a:buFont typeface="Arial" panose="020B0604020202020204" pitchFamily="34" charset="0"/>
              <a:buChar char="•"/>
            </a:pPr>
            <a:r>
              <a:rPr lang="en-US" dirty="0"/>
              <a:t>Working on openings:</a:t>
            </a:r>
          </a:p>
          <a:p>
            <a:pPr lvl="1">
              <a:buFont typeface="Arial" panose="020B0604020202020204" pitchFamily="34" charset="0"/>
              <a:buChar char="•"/>
            </a:pPr>
            <a:r>
              <a:rPr lang="en-US" sz="2400" dirty="0"/>
              <a:t>	2018 – March </a:t>
            </a:r>
            <a:r>
              <a:rPr lang="en-US" sz="2400" dirty="0" smtClean="0"/>
              <a:t>– November</a:t>
            </a:r>
          </a:p>
          <a:p>
            <a:pPr lvl="2">
              <a:buFont typeface="Arial" panose="020B0604020202020204" pitchFamily="34" charset="0"/>
              <a:buChar char="•"/>
            </a:pPr>
            <a:r>
              <a:rPr lang="en-US" sz="2400" dirty="0" smtClean="0"/>
              <a:t>Ritz-Marriott </a:t>
            </a:r>
            <a:r>
              <a:rPr lang="en-US" sz="2400" dirty="0"/>
              <a:t> </a:t>
            </a:r>
            <a:r>
              <a:rPr lang="en-US" sz="2400" dirty="0" smtClean="0"/>
              <a:t>in K-L</a:t>
            </a:r>
          </a:p>
          <a:p>
            <a:pPr lvl="2">
              <a:buFont typeface="Arial" panose="020B0604020202020204" pitchFamily="34" charset="0"/>
              <a:buChar char="•"/>
            </a:pPr>
            <a:r>
              <a:rPr lang="en-US" sz="2400" dirty="0" err="1" smtClean="0"/>
              <a:t>Suntec</a:t>
            </a:r>
            <a:r>
              <a:rPr lang="en-US" sz="2400" dirty="0" smtClean="0"/>
              <a:t> in Singapore</a:t>
            </a:r>
            <a:endParaRPr lang="en-US" sz="2400" dirty="0"/>
          </a:p>
          <a:p>
            <a:pPr lvl="1">
              <a:buFont typeface="Arial" panose="020B0604020202020204" pitchFamily="34" charset="0"/>
              <a:buChar char="•"/>
            </a:pPr>
            <a:r>
              <a:rPr lang="en-US" sz="2400" dirty="0"/>
              <a:t>	2019 – March – </a:t>
            </a:r>
            <a:r>
              <a:rPr lang="en-US" sz="2400" dirty="0" smtClean="0"/>
              <a:t>July</a:t>
            </a:r>
          </a:p>
          <a:p>
            <a:pPr lvl="2">
              <a:buFont typeface="Arial" panose="020B0604020202020204" pitchFamily="34" charset="0"/>
              <a:buChar char="•"/>
            </a:pPr>
            <a:r>
              <a:rPr lang="en-US" sz="2400" dirty="0" smtClean="0"/>
              <a:t>St</a:t>
            </a:r>
            <a:r>
              <a:rPr lang="en-US" sz="2400" dirty="0"/>
              <a:t>. John’s NFLD </a:t>
            </a:r>
            <a:r>
              <a:rPr lang="en-US" sz="2400" dirty="0" smtClean="0"/>
              <a:t>–July 2019</a:t>
            </a:r>
          </a:p>
          <a:p>
            <a:pPr lvl="2">
              <a:buFont typeface="Arial" panose="020B0604020202020204" pitchFamily="34" charset="0"/>
              <a:buChar char="•"/>
            </a:pPr>
            <a:r>
              <a:rPr lang="en-US" sz="2400" dirty="0" smtClean="0"/>
              <a:t>ITU – Geneva – July 2019</a:t>
            </a:r>
          </a:p>
          <a:p>
            <a:pPr marL="914400" lvl="2" indent="0"/>
            <a:endParaRPr lang="en-US" sz="2400" dirty="0" smtClean="0"/>
          </a:p>
          <a:p>
            <a:pPr>
              <a:buFont typeface="Arial" panose="020B0604020202020204" pitchFamily="34" charset="0"/>
              <a:buChar char="•"/>
            </a:pPr>
            <a:r>
              <a:rPr lang="en-US" dirty="0" smtClean="0"/>
              <a:t>Other possibilities:</a:t>
            </a:r>
          </a:p>
          <a:p>
            <a:pPr lvl="1">
              <a:buFont typeface="Arial" panose="020B0604020202020204" pitchFamily="34" charset="0"/>
              <a:buChar char="•"/>
            </a:pPr>
            <a:r>
              <a:rPr lang="en-US" sz="2400" dirty="0"/>
              <a:t>Grand Hyatt </a:t>
            </a:r>
            <a:r>
              <a:rPr lang="en-US" sz="2400" dirty="0" smtClean="0"/>
              <a:t>Incheon, South Korea as a venue </a:t>
            </a:r>
            <a:r>
              <a:rPr lang="en-US" sz="2400" dirty="0"/>
              <a:t>for </a:t>
            </a:r>
            <a:r>
              <a:rPr lang="en-US" sz="2400" dirty="0" smtClean="0"/>
              <a:t>2018 </a:t>
            </a:r>
            <a:r>
              <a:rPr lang="en-US" sz="2400" dirty="0"/>
              <a:t>or 2020.</a:t>
            </a:r>
          </a:p>
          <a:p>
            <a:endParaRPr lang="en-US" sz="3200"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5</a:t>
            </a:fld>
            <a:endParaRPr lang="en-GB"/>
          </a:p>
        </p:txBody>
      </p:sp>
    </p:spTree>
    <p:extLst>
      <p:ext uri="{BB962C8B-B14F-4D97-AF65-F5344CB8AC3E}">
        <p14:creationId xmlns:p14="http://schemas.microsoft.com/office/powerpoint/2010/main" val="248125835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Closing Plenary Agenda Items</a:t>
            </a:r>
            <a:endParaRPr lang="en-US" dirty="0"/>
          </a:p>
        </p:txBody>
      </p:sp>
      <p:sp>
        <p:nvSpPr>
          <p:cNvPr id="7" name="Content Placeholder 6"/>
          <p:cNvSpPr>
            <a:spLocks noGrp="1"/>
          </p:cNvSpPr>
          <p:nvPr>
            <p:ph idx="1"/>
          </p:nvPr>
        </p:nvSpPr>
        <p:spPr>
          <a:xfrm>
            <a:off x="685800" y="1676400"/>
            <a:ext cx="7772400" cy="4724400"/>
          </a:xfrm>
        </p:spPr>
        <p:txBody>
          <a:bodyPr/>
          <a:lstStyle/>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F4.01 – MI: Request for July 2015 Commemorative Badge-holder.</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F4.05 </a:t>
            </a:r>
            <a:r>
              <a:rPr lang="en-US" sz="2000" dirty="0">
                <a:latin typeface="Arial" panose="020B0604020202020204" pitchFamily="34" charset="0"/>
                <a:cs typeface="Arial" panose="020B0604020202020204" pitchFamily="34" charset="0"/>
              </a:rPr>
              <a:t>–</a:t>
            </a:r>
            <a:r>
              <a:rPr lang="en-GB" sz="2000" dirty="0">
                <a:latin typeface="Arial" panose="020B0604020202020204" pitchFamily="34" charset="0"/>
                <a:cs typeface="Arial" panose="020B0604020202020204" pitchFamily="34" charset="0"/>
              </a:rPr>
              <a:t> MI: Motion Site Visit #1</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F4.06 </a:t>
            </a:r>
            <a:r>
              <a:rPr lang="en-US" sz="2000" dirty="0">
                <a:latin typeface="Arial" panose="020B0604020202020204" pitchFamily="34" charset="0"/>
                <a:cs typeface="Arial" panose="020B0604020202020204" pitchFamily="34" charset="0"/>
              </a:rPr>
              <a:t>–</a:t>
            </a:r>
            <a:r>
              <a:rPr lang="en-GB" sz="2000" dirty="0">
                <a:latin typeface="Arial" panose="020B0604020202020204" pitchFamily="34" charset="0"/>
                <a:cs typeface="Arial" panose="020B0604020202020204" pitchFamily="34" charset="0"/>
              </a:rPr>
              <a:t> MI: Motion Site Visit #2</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F4.07</a:t>
            </a:r>
            <a:r>
              <a:rPr lang="en-US"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 MI 802 Hosted Interim 2016 January Atlanta Meeting Fee</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	*F8.044 – II: Executive secretary report</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cs typeface="Arial" panose="020B0604020202020204" pitchFamily="34" charset="0"/>
              </a:rPr>
              <a:t>	 F8.047 – II: Historical Financial Data</a:t>
            </a:r>
            <a:endParaRPr lang="en-GB" sz="2000" dirty="0">
              <a:latin typeface="Arial" panose="020B0604020202020204" pitchFamily="34" charset="0"/>
              <a:cs typeface="Arial" panose="020B0604020202020204" pitchFamily="34" charset="0"/>
            </a:endParaRP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*F8.06 – II: Announcement of 802 EC Interim </a:t>
            </a:r>
            <a:r>
              <a:rPr lang="en-US" sz="2000" dirty="0" err="1">
                <a:latin typeface="Arial" panose="020B0604020202020204" pitchFamily="34" charset="0"/>
                <a:cs typeface="Arial" panose="020B0604020202020204" pitchFamily="34" charset="0"/>
              </a:rPr>
              <a:t>Telecon</a:t>
            </a:r>
            <a:r>
              <a:rPr lang="en-US" sz="2000" dirty="0">
                <a:latin typeface="Arial" panose="020B0604020202020204" pitchFamily="34" charset="0"/>
                <a:cs typeface="Arial" panose="020B0604020202020204" pitchFamily="34" charset="0"/>
              </a:rPr>
              <a:t> </a:t>
            </a:r>
            <a:r>
              <a:rPr lang="en-GB" sz="2000" dirty="0">
                <a:latin typeface="Arial" panose="020B0604020202020204" pitchFamily="34" charset="0"/>
                <a:cs typeface="Arial" panose="020B0604020202020204" pitchFamily="34" charset="0"/>
              </a:rPr>
              <a:t>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panose="020B0604020202020204" pitchFamily="34" charset="0"/>
                <a:cs typeface="Arial" panose="020B0604020202020204" pitchFamily="34" charset="0"/>
              </a:rPr>
              <a:t>	</a:t>
            </a:r>
            <a:r>
              <a:rPr lang="en-US" sz="2000" dirty="0">
                <a:latin typeface="Arial" panose="020B0604020202020204" pitchFamily="34" charset="0"/>
                <a:cs typeface="Arial" panose="020B0604020202020204" pitchFamily="34" charset="0"/>
              </a:rPr>
              <a:t>*F8.07 –II: Call for Tutorials for July 2015 Plenary</a:t>
            </a:r>
            <a:endParaRPr lang="en-US" sz="2000"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6</a:t>
            </a:fld>
            <a:endParaRPr lang="en-GB"/>
          </a:p>
        </p:txBody>
      </p:sp>
    </p:spTree>
    <p:extLst>
      <p:ext uri="{BB962C8B-B14F-4D97-AF65-F5344CB8AC3E}">
        <p14:creationId xmlns:p14="http://schemas.microsoft.com/office/powerpoint/2010/main" val="25760801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F4.01 Request for July 2015 Commemorative Badge-holders</a:t>
            </a:r>
            <a:endParaRPr lang="en-US" dirty="0"/>
          </a:p>
        </p:txBody>
      </p:sp>
      <p:sp>
        <p:nvSpPr>
          <p:cNvPr id="3" name="Content Placeholder 2"/>
          <p:cNvSpPr>
            <a:spLocks noGrp="1"/>
          </p:cNvSpPr>
          <p:nvPr>
            <p:ph idx="1"/>
          </p:nvPr>
        </p:nvSpPr>
        <p:spPr/>
        <p:txBody>
          <a:bodyPr/>
          <a:lstStyle/>
          <a:p>
            <a:r>
              <a:rPr lang="en-US" dirty="0" smtClean="0"/>
              <a:t>Whereas IEEE 802.11 is celebrating the 25</a:t>
            </a:r>
            <a:r>
              <a:rPr lang="en-US" baseline="30000" dirty="0" smtClean="0"/>
              <a:t>th</a:t>
            </a:r>
            <a:r>
              <a:rPr lang="en-US" dirty="0" smtClean="0"/>
              <a:t> Anniversary during the July 2015 Plenary</a:t>
            </a:r>
          </a:p>
          <a:p>
            <a:r>
              <a:rPr lang="en-US" dirty="0" smtClean="0"/>
              <a:t>Move to authorize the purchase of a commemorative badge-holder for attendees at the July Plenary, </a:t>
            </a:r>
          </a:p>
          <a:p>
            <a:r>
              <a:rPr lang="en-US" dirty="0"/>
              <a:t> </a:t>
            </a:r>
            <a:r>
              <a:rPr lang="en-US" dirty="0" smtClean="0"/>
              <a:t>    700 items at a cost not to exceed a cost of $4 each ($2800.00)</a:t>
            </a:r>
          </a:p>
          <a:p>
            <a:endParaRPr lang="en-US" dirty="0"/>
          </a:p>
          <a:p>
            <a:r>
              <a:rPr lang="en-US" dirty="0" smtClean="0"/>
              <a:t>Move: Jon Rosdahl</a:t>
            </a:r>
          </a:p>
          <a:p>
            <a:r>
              <a:rPr lang="en-US" dirty="0" smtClean="0"/>
              <a:t>2</a:t>
            </a:r>
            <a:r>
              <a:rPr lang="en-US" baseline="30000" dirty="0" smtClean="0"/>
              <a:t>nd</a:t>
            </a:r>
            <a:r>
              <a:rPr lang="en-US" dirty="0" smtClean="0"/>
              <a:t>: Adrian Stephens</a:t>
            </a: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7</a:t>
            </a:fld>
            <a:endParaRPr lang="en-GB"/>
          </a:p>
        </p:txBody>
      </p:sp>
    </p:spTree>
    <p:extLst>
      <p:ext uri="{BB962C8B-B14F-4D97-AF65-F5344CB8AC3E}">
        <p14:creationId xmlns:p14="http://schemas.microsoft.com/office/powerpoint/2010/main" val="127352099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GB" sz="3200" b="1" dirty="0" smtClean="0">
                <a:solidFill>
                  <a:srgbClr val="000000"/>
                </a:solidFill>
                <a:effectLst/>
                <a:latin typeface="+mj-lt"/>
                <a:ea typeface="+mj-ea"/>
                <a:cs typeface="MS Gothic"/>
              </a:rPr>
              <a:t>F4.05 - MI : Motion Site Visit #1</a:t>
            </a:r>
            <a:endParaRPr lang="en-US" dirty="0"/>
          </a:p>
        </p:txBody>
      </p:sp>
      <p:sp>
        <p:nvSpPr>
          <p:cNvPr id="3" name="Content Placeholder 2"/>
          <p:cNvSpPr>
            <a:spLocks noGrp="1"/>
          </p:cNvSpPr>
          <p:nvPr>
            <p:ph idx="1"/>
          </p:nvPr>
        </p:nvSpPr>
        <p:spPr>
          <a:xfrm>
            <a:off x="685800" y="1447800"/>
            <a:ext cx="7770813" cy="4953000"/>
          </a:xfrm>
        </p:spPr>
        <p:txBody>
          <a:bodyPr/>
          <a:lstStyle/>
          <a:p>
            <a:r>
              <a:rPr lang="en-US" dirty="0"/>
              <a:t>Whereas, Bob </a:t>
            </a:r>
            <a:r>
              <a:rPr lang="en-US" dirty="0" err="1"/>
              <a:t>Heile</a:t>
            </a:r>
            <a:r>
              <a:rPr lang="en-US" dirty="0"/>
              <a:t> and Rick </a:t>
            </a:r>
            <a:r>
              <a:rPr lang="en-US" dirty="0" err="1"/>
              <a:t>Alfvin</a:t>
            </a:r>
            <a:r>
              <a:rPr lang="en-US" dirty="0"/>
              <a:t> are going to visit </a:t>
            </a:r>
            <a:r>
              <a:rPr lang="en-US" dirty="0" err="1"/>
              <a:t>Centara</a:t>
            </a:r>
            <a:r>
              <a:rPr lang="en-US" dirty="0"/>
              <a:t> Convention Center in Thailand, Bangkok for a Wireless </a:t>
            </a:r>
            <a:r>
              <a:rPr lang="en-US" dirty="0" err="1"/>
              <a:t>interirm</a:t>
            </a:r>
            <a:r>
              <a:rPr lang="en-US" dirty="0"/>
              <a:t> site visit, and </a:t>
            </a:r>
          </a:p>
          <a:p>
            <a:r>
              <a:rPr lang="en-US" dirty="0"/>
              <a:t>Whereas a potential 2018 Venue is at the Ritz/Marriott in K-L, and/or </a:t>
            </a:r>
            <a:r>
              <a:rPr lang="en-US" dirty="0" err="1"/>
              <a:t>SunTec</a:t>
            </a:r>
            <a:r>
              <a:rPr lang="en-US" dirty="0"/>
              <a:t> in Singapore and very close proximity;</a:t>
            </a:r>
          </a:p>
          <a:p>
            <a:r>
              <a:rPr lang="en-US" dirty="0"/>
              <a:t>Move to approve a Site visit for Bob </a:t>
            </a:r>
            <a:r>
              <a:rPr lang="en-US" dirty="0" err="1"/>
              <a:t>Heile</a:t>
            </a:r>
            <a:r>
              <a:rPr lang="en-US" dirty="0"/>
              <a:t> and Rick </a:t>
            </a:r>
            <a:r>
              <a:rPr lang="en-US" dirty="0" err="1"/>
              <a:t>Alfvin</a:t>
            </a:r>
            <a:r>
              <a:rPr lang="en-US" dirty="0"/>
              <a:t> to visit K-L and Singapore for the purpose of a Site Inspection, with the cost to not exceed an additional $2000.</a:t>
            </a:r>
          </a:p>
          <a:p>
            <a:r>
              <a:rPr lang="en-US" dirty="0"/>
              <a:t>Moved: Jon Rosdahl</a:t>
            </a:r>
          </a:p>
          <a:p>
            <a:r>
              <a:rPr lang="en-US" dirty="0"/>
              <a:t>2</a:t>
            </a:r>
            <a:r>
              <a:rPr lang="en-US" baseline="30000" dirty="0"/>
              <a:t>nd</a:t>
            </a:r>
            <a:r>
              <a:rPr lang="en-US" dirty="0"/>
              <a:t>: James </a:t>
            </a:r>
            <a:r>
              <a:rPr lang="en-US" dirty="0" err="1"/>
              <a:t>Gilb</a:t>
            </a:r>
            <a:endParaRPr lang="en-US" dirty="0"/>
          </a:p>
          <a:p>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8</a:t>
            </a:fld>
            <a:endParaRPr lang="en-GB"/>
          </a:p>
        </p:txBody>
      </p:sp>
    </p:spTree>
    <p:extLst>
      <p:ext uri="{BB962C8B-B14F-4D97-AF65-F5344CB8AC3E}">
        <p14:creationId xmlns:p14="http://schemas.microsoft.com/office/powerpoint/2010/main" val="141712734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762000"/>
            <a:ext cx="7770813" cy="762000"/>
          </a:xfrm>
        </p:spPr>
        <p:txBody>
          <a:bodyPr/>
          <a:lstStyle/>
          <a:p>
            <a:pPr rtl="0" eaLnBrk="1" fontAlgn="base" hangingPunct="1"/>
            <a:r>
              <a:rPr lang="en-GB" sz="3200" b="1" dirty="0" smtClean="0">
                <a:solidFill>
                  <a:srgbClr val="000000"/>
                </a:solidFill>
                <a:effectLst/>
                <a:latin typeface="+mj-lt"/>
                <a:ea typeface="+mj-ea"/>
                <a:cs typeface="MS Gothic"/>
              </a:rPr>
              <a:t>Motion Site Visit #2</a:t>
            </a:r>
            <a:endParaRPr lang="en-US" dirty="0"/>
          </a:p>
        </p:txBody>
      </p:sp>
      <p:sp>
        <p:nvSpPr>
          <p:cNvPr id="3" name="Content Placeholder 2"/>
          <p:cNvSpPr>
            <a:spLocks noGrp="1"/>
          </p:cNvSpPr>
          <p:nvPr>
            <p:ph idx="1"/>
          </p:nvPr>
        </p:nvSpPr>
        <p:spPr>
          <a:xfrm>
            <a:off x="685800" y="1371600"/>
            <a:ext cx="7770813" cy="4875213"/>
          </a:xfrm>
        </p:spPr>
        <p:txBody>
          <a:bodyPr/>
          <a:lstStyle/>
          <a:p>
            <a:r>
              <a:rPr lang="en-US" dirty="0" smtClean="0"/>
              <a:t>Whereas Jon Rosdahl and Rick </a:t>
            </a:r>
            <a:r>
              <a:rPr lang="en-US" dirty="0" err="1" smtClean="0"/>
              <a:t>Alfin</a:t>
            </a:r>
            <a:r>
              <a:rPr lang="en-US" dirty="0" smtClean="0"/>
              <a:t> are going to be in Thailand, Bangkok in September for 802 Wireless Interim,</a:t>
            </a:r>
          </a:p>
          <a:p>
            <a:r>
              <a:rPr lang="en-US" dirty="0" smtClean="0"/>
              <a:t>Whereas the 2016 March Plenary is at the Venetian Macao, Macao, China</a:t>
            </a:r>
          </a:p>
          <a:p>
            <a:r>
              <a:rPr lang="en-US" dirty="0" smtClean="0"/>
              <a:t>Move to approve a Site visit for Jon Rosdahl, Rick </a:t>
            </a:r>
            <a:r>
              <a:rPr lang="en-US" dirty="0" err="1" smtClean="0"/>
              <a:t>Alfin</a:t>
            </a:r>
            <a:r>
              <a:rPr lang="en-US" dirty="0" smtClean="0"/>
              <a:t> and Dawn </a:t>
            </a:r>
            <a:r>
              <a:rPr lang="en-US" dirty="0" err="1" smtClean="0"/>
              <a:t>Slykhouse</a:t>
            </a:r>
            <a:r>
              <a:rPr lang="en-US" dirty="0" smtClean="0"/>
              <a:t> to visit the Venetian Macao in Macao, China to conduct a site visit and meeting preparation meetings with the cost not to exceed an additional $5000.00</a:t>
            </a:r>
          </a:p>
          <a:p>
            <a:r>
              <a:rPr lang="en-US" dirty="0" smtClean="0"/>
              <a:t>Moved: Adrian Stephens</a:t>
            </a:r>
          </a:p>
          <a:p>
            <a:r>
              <a:rPr lang="en-US" dirty="0" smtClean="0"/>
              <a:t>2</a:t>
            </a:r>
            <a:r>
              <a:rPr lang="en-US" baseline="30000" dirty="0" smtClean="0"/>
              <a:t>nd</a:t>
            </a:r>
            <a:r>
              <a:rPr lang="en-US" dirty="0" smtClean="0"/>
              <a:t>: </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March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9</a:t>
            </a:fld>
            <a:endParaRPr lang="en-GB"/>
          </a:p>
        </p:txBody>
      </p:sp>
    </p:spTree>
    <p:extLst>
      <p:ext uri="{BB962C8B-B14F-4D97-AF65-F5344CB8AC3E}">
        <p14:creationId xmlns:p14="http://schemas.microsoft.com/office/powerpoint/2010/main" val="689869238"/>
      </p:ext>
    </p:extLst>
  </p:cSld>
  <p:clrMapOvr>
    <a:masterClrMapping/>
  </p:clrMapOvr>
</p:sld>
</file>

<file path=ppt/theme/theme1.xml><?xml version="1.0" encoding="utf-8"?>
<a:theme xmlns:a="http://schemas.openxmlformats.org/drawingml/2006/main" name="11-15-0226-00-0000-Treasurers-Report-March 2015">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9775</TotalTime>
  <Words>1136</Words>
  <Application>Microsoft Office PowerPoint</Application>
  <PresentationFormat>On-screen Show (4:3)</PresentationFormat>
  <Paragraphs>262</Paragraphs>
  <Slides>16</Slides>
  <Notes>9</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16</vt:i4>
      </vt:variant>
    </vt:vector>
  </HeadingPairs>
  <TitlesOfParts>
    <vt:vector size="18" baseType="lpstr">
      <vt:lpstr>11-15-0226-00-0000-Treasurers-Report-March 2015</vt:lpstr>
      <vt:lpstr>Document</vt:lpstr>
      <vt:lpstr>Executive Secretary Agenda items  March 2015 Plenary</vt:lpstr>
      <vt:lpstr>Abstract</vt:lpstr>
      <vt:lpstr>5.142 II Future Venues</vt:lpstr>
      <vt:lpstr>Motion for Friday – Site Visit #1</vt:lpstr>
      <vt:lpstr>Venue Targets for 2018/2020</vt:lpstr>
      <vt:lpstr>Closing Plenary Agenda Items</vt:lpstr>
      <vt:lpstr>F4.01 Request for July 2015 Commemorative Badge-holders</vt:lpstr>
      <vt:lpstr>F4.05 - MI : Motion Site Visit #1</vt:lpstr>
      <vt:lpstr>Motion Site Visit #2</vt:lpstr>
      <vt:lpstr> Atlanta, GA- January 2015</vt:lpstr>
      <vt:lpstr> Atlanta, GA- January 2016</vt:lpstr>
      <vt:lpstr>802 Hosted Interim 2016 January Atlanta Meeting Fee</vt:lpstr>
      <vt:lpstr> *F8.044 Executive secretary report LMSC 802 – P&amp;P list of major duties:</vt:lpstr>
      <vt:lpstr>F8.047 Historical Financial Data</vt:lpstr>
      <vt:lpstr>*F8.06 – Announcement of 802 EC Interim Telecon (Tuesday 2 June 2015, 1-3pm ET)</vt:lpstr>
      <vt:lpstr>*F8.07 – Call for Tutorials for July 2015 Plenary</vt:lpstr>
    </vt:vector>
  </TitlesOfParts>
  <Manager>Benjamin A. Rolfe</Manager>
  <Company>CSR</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Executive Secretary Agenda items - March 2015 Plenary</dc:title>
  <dc:creator>Jon Rosdahl</dc:creator>
  <cp:keywords>March 2015</cp:keywords>
  <dc:description>Jon Rosdahl (CSR)</dc:description>
  <cp:lastModifiedBy>Jon Rosdahl</cp:lastModifiedBy>
  <cp:revision>50</cp:revision>
  <cp:lastPrinted>1601-01-01T00:00:00Z</cp:lastPrinted>
  <dcterms:created xsi:type="dcterms:W3CDTF">2015-01-31T01:59:59Z</dcterms:created>
  <dcterms:modified xsi:type="dcterms:W3CDTF">2015-03-13T09:14:27Z</dcterms:modified>
</cp:coreProperties>
</file>