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6"/>
  </p:notesMasterIdLst>
  <p:handoutMasterIdLst>
    <p:handoutMasterId r:id="rId17"/>
  </p:handoutMasterIdLst>
  <p:sldIdLst>
    <p:sldId id="256" r:id="rId2"/>
    <p:sldId id="257" r:id="rId3"/>
    <p:sldId id="258" r:id="rId4"/>
    <p:sldId id="267" r:id="rId5"/>
    <p:sldId id="268" r:id="rId6"/>
    <p:sldId id="269" r:id="rId7"/>
    <p:sldId id="259" r:id="rId8"/>
    <p:sldId id="260" r:id="rId9"/>
    <p:sldId id="261" r:id="rId10"/>
    <p:sldId id="262" r:id="rId11"/>
    <p:sldId id="263" r:id="rId12"/>
    <p:sldId id="264" r:id="rId13"/>
    <p:sldId id="265" r:id="rId14"/>
    <p:sldId id="266" r:id="rId15"/>
  </p:sldIdLst>
  <p:sldSz cx="9144000" cy="6858000" type="screen4x3"/>
  <p:notesSz cx="6934200" cy="9280525"/>
  <p:defaultTextStyle>
    <a:defPPr>
      <a:defRPr lang="en-GB"/>
    </a:defPPr>
    <a:lvl1pPr algn="l" defTabSz="449263" rtl="0" fontAlgn="base">
      <a:spcBef>
        <a:spcPct val="0"/>
      </a:spcBef>
      <a:spcAft>
        <a:spcPct val="0"/>
      </a:spcAft>
      <a:defRPr sz="2400" kern="1200">
        <a:solidFill>
          <a:schemeClr val="bg1"/>
        </a:solidFill>
        <a:latin typeface="Times New Roman" pitchFamily="18" charset="0"/>
        <a:ea typeface="MS Gothic"/>
        <a:cs typeface="MS Gothic"/>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28479" autoAdjust="0"/>
    <p:restoredTop sz="86412" autoAdjust="0"/>
  </p:normalViewPr>
  <p:slideViewPr>
    <p:cSldViewPr>
      <p:cViewPr>
        <p:scale>
          <a:sx n="70" d="100"/>
          <a:sy n="70" d="100"/>
        </p:scale>
        <p:origin x="-420" y="-120"/>
      </p:cViewPr>
      <p:guideLst>
        <p:guide orient="horz" pos="2160"/>
        <p:guide pos="2880"/>
      </p:guideLst>
    </p:cSldViewPr>
  </p:slideViewPr>
  <p:outlineViewPr>
    <p:cViewPr varScale="1">
      <p:scale>
        <a:sx n="33" d="100"/>
        <a:sy n="33" d="100"/>
      </p:scale>
      <p:origin x="0" y="0"/>
    </p:cViewPr>
  </p:outlineViewPr>
  <p:notesTextViewPr>
    <p:cViewPr>
      <p:scale>
        <a:sx n="75" d="100"/>
        <a:sy n="75" d="100"/>
      </p:scale>
      <p:origin x="0" y="0"/>
    </p:cViewPr>
  </p:notesTextViewPr>
  <p:notesViewPr>
    <p:cSldViewPr>
      <p:cViewPr varScale="1">
        <p:scale>
          <a:sx n="67" d="100"/>
          <a:sy n="67" d="100"/>
        </p:scale>
        <p:origin x="3101" y="4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smtClean="0"/>
              <a:t>doc.: IEEE 802 EC-14/0068r0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smtClean="0"/>
              <a:t>October 2014</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a:t>Jon Rosdahl, CSR</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fld id="{52A79202-D6FC-4004-9EAC-173BEA3031E0}" type="slidenum">
              <a:rPr lang="en-US"/>
              <a:pPr>
                <a:defRPr/>
              </a:pPr>
              <a:t>‹#›</a:t>
            </a:fld>
            <a:endParaRPr lang="en-US"/>
          </a:p>
        </p:txBody>
      </p:sp>
    </p:spTree>
    <p:extLst>
      <p:ext uri="{BB962C8B-B14F-4D97-AF65-F5344CB8AC3E}">
        <p14:creationId xmlns:p14="http://schemas.microsoft.com/office/powerpoint/2010/main" val="31541728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0" name="Rectangle 2"/>
          <p:cNvSpPr>
            <a:spLocks noGrp="1" noChangeArrowheads="1"/>
          </p:cNvSpPr>
          <p:nvPr>
            <p:ph type="hdr"/>
          </p:nvPr>
        </p:nvSpPr>
        <p:spPr bwMode="auto">
          <a:xfrm>
            <a:off x="3924300" y="96838"/>
            <a:ext cx="2355850" cy="20002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smtClean="0"/>
              <a:t>doc.: IEEE 802 EC-14/0068r0</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smtClean="0"/>
              <a:t>October 2014</a:t>
            </a:r>
            <a:endParaRPr lang="en-US" dirty="0"/>
          </a:p>
        </p:txBody>
      </p:sp>
      <p:sp>
        <p:nvSpPr>
          <p:cNvPr id="9221"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noProof="0"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latin typeface="Times New Roman" pitchFamily="16" charset="0"/>
                <a:ea typeface="MS Gothic" charset="-128"/>
                <a:cs typeface="Arial Unicode MS" charset="0"/>
              </a:defRPr>
            </a:lvl1pPr>
          </a:lstStyle>
          <a:p>
            <a:pPr>
              <a:defRPr/>
            </a:pPr>
            <a:r>
              <a:rPr lang="en-US"/>
              <a:t>Jon Rosdahl, CSR</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US"/>
              <a:t>Page </a:t>
            </a:r>
            <a:fld id="{7A478400-C302-40FF-A836-EC3AD3B263C9}" type="slidenum">
              <a:rPr lang="en-US"/>
              <a:pPr>
                <a:defRPr/>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200">
                <a:solidFill>
                  <a:srgbClr val="000000"/>
                </a:solidFill>
                <a:latin typeface="Times New Roman" pitchFamily="16" charset="0"/>
                <a:ea typeface="MS Gothic" charset="-128"/>
                <a:cs typeface="+mn-cs"/>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Tree>
    <p:extLst>
      <p:ext uri="{BB962C8B-B14F-4D97-AF65-F5344CB8AC3E}">
        <p14:creationId xmlns:p14="http://schemas.microsoft.com/office/powerpoint/2010/main" val="2203629662"/>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doc.: IEEE 802 EC-14/0068r0</a:t>
            </a:r>
            <a:endParaRPr lang="en-US" smtClean="0">
              <a:latin typeface="Times New Roman" pitchFamily="18" charset="0"/>
              <a:ea typeface="Arial Unicode MS" pitchFamily="34" charset="-128"/>
              <a:cs typeface="Arial Unicode MS" pitchFamily="34" charset="-128"/>
            </a:endParaRPr>
          </a:p>
        </p:txBody>
      </p:sp>
      <p:sp>
        <p:nvSpPr>
          <p:cNvPr id="10243" name="Rectangle 3"/>
          <p:cNvSpPr>
            <a:spLocks noGrp="1" noChangeArrowheads="1"/>
          </p:cNvSpPr>
          <p:nvPr>
            <p:ph type="dt"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October 2014</a:t>
            </a:r>
            <a:endParaRPr lang="en-US" dirty="0" smtClean="0">
              <a:latin typeface="Times New Roman" pitchFamily="18" charset="0"/>
              <a:ea typeface="Arial Unicode MS" pitchFamily="34" charset="-128"/>
              <a:cs typeface="Arial Unicode MS" pitchFamily="34" charset="-128"/>
            </a:endParaRPr>
          </a:p>
        </p:txBody>
      </p:sp>
      <p:sp>
        <p:nvSpPr>
          <p:cNvPr id="10244" name="Rectangle 6"/>
          <p:cNvSpPr>
            <a:spLocks noGrp="1" noChangeArrowheads="1"/>
          </p:cNvSpPr>
          <p:nvPr>
            <p:ph type="ft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Jon Rosdahl, CSR</a:t>
            </a:r>
          </a:p>
        </p:txBody>
      </p:sp>
      <p:sp>
        <p:nvSpPr>
          <p:cNvPr id="10245" name="Rectangle 7"/>
          <p:cNvSpPr>
            <a:spLocks noGrp="1" noChangeArrowheads="1"/>
          </p:cNvSpPr>
          <p:nvPr>
            <p:ph type="sldNum"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Page </a:t>
            </a:r>
            <a:fld id="{FBC82004-48DB-4335-A6FA-CC0E0A6D2627}"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US" smtClean="0">
              <a:latin typeface="Times New Roman" pitchFamily="18" charset="0"/>
              <a:ea typeface="Arial Unicode MS" pitchFamily="34" charset="-128"/>
              <a:cs typeface="Arial Unicode MS" pitchFamily="34" charset="-128"/>
            </a:endParaRPr>
          </a:p>
        </p:txBody>
      </p:sp>
      <p:sp>
        <p:nvSpPr>
          <p:cNvPr id="10246"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a:p>
        </p:txBody>
      </p:sp>
      <p:sp>
        <p:nvSpPr>
          <p:cNvPr id="10247" name="Rectangle 2"/>
          <p:cNvSpPr>
            <a:spLocks noGrp="1" noChangeArrowheads="1"/>
          </p:cNvSpPr>
          <p:nvPr>
            <p:ph type="body"/>
          </p:nvPr>
        </p:nvSpPr>
        <p:spPr>
          <a:xfrm>
            <a:off x="923925" y="4408488"/>
            <a:ext cx="5086350" cy="4270375"/>
          </a:xfrm>
          <a:noFill/>
          <a:ln/>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3043588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doc.: IEEE 802 EC-14/0068r0</a:t>
            </a:r>
            <a:endParaRPr lang="en-US" smtClean="0">
              <a:latin typeface="Times New Roman" pitchFamily="18" charset="0"/>
              <a:ea typeface="Arial Unicode MS" pitchFamily="34" charset="-128"/>
              <a:cs typeface="Arial Unicode MS" pitchFamily="34" charset="-128"/>
            </a:endParaRPr>
          </a:p>
        </p:txBody>
      </p:sp>
      <p:sp>
        <p:nvSpPr>
          <p:cNvPr id="11267" name="Rectangle 3"/>
          <p:cNvSpPr>
            <a:spLocks noGrp="1" noChangeArrowheads="1"/>
          </p:cNvSpPr>
          <p:nvPr>
            <p:ph type="dt" sz="quarter"/>
          </p:nvPr>
        </p:nvSpPr>
        <p:spPr>
          <a:noFill/>
        </p:spPr>
        <p:txBody>
          <a:bodyPr/>
          <a:lstStyle/>
          <a:p>
            <a:r>
              <a:rPr lang="en-US" smtClean="0">
                <a:latin typeface="Times New Roman" pitchFamily="18" charset="0"/>
                <a:ea typeface="Arial Unicode MS" pitchFamily="34" charset="-128"/>
                <a:cs typeface="Arial Unicode MS" pitchFamily="34" charset="-128"/>
              </a:rPr>
              <a:t>October 2014</a:t>
            </a:r>
            <a:endParaRPr lang="en-US" dirty="0" smtClean="0">
              <a:latin typeface="Times New Roman" pitchFamily="18" charset="0"/>
              <a:ea typeface="Arial Unicode MS" pitchFamily="34" charset="-128"/>
              <a:cs typeface="Arial Unicode MS" pitchFamily="34" charset="-128"/>
            </a:endParaRPr>
          </a:p>
        </p:txBody>
      </p:sp>
      <p:sp>
        <p:nvSpPr>
          <p:cNvPr id="11268" name="Rectangle 6"/>
          <p:cNvSpPr>
            <a:spLocks noGrp="1" noChangeArrowheads="1"/>
          </p:cNvSpPr>
          <p:nvPr>
            <p:ph type="ft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Jon Rosdahl, CSR</a:t>
            </a:r>
          </a:p>
        </p:txBody>
      </p:sp>
      <p:sp>
        <p:nvSpPr>
          <p:cNvPr id="11269" name="Rectangle 7"/>
          <p:cNvSpPr>
            <a:spLocks noGrp="1" noChangeArrowheads="1"/>
          </p:cNvSpPr>
          <p:nvPr>
            <p:ph type="sldNum"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Page </a:t>
            </a:r>
            <a:fld id="{7623955C-B8EB-4273-9F21-97EF06D4D154}"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US" smtClean="0">
              <a:latin typeface="Times New Roman" pitchFamily="18" charset="0"/>
              <a:ea typeface="Arial Unicode MS" pitchFamily="34" charset="-128"/>
              <a:cs typeface="Arial Unicode MS" pitchFamily="34" charset="-128"/>
            </a:endParaRPr>
          </a:p>
        </p:txBody>
      </p:sp>
      <p:sp>
        <p:nvSpPr>
          <p:cNvPr id="11270"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a:p>
        </p:txBody>
      </p:sp>
      <p:sp>
        <p:nvSpPr>
          <p:cNvPr id="11271" name="Rectangle 2"/>
          <p:cNvSpPr>
            <a:spLocks noGrp="1" noChangeArrowheads="1"/>
          </p:cNvSpPr>
          <p:nvPr>
            <p:ph type="body"/>
          </p:nvPr>
        </p:nvSpPr>
        <p:spPr>
          <a:xfrm>
            <a:off x="923925" y="4408488"/>
            <a:ext cx="5086350" cy="4270375"/>
          </a:xfrm>
          <a:noFill/>
          <a:ln/>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4236881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fld id="{ED41CCEA-63BE-4BD6-9176-95AD044B6126}" type="datetime1">
              <a:rPr lang="en-US" altLang="en-US"/>
              <a:pPr/>
              <a:t>10/10/2014</a:t>
            </a:fld>
            <a:endParaRPr lang="en-US" altLang="en-US"/>
          </a:p>
        </p:txBody>
      </p:sp>
      <p:sp>
        <p:nvSpPr>
          <p:cNvPr id="5" name="Rectangle 7"/>
          <p:cNvSpPr>
            <a:spLocks noGrp="1" noChangeArrowheads="1"/>
          </p:cNvSpPr>
          <p:nvPr>
            <p:ph type="sldNum"/>
          </p:nvPr>
        </p:nvSpPr>
        <p:spPr>
          <a:ln/>
        </p:spPr>
        <p:txBody>
          <a:bodyPr/>
          <a:lstStyle/>
          <a:p>
            <a:r>
              <a:rPr lang="en-US" altLang="en-US"/>
              <a:t>Page </a:t>
            </a:r>
            <a:fld id="{6BADBFDB-DEEC-414D-8E20-D82FAC196B3B}" type="slidenum">
              <a:rPr lang="en-US" altLang="en-US"/>
              <a:pPr/>
              <a:t>4</a:t>
            </a:fld>
            <a:endParaRPr lang="en-US" altLang="en-US"/>
          </a:p>
        </p:txBody>
      </p:sp>
      <p:sp>
        <p:nvSpPr>
          <p:cNvPr id="6145" name="Rectangle 1"/>
          <p:cNvSpPr txBox="1">
            <a:spLocks noGrp="1" noRot="1" noChangeAspect="1" noChangeArrowheads="1"/>
          </p:cNvSpPr>
          <p:nvPr>
            <p:ph type="sldImg"/>
          </p:nvPr>
        </p:nvSpPr>
        <p:spPr bwMode="auto">
          <a:xfrm>
            <a:off x="1157288" y="701675"/>
            <a:ext cx="4624387" cy="34671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6" name="Rectangle 2"/>
          <p:cNvSpPr txBox="1">
            <a:spLocks noGrp="1" noChangeArrowheads="1"/>
          </p:cNvSpPr>
          <p:nvPr>
            <p:ph type="body" idx="1"/>
          </p:nvPr>
        </p:nvSpPr>
        <p:spPr bwMode="auto">
          <a:xfrm>
            <a:off x="924560" y="4408210"/>
            <a:ext cx="5085080" cy="417535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fld id="{ED41CCEA-63BE-4BD6-9176-95AD044B6126}" type="datetime1">
              <a:rPr lang="en-US" altLang="en-US"/>
              <a:pPr/>
              <a:t>10/10/2014</a:t>
            </a:fld>
            <a:endParaRPr lang="en-US" altLang="en-US"/>
          </a:p>
        </p:txBody>
      </p:sp>
      <p:sp>
        <p:nvSpPr>
          <p:cNvPr id="5" name="Rectangle 7"/>
          <p:cNvSpPr>
            <a:spLocks noGrp="1" noChangeArrowheads="1"/>
          </p:cNvSpPr>
          <p:nvPr>
            <p:ph type="sldNum"/>
          </p:nvPr>
        </p:nvSpPr>
        <p:spPr>
          <a:ln/>
        </p:spPr>
        <p:txBody>
          <a:bodyPr/>
          <a:lstStyle/>
          <a:p>
            <a:r>
              <a:rPr lang="en-US" altLang="en-US"/>
              <a:t>Page </a:t>
            </a:r>
            <a:fld id="{8A121D16-15C5-4555-B8A8-679DAEB07040}" type="slidenum">
              <a:rPr lang="en-US" altLang="en-US"/>
              <a:pPr/>
              <a:t>5</a:t>
            </a:fld>
            <a:endParaRPr lang="en-US" altLang="en-US"/>
          </a:p>
        </p:txBody>
      </p:sp>
      <p:sp>
        <p:nvSpPr>
          <p:cNvPr id="7169" name="Rectangle 1"/>
          <p:cNvSpPr txBox="1">
            <a:spLocks noGrp="1" noRot="1" noChangeAspect="1" noChangeArrowheads="1"/>
          </p:cNvSpPr>
          <p:nvPr>
            <p:ph type="sldImg"/>
          </p:nvPr>
        </p:nvSpPr>
        <p:spPr bwMode="auto">
          <a:xfrm>
            <a:off x="1157288" y="701675"/>
            <a:ext cx="4624387" cy="34671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170" name="Rectangle 2"/>
          <p:cNvSpPr txBox="1">
            <a:spLocks noGrp="1" noChangeArrowheads="1"/>
          </p:cNvSpPr>
          <p:nvPr>
            <p:ph type="body" idx="1"/>
          </p:nvPr>
        </p:nvSpPr>
        <p:spPr bwMode="auto">
          <a:xfrm>
            <a:off x="924560" y="4408210"/>
            <a:ext cx="5085080" cy="417535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fld id="{ED41CCEA-63BE-4BD6-9176-95AD044B6126}" type="datetime1">
              <a:rPr lang="en-US" altLang="en-US"/>
              <a:pPr/>
              <a:t>10/10/2014</a:t>
            </a:fld>
            <a:endParaRPr lang="en-US" altLang="en-US"/>
          </a:p>
        </p:txBody>
      </p:sp>
      <p:sp>
        <p:nvSpPr>
          <p:cNvPr id="5" name="Rectangle 7"/>
          <p:cNvSpPr>
            <a:spLocks noGrp="1" noChangeArrowheads="1"/>
          </p:cNvSpPr>
          <p:nvPr>
            <p:ph type="sldNum"/>
          </p:nvPr>
        </p:nvSpPr>
        <p:spPr>
          <a:ln/>
        </p:spPr>
        <p:txBody>
          <a:bodyPr/>
          <a:lstStyle/>
          <a:p>
            <a:r>
              <a:rPr lang="en-US" altLang="en-US"/>
              <a:t>Page </a:t>
            </a:r>
            <a:fld id="{9D8D54CD-90B3-4C31-8366-C924909C4664}" type="slidenum">
              <a:rPr lang="en-US" altLang="en-US"/>
              <a:pPr/>
              <a:t>6</a:t>
            </a:fld>
            <a:endParaRPr lang="en-US" altLang="en-US"/>
          </a:p>
        </p:txBody>
      </p:sp>
      <p:sp>
        <p:nvSpPr>
          <p:cNvPr id="8193" name="Rectangle 1"/>
          <p:cNvSpPr txBox="1">
            <a:spLocks noGrp="1" noRot="1" noChangeAspect="1" noChangeArrowheads="1"/>
          </p:cNvSpPr>
          <p:nvPr>
            <p:ph type="sldImg"/>
          </p:nvPr>
        </p:nvSpPr>
        <p:spPr bwMode="auto">
          <a:xfrm>
            <a:off x="1157288" y="701675"/>
            <a:ext cx="4624387" cy="34671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194" name="Rectangle 2"/>
          <p:cNvSpPr txBox="1">
            <a:spLocks noGrp="1" noChangeArrowheads="1"/>
          </p:cNvSpPr>
          <p:nvPr>
            <p:ph type="body" idx="1"/>
          </p:nvPr>
        </p:nvSpPr>
        <p:spPr bwMode="auto">
          <a:xfrm>
            <a:off x="924560" y="4408210"/>
            <a:ext cx="5085080" cy="417535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err="1" smtClean="0"/>
              <a:t>Ec</a:t>
            </a:r>
            <a:r>
              <a:rPr lang="en-US" dirty="0" smtClean="0"/>
              <a:t> –email ballot – on the fee structure -  </a:t>
            </a:r>
          </a:p>
          <a:p>
            <a:r>
              <a:rPr lang="en-US" dirty="0" smtClean="0"/>
              <a:t>Straw Poll Results: </a:t>
            </a:r>
          </a:p>
          <a:p>
            <a:r>
              <a:rPr lang="en-US" dirty="0" smtClean="0"/>
              <a:t> 6 for 1 </a:t>
            </a:r>
          </a:p>
          <a:p>
            <a:r>
              <a:rPr lang="en-US" dirty="0" smtClean="0"/>
              <a:t> 0 for 2 </a:t>
            </a:r>
            <a:endParaRPr lang="en-US" dirty="0" smtClean="0"/>
          </a:p>
          <a:p>
            <a:r>
              <a:rPr lang="en-US" dirty="0" smtClean="0"/>
              <a:t> 4 for 3;</a:t>
            </a:r>
          </a:p>
          <a:p>
            <a:r>
              <a:rPr lang="en-US" dirty="0" smtClean="0"/>
              <a:t> 4 not presents.</a:t>
            </a:r>
          </a:p>
          <a:p>
            <a:r>
              <a:rPr lang="en-US" dirty="0" smtClean="0"/>
              <a:t>10-day email</a:t>
            </a:r>
            <a:r>
              <a:rPr lang="en-US" baseline="0" dirty="0" smtClean="0"/>
              <a:t> motion to approve normal fee</a:t>
            </a:r>
            <a:endParaRPr lang="en-US" dirty="0"/>
          </a:p>
        </p:txBody>
      </p:sp>
      <p:sp>
        <p:nvSpPr>
          <p:cNvPr id="4" name="Header Placeholder 3"/>
          <p:cNvSpPr>
            <a:spLocks noGrp="1"/>
          </p:cNvSpPr>
          <p:nvPr>
            <p:ph type="hdr" idx="10"/>
          </p:nvPr>
        </p:nvSpPr>
        <p:spPr/>
        <p:txBody>
          <a:bodyPr/>
          <a:lstStyle/>
          <a:p>
            <a:pPr>
              <a:defRPr/>
            </a:pPr>
            <a:r>
              <a:rPr lang="en-US" smtClean="0"/>
              <a:t>doc.: IEEE 802 EC-14/0068r0</a:t>
            </a:r>
            <a:endParaRPr lang="en-US" dirty="0"/>
          </a:p>
        </p:txBody>
      </p:sp>
      <p:sp>
        <p:nvSpPr>
          <p:cNvPr id="5" name="Date Placeholder 4"/>
          <p:cNvSpPr>
            <a:spLocks noGrp="1"/>
          </p:cNvSpPr>
          <p:nvPr>
            <p:ph type="dt" idx="11"/>
          </p:nvPr>
        </p:nvSpPr>
        <p:spPr/>
        <p:txBody>
          <a:bodyPr/>
          <a:lstStyle/>
          <a:p>
            <a:pPr>
              <a:defRPr/>
            </a:pPr>
            <a:r>
              <a:rPr lang="en-US" smtClean="0"/>
              <a:t>October 2014</a:t>
            </a:r>
            <a:endParaRPr lang="en-US" dirty="0"/>
          </a:p>
        </p:txBody>
      </p:sp>
      <p:sp>
        <p:nvSpPr>
          <p:cNvPr id="6" name="Footer Placeholder 5"/>
          <p:cNvSpPr>
            <a:spLocks noGrp="1"/>
          </p:cNvSpPr>
          <p:nvPr>
            <p:ph type="ftr" idx="12"/>
          </p:nvPr>
        </p:nvSpPr>
        <p:spPr/>
        <p:txBody>
          <a:bodyPr/>
          <a:lstStyle/>
          <a:p>
            <a:pPr>
              <a:defRPr/>
            </a:pPr>
            <a:r>
              <a:rPr lang="en-US" smtClean="0"/>
              <a:t>Jon Rosdahl, CSR</a:t>
            </a:r>
            <a:endParaRPr lang="en-US"/>
          </a:p>
        </p:txBody>
      </p:sp>
      <p:sp>
        <p:nvSpPr>
          <p:cNvPr id="7" name="Slide Number Placeholder 6"/>
          <p:cNvSpPr>
            <a:spLocks noGrp="1"/>
          </p:cNvSpPr>
          <p:nvPr>
            <p:ph type="sldNum" idx="13"/>
          </p:nvPr>
        </p:nvSpPr>
        <p:spPr/>
        <p:txBody>
          <a:bodyPr/>
          <a:lstStyle/>
          <a:p>
            <a:pPr>
              <a:defRPr/>
            </a:pPr>
            <a:r>
              <a:rPr lang="en-US" smtClean="0"/>
              <a:t>Page </a:t>
            </a:r>
            <a:fld id="{7A478400-C302-40FF-A836-EC3AD3B263C9}" type="slidenum">
              <a:rPr lang="en-US" smtClean="0"/>
              <a:pPr>
                <a:defRPr/>
              </a:pPr>
              <a:t>9</a:t>
            </a:fld>
            <a:endParaRPr lang="en-US"/>
          </a:p>
        </p:txBody>
      </p:sp>
    </p:spTree>
    <p:extLst>
      <p:ext uri="{BB962C8B-B14F-4D97-AF65-F5344CB8AC3E}">
        <p14:creationId xmlns:p14="http://schemas.microsoft.com/office/powerpoint/2010/main" val="6660025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October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7B89D2F3-3A0B-4B22-AD26-703531DFDA8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October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E6969283-78ED-4F71-B854-48055E18A2DC}"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October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2FC89608-6A20-477C-A981-705C17D7D065}"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October 2014</a:t>
            </a:r>
            <a:endParaRPr lang="en-GB" dirty="0"/>
          </a:p>
        </p:txBody>
      </p:sp>
      <p:sp>
        <p:nvSpPr>
          <p:cNvPr id="6"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7" name="Rectangle 5"/>
          <p:cNvSpPr>
            <a:spLocks noGrp="1" noChangeArrowheads="1"/>
          </p:cNvSpPr>
          <p:nvPr>
            <p:ph type="sldNum" idx="12"/>
          </p:nvPr>
        </p:nvSpPr>
        <p:spPr>
          <a:ln/>
        </p:spPr>
        <p:txBody>
          <a:bodyPr/>
          <a:lstStyle>
            <a:lvl1pPr>
              <a:defRPr/>
            </a:lvl1pPr>
          </a:lstStyle>
          <a:p>
            <a:pPr>
              <a:defRPr/>
            </a:pPr>
            <a:r>
              <a:rPr lang="en-GB"/>
              <a:t>Slide </a:t>
            </a:r>
            <a:fld id="{596D0F4C-4EDF-4701-BCA4-6112044C65B5}"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a:defRPr/>
            </a:pPr>
            <a:r>
              <a:rPr lang="en-US" smtClean="0"/>
              <a:t>October 2014</a:t>
            </a:r>
            <a:endParaRPr lang="en-GB" dirty="0"/>
          </a:p>
        </p:txBody>
      </p:sp>
      <p:sp>
        <p:nvSpPr>
          <p:cNvPr id="8" name="Footer Placeholder 7"/>
          <p:cNvSpPr>
            <a:spLocks noGrp="1"/>
          </p:cNvSpPr>
          <p:nvPr>
            <p:ph type="ftr" idx="11"/>
          </p:nvPr>
        </p:nvSpPr>
        <p:spPr>
          <a:xfrm>
            <a:off x="5643563" y="6475413"/>
            <a:ext cx="2898775" cy="180975"/>
          </a:xfrm>
        </p:spPr>
        <p:txBody>
          <a:bodyPr/>
          <a:lstStyle>
            <a:lvl1pPr>
              <a:defRPr/>
            </a:lvl1pPr>
          </a:lstStyle>
          <a:p>
            <a:pPr>
              <a:defRPr/>
            </a:pPr>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pPr>
              <a:defRPr/>
            </a:pPr>
            <a:r>
              <a:rPr lang="en-GB"/>
              <a:t>Slide </a:t>
            </a:r>
            <a:fld id="{6B5ED4C8-2B62-4991-947A-61F0AFF81AC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a:defRPr/>
            </a:pPr>
            <a:r>
              <a:rPr lang="en-US" smtClean="0"/>
              <a:t>October 2014</a:t>
            </a:r>
            <a:endParaRPr lang="en-GB" dirty="0"/>
          </a:p>
        </p:txBody>
      </p:sp>
      <p:sp>
        <p:nvSpPr>
          <p:cNvPr id="4"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5" name="Rectangle 5"/>
          <p:cNvSpPr>
            <a:spLocks noGrp="1" noChangeArrowheads="1"/>
          </p:cNvSpPr>
          <p:nvPr>
            <p:ph type="sldNum" idx="12"/>
          </p:nvPr>
        </p:nvSpPr>
        <p:spPr>
          <a:ln/>
        </p:spPr>
        <p:txBody>
          <a:bodyPr/>
          <a:lstStyle>
            <a:lvl1pPr>
              <a:defRPr/>
            </a:lvl1pPr>
          </a:lstStyle>
          <a:p>
            <a:pPr>
              <a:defRPr/>
            </a:pPr>
            <a:r>
              <a:rPr lang="en-GB"/>
              <a:t>Slide </a:t>
            </a:r>
            <a:fld id="{A6C5482A-260B-4E4B-AC84-D73403BB5CB9}"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smtClean="0"/>
              <a:t>October 2014</a:t>
            </a:r>
            <a:endParaRPr lang="en-GB" dirty="0"/>
          </a:p>
        </p:txBody>
      </p:sp>
      <p:sp>
        <p:nvSpPr>
          <p:cNvPr id="3"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4" name="Rectangle 5"/>
          <p:cNvSpPr>
            <a:spLocks noGrp="1" noChangeArrowheads="1"/>
          </p:cNvSpPr>
          <p:nvPr>
            <p:ph type="sldNum" idx="12"/>
          </p:nvPr>
        </p:nvSpPr>
        <p:spPr>
          <a:ln/>
        </p:spPr>
        <p:txBody>
          <a:bodyPr/>
          <a:lstStyle>
            <a:lvl1pPr>
              <a:defRPr/>
            </a:lvl1pPr>
          </a:lstStyle>
          <a:p>
            <a:pPr>
              <a:defRPr/>
            </a:pPr>
            <a:r>
              <a:rPr lang="en-GB"/>
              <a:t>Slide </a:t>
            </a:r>
            <a:fld id="{189D7BFD-E160-402F-BBC8-B5B701941DD4}"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t>October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06AC922A-D50D-4784-BDB0-95BF1D680974}"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t>October 2014</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F2CCFC3D-D547-4F7B-B83F-14FDE279E97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685800" y="685800"/>
            <a:ext cx="7770813"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2051" name="Rectangle 2"/>
          <p:cNvSpPr>
            <a:spLocks noGrp="1" noChangeArrowheads="1"/>
          </p:cNvSpPr>
          <p:nvPr>
            <p:ph type="body" idx="1"/>
          </p:nvPr>
        </p:nvSpPr>
        <p:spPr bwMode="auto">
          <a:xfrm>
            <a:off x="685800" y="1981200"/>
            <a:ext cx="7770813"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3" y="333375"/>
            <a:ext cx="1874837"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a:defRPr/>
            </a:pPr>
            <a:r>
              <a:rPr lang="en-US" smtClean="0"/>
              <a:t>October 2014</a:t>
            </a:r>
            <a:endParaRPr lang="en-GB" dirty="0"/>
          </a:p>
        </p:txBody>
      </p:sp>
      <p:sp>
        <p:nvSpPr>
          <p:cNvPr id="1028" name="Rectangle 4"/>
          <p:cNvSpPr>
            <a:spLocks noGrp="1" noChangeArrowheads="1"/>
          </p:cNvSpPr>
          <p:nvPr>
            <p:ph type="ftr"/>
          </p:nvPr>
        </p:nvSpPr>
        <p:spPr bwMode="auto">
          <a:xfrm>
            <a:off x="6096000" y="6475413"/>
            <a:ext cx="2446338" cy="1841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pPr>
              <a:defRPr/>
            </a:pPr>
            <a:r>
              <a:rPr lang="en-GB" dirty="0"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GB"/>
              <a:t>Slide </a:t>
            </a:r>
            <a:fld id="{53EBAA78-AC7B-4AAE-80E5-F5D910A6B4BE}" type="slidenum">
              <a:rPr lang="en-GB"/>
              <a:pPr>
                <a:defRPr/>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31" name="Rectangle 7"/>
          <p:cNvSpPr>
            <a:spLocks noChangeArrowheads="1"/>
          </p:cNvSpPr>
          <p:nvPr/>
        </p:nvSpPr>
        <p:spPr bwMode="auto">
          <a:xfrm>
            <a:off x="684213" y="6475413"/>
            <a:ext cx="420687" cy="184150"/>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 name="Date Placeholder 3"/>
          <p:cNvSpPr txBox="1">
            <a:spLocks/>
          </p:cNvSpPr>
          <p:nvPr/>
        </p:nvSpPr>
        <p:spPr bwMode="auto">
          <a:xfrm>
            <a:off x="3581400" y="357188"/>
            <a:ext cx="4872038"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b="1" dirty="0" smtClean="0">
                <a:solidFill>
                  <a:schemeClr val="tx1"/>
                </a:solidFill>
                <a:latin typeface="Times New Roman" pitchFamily="16" charset="0"/>
                <a:ea typeface="MS Gothic" charset="-128"/>
                <a:cs typeface="Arial Unicode MS" charset="0"/>
              </a:rPr>
              <a:t>doc.: IEEE </a:t>
            </a:r>
            <a:r>
              <a:rPr lang="en-GB" sz="1800" b="1" dirty="0" smtClean="0">
                <a:solidFill>
                  <a:schemeClr val="tx1"/>
                </a:solidFill>
                <a:latin typeface="Times New Roman" pitchFamily="16" charset="0"/>
                <a:ea typeface="MS Gothic" charset="-128"/>
                <a:cs typeface="Arial Unicode MS" charset="0"/>
              </a:rPr>
              <a:t>802</a:t>
            </a:r>
            <a:r>
              <a:rPr lang="en-GB" sz="1800" b="1" baseline="0" dirty="0" smtClean="0">
                <a:solidFill>
                  <a:schemeClr val="tx1"/>
                </a:solidFill>
                <a:latin typeface="Times New Roman" pitchFamily="16" charset="0"/>
                <a:ea typeface="MS Gothic" charset="-128"/>
                <a:cs typeface="Arial Unicode MS" charset="0"/>
              </a:rPr>
              <a:t> EC-</a:t>
            </a:r>
            <a:r>
              <a:rPr lang="en-US" sz="1800" b="1" dirty="0" smtClean="0">
                <a:solidFill>
                  <a:schemeClr val="tx1"/>
                </a:solidFill>
                <a:effectLst/>
              </a:rPr>
              <a:t>14-0068r0</a:t>
            </a:r>
            <a:endParaRPr lang="en-GB" sz="1800" b="1" dirty="0" smtClean="0">
              <a:solidFill>
                <a:schemeClr val="tx1"/>
              </a:solidFill>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9" r:id="rId5"/>
    <p:sldLayoutId id="2147483705" r:id="rId6"/>
    <p:sldLayoutId id="2147483706" r:id="rId7"/>
    <p:sldLayoutId id="2147483707" r:id="rId8"/>
    <p:sldLayoutId id="2147483708" r:id="rId9"/>
  </p:sldLayoutIdLst>
  <p:timing>
    <p:tnLst>
      <p:par>
        <p:cTn id="1" dur="indefinite" restart="never" nodeType="tmRoot"/>
      </p:par>
    </p:tnLst>
  </p:timing>
  <p:hf hdr="0" ft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ieee.or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Grp="1" noChangeArrowheads="1"/>
          </p:cNvSpPr>
          <p:nvPr>
            <p:ph type="dt" sz="quarter" idx="10"/>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October 2014</a:t>
            </a:r>
            <a:endParaRPr lang="en-GB" dirty="0" smtClean="0">
              <a:latin typeface="Times New Roman" pitchFamily="18" charset="0"/>
              <a:ea typeface="Arial Unicode MS" pitchFamily="34" charset="-128"/>
              <a:cs typeface="Arial Unicode MS" pitchFamily="34" charset="-128"/>
            </a:endParaRPr>
          </a:p>
        </p:txBody>
      </p:sp>
      <p:sp>
        <p:nvSpPr>
          <p:cNvPr id="1029"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DA834F39-FECA-4254-A927-AA26D4F544F5}"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GB" smtClean="0">
              <a:latin typeface="Times New Roman" pitchFamily="18" charset="0"/>
              <a:ea typeface="Arial Unicode MS" pitchFamily="34" charset="-128"/>
              <a:cs typeface="Arial Unicode MS" pitchFamily="34" charset="-128"/>
            </a:endParaRPr>
          </a:p>
        </p:txBody>
      </p:sp>
      <p:sp>
        <p:nvSpPr>
          <p:cNvPr id="1030"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a:t>
            </a:r>
            <a:r>
              <a:rPr lang="en-GB" sz="1200" dirty="0" smtClean="0">
                <a:solidFill>
                  <a:srgbClr val="000000"/>
                </a:solidFill>
                <a:ea typeface="Arial Unicode MS" pitchFamily="34" charset="-128"/>
                <a:cs typeface="Arial Unicode MS" pitchFamily="34" charset="-128"/>
              </a:rPr>
              <a:t>Rosdahl</a:t>
            </a:r>
            <a:r>
              <a:rPr lang="en-GB" sz="1200" dirty="0">
                <a:solidFill>
                  <a:srgbClr val="000000"/>
                </a:solidFill>
                <a:ea typeface="Arial Unicode MS" pitchFamily="34" charset="-128"/>
                <a:cs typeface="Arial Unicode MS" pitchFamily="34" charset="-128"/>
              </a:rPr>
              <a:t>, CSR</a:t>
            </a:r>
          </a:p>
        </p:txBody>
      </p:sp>
      <p:sp>
        <p:nvSpPr>
          <p:cNvPr id="1031"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ea typeface="Arial Unicode MS" pitchFamily="34" charset="-128"/>
                <a:cs typeface="Arial Unicode MS" pitchFamily="34" charset="-128"/>
              </a:rPr>
              <a:t>Slide </a:t>
            </a:r>
            <a:fld id="{F2ACD4E4-215F-4F98-8233-1E85A981F83D}" type="slidenum">
              <a:rPr lang="en-GB" sz="1200">
                <a:solidFill>
                  <a:srgbClr val="000000"/>
                </a:solidFill>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a:t>
            </a:fld>
            <a:endParaRPr lang="en-GB" sz="1200">
              <a:solidFill>
                <a:srgbClr val="000000"/>
              </a:solidFill>
              <a:ea typeface="Arial Unicode MS" pitchFamily="34" charset="-128"/>
              <a:cs typeface="Arial Unicode MS" pitchFamily="34" charset="-128"/>
            </a:endParaRPr>
          </a:p>
        </p:txBody>
      </p:sp>
      <p:sp>
        <p:nvSpPr>
          <p:cNvPr id="1032" name="Rectangle 1"/>
          <p:cNvSpPr>
            <a:spLocks noGrp="1" noChangeArrowheads="1"/>
          </p:cNvSpPr>
          <p:nvPr>
            <p:ph type="title"/>
          </p:nvPr>
        </p:nvSpPr>
        <p:spPr>
          <a:xfrm>
            <a:off x="685800" y="685800"/>
            <a:ext cx="7772400" cy="1066800"/>
          </a:xfrm>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Exec Sec October Interim Meeting Slides</a:t>
            </a:r>
            <a:endParaRPr lang="en-GB" dirty="0" smtClean="0"/>
          </a:p>
        </p:txBody>
      </p:sp>
      <p:sp>
        <p:nvSpPr>
          <p:cNvPr id="1033" name="Rectangle 2"/>
          <p:cNvSpPr>
            <a:spLocks noGrp="1" noChangeArrowheads="1"/>
          </p:cNvSpPr>
          <p:nvPr>
            <p:ph type="body" idx="1"/>
          </p:nvPr>
        </p:nvSpPr>
        <p:spPr>
          <a:xfrm>
            <a:off x="685800" y="1524000"/>
            <a:ext cx="7772400" cy="396875"/>
          </a:xfrm>
        </p:spPr>
        <p:txBody>
          <a:bodyPr/>
          <a:lstStyle/>
          <a:p>
            <a:pPr algn="ctr" eaLnBrk="1" hangingPunct="1">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smtClean="0"/>
              <a:t>Date:</a:t>
            </a:r>
            <a:r>
              <a:rPr lang="en-GB" sz="2000" b="0" dirty="0" smtClean="0"/>
              <a:t> </a:t>
            </a:r>
            <a:r>
              <a:rPr lang="en-GB" sz="2000" b="0" dirty="0" smtClean="0"/>
              <a:t>2014-10-07</a:t>
            </a:r>
            <a:endParaRPr lang="en-GB" sz="2000" b="0" dirty="0" smtClean="0"/>
          </a:p>
        </p:txBody>
      </p:sp>
      <p:graphicFrame>
        <p:nvGraphicFramePr>
          <p:cNvPr id="1026" name="Object 3"/>
          <p:cNvGraphicFramePr>
            <a:graphicFrameLocks noChangeAspect="1"/>
          </p:cNvGraphicFramePr>
          <p:nvPr>
            <p:extLst>
              <p:ext uri="{D42A27DB-BD31-4B8C-83A1-F6EECF244321}">
                <p14:modId xmlns:p14="http://schemas.microsoft.com/office/powerpoint/2010/main" val="587249905"/>
              </p:ext>
            </p:extLst>
          </p:nvPr>
        </p:nvGraphicFramePr>
        <p:xfrm>
          <a:off x="519113" y="2292350"/>
          <a:ext cx="7669212" cy="2743200"/>
        </p:xfrm>
        <a:graphic>
          <a:graphicData uri="http://schemas.openxmlformats.org/presentationml/2006/ole">
            <mc:AlternateContent xmlns:mc="http://schemas.openxmlformats.org/markup-compatibility/2006">
              <mc:Choice xmlns:v="urn:schemas-microsoft-com:vml" Requires="v">
                <p:oleObj spid="_x0000_s1082" name="Document" r:id="rId4" imgW="8261444" imgH="2944038" progId="Word.Document.8">
                  <p:embed/>
                </p:oleObj>
              </mc:Choice>
              <mc:Fallback>
                <p:oleObj name="Document" r:id="rId4" imgW="8261444" imgH="2944038" progId="Word.Document.8">
                  <p:embed/>
                  <p:pic>
                    <p:nvPicPr>
                      <p:cNvPr id="0" name="Picture 46"/>
                      <p:cNvPicPr>
                        <a:picLocks noChangeAspect="1" noChangeArrowheads="1"/>
                      </p:cNvPicPr>
                      <p:nvPr/>
                    </p:nvPicPr>
                    <p:blipFill>
                      <a:blip r:embed="rId5"/>
                      <a:srcRect/>
                      <a:stretch>
                        <a:fillRect/>
                      </a:stretch>
                    </p:blipFill>
                    <p:spPr bwMode="auto">
                      <a:xfrm>
                        <a:off x="519113" y="2292350"/>
                        <a:ext cx="7669212" cy="27432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34" name="Rectangle 4"/>
          <p:cNvSpPr>
            <a:spLocks noChangeArrowheads="1"/>
          </p:cNvSpPr>
          <p:nvPr/>
        </p:nvSpPr>
        <p:spPr bwMode="auto">
          <a:xfrm>
            <a:off x="533400" y="1939925"/>
            <a:ext cx="1447800" cy="381000"/>
          </a:xfrm>
          <a:prstGeom prst="rect">
            <a:avLst/>
          </a:prstGeom>
          <a:noFill/>
          <a:ln w="9525">
            <a:noFill/>
            <a:round/>
            <a:headEnd/>
            <a:tailEnd/>
          </a:ln>
        </p:spPr>
        <p:txBody>
          <a:bodyPr lIns="92160" tIns="46080" rIns="92160" bIns="46080"/>
          <a:lstStyle/>
          <a:p>
            <a:pPr eaLnBrk="0" hangingPunct="0">
              <a:spcBef>
                <a:spcPts val="500"/>
              </a:spcBef>
              <a:buClr>
                <a:srgbClr val="000000"/>
              </a:buClr>
              <a:buSzPct val="100000"/>
              <a:buFont typeface="Times New Roman" pitchFamily="18" charset="0"/>
              <a:buNone/>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3200" b="1" dirty="0" smtClean="0">
                <a:solidFill>
                  <a:srgbClr val="000000"/>
                </a:solidFill>
                <a:effectLst/>
                <a:latin typeface="+mj-lt"/>
                <a:ea typeface="+mj-ea"/>
                <a:cs typeface="MS Gothic"/>
              </a:rPr>
              <a:t>7.00 Network Provider RFP </a:t>
            </a:r>
            <a:r>
              <a:rPr lang="en-US" sz="3200" b="1" dirty="0" err="1" smtClean="0">
                <a:solidFill>
                  <a:srgbClr val="000000"/>
                </a:solidFill>
                <a:effectLst/>
                <a:latin typeface="+mj-lt"/>
                <a:ea typeface="+mj-ea"/>
                <a:cs typeface="MS Gothic"/>
              </a:rPr>
              <a:t>Adhoc</a:t>
            </a:r>
            <a:r>
              <a:rPr lang="en-US" sz="3200" b="1" dirty="0" smtClean="0">
                <a:solidFill>
                  <a:srgbClr val="000000"/>
                </a:solidFill>
                <a:effectLst/>
                <a:latin typeface="+mj-lt"/>
                <a:ea typeface="+mj-ea"/>
                <a:cs typeface="MS Gothic"/>
              </a:rPr>
              <a:t> Status</a:t>
            </a:r>
            <a:endParaRPr lang="en-US" dirty="0"/>
          </a:p>
        </p:txBody>
      </p:sp>
      <p:sp>
        <p:nvSpPr>
          <p:cNvPr id="3" name="Content Placeholder 2"/>
          <p:cNvSpPr>
            <a:spLocks noGrp="1"/>
          </p:cNvSpPr>
          <p:nvPr>
            <p:ph idx="1"/>
          </p:nvPr>
        </p:nvSpPr>
        <p:spPr/>
        <p:txBody>
          <a:bodyPr/>
          <a:lstStyle/>
          <a:p>
            <a:pPr lvl="0"/>
            <a:r>
              <a:rPr lang="en-US" b="0" dirty="0" smtClean="0"/>
              <a:t>Individuals of the </a:t>
            </a:r>
            <a:r>
              <a:rPr lang="en-US" b="0" dirty="0" err="1" smtClean="0"/>
              <a:t>Adhoc</a:t>
            </a:r>
            <a:r>
              <a:rPr lang="en-US" b="0" dirty="0" smtClean="0"/>
              <a:t> have met, Jon to work with proposal for consideration in November.</a:t>
            </a:r>
          </a:p>
          <a:p>
            <a:r>
              <a:rPr lang="en-US" b="0" dirty="0" smtClean="0"/>
              <a:t>There will possibly need to be an executive session for discussion in November</a:t>
            </a:r>
            <a:endParaRPr lang="en-US" b="0" dirty="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October 2014</a:t>
            </a:r>
            <a:endParaRPr lang="en-GB" dirty="0"/>
          </a:p>
        </p:txBody>
      </p:sp>
      <p:sp>
        <p:nvSpPr>
          <p:cNvPr id="5" name="Slide Number Placeholder 4"/>
          <p:cNvSpPr>
            <a:spLocks noGrp="1"/>
          </p:cNvSpPr>
          <p:nvPr>
            <p:ph type="sldNum" idx="12"/>
          </p:nvPr>
        </p:nvSpPr>
        <p:spPr/>
        <p:txBody>
          <a:bodyPr/>
          <a:lstStyle/>
          <a:p>
            <a:pPr>
              <a:defRPr/>
            </a:pPr>
            <a:r>
              <a:rPr lang="en-GB" smtClean="0"/>
              <a:t>Slide </a:t>
            </a:r>
            <a:fld id="{E6969283-78ED-4F71-B854-48055E18A2DC}" type="slidenum">
              <a:rPr lang="en-GB" smtClean="0"/>
              <a:pPr>
                <a:defRPr/>
              </a:pPr>
              <a:t>10</a:t>
            </a:fld>
            <a:endParaRPr lang="en-GB"/>
          </a:p>
        </p:txBody>
      </p:sp>
      <p:sp>
        <p:nvSpPr>
          <p:cNvPr id="6"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Rosdahl, CSR</a:t>
            </a:r>
          </a:p>
        </p:txBody>
      </p:sp>
    </p:spTree>
    <p:extLst>
      <p:ext uri="{BB962C8B-B14F-4D97-AF65-F5344CB8AC3E}">
        <p14:creationId xmlns:p14="http://schemas.microsoft.com/office/powerpoint/2010/main" val="33169205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077200" cy="1295400"/>
          </a:xfrm>
        </p:spPr>
        <p:txBody>
          <a:bodyPr/>
          <a:lstStyle/>
          <a:p>
            <a:pPr rtl="0" eaLnBrk="1" fontAlgn="base" hangingPunct="1"/>
            <a:r>
              <a:rPr lang="en-US" sz="3200" b="1" dirty="0" smtClean="0">
                <a:solidFill>
                  <a:srgbClr val="000000"/>
                </a:solidFill>
                <a:effectLst/>
                <a:latin typeface="+mj-lt"/>
                <a:ea typeface="+mj-ea"/>
                <a:cs typeface="MS Gothic"/>
              </a:rPr>
              <a:t>8.00 Motion to Approve Site visit to Berlin/</a:t>
            </a:r>
            <a:r>
              <a:rPr lang="en-US" sz="3200" b="1" dirty="0" err="1" smtClean="0">
                <a:solidFill>
                  <a:srgbClr val="000000"/>
                </a:solidFill>
                <a:effectLst/>
                <a:latin typeface="+mj-lt"/>
                <a:ea typeface="+mj-ea"/>
                <a:cs typeface="MS Gothic"/>
              </a:rPr>
              <a:t>Praque</a:t>
            </a:r>
            <a:r>
              <a:rPr lang="en-US" sz="3200" b="1" dirty="0" smtClean="0">
                <a:solidFill>
                  <a:srgbClr val="000000"/>
                </a:solidFill>
                <a:effectLst/>
                <a:latin typeface="+mj-lt"/>
                <a:ea typeface="+mj-ea"/>
                <a:cs typeface="MS Gothic"/>
              </a:rPr>
              <a:t> and another possible Europe Venue in Dec</a:t>
            </a:r>
            <a:endParaRPr lang="en-US" dirty="0"/>
          </a:p>
        </p:txBody>
      </p:sp>
      <p:sp>
        <p:nvSpPr>
          <p:cNvPr id="3" name="Content Placeholder 2"/>
          <p:cNvSpPr>
            <a:spLocks noGrp="1"/>
          </p:cNvSpPr>
          <p:nvPr>
            <p:ph idx="1"/>
          </p:nvPr>
        </p:nvSpPr>
        <p:spPr/>
        <p:txBody>
          <a:bodyPr/>
          <a:lstStyle/>
          <a:p>
            <a:r>
              <a:rPr lang="en-US" dirty="0" smtClean="0"/>
              <a:t>Motion to approve an European site visit for up to 4 people not to exceed $25,000 for December 2014</a:t>
            </a:r>
          </a:p>
          <a:p>
            <a:endParaRPr lang="en-US" dirty="0"/>
          </a:p>
          <a:p>
            <a:r>
              <a:rPr lang="en-US" dirty="0" smtClean="0"/>
              <a:t>Move: Jon Rosdahl</a:t>
            </a:r>
          </a:p>
          <a:p>
            <a:r>
              <a:rPr lang="en-US" dirty="0" smtClean="0"/>
              <a:t>2</a:t>
            </a:r>
            <a:r>
              <a:rPr lang="en-US" baseline="30000" dirty="0" smtClean="0"/>
              <a:t>nd</a:t>
            </a:r>
            <a:r>
              <a:rPr lang="en-US" dirty="0" smtClean="0"/>
              <a:t>: Clint Chaplin</a:t>
            </a:r>
          </a:p>
          <a:p>
            <a:r>
              <a:rPr lang="en-US" dirty="0" smtClean="0"/>
              <a:t>No Objection: Motion approved.</a:t>
            </a:r>
            <a:endParaRPr lang="en-US" dirty="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October 2014</a:t>
            </a:r>
            <a:endParaRPr lang="en-GB" dirty="0"/>
          </a:p>
        </p:txBody>
      </p:sp>
      <p:sp>
        <p:nvSpPr>
          <p:cNvPr id="5" name="Slide Number Placeholder 4"/>
          <p:cNvSpPr>
            <a:spLocks noGrp="1"/>
          </p:cNvSpPr>
          <p:nvPr>
            <p:ph type="sldNum" idx="12"/>
          </p:nvPr>
        </p:nvSpPr>
        <p:spPr/>
        <p:txBody>
          <a:bodyPr/>
          <a:lstStyle/>
          <a:p>
            <a:pPr>
              <a:defRPr/>
            </a:pPr>
            <a:r>
              <a:rPr lang="en-GB" smtClean="0"/>
              <a:t>Slide </a:t>
            </a:r>
            <a:fld id="{E6969283-78ED-4F71-B854-48055E18A2DC}" type="slidenum">
              <a:rPr lang="en-GB" smtClean="0"/>
              <a:pPr>
                <a:defRPr/>
              </a:pPr>
              <a:t>11</a:t>
            </a:fld>
            <a:endParaRPr lang="en-GB"/>
          </a:p>
        </p:txBody>
      </p:sp>
      <p:sp>
        <p:nvSpPr>
          <p:cNvPr id="6"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Rosdahl, CSR</a:t>
            </a:r>
          </a:p>
        </p:txBody>
      </p:sp>
    </p:spTree>
    <p:extLst>
      <p:ext uri="{BB962C8B-B14F-4D97-AF65-F5344CB8AC3E}">
        <p14:creationId xmlns:p14="http://schemas.microsoft.com/office/powerpoint/2010/main" val="1390965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7770813" cy="1141413"/>
          </a:xfrm>
        </p:spPr>
        <p:txBody>
          <a:bodyPr/>
          <a:lstStyle/>
          <a:p>
            <a:pPr rtl="0" eaLnBrk="1" fontAlgn="base" hangingPunct="1"/>
            <a:r>
              <a:rPr lang="en-US" sz="3200" b="1" dirty="0" smtClean="0">
                <a:solidFill>
                  <a:srgbClr val="000000"/>
                </a:solidFill>
                <a:effectLst/>
                <a:latin typeface="+mj-lt"/>
                <a:ea typeface="+mj-ea"/>
                <a:cs typeface="MS Gothic"/>
              </a:rPr>
              <a:t>9.00 Motion to approve funding for Electronic Media Distribution</a:t>
            </a:r>
            <a:endParaRPr lang="en-US" dirty="0"/>
          </a:p>
        </p:txBody>
      </p:sp>
      <p:sp>
        <p:nvSpPr>
          <p:cNvPr id="3" name="Content Placeholder 2"/>
          <p:cNvSpPr>
            <a:spLocks noGrp="1"/>
          </p:cNvSpPr>
          <p:nvPr>
            <p:ph idx="1"/>
          </p:nvPr>
        </p:nvSpPr>
        <p:spPr/>
        <p:txBody>
          <a:bodyPr/>
          <a:lstStyle/>
          <a:p>
            <a:r>
              <a:rPr lang="en-US" dirty="0" smtClean="0"/>
              <a:t>Motion not needed – Electronic Media Distribution is a budget item and not needed each time.</a:t>
            </a:r>
            <a:endParaRPr lang="en-US" dirty="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October 2014</a:t>
            </a:r>
            <a:endParaRPr lang="en-GB" dirty="0"/>
          </a:p>
        </p:txBody>
      </p:sp>
      <p:sp>
        <p:nvSpPr>
          <p:cNvPr id="5" name="Slide Number Placeholder 4"/>
          <p:cNvSpPr>
            <a:spLocks noGrp="1"/>
          </p:cNvSpPr>
          <p:nvPr>
            <p:ph type="sldNum" idx="12"/>
          </p:nvPr>
        </p:nvSpPr>
        <p:spPr/>
        <p:txBody>
          <a:bodyPr/>
          <a:lstStyle/>
          <a:p>
            <a:pPr>
              <a:defRPr/>
            </a:pPr>
            <a:r>
              <a:rPr lang="en-GB" smtClean="0"/>
              <a:t>Slide </a:t>
            </a:r>
            <a:fld id="{E6969283-78ED-4F71-B854-48055E18A2DC}" type="slidenum">
              <a:rPr lang="en-GB" smtClean="0"/>
              <a:pPr>
                <a:defRPr/>
              </a:pPr>
              <a:t>12</a:t>
            </a:fld>
            <a:endParaRPr lang="en-GB"/>
          </a:p>
        </p:txBody>
      </p:sp>
      <p:sp>
        <p:nvSpPr>
          <p:cNvPr id="6"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Rosdahl, CSR</a:t>
            </a:r>
          </a:p>
        </p:txBody>
      </p:sp>
    </p:spTree>
    <p:extLst>
      <p:ext uri="{BB962C8B-B14F-4D97-AF65-F5344CB8AC3E}">
        <p14:creationId xmlns:p14="http://schemas.microsoft.com/office/powerpoint/2010/main" val="310000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3200" b="1" dirty="0" smtClean="0">
                <a:solidFill>
                  <a:srgbClr val="000000"/>
                </a:solidFill>
                <a:effectLst/>
                <a:latin typeface="+mj-lt"/>
                <a:ea typeface="+mj-ea"/>
                <a:cs typeface="MS Gothic"/>
              </a:rPr>
              <a:t>10.00 Report IEEE-SA Meeting Sept 30</a:t>
            </a:r>
            <a:endParaRPr lang="en-US" dirty="0" smtClean="0">
              <a:effectLst/>
            </a:endParaRPr>
          </a:p>
          <a:p>
            <a:endParaRPr lang="en-US" dirty="0"/>
          </a:p>
        </p:txBody>
      </p:sp>
      <p:sp>
        <p:nvSpPr>
          <p:cNvPr id="3" name="Content Placeholder 2"/>
          <p:cNvSpPr>
            <a:spLocks noGrp="1"/>
          </p:cNvSpPr>
          <p:nvPr>
            <p:ph idx="1"/>
          </p:nvPr>
        </p:nvSpPr>
        <p:spPr>
          <a:xfrm>
            <a:off x="685800" y="1295400"/>
            <a:ext cx="7848600" cy="5105400"/>
          </a:xfrm>
        </p:spPr>
        <p:txBody>
          <a:bodyPr/>
          <a:lstStyle/>
          <a:p>
            <a:r>
              <a:rPr lang="en-US" sz="1400" dirty="0" smtClean="0"/>
              <a:t>Meeting was in two parts:</a:t>
            </a:r>
          </a:p>
          <a:p>
            <a:pPr>
              <a:buAutoNum type="arabicPeriod"/>
            </a:pPr>
            <a:r>
              <a:rPr lang="en-US" sz="1400" dirty="0" smtClean="0"/>
              <a:t>Met with the Financial part of IEEE – </a:t>
            </a:r>
          </a:p>
          <a:p>
            <a:pPr lvl="1">
              <a:buAutoNum type="arabicPeriod"/>
            </a:pPr>
            <a:r>
              <a:rPr lang="en-US" sz="1400" dirty="0" smtClean="0"/>
              <a:t>Discussed how the Concentrated Banking Services may be of value</a:t>
            </a:r>
          </a:p>
          <a:p>
            <a:pPr lvl="1">
              <a:buAutoNum type="arabicPeriod"/>
            </a:pPr>
            <a:r>
              <a:rPr lang="en-US" sz="1400" dirty="0" smtClean="0"/>
              <a:t>Discussed how Merchant Services could be of value and save us some money on fees</a:t>
            </a:r>
          </a:p>
          <a:p>
            <a:pPr lvl="1">
              <a:buAutoNum type="arabicPeriod"/>
            </a:pPr>
            <a:r>
              <a:rPr lang="en-US" sz="1400" dirty="0" smtClean="0"/>
              <a:t>NetSuite options were discussed – new option to upload bank CSV statements directly to NetSuite and we can now allow accountants access to the account, and more than one Treasurer can have access to an account.</a:t>
            </a:r>
          </a:p>
          <a:p>
            <a:r>
              <a:rPr lang="en-US" sz="1400" dirty="0" smtClean="0"/>
              <a:t>Moving forward the Process </a:t>
            </a:r>
            <a:r>
              <a:rPr lang="en-US" sz="1400" dirty="0"/>
              <a:t>to submit contracts:</a:t>
            </a:r>
          </a:p>
          <a:p>
            <a:pPr lvl="1"/>
            <a:r>
              <a:rPr lang="en-US" sz="1000" dirty="0"/>
              <a:t>1</a:t>
            </a:r>
            <a:r>
              <a:rPr lang="en-US" sz="1400" dirty="0"/>
              <a:t>. Post Contract to Mentor 802Fin or 802WFin as appropriate</a:t>
            </a:r>
          </a:p>
          <a:p>
            <a:pPr lvl="1"/>
            <a:r>
              <a:rPr lang="en-US" sz="1400" dirty="0"/>
              <a:t>   </a:t>
            </a:r>
            <a:r>
              <a:rPr lang="en-US" sz="1400" dirty="0" smtClean="0"/>
              <a:t>(PCNT or LGCT doc numbers)</a:t>
            </a:r>
            <a:endParaRPr lang="en-US" sz="1400" dirty="0"/>
          </a:p>
          <a:p>
            <a:pPr lvl="1"/>
            <a:r>
              <a:rPr lang="en-US" sz="1400" dirty="0"/>
              <a:t>2. Send Contract to IEEE 802 Contracts (ieee802-contracts@ieee.org)</a:t>
            </a:r>
          </a:p>
          <a:p>
            <a:pPr lvl="1"/>
            <a:r>
              <a:rPr lang="en-US" sz="1400" dirty="0"/>
              <a:t>3. Vita picks this up and sends to Legal</a:t>
            </a:r>
          </a:p>
          <a:p>
            <a:pPr lvl="1"/>
            <a:r>
              <a:rPr lang="en-US" sz="1400" dirty="0"/>
              <a:t>4. After Legal, Vita checks final version with IEEE Exec Sec (via IEEE 802 Contracts alias)</a:t>
            </a:r>
          </a:p>
          <a:p>
            <a:pPr lvl="1"/>
            <a:r>
              <a:rPr lang="en-US" sz="1400" dirty="0"/>
              <a:t>5. Vita Posts with IEEE Procurement</a:t>
            </a:r>
          </a:p>
          <a:p>
            <a:pPr lvl="1"/>
            <a:r>
              <a:rPr lang="en-US" sz="1400" dirty="0"/>
              <a:t>6. Procurement processes contract</a:t>
            </a:r>
          </a:p>
          <a:p>
            <a:pPr lvl="1"/>
            <a:r>
              <a:rPr lang="en-US" sz="1400" dirty="0"/>
              <a:t>7. Executed Contract Sent back To IEEE Exec </a:t>
            </a:r>
            <a:r>
              <a:rPr lang="en-US" sz="1400" dirty="0" smtClean="0"/>
              <a:t>Secretary</a:t>
            </a:r>
            <a:endParaRPr lang="en-US" sz="1200" dirty="0" smtClean="0"/>
          </a:p>
          <a:p>
            <a:pPr lvl="1"/>
            <a:r>
              <a:rPr lang="en-US" sz="1400" dirty="0" smtClean="0"/>
              <a:t>We </a:t>
            </a:r>
            <a:r>
              <a:rPr lang="en-US" sz="1400" dirty="0"/>
              <a:t>will use ieee802-contracts@</a:t>
            </a:r>
            <a:r>
              <a:rPr lang="en-US" sz="1400" dirty="0">
                <a:hlinkClick r:id="rId2"/>
              </a:rPr>
              <a:t>ieee.org</a:t>
            </a:r>
            <a:r>
              <a:rPr lang="en-US" sz="1400" dirty="0"/>
              <a:t> to disseminate information in regards to IEEE 802 Contracts.</a:t>
            </a:r>
          </a:p>
          <a:p>
            <a:pPr lvl="1"/>
            <a:r>
              <a:rPr lang="en-US" sz="1400" dirty="0"/>
              <a:t>        The Alias sends </a:t>
            </a:r>
            <a:r>
              <a:rPr lang="en-US" sz="1400" dirty="0" smtClean="0"/>
              <a:t>to:  Paul </a:t>
            </a:r>
            <a:r>
              <a:rPr lang="en-US" sz="1400" dirty="0"/>
              <a:t>N,  Jon R, Jon G, Vita F, Juanita L, Soo K, Conference mailbox alias</a:t>
            </a:r>
          </a:p>
          <a:p>
            <a:endParaRPr lang="en-US" sz="1600" dirty="0"/>
          </a:p>
          <a:p>
            <a:r>
              <a:rPr lang="en-US" sz="1400" dirty="0"/>
              <a:t/>
            </a:r>
            <a:br>
              <a:rPr lang="en-US" sz="1400" dirty="0"/>
            </a:br>
            <a:endParaRPr lang="en-US" sz="1400" dirty="0"/>
          </a:p>
          <a:p>
            <a:endParaRPr lang="en-US" sz="1400" dirty="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October 2014</a:t>
            </a:r>
            <a:endParaRPr lang="en-GB" dirty="0"/>
          </a:p>
        </p:txBody>
      </p:sp>
      <p:sp>
        <p:nvSpPr>
          <p:cNvPr id="5" name="Slide Number Placeholder 4"/>
          <p:cNvSpPr>
            <a:spLocks noGrp="1"/>
          </p:cNvSpPr>
          <p:nvPr>
            <p:ph type="sldNum" idx="12"/>
          </p:nvPr>
        </p:nvSpPr>
        <p:spPr/>
        <p:txBody>
          <a:bodyPr/>
          <a:lstStyle/>
          <a:p>
            <a:pPr>
              <a:defRPr/>
            </a:pPr>
            <a:r>
              <a:rPr lang="en-GB" smtClean="0"/>
              <a:t>Slide </a:t>
            </a:r>
            <a:fld id="{E6969283-78ED-4F71-B854-48055E18A2DC}" type="slidenum">
              <a:rPr lang="en-GB" smtClean="0"/>
              <a:pPr>
                <a:defRPr/>
              </a:pPr>
              <a:t>13</a:t>
            </a:fld>
            <a:endParaRPr lang="en-GB"/>
          </a:p>
        </p:txBody>
      </p:sp>
      <p:sp>
        <p:nvSpPr>
          <p:cNvPr id="6"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Rosdahl, CSR</a:t>
            </a:r>
          </a:p>
        </p:txBody>
      </p:sp>
    </p:spTree>
    <p:extLst>
      <p:ext uri="{BB962C8B-B14F-4D97-AF65-F5344CB8AC3E}">
        <p14:creationId xmlns:p14="http://schemas.microsoft.com/office/powerpoint/2010/main" val="29797548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3200" b="1" dirty="0" smtClean="0">
                <a:solidFill>
                  <a:srgbClr val="000000"/>
                </a:solidFill>
                <a:effectLst/>
                <a:latin typeface="+mj-lt"/>
                <a:ea typeface="+mj-ea"/>
                <a:cs typeface="MS Gothic"/>
              </a:rPr>
              <a:t>12.00 Status of San Antonio Plenary – Registration Status/Venue Status etc.</a:t>
            </a:r>
            <a:endParaRPr lang="en-US" dirty="0"/>
          </a:p>
        </p:txBody>
      </p:sp>
      <p:sp>
        <p:nvSpPr>
          <p:cNvPr id="3" name="Content Placeholder 2"/>
          <p:cNvSpPr>
            <a:spLocks noGrp="1"/>
          </p:cNvSpPr>
          <p:nvPr>
            <p:ph idx="1"/>
          </p:nvPr>
        </p:nvSpPr>
        <p:spPr>
          <a:xfrm>
            <a:off x="685801" y="2533710"/>
            <a:ext cx="4419600" cy="3560703"/>
          </a:xfrm>
        </p:spPr>
        <p:txBody>
          <a:bodyPr/>
          <a:lstStyle/>
          <a:p>
            <a:pPr lvl="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1800" dirty="0" smtClean="0"/>
          </a:p>
          <a:p>
            <a:r>
              <a:rPr lang="en-US" sz="1800" b="0" dirty="0" smtClean="0"/>
              <a:t>Internet charge surprise being worked on.</a:t>
            </a:r>
          </a:p>
          <a:p>
            <a:r>
              <a:rPr lang="en-US" sz="1800" b="0" dirty="0" smtClean="0"/>
              <a:t>Jon to work with vendors to resolve</a:t>
            </a:r>
          </a:p>
          <a:p>
            <a:endParaRPr lang="en-US" sz="1800" b="0" dirty="0"/>
          </a:p>
          <a:p>
            <a:r>
              <a:rPr lang="en-US" sz="1800" b="0" dirty="0"/>
              <a:t>Contract Internet access only 30Mbps, </a:t>
            </a:r>
          </a:p>
          <a:p>
            <a:r>
              <a:rPr lang="en-US" sz="1800" b="0" dirty="0"/>
              <a:t>need to look at a </a:t>
            </a:r>
            <a:r>
              <a:rPr lang="en-US" sz="1800" b="0" dirty="0" smtClean="0"/>
              <a:t>possible </a:t>
            </a:r>
            <a:r>
              <a:rPr lang="en-US" sz="1800" b="0" dirty="0"/>
              <a:t>extra 70Mbs </a:t>
            </a:r>
            <a:endParaRPr lang="en-US" sz="1800" b="0" dirty="0" smtClean="0"/>
          </a:p>
          <a:p>
            <a:r>
              <a:rPr lang="en-US" sz="1800" b="0" dirty="0" smtClean="0"/>
              <a:t>70Mbps x </a:t>
            </a:r>
            <a:r>
              <a:rPr lang="en-US" sz="1800" b="0" dirty="0"/>
              <a:t>$250 per </a:t>
            </a:r>
            <a:r>
              <a:rPr lang="en-US" sz="1800" b="0" dirty="0" err="1"/>
              <a:t>Mbs</a:t>
            </a:r>
            <a:r>
              <a:rPr lang="en-US" sz="1800" b="0" dirty="0"/>
              <a:t> = $17,500</a:t>
            </a:r>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October 2014</a:t>
            </a:r>
            <a:endParaRPr lang="en-GB" dirty="0"/>
          </a:p>
        </p:txBody>
      </p:sp>
      <p:sp>
        <p:nvSpPr>
          <p:cNvPr id="5" name="Slide Number Placeholder 4"/>
          <p:cNvSpPr>
            <a:spLocks noGrp="1"/>
          </p:cNvSpPr>
          <p:nvPr>
            <p:ph type="sldNum" idx="12"/>
          </p:nvPr>
        </p:nvSpPr>
        <p:spPr/>
        <p:txBody>
          <a:bodyPr/>
          <a:lstStyle/>
          <a:p>
            <a:pPr>
              <a:defRPr/>
            </a:pPr>
            <a:r>
              <a:rPr lang="en-GB" smtClean="0"/>
              <a:t>Slide </a:t>
            </a:r>
            <a:fld id="{E6969283-78ED-4F71-B854-48055E18A2DC}" type="slidenum">
              <a:rPr lang="en-GB" smtClean="0"/>
              <a:pPr>
                <a:defRPr/>
              </a:pPr>
              <a:t>14</a:t>
            </a:fld>
            <a:endParaRPr lang="en-GB"/>
          </a:p>
        </p:txBody>
      </p:sp>
      <p:graphicFrame>
        <p:nvGraphicFramePr>
          <p:cNvPr id="7" name="Table 6"/>
          <p:cNvGraphicFramePr>
            <a:graphicFrameLocks noGrp="1"/>
          </p:cNvGraphicFramePr>
          <p:nvPr>
            <p:extLst>
              <p:ext uri="{D42A27DB-BD31-4B8C-83A1-F6EECF244321}">
                <p14:modId xmlns:p14="http://schemas.microsoft.com/office/powerpoint/2010/main" val="4219376582"/>
              </p:ext>
            </p:extLst>
          </p:nvPr>
        </p:nvGraphicFramePr>
        <p:xfrm>
          <a:off x="4876800" y="1981200"/>
          <a:ext cx="3657600" cy="4343402"/>
        </p:xfrm>
        <a:graphic>
          <a:graphicData uri="http://schemas.openxmlformats.org/drawingml/2006/table">
            <a:tbl>
              <a:tblPr/>
              <a:tblGrid>
                <a:gridCol w="1828800"/>
                <a:gridCol w="1828800"/>
              </a:tblGrid>
              <a:tr h="483839">
                <a:tc>
                  <a:txBody>
                    <a:bodyPr/>
                    <a:lstStyle/>
                    <a:p>
                      <a:pPr algn="ctr" fontAlgn="t"/>
                      <a:r>
                        <a:rPr lang="en-US" sz="1600" dirty="0">
                          <a:effectLst/>
                        </a:rPr>
                        <a:t>Working Group</a:t>
                      </a:r>
                    </a:p>
                  </a:txBody>
                  <a:tcPr marL="0" marR="0" marT="0" marB="0">
                    <a:lnL>
                      <a:noFill/>
                    </a:lnL>
                    <a:lnR>
                      <a:noFill/>
                    </a:lnR>
                    <a:lnT>
                      <a:noFill/>
                    </a:lnT>
                    <a:lnB>
                      <a:noFill/>
                    </a:lnB>
                  </a:tcPr>
                </a:tc>
                <a:tc>
                  <a:txBody>
                    <a:bodyPr/>
                    <a:lstStyle/>
                    <a:p>
                      <a:pPr algn="ctr" fontAlgn="t"/>
                      <a:r>
                        <a:rPr lang="en-US" sz="1600">
                          <a:effectLst/>
                        </a:rPr>
                        <a:t>Number</a:t>
                      </a:r>
                    </a:p>
                  </a:txBody>
                  <a:tcPr marL="0" marR="0" marT="0" marB="0">
                    <a:lnL>
                      <a:noFill/>
                    </a:lnL>
                    <a:lnR>
                      <a:noFill/>
                    </a:lnR>
                    <a:lnB>
                      <a:noFill/>
                    </a:lnB>
                  </a:tcPr>
                </a:tc>
              </a:tr>
              <a:tr h="318844">
                <a:tc>
                  <a:txBody>
                    <a:bodyPr/>
                    <a:lstStyle/>
                    <a:p>
                      <a:pPr algn="ctr" fontAlgn="t"/>
                      <a:r>
                        <a:rPr lang="en-US" sz="1600">
                          <a:effectLst/>
                        </a:rPr>
                        <a:t>802.3 </a:t>
                      </a:r>
                    </a:p>
                  </a:txBody>
                  <a:tcPr marL="0" marR="0" marT="0" marB="0">
                    <a:lnL>
                      <a:noFill/>
                    </a:lnL>
                    <a:lnR>
                      <a:noFill/>
                    </a:lnR>
                    <a:lnT>
                      <a:noFill/>
                    </a:lnT>
                    <a:lnB>
                      <a:noFill/>
                    </a:lnB>
                  </a:tcPr>
                </a:tc>
                <a:tc>
                  <a:txBody>
                    <a:bodyPr/>
                    <a:lstStyle/>
                    <a:p>
                      <a:pPr algn="ctr" fontAlgn="t"/>
                      <a:r>
                        <a:rPr lang="en-US" sz="1600" dirty="0" smtClean="0">
                          <a:effectLst/>
                        </a:rPr>
                        <a:t>235</a:t>
                      </a:r>
                      <a:r>
                        <a:rPr lang="en-US" sz="1600" dirty="0">
                          <a:effectLst/>
                        </a:rPr>
                        <a:t> </a:t>
                      </a:r>
                    </a:p>
                  </a:txBody>
                  <a:tcPr marL="0" marR="0" marT="0" marB="0">
                    <a:lnL>
                      <a:noFill/>
                    </a:lnL>
                    <a:lnR>
                      <a:noFill/>
                    </a:lnR>
                    <a:lnT>
                      <a:noFill/>
                    </a:lnT>
                    <a:lnB>
                      <a:noFill/>
                    </a:lnB>
                  </a:tcPr>
                </a:tc>
              </a:tr>
              <a:tr h="322559">
                <a:tc>
                  <a:txBody>
                    <a:bodyPr/>
                    <a:lstStyle/>
                    <a:p>
                      <a:pPr algn="ctr" fontAlgn="t"/>
                      <a:r>
                        <a:rPr lang="en-US" sz="1600">
                          <a:effectLst/>
                        </a:rPr>
                        <a:t>802.11 </a:t>
                      </a:r>
                    </a:p>
                  </a:txBody>
                  <a:tcPr marL="0" marR="0" marT="0" marB="0">
                    <a:lnL>
                      <a:noFill/>
                    </a:lnL>
                    <a:lnR>
                      <a:noFill/>
                    </a:lnR>
                    <a:lnT>
                      <a:noFill/>
                    </a:lnT>
                    <a:lnB>
                      <a:noFill/>
                    </a:lnB>
                  </a:tcPr>
                </a:tc>
                <a:tc>
                  <a:txBody>
                    <a:bodyPr/>
                    <a:lstStyle/>
                    <a:p>
                      <a:pPr algn="ctr" fontAlgn="t"/>
                      <a:r>
                        <a:rPr lang="en-US" sz="1600" dirty="0" smtClean="0">
                          <a:effectLst/>
                        </a:rPr>
                        <a:t>239</a:t>
                      </a:r>
                      <a:r>
                        <a:rPr lang="en-US" sz="1600" dirty="0">
                          <a:effectLst/>
                        </a:rPr>
                        <a:t> </a:t>
                      </a:r>
                    </a:p>
                  </a:txBody>
                  <a:tcPr marL="0" marR="0" marT="0" marB="0">
                    <a:lnL>
                      <a:noFill/>
                    </a:lnL>
                    <a:lnR>
                      <a:noFill/>
                    </a:lnR>
                    <a:lnT>
                      <a:noFill/>
                    </a:lnT>
                    <a:lnB>
                      <a:noFill/>
                    </a:lnB>
                  </a:tcPr>
                </a:tc>
              </a:tr>
              <a:tr h="318844">
                <a:tc>
                  <a:txBody>
                    <a:bodyPr/>
                    <a:lstStyle/>
                    <a:p>
                      <a:pPr algn="ctr" fontAlgn="t"/>
                      <a:r>
                        <a:rPr lang="en-US" sz="1600">
                          <a:effectLst/>
                        </a:rPr>
                        <a:t>none </a:t>
                      </a:r>
                    </a:p>
                  </a:txBody>
                  <a:tcPr marL="0" marR="0" marT="0" marB="0">
                    <a:lnL>
                      <a:noFill/>
                    </a:lnL>
                    <a:lnR>
                      <a:noFill/>
                    </a:lnR>
                    <a:lnT>
                      <a:noFill/>
                    </a:lnT>
                    <a:lnB>
                      <a:noFill/>
                    </a:lnB>
                  </a:tcPr>
                </a:tc>
                <a:tc>
                  <a:txBody>
                    <a:bodyPr/>
                    <a:lstStyle/>
                    <a:p>
                      <a:pPr algn="ctr" fontAlgn="t"/>
                      <a:r>
                        <a:rPr lang="en-US" sz="1600" dirty="0" smtClean="0">
                          <a:effectLst/>
                        </a:rPr>
                        <a:t>1</a:t>
                      </a:r>
                      <a:r>
                        <a:rPr lang="en-US" sz="1600" dirty="0">
                          <a:effectLst/>
                        </a:rPr>
                        <a:t> </a:t>
                      </a:r>
                    </a:p>
                  </a:txBody>
                  <a:tcPr marL="0" marR="0" marT="0" marB="0">
                    <a:lnL>
                      <a:noFill/>
                    </a:lnL>
                    <a:lnR>
                      <a:noFill/>
                    </a:lnR>
                    <a:lnT>
                      <a:noFill/>
                    </a:lnT>
                    <a:lnB>
                      <a:noFill/>
                    </a:lnB>
                  </a:tcPr>
                </a:tc>
              </a:tr>
              <a:tr h="322559">
                <a:tc>
                  <a:txBody>
                    <a:bodyPr/>
                    <a:lstStyle/>
                    <a:p>
                      <a:pPr algn="ctr" fontAlgn="t"/>
                      <a:r>
                        <a:rPr lang="en-US" sz="1600">
                          <a:effectLst/>
                        </a:rPr>
                        <a:t>802.15 </a:t>
                      </a:r>
                    </a:p>
                  </a:txBody>
                  <a:tcPr marL="0" marR="0" marT="0" marB="0">
                    <a:lnL>
                      <a:noFill/>
                    </a:lnL>
                    <a:lnR>
                      <a:noFill/>
                    </a:lnR>
                    <a:lnT>
                      <a:noFill/>
                    </a:lnT>
                    <a:lnB>
                      <a:noFill/>
                    </a:lnB>
                  </a:tcPr>
                </a:tc>
                <a:tc>
                  <a:txBody>
                    <a:bodyPr/>
                    <a:lstStyle/>
                    <a:p>
                      <a:pPr algn="ctr" fontAlgn="t"/>
                      <a:r>
                        <a:rPr lang="en-US" sz="1600">
                          <a:effectLst/>
                        </a:rPr>
                        <a:t>39 </a:t>
                      </a:r>
                    </a:p>
                  </a:txBody>
                  <a:tcPr marL="0" marR="0" marT="0" marB="0">
                    <a:lnL>
                      <a:noFill/>
                    </a:lnL>
                    <a:lnR>
                      <a:noFill/>
                    </a:lnR>
                    <a:lnT>
                      <a:noFill/>
                    </a:lnT>
                    <a:lnB>
                      <a:noFill/>
                    </a:lnB>
                  </a:tcPr>
                </a:tc>
              </a:tr>
              <a:tr h="322559">
                <a:tc>
                  <a:txBody>
                    <a:bodyPr/>
                    <a:lstStyle/>
                    <a:p>
                      <a:pPr algn="ctr" fontAlgn="t"/>
                      <a:r>
                        <a:rPr lang="en-US" sz="1600">
                          <a:effectLst/>
                        </a:rPr>
                        <a:t>802.18 </a:t>
                      </a:r>
                    </a:p>
                  </a:txBody>
                  <a:tcPr marL="0" marR="0" marT="0" marB="0">
                    <a:lnL>
                      <a:noFill/>
                    </a:lnL>
                    <a:lnR>
                      <a:noFill/>
                    </a:lnR>
                    <a:lnT>
                      <a:noFill/>
                    </a:lnT>
                    <a:lnB>
                      <a:noFill/>
                    </a:lnB>
                  </a:tcPr>
                </a:tc>
                <a:tc>
                  <a:txBody>
                    <a:bodyPr/>
                    <a:lstStyle/>
                    <a:p>
                      <a:pPr algn="ctr" fontAlgn="t"/>
                      <a:r>
                        <a:rPr lang="en-US" sz="1600">
                          <a:effectLst/>
                        </a:rPr>
                        <a:t>3 </a:t>
                      </a:r>
                    </a:p>
                  </a:txBody>
                  <a:tcPr marL="0" marR="0" marT="0" marB="0">
                    <a:lnL>
                      <a:noFill/>
                    </a:lnL>
                    <a:lnR>
                      <a:noFill/>
                    </a:lnR>
                    <a:lnT>
                      <a:noFill/>
                    </a:lnT>
                    <a:lnB>
                      <a:noFill/>
                    </a:lnB>
                  </a:tcPr>
                </a:tc>
              </a:tr>
              <a:tr h="318844">
                <a:tc>
                  <a:txBody>
                    <a:bodyPr/>
                    <a:lstStyle/>
                    <a:p>
                      <a:pPr algn="ctr" fontAlgn="t"/>
                      <a:r>
                        <a:rPr lang="en-US" sz="1600">
                          <a:effectLst/>
                        </a:rPr>
                        <a:t>802.1 </a:t>
                      </a:r>
                    </a:p>
                  </a:txBody>
                  <a:tcPr marL="0" marR="0" marT="0" marB="0">
                    <a:lnL>
                      <a:noFill/>
                    </a:lnL>
                    <a:lnR>
                      <a:noFill/>
                    </a:lnR>
                    <a:lnT>
                      <a:noFill/>
                    </a:lnT>
                    <a:lnB>
                      <a:noFill/>
                    </a:lnB>
                  </a:tcPr>
                </a:tc>
                <a:tc>
                  <a:txBody>
                    <a:bodyPr/>
                    <a:lstStyle/>
                    <a:p>
                      <a:pPr algn="ctr" fontAlgn="t"/>
                      <a:r>
                        <a:rPr lang="en-US" sz="1600">
                          <a:effectLst/>
                        </a:rPr>
                        <a:t>35 </a:t>
                      </a:r>
                    </a:p>
                  </a:txBody>
                  <a:tcPr marL="0" marR="0" marT="0" marB="0">
                    <a:lnL>
                      <a:noFill/>
                    </a:lnL>
                    <a:lnR>
                      <a:noFill/>
                    </a:lnR>
                    <a:lnT>
                      <a:noFill/>
                    </a:lnT>
                    <a:lnB>
                      <a:noFill/>
                    </a:lnB>
                  </a:tcPr>
                </a:tc>
              </a:tr>
              <a:tr h="322559">
                <a:tc>
                  <a:txBody>
                    <a:bodyPr/>
                    <a:lstStyle/>
                    <a:p>
                      <a:pPr algn="ctr" fontAlgn="t"/>
                      <a:r>
                        <a:rPr lang="en-US" sz="1600">
                          <a:effectLst/>
                        </a:rPr>
                        <a:t>802.16 </a:t>
                      </a:r>
                    </a:p>
                  </a:txBody>
                  <a:tcPr marL="0" marR="0" marT="0" marB="0">
                    <a:lnL>
                      <a:noFill/>
                    </a:lnL>
                    <a:lnR>
                      <a:noFill/>
                    </a:lnR>
                    <a:lnT>
                      <a:noFill/>
                    </a:lnT>
                    <a:lnB>
                      <a:noFill/>
                    </a:lnB>
                  </a:tcPr>
                </a:tc>
                <a:tc>
                  <a:txBody>
                    <a:bodyPr/>
                    <a:lstStyle/>
                    <a:p>
                      <a:pPr algn="ctr" fontAlgn="t"/>
                      <a:r>
                        <a:rPr lang="en-US" sz="1600">
                          <a:effectLst/>
                        </a:rPr>
                        <a:t>5 </a:t>
                      </a:r>
                    </a:p>
                  </a:txBody>
                  <a:tcPr marL="0" marR="0" marT="0" marB="0">
                    <a:lnL>
                      <a:noFill/>
                    </a:lnL>
                    <a:lnR>
                      <a:noFill/>
                    </a:lnR>
                    <a:lnT>
                      <a:noFill/>
                    </a:lnT>
                    <a:lnB>
                      <a:noFill/>
                    </a:lnB>
                  </a:tcPr>
                </a:tc>
              </a:tr>
              <a:tr h="322559">
                <a:tc>
                  <a:txBody>
                    <a:bodyPr/>
                    <a:lstStyle/>
                    <a:p>
                      <a:pPr algn="ctr" fontAlgn="t"/>
                      <a:r>
                        <a:rPr lang="en-US" sz="1600">
                          <a:effectLst/>
                        </a:rPr>
                        <a:t>802.21 </a:t>
                      </a:r>
                    </a:p>
                  </a:txBody>
                  <a:tcPr marL="0" marR="0" marT="0" marB="0">
                    <a:lnL>
                      <a:noFill/>
                    </a:lnL>
                    <a:lnR>
                      <a:noFill/>
                    </a:lnR>
                    <a:lnT>
                      <a:noFill/>
                    </a:lnT>
                    <a:lnB>
                      <a:noFill/>
                    </a:lnB>
                  </a:tcPr>
                </a:tc>
                <a:tc>
                  <a:txBody>
                    <a:bodyPr/>
                    <a:lstStyle/>
                    <a:p>
                      <a:pPr algn="ctr" fontAlgn="t"/>
                      <a:r>
                        <a:rPr lang="en-US" sz="1600">
                          <a:effectLst/>
                        </a:rPr>
                        <a:t>4 </a:t>
                      </a:r>
                    </a:p>
                  </a:txBody>
                  <a:tcPr marL="0" marR="0" marT="0" marB="0">
                    <a:lnL>
                      <a:noFill/>
                    </a:lnL>
                    <a:lnR>
                      <a:noFill/>
                    </a:lnR>
                    <a:lnT>
                      <a:noFill/>
                    </a:lnT>
                    <a:lnB>
                      <a:noFill/>
                    </a:lnB>
                  </a:tcPr>
                </a:tc>
              </a:tr>
              <a:tr h="322559">
                <a:tc>
                  <a:txBody>
                    <a:bodyPr/>
                    <a:lstStyle/>
                    <a:p>
                      <a:pPr algn="ctr" fontAlgn="t"/>
                      <a:r>
                        <a:rPr lang="en-US" sz="1600">
                          <a:effectLst/>
                        </a:rPr>
                        <a:t>802.24 </a:t>
                      </a:r>
                    </a:p>
                  </a:txBody>
                  <a:tcPr marL="0" marR="0" marT="0" marB="0">
                    <a:lnL>
                      <a:noFill/>
                    </a:lnL>
                    <a:lnR>
                      <a:noFill/>
                    </a:lnR>
                    <a:lnT>
                      <a:noFill/>
                    </a:lnT>
                    <a:lnB>
                      <a:noFill/>
                    </a:lnB>
                  </a:tcPr>
                </a:tc>
                <a:tc>
                  <a:txBody>
                    <a:bodyPr/>
                    <a:lstStyle/>
                    <a:p>
                      <a:pPr algn="ctr" fontAlgn="t"/>
                      <a:r>
                        <a:rPr lang="en-US" sz="1600">
                          <a:effectLst/>
                        </a:rPr>
                        <a:t>2 </a:t>
                      </a:r>
                    </a:p>
                  </a:txBody>
                  <a:tcPr marL="0" marR="0" marT="0" marB="0">
                    <a:lnL>
                      <a:noFill/>
                    </a:lnL>
                    <a:lnR>
                      <a:noFill/>
                    </a:lnR>
                    <a:lnT>
                      <a:noFill/>
                    </a:lnT>
                    <a:lnB>
                      <a:noFill/>
                    </a:lnB>
                  </a:tcPr>
                </a:tc>
              </a:tr>
              <a:tr h="322559">
                <a:tc>
                  <a:txBody>
                    <a:bodyPr/>
                    <a:lstStyle/>
                    <a:p>
                      <a:pPr algn="ctr" fontAlgn="t"/>
                      <a:r>
                        <a:rPr lang="en-US" sz="1600">
                          <a:effectLst/>
                        </a:rPr>
                        <a:t>802.22 </a:t>
                      </a:r>
                    </a:p>
                  </a:txBody>
                  <a:tcPr marL="0" marR="0" marT="0" marB="0">
                    <a:lnL>
                      <a:noFill/>
                    </a:lnL>
                    <a:lnR>
                      <a:noFill/>
                    </a:lnR>
                    <a:lnT>
                      <a:noFill/>
                    </a:lnT>
                    <a:lnB>
                      <a:noFill/>
                    </a:lnB>
                  </a:tcPr>
                </a:tc>
                <a:tc>
                  <a:txBody>
                    <a:bodyPr/>
                    <a:lstStyle/>
                    <a:p>
                      <a:pPr algn="ctr" fontAlgn="t"/>
                      <a:r>
                        <a:rPr lang="en-US" sz="1600">
                          <a:effectLst/>
                        </a:rPr>
                        <a:t>3 </a:t>
                      </a:r>
                    </a:p>
                  </a:txBody>
                  <a:tcPr marL="0" marR="0" marT="0" marB="0">
                    <a:lnL>
                      <a:noFill/>
                    </a:lnL>
                    <a:lnR>
                      <a:noFill/>
                    </a:lnR>
                    <a:lnT>
                      <a:noFill/>
                    </a:lnT>
                    <a:lnB>
                      <a:noFill/>
                    </a:lnB>
                  </a:tcPr>
                </a:tc>
              </a:tr>
              <a:tr h="322559">
                <a:tc>
                  <a:txBody>
                    <a:bodyPr/>
                    <a:lstStyle/>
                    <a:p>
                      <a:pPr algn="ctr" fontAlgn="t"/>
                      <a:r>
                        <a:rPr lang="en-US" sz="1600">
                          <a:effectLst/>
                        </a:rPr>
                        <a:t>802.xx </a:t>
                      </a:r>
                    </a:p>
                  </a:txBody>
                  <a:tcPr marL="0" marR="0" marT="0" marB="0">
                    <a:lnL>
                      <a:noFill/>
                    </a:lnL>
                    <a:lnR>
                      <a:noFill/>
                    </a:lnR>
                    <a:lnT>
                      <a:noFill/>
                    </a:lnT>
                    <a:lnB>
                      <a:noFill/>
                    </a:lnB>
                  </a:tcPr>
                </a:tc>
                <a:tc>
                  <a:txBody>
                    <a:bodyPr/>
                    <a:lstStyle/>
                    <a:p>
                      <a:pPr algn="ctr" fontAlgn="t"/>
                      <a:r>
                        <a:rPr lang="en-US" sz="1600">
                          <a:effectLst/>
                        </a:rPr>
                        <a:t>4 </a:t>
                      </a:r>
                    </a:p>
                  </a:txBody>
                  <a:tcPr marL="0" marR="0" marT="0" marB="0">
                    <a:lnL>
                      <a:noFill/>
                    </a:lnL>
                    <a:lnR>
                      <a:noFill/>
                    </a:lnR>
                    <a:lnT>
                      <a:noFill/>
                    </a:lnT>
                    <a:lnB>
                      <a:noFill/>
                    </a:lnB>
                  </a:tcPr>
                </a:tc>
              </a:tr>
              <a:tr h="322559">
                <a:tc>
                  <a:txBody>
                    <a:bodyPr/>
                    <a:lstStyle/>
                    <a:p>
                      <a:pPr algn="ctr" fontAlgn="t"/>
                      <a:r>
                        <a:rPr lang="en-US" sz="1600">
                          <a:effectLst/>
                        </a:rPr>
                        <a:t>802.19 </a:t>
                      </a:r>
                    </a:p>
                  </a:txBody>
                  <a:tcPr marL="0" marR="0" marT="0" marB="0">
                    <a:lnL>
                      <a:noFill/>
                    </a:lnL>
                    <a:lnR>
                      <a:noFill/>
                    </a:lnR>
                    <a:lnT>
                      <a:noFill/>
                    </a:lnT>
                    <a:lnB>
                      <a:noFill/>
                    </a:lnB>
                  </a:tcPr>
                </a:tc>
                <a:tc>
                  <a:txBody>
                    <a:bodyPr/>
                    <a:lstStyle/>
                    <a:p>
                      <a:pPr algn="ctr" fontAlgn="t"/>
                      <a:r>
                        <a:rPr lang="en-US" sz="1600" dirty="0">
                          <a:effectLst/>
                        </a:rPr>
                        <a:t>2 </a:t>
                      </a:r>
                    </a:p>
                  </a:txBody>
                  <a:tcPr marL="0" marR="0" marT="0" marB="0">
                    <a:lnL>
                      <a:noFill/>
                    </a:lnL>
                    <a:lnR>
                      <a:noFill/>
                    </a:lnR>
                    <a:lnT>
                      <a:noFill/>
                    </a:lnT>
                    <a:lnB>
                      <a:noFill/>
                    </a:lnB>
                  </a:tcPr>
                </a:tc>
              </a:tr>
            </a:tbl>
          </a:graphicData>
        </a:graphic>
      </p:graphicFrame>
      <p:sp>
        <p:nvSpPr>
          <p:cNvPr id="8" name="TextBox 7"/>
          <p:cNvSpPr txBox="1"/>
          <p:nvPr/>
        </p:nvSpPr>
        <p:spPr>
          <a:xfrm>
            <a:off x="1066800" y="2133600"/>
            <a:ext cx="3429000" cy="400110"/>
          </a:xfrm>
          <a:prstGeom prst="rect">
            <a:avLst/>
          </a:prstGeom>
          <a:noFill/>
        </p:spPr>
        <p:txBody>
          <a:bodyPr wrap="square" rtlCol="0">
            <a:spAutoFit/>
          </a:bodyPr>
          <a:lstStyle/>
          <a:p>
            <a:r>
              <a:rPr lang="en-US" sz="2000" dirty="0" smtClean="0">
                <a:solidFill>
                  <a:schemeClr val="tx1"/>
                </a:solidFill>
              </a:rPr>
              <a:t>Total Registration (9 Oct): 572</a:t>
            </a:r>
            <a:endParaRPr lang="en-US" sz="2000" dirty="0">
              <a:solidFill>
                <a:schemeClr val="tx1"/>
              </a:solidFill>
            </a:endParaRPr>
          </a:p>
        </p:txBody>
      </p:sp>
      <p:sp>
        <p:nvSpPr>
          <p:cNvPr id="9"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Rosdahl, CSR</a:t>
            </a:r>
          </a:p>
        </p:txBody>
      </p:sp>
    </p:spTree>
    <p:extLst>
      <p:ext uri="{BB962C8B-B14F-4D97-AF65-F5344CB8AC3E}">
        <p14:creationId xmlns:p14="http://schemas.microsoft.com/office/powerpoint/2010/main" val="1753669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October 2014</a:t>
            </a:r>
            <a:endParaRPr lang="en-GB" dirty="0" smtClean="0">
              <a:latin typeface="Times New Roman" pitchFamily="18" charset="0"/>
              <a:ea typeface="Arial Unicode MS" pitchFamily="34" charset="-128"/>
              <a:cs typeface="Arial Unicode MS" pitchFamily="34" charset="-128"/>
            </a:endParaRPr>
          </a:p>
        </p:txBody>
      </p:sp>
      <p:sp>
        <p:nvSpPr>
          <p:cNvPr id="4100" name="Rectangle 5"/>
          <p:cNvSpPr>
            <a:spLocks noGrp="1" noChangeArrowheads="1"/>
          </p:cNvSpPr>
          <p:nvPr>
            <p:ph type="sldNum" sz="quarter" idx="12"/>
          </p:nvPr>
        </p:nvSpPr>
        <p:spPr>
          <a:noFill/>
        </p:spPr>
        <p:txBody>
          <a:bodyPr/>
          <a:lstStyle/>
          <a:p>
            <a:pPr>
              <a:buFont typeface="Times New Roman" pitchFamily="18" charset="0"/>
              <a:buNone/>
            </a:pPr>
            <a:r>
              <a:rPr lang="en-GB" smtClean="0">
                <a:latin typeface="Times New Roman" pitchFamily="18" charset="0"/>
                <a:ea typeface="Arial Unicode MS" pitchFamily="34" charset="-128"/>
                <a:cs typeface="Arial Unicode MS" pitchFamily="34" charset="-128"/>
              </a:rPr>
              <a:t>Slide </a:t>
            </a:r>
            <a:fld id="{182CB204-8F88-4025-B305-BD26943A6CBF}"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GB" smtClean="0">
              <a:latin typeface="Times New Roman" pitchFamily="18" charset="0"/>
              <a:ea typeface="Arial Unicode MS" pitchFamily="34" charset="-128"/>
              <a:cs typeface="Arial Unicode MS" pitchFamily="34" charset="-128"/>
            </a:endParaRPr>
          </a:p>
        </p:txBody>
      </p:sp>
      <p:sp>
        <p:nvSpPr>
          <p:cNvPr id="4102"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Rosdahl, CSR</a:t>
            </a:r>
          </a:p>
        </p:txBody>
      </p:sp>
      <p:sp>
        <p:nvSpPr>
          <p:cNvPr id="4103"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a:solidFill>
                  <a:srgbClr val="000000"/>
                </a:solidFill>
                <a:ea typeface="Arial Unicode MS" pitchFamily="34" charset="-128"/>
                <a:cs typeface="Arial Unicode MS" pitchFamily="34" charset="-128"/>
              </a:rPr>
              <a:t>Slide </a:t>
            </a:r>
            <a:fld id="{96A3BDA0-F89D-4392-A8A5-DD14A7AEC5DC}" type="slidenum">
              <a:rPr lang="en-GB" sz="1200">
                <a:solidFill>
                  <a:srgbClr val="000000"/>
                </a:solidFill>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n-GB" sz="1200">
              <a:solidFill>
                <a:srgbClr val="000000"/>
              </a:solidFill>
              <a:ea typeface="Arial Unicode MS" pitchFamily="34" charset="-128"/>
              <a:cs typeface="Arial Unicode MS" pitchFamily="34" charset="-128"/>
            </a:endParaRPr>
          </a:p>
        </p:txBody>
      </p:sp>
      <p:sp>
        <p:nvSpPr>
          <p:cNvPr id="4104" name="Rectangle 1"/>
          <p:cNvSpPr>
            <a:spLocks noGrp="1" noChangeArrowheads="1"/>
          </p:cNvSpPr>
          <p:nvPr>
            <p:ph type="title"/>
          </p:nvPr>
        </p:nvSpPr>
        <p:spPr>
          <a:xfrm>
            <a:off x="685800" y="685800"/>
            <a:ext cx="7772400" cy="1066800"/>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Abstract</a:t>
            </a:r>
          </a:p>
        </p:txBody>
      </p:sp>
      <p:sp>
        <p:nvSpPr>
          <p:cNvPr id="4105" name="Rectangle 2"/>
          <p:cNvSpPr>
            <a:spLocks noGrp="1" noChangeArrowheads="1"/>
          </p:cNvSpPr>
          <p:nvPr>
            <p:ph type="body" idx="1"/>
          </p:nvPr>
        </p:nvSpPr>
        <p:spPr>
          <a:xfrm>
            <a:off x="685800" y="1600200"/>
            <a:ext cx="7772400" cy="4495800"/>
          </a:xfrm>
          <a:noFill/>
        </p:spPr>
        <p:txBody>
          <a:bodyPr/>
          <a:lstStyle/>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smtClean="0">
                <a:latin typeface="Times New Roman" pitchFamily="18" charset="0"/>
                <a:ea typeface="Arial Unicode MS" pitchFamily="34" charset="-128"/>
                <a:cs typeface="Arial Unicode MS" pitchFamily="34" charset="-128"/>
              </a:rPr>
              <a:t>7 October 2014 IEEE 802 EC </a:t>
            </a:r>
            <a:r>
              <a:rPr lang="en-US" sz="1800" dirty="0" err="1" smtClean="0">
                <a:latin typeface="Times New Roman" pitchFamily="18" charset="0"/>
                <a:ea typeface="Arial Unicode MS" pitchFamily="34" charset="-128"/>
                <a:cs typeface="Arial Unicode MS" pitchFamily="34" charset="-128"/>
              </a:rPr>
              <a:t>Telecon</a:t>
            </a:r>
            <a:r>
              <a:rPr lang="en-US" sz="1800" dirty="0" smtClean="0">
                <a:latin typeface="Times New Roman" pitchFamily="18" charset="0"/>
                <a:ea typeface="Arial Unicode MS" pitchFamily="34" charset="-128"/>
                <a:cs typeface="Arial Unicode MS" pitchFamily="34" charset="-128"/>
              </a:rPr>
              <a:t> Executive Secretary Agend</a:t>
            </a:r>
            <a:r>
              <a:rPr lang="en-US" sz="1800" dirty="0" smtClean="0">
                <a:latin typeface="Times New Roman" pitchFamily="18" charset="0"/>
                <a:ea typeface="Arial Unicode MS" pitchFamily="34" charset="-128"/>
                <a:cs typeface="Arial Unicode MS" pitchFamily="34" charset="-128"/>
              </a:rPr>
              <a:t>a Items:</a:t>
            </a:r>
          </a:p>
          <a:p>
            <a:pPr lvl="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smtClean="0"/>
              <a:t>3.00 Report </a:t>
            </a:r>
            <a:r>
              <a:rPr lang="en-US" sz="1800" dirty="0"/>
              <a:t>on Status of Venue Contracts (Berlin - James; Macao - Jon</a:t>
            </a:r>
            <a:r>
              <a:rPr lang="en-US" sz="1800" dirty="0" smtClean="0"/>
              <a:t>)</a:t>
            </a:r>
          </a:p>
          <a:p>
            <a:pPr lvl="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smtClean="0"/>
              <a:t>4.00 Report on Professional Conference Organizer (PCO) Contract Status</a:t>
            </a:r>
          </a:p>
          <a:p>
            <a:pPr lvl="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smtClean="0"/>
              <a:t>5.00 Status of Future Venues in General</a:t>
            </a:r>
          </a:p>
          <a:p>
            <a:pPr lvl="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smtClean="0"/>
              <a:t>6.00 Status of Atlant</a:t>
            </a:r>
            <a:r>
              <a:rPr lang="en-US" sz="1800" dirty="0" smtClean="0"/>
              <a:t>a Interim – Budget/Registration starting point, and meeting room requirements</a:t>
            </a:r>
          </a:p>
          <a:p>
            <a:pPr lvl="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smtClean="0"/>
              <a:t>7.00 Network Provider RFP </a:t>
            </a:r>
            <a:r>
              <a:rPr lang="en-US" sz="1800" dirty="0" err="1" smtClean="0"/>
              <a:t>Adhoc</a:t>
            </a:r>
            <a:r>
              <a:rPr lang="en-US" sz="1800" dirty="0" smtClean="0"/>
              <a:t> Status</a:t>
            </a:r>
          </a:p>
          <a:p>
            <a:pPr lvl="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smtClean="0"/>
              <a:t>8.00 Motion to Approve Site visit to Berlin/</a:t>
            </a:r>
            <a:r>
              <a:rPr lang="en-US" sz="1800" dirty="0" err="1" smtClean="0"/>
              <a:t>Praque</a:t>
            </a:r>
            <a:r>
              <a:rPr lang="en-US" sz="1800" dirty="0" smtClean="0"/>
              <a:t> and another possible Europe Venue in Dec</a:t>
            </a:r>
          </a:p>
          <a:p>
            <a:pPr lvl="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smtClean="0"/>
              <a:t>9.00 Motio</a:t>
            </a:r>
            <a:r>
              <a:rPr lang="en-US" sz="1800" dirty="0" smtClean="0"/>
              <a:t>n to approve funding for Electronic Media Distribution</a:t>
            </a:r>
          </a:p>
          <a:p>
            <a:pPr lvl="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smtClean="0"/>
              <a:t>10.00 Report IEEE-SA Meeting Sept 30</a:t>
            </a:r>
          </a:p>
          <a:p>
            <a:pPr lvl="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1800" dirty="0" smtClean="0"/>
              <a:t>12.00 Status of San Antonio Plenary – Registration Status/Venue Status etc.</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1"/>
            <a:ext cx="7770813" cy="1143000"/>
          </a:xfrm>
        </p:spPr>
        <p:txBody>
          <a:bodyPr/>
          <a:lstStyle/>
          <a:p>
            <a:pPr rtl="0" eaLnBrk="1" fontAlgn="base" hangingPunct="1"/>
            <a:r>
              <a:rPr lang="en-US" sz="3200" b="1" dirty="0" smtClean="0">
                <a:solidFill>
                  <a:srgbClr val="000000"/>
                </a:solidFill>
                <a:effectLst/>
                <a:latin typeface="+mj-lt"/>
                <a:ea typeface="+mj-ea"/>
                <a:cs typeface="MS Gothic"/>
              </a:rPr>
              <a:t>3.00 Report on Status of Venue Contracts (Berlin - James; Macao - Jon)</a:t>
            </a:r>
            <a:endParaRPr lang="en-US" dirty="0"/>
          </a:p>
        </p:txBody>
      </p:sp>
      <p:sp>
        <p:nvSpPr>
          <p:cNvPr id="3" name="Content Placeholder 2"/>
          <p:cNvSpPr>
            <a:spLocks noGrp="1"/>
          </p:cNvSpPr>
          <p:nvPr>
            <p:ph idx="1"/>
          </p:nvPr>
        </p:nvSpPr>
        <p:spPr>
          <a:xfrm>
            <a:off x="609600" y="1981200"/>
            <a:ext cx="7847013" cy="4343400"/>
          </a:xfrm>
        </p:spPr>
        <p:txBody>
          <a:bodyPr/>
          <a:lstStyle/>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smtClean="0"/>
              <a:t>Macao: Contract executed – Deposit payment requested</a:t>
            </a:r>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dirty="0"/>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smtClean="0"/>
              <a:t>Berlin: </a:t>
            </a:r>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a:t>	</a:t>
            </a:r>
            <a:r>
              <a:rPr lang="en-US" dirty="0" smtClean="0"/>
              <a:t>Contract executed for 2015</a:t>
            </a:r>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a:t>	</a:t>
            </a:r>
            <a:r>
              <a:rPr lang="en-US" dirty="0" smtClean="0"/>
              <a:t>Contract in IEEE Procurement process for 2017</a:t>
            </a:r>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dirty="0" smtClean="0"/>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US" dirty="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October 2014</a:t>
            </a:r>
            <a:endParaRPr lang="en-GB" dirty="0"/>
          </a:p>
        </p:txBody>
      </p:sp>
      <p:sp>
        <p:nvSpPr>
          <p:cNvPr id="5" name="Slide Number Placeholder 4"/>
          <p:cNvSpPr>
            <a:spLocks noGrp="1"/>
          </p:cNvSpPr>
          <p:nvPr>
            <p:ph type="sldNum" idx="12"/>
          </p:nvPr>
        </p:nvSpPr>
        <p:spPr/>
        <p:txBody>
          <a:bodyPr/>
          <a:lstStyle/>
          <a:p>
            <a:pPr>
              <a:defRPr/>
            </a:pPr>
            <a:r>
              <a:rPr lang="en-GB" smtClean="0"/>
              <a:t>Slide </a:t>
            </a:r>
            <a:fld id="{E6969283-78ED-4F71-B854-48055E18A2DC}" type="slidenum">
              <a:rPr lang="en-GB" smtClean="0"/>
              <a:pPr>
                <a:defRPr/>
              </a:pPr>
              <a:t>3</a:t>
            </a:fld>
            <a:endParaRPr lang="en-GB"/>
          </a:p>
        </p:txBody>
      </p:sp>
      <p:sp>
        <p:nvSpPr>
          <p:cNvPr id="6"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Rosdahl, CSR</a:t>
            </a:r>
          </a:p>
        </p:txBody>
      </p:sp>
    </p:spTree>
    <p:extLst>
      <p:ext uri="{BB962C8B-B14F-4D97-AF65-F5344CB8AC3E}">
        <p14:creationId xmlns:p14="http://schemas.microsoft.com/office/powerpoint/2010/main" val="2500405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685800" y="685800"/>
            <a:ext cx="8001000" cy="7620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Berlin 2015 update</a:t>
            </a:r>
          </a:p>
        </p:txBody>
      </p:sp>
      <p:sp>
        <p:nvSpPr>
          <p:cNvPr id="3074" name="Rectangle 2"/>
          <p:cNvSpPr>
            <a:spLocks noGrp="1" noChangeArrowheads="1"/>
          </p:cNvSpPr>
          <p:nvPr>
            <p:ph type="body" idx="1"/>
          </p:nvPr>
        </p:nvSpPr>
        <p:spPr>
          <a:xfrm>
            <a:off x="685800" y="1463675"/>
            <a:ext cx="8001000" cy="4937125"/>
          </a:xfrm>
          <a:ln/>
        </p:spPr>
        <p:txBody>
          <a:bodyPr/>
          <a:lstStyle/>
          <a:p>
            <a:pPr marL="341313" indent="-34131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Contract signed in August</a:t>
            </a:r>
          </a:p>
          <a:p>
            <a:pPr marL="341313" indent="-34131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Estimate &lt; $175,000 USD deficit</a:t>
            </a:r>
          </a:p>
          <a:p>
            <a:pPr marL="341313" indent="-34131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Social</a:t>
            </a:r>
          </a:p>
          <a:p>
            <a:pPr marL="741363" lvl="1" indent="-28416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Waiting for quote</a:t>
            </a:r>
          </a:p>
          <a:p>
            <a:pPr marL="741363" lvl="1" indent="-28416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Depending on price, may offer to sell social tickets as part of registration.</a:t>
            </a:r>
          </a:p>
          <a:p>
            <a:pPr marL="341313" indent="-34131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No sponsorship yet</a:t>
            </a:r>
          </a:p>
          <a:p>
            <a:pPr marL="741363" lvl="1" indent="-28416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Will draft letter this week to send out</a:t>
            </a:r>
          </a:p>
          <a:p>
            <a:pPr marL="741363" lvl="1" indent="-28416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Some potential sponsors identified, please send more</a:t>
            </a:r>
          </a:p>
        </p:txBody>
      </p:sp>
      <p:sp>
        <p:nvSpPr>
          <p:cNvPr id="4"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Rosdahl, CSR</a:t>
            </a:r>
          </a:p>
        </p:txBody>
      </p:sp>
    </p:spTree>
    <p:extLst>
      <p:ext uri="{BB962C8B-B14F-4D97-AF65-F5344CB8AC3E}">
        <p14:creationId xmlns:p14="http://schemas.microsoft.com/office/powerpoint/2010/main" val="15852774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8001000" cy="7620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smtClean="0"/>
              <a:t>Berlin 2015 </a:t>
            </a:r>
            <a:r>
              <a:rPr lang="en-US" altLang="en-US" dirty="0"/>
              <a:t>update (cont.)</a:t>
            </a:r>
          </a:p>
        </p:txBody>
      </p:sp>
      <p:sp>
        <p:nvSpPr>
          <p:cNvPr id="4098" name="Rectangle 2"/>
          <p:cNvSpPr>
            <a:spLocks noGrp="1" noChangeArrowheads="1"/>
          </p:cNvSpPr>
          <p:nvPr>
            <p:ph type="body" idx="1"/>
          </p:nvPr>
        </p:nvSpPr>
        <p:spPr>
          <a:xfrm>
            <a:off x="685800" y="1463675"/>
            <a:ext cx="8001000" cy="4937125"/>
          </a:xfrm>
          <a:ln/>
        </p:spPr>
        <p:txBody>
          <a:bodyPr/>
          <a:lstStyle/>
          <a:p>
            <a:pPr marL="341313" indent="-34131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Room reservation will open prior to November plenary</a:t>
            </a:r>
          </a:p>
          <a:p>
            <a:pPr marL="741363" lvl="1" indent="-28416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Prior to registration opening</a:t>
            </a:r>
          </a:p>
          <a:p>
            <a:pPr marL="741363" lvl="1" indent="-28416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We need to adjust block size in November and December</a:t>
            </a:r>
          </a:p>
          <a:p>
            <a:pPr marL="741363" lvl="1" indent="-28416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Block disappears prior to January interim</a:t>
            </a:r>
          </a:p>
          <a:p>
            <a:pPr marL="741363" lvl="1" indent="-28416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No penalty for IEEE 802 if block is not met</a:t>
            </a:r>
          </a:p>
          <a:p>
            <a:pPr marL="741363" lvl="1" indent="-28416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Book early!</a:t>
            </a:r>
          </a:p>
          <a:p>
            <a:pPr marL="341313" indent="-34131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Room fee is 157 EUR single, 188 EUR double</a:t>
            </a:r>
          </a:p>
          <a:p>
            <a:pPr marL="741363" lvl="1" indent="-28416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Includes breakfast, VAT and regular Wi-Fi in room</a:t>
            </a:r>
          </a:p>
        </p:txBody>
      </p:sp>
      <p:sp>
        <p:nvSpPr>
          <p:cNvPr id="4"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Rosdahl, CSR</a:t>
            </a:r>
          </a:p>
        </p:txBody>
      </p:sp>
    </p:spTree>
    <p:extLst>
      <p:ext uri="{BB962C8B-B14F-4D97-AF65-F5344CB8AC3E}">
        <p14:creationId xmlns:p14="http://schemas.microsoft.com/office/powerpoint/2010/main" val="27777906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685800" y="685800"/>
            <a:ext cx="8001000" cy="7620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smtClean="0"/>
              <a:t>Berlin July 2017</a:t>
            </a:r>
            <a:endParaRPr lang="en-US" altLang="en-US" dirty="0"/>
          </a:p>
        </p:txBody>
      </p:sp>
      <p:sp>
        <p:nvSpPr>
          <p:cNvPr id="5122" name="Rectangle 2"/>
          <p:cNvSpPr>
            <a:spLocks noGrp="1" noChangeArrowheads="1"/>
          </p:cNvSpPr>
          <p:nvPr>
            <p:ph type="body" idx="1"/>
          </p:nvPr>
        </p:nvSpPr>
        <p:spPr>
          <a:xfrm>
            <a:off x="685800" y="1463675"/>
            <a:ext cx="8001000" cy="4937125"/>
          </a:xfrm>
          <a:ln/>
        </p:spPr>
        <p:txBody>
          <a:bodyPr/>
          <a:lstStyle/>
          <a:p>
            <a:pPr marL="341313" indent="-34131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Contract should be signed</a:t>
            </a:r>
          </a:p>
          <a:p>
            <a:pPr marL="341313" indent="-34131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Budget is preliminary, but deficit should be less than $100,000 USD</a:t>
            </a:r>
          </a:p>
          <a:p>
            <a:pPr marL="341313" indent="-34131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Rooms are 127 EUR single, 168 EUR double</a:t>
            </a:r>
          </a:p>
          <a:p>
            <a:pPr marL="741363" lvl="1" indent="-28416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Includes breakfast, VAT and high-speed Wi-Fi</a:t>
            </a:r>
          </a:p>
          <a:p>
            <a:pPr marL="341313" indent="-34131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dirty="0"/>
              <a:t>Social is TBD, but goal is to do something on the river. </a:t>
            </a:r>
          </a:p>
        </p:txBody>
      </p:sp>
      <p:sp>
        <p:nvSpPr>
          <p:cNvPr id="4"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Rosdahl, CSR</a:t>
            </a:r>
          </a:p>
        </p:txBody>
      </p:sp>
    </p:spTree>
    <p:extLst>
      <p:ext uri="{BB962C8B-B14F-4D97-AF65-F5344CB8AC3E}">
        <p14:creationId xmlns:p14="http://schemas.microsoft.com/office/powerpoint/2010/main" val="237684115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3200" b="1" dirty="0" smtClean="0">
                <a:solidFill>
                  <a:srgbClr val="000000"/>
                </a:solidFill>
                <a:effectLst/>
                <a:latin typeface="+mj-lt"/>
                <a:ea typeface="+mj-ea"/>
                <a:cs typeface="MS Gothic"/>
              </a:rPr>
              <a:t>4.00 Report on Professional Conference Organizer (PCO) Contract Status</a:t>
            </a:r>
            <a:endParaRPr lang="en-US" dirty="0"/>
          </a:p>
        </p:txBody>
      </p:sp>
      <p:sp>
        <p:nvSpPr>
          <p:cNvPr id="3" name="Content Placeholder 2"/>
          <p:cNvSpPr>
            <a:spLocks noGrp="1"/>
          </p:cNvSpPr>
          <p:nvPr>
            <p:ph idx="1"/>
          </p:nvPr>
        </p:nvSpPr>
        <p:spPr/>
        <p:txBody>
          <a:bodyPr/>
          <a:lstStyle/>
          <a:p>
            <a:r>
              <a:rPr lang="en-US" dirty="0" smtClean="0"/>
              <a:t>Contract executed – Sept </a:t>
            </a:r>
            <a:endParaRPr lang="en-US" dirty="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October 2014</a:t>
            </a:r>
            <a:endParaRPr lang="en-GB" dirty="0"/>
          </a:p>
        </p:txBody>
      </p:sp>
      <p:sp>
        <p:nvSpPr>
          <p:cNvPr id="5" name="Slide Number Placeholder 4"/>
          <p:cNvSpPr>
            <a:spLocks noGrp="1"/>
          </p:cNvSpPr>
          <p:nvPr>
            <p:ph type="sldNum" idx="12"/>
          </p:nvPr>
        </p:nvSpPr>
        <p:spPr/>
        <p:txBody>
          <a:bodyPr/>
          <a:lstStyle/>
          <a:p>
            <a:pPr>
              <a:defRPr/>
            </a:pPr>
            <a:r>
              <a:rPr lang="en-GB" smtClean="0"/>
              <a:t>Slide </a:t>
            </a:r>
            <a:fld id="{E6969283-78ED-4F71-B854-48055E18A2DC}" type="slidenum">
              <a:rPr lang="en-GB" smtClean="0"/>
              <a:pPr>
                <a:defRPr/>
              </a:pPr>
              <a:t>7</a:t>
            </a:fld>
            <a:endParaRPr lang="en-GB"/>
          </a:p>
        </p:txBody>
      </p:sp>
      <p:sp>
        <p:nvSpPr>
          <p:cNvPr id="6"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Rosdahl, CSR</a:t>
            </a:r>
          </a:p>
        </p:txBody>
      </p:sp>
    </p:spTree>
    <p:extLst>
      <p:ext uri="{BB962C8B-B14F-4D97-AF65-F5344CB8AC3E}">
        <p14:creationId xmlns:p14="http://schemas.microsoft.com/office/powerpoint/2010/main" val="1768660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3200" b="1" dirty="0" smtClean="0">
                <a:solidFill>
                  <a:srgbClr val="000000"/>
                </a:solidFill>
                <a:effectLst/>
                <a:latin typeface="+mj-lt"/>
                <a:ea typeface="+mj-ea"/>
                <a:cs typeface="MS Gothic"/>
              </a:rPr>
              <a:t>5.00 Status of Future Venues in General</a:t>
            </a:r>
            <a:endParaRPr lang="en-US" dirty="0" smtClean="0">
              <a:effectLst/>
            </a:endParaRPr>
          </a:p>
          <a:p>
            <a:endParaRPr lang="en-US" dirty="0"/>
          </a:p>
        </p:txBody>
      </p:sp>
      <p:sp>
        <p:nvSpPr>
          <p:cNvPr id="3" name="Content Placeholder 2"/>
          <p:cNvSpPr>
            <a:spLocks noGrp="1"/>
          </p:cNvSpPr>
          <p:nvPr>
            <p:ph idx="1"/>
          </p:nvPr>
        </p:nvSpPr>
        <p:spPr>
          <a:xfrm>
            <a:off x="685800" y="1524000"/>
            <a:ext cx="7770813" cy="4570413"/>
          </a:xfrm>
        </p:spPr>
        <p:txBody>
          <a:bodyPr/>
          <a:lstStyle/>
          <a:p>
            <a:r>
              <a:rPr lang="en-US" b="0" dirty="0" smtClean="0"/>
              <a:t>802 Plenary Future Venue File: 802 EC-12/0040r8</a:t>
            </a:r>
          </a:p>
          <a:p>
            <a:r>
              <a:rPr lang="en-US" b="0" dirty="0" smtClean="0"/>
              <a:t>802 Wireless Interim Future Venue File: 802 EC-14/0060</a:t>
            </a:r>
          </a:p>
          <a:p>
            <a:endParaRPr lang="en-US" b="0" dirty="0"/>
          </a:p>
          <a:p>
            <a:r>
              <a:rPr lang="en-US" b="0" dirty="0" smtClean="0"/>
              <a:t>Both files to be posted later this week.</a:t>
            </a:r>
          </a:p>
          <a:p>
            <a:endParaRPr lang="en-US" b="0" dirty="0"/>
          </a:p>
          <a:p>
            <a:r>
              <a:rPr lang="en-US" b="0" dirty="0" smtClean="0"/>
              <a:t>Open dates to have North American options presented Nov:</a:t>
            </a:r>
          </a:p>
          <a:p>
            <a:pPr lvl="1"/>
            <a:r>
              <a:rPr lang="en-US" b="0" dirty="0" smtClean="0"/>
              <a:t>2017 – March and November</a:t>
            </a:r>
          </a:p>
          <a:p>
            <a:pPr lvl="1"/>
            <a:r>
              <a:rPr lang="en-US" b="0" dirty="0" smtClean="0"/>
              <a:t>2018 – March </a:t>
            </a:r>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October 2014</a:t>
            </a:r>
            <a:endParaRPr lang="en-GB" dirty="0"/>
          </a:p>
        </p:txBody>
      </p:sp>
      <p:sp>
        <p:nvSpPr>
          <p:cNvPr id="5" name="Slide Number Placeholder 4"/>
          <p:cNvSpPr>
            <a:spLocks noGrp="1"/>
          </p:cNvSpPr>
          <p:nvPr>
            <p:ph type="sldNum" idx="12"/>
          </p:nvPr>
        </p:nvSpPr>
        <p:spPr/>
        <p:txBody>
          <a:bodyPr/>
          <a:lstStyle/>
          <a:p>
            <a:pPr>
              <a:defRPr/>
            </a:pPr>
            <a:r>
              <a:rPr lang="en-GB" smtClean="0"/>
              <a:t>Slide </a:t>
            </a:r>
            <a:fld id="{E6969283-78ED-4F71-B854-48055E18A2DC}" type="slidenum">
              <a:rPr lang="en-GB" smtClean="0"/>
              <a:pPr>
                <a:defRPr/>
              </a:pPr>
              <a:t>8</a:t>
            </a:fld>
            <a:endParaRPr lang="en-GB"/>
          </a:p>
        </p:txBody>
      </p:sp>
      <p:sp>
        <p:nvSpPr>
          <p:cNvPr id="6"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Rosdahl, CSR</a:t>
            </a:r>
          </a:p>
        </p:txBody>
      </p:sp>
    </p:spTree>
    <p:extLst>
      <p:ext uri="{BB962C8B-B14F-4D97-AF65-F5344CB8AC3E}">
        <p14:creationId xmlns:p14="http://schemas.microsoft.com/office/powerpoint/2010/main" val="1211680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153400" cy="1371600"/>
          </a:xfrm>
        </p:spPr>
        <p:txBody>
          <a:bodyPr/>
          <a:lstStyle/>
          <a:p>
            <a:pPr rtl="0" eaLnBrk="1" fontAlgn="base" hangingPunct="1"/>
            <a:r>
              <a:rPr lang="en-US" sz="3200" b="1" dirty="0" smtClean="0">
                <a:solidFill>
                  <a:srgbClr val="000000"/>
                </a:solidFill>
                <a:effectLst/>
                <a:latin typeface="+mj-lt"/>
                <a:ea typeface="+mj-ea"/>
                <a:cs typeface="MS Gothic"/>
              </a:rPr>
              <a:t>6.00 Status of Atlanta Interim – Budget/Registration starting point, and meeting room requirements</a:t>
            </a:r>
            <a:endParaRPr lang="en-US" dirty="0"/>
          </a:p>
        </p:txBody>
      </p:sp>
      <p:sp>
        <p:nvSpPr>
          <p:cNvPr id="3" name="Content Placeholder 2"/>
          <p:cNvSpPr>
            <a:spLocks noGrp="1"/>
          </p:cNvSpPr>
          <p:nvPr>
            <p:ph idx="1"/>
          </p:nvPr>
        </p:nvSpPr>
        <p:spPr>
          <a:xfrm>
            <a:off x="685800" y="2286000"/>
            <a:ext cx="7772400" cy="4114800"/>
          </a:xfrm>
        </p:spPr>
        <p:txBody>
          <a:bodyPr/>
          <a:lstStyle/>
          <a:p>
            <a:r>
              <a:rPr lang="en-US" b="0" dirty="0" smtClean="0"/>
              <a:t>Current Budget w/o Social – expect at least $96,000</a:t>
            </a:r>
          </a:p>
          <a:p>
            <a:r>
              <a:rPr lang="en-US" b="0" dirty="0" smtClean="0"/>
              <a:t>Options: </a:t>
            </a:r>
          </a:p>
          <a:p>
            <a:r>
              <a:rPr lang="en-US" b="0" dirty="0"/>
              <a:t>	</a:t>
            </a:r>
            <a:r>
              <a:rPr lang="en-US" b="0" dirty="0" smtClean="0"/>
              <a:t>1: 500/600/800 – Normal fee</a:t>
            </a:r>
          </a:p>
          <a:p>
            <a:r>
              <a:rPr lang="en-US" b="0" dirty="0" smtClean="0"/>
              <a:t>    2: 400/600/800 – Adjusted fee – </a:t>
            </a:r>
          </a:p>
          <a:p>
            <a:r>
              <a:rPr lang="en-US" b="0" dirty="0"/>
              <a:t>	</a:t>
            </a:r>
            <a:r>
              <a:rPr lang="en-US" b="0" dirty="0" smtClean="0"/>
              <a:t>					Will cost $50,000 if 500 sign up early</a:t>
            </a:r>
          </a:p>
          <a:p>
            <a:r>
              <a:rPr lang="en-US" b="0" dirty="0"/>
              <a:t>	</a:t>
            </a:r>
            <a:r>
              <a:rPr lang="en-US" b="0" dirty="0" smtClean="0"/>
              <a:t>3. 450/550/750 – adjusted Fee – Cost $35,000 </a:t>
            </a:r>
          </a:p>
          <a:p>
            <a:r>
              <a:rPr lang="en-US" b="0" dirty="0" smtClean="0"/>
              <a:t>    </a:t>
            </a:r>
            <a:endParaRPr lang="en-US" b="0" dirty="0"/>
          </a:p>
          <a:p>
            <a:r>
              <a:rPr lang="en-US" b="0" dirty="0" smtClean="0"/>
              <a:t>Social costs - $50 per person cap approx.: $35,000</a:t>
            </a:r>
          </a:p>
          <a:p>
            <a:endParaRPr lang="en-US" b="0" dirty="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October 2014</a:t>
            </a:r>
            <a:endParaRPr lang="en-GB" dirty="0"/>
          </a:p>
        </p:txBody>
      </p:sp>
      <p:sp>
        <p:nvSpPr>
          <p:cNvPr id="5" name="Slide Number Placeholder 4"/>
          <p:cNvSpPr>
            <a:spLocks noGrp="1"/>
          </p:cNvSpPr>
          <p:nvPr>
            <p:ph type="sldNum" idx="12"/>
          </p:nvPr>
        </p:nvSpPr>
        <p:spPr/>
        <p:txBody>
          <a:bodyPr/>
          <a:lstStyle/>
          <a:p>
            <a:pPr>
              <a:defRPr/>
            </a:pPr>
            <a:r>
              <a:rPr lang="en-GB" smtClean="0"/>
              <a:t>Slide </a:t>
            </a:r>
            <a:fld id="{E6969283-78ED-4F71-B854-48055E18A2DC}" type="slidenum">
              <a:rPr lang="en-GB" smtClean="0"/>
              <a:pPr>
                <a:defRPr/>
              </a:pPr>
              <a:t>9</a:t>
            </a:fld>
            <a:endParaRPr lang="en-GB"/>
          </a:p>
        </p:txBody>
      </p:sp>
      <p:sp>
        <p:nvSpPr>
          <p:cNvPr id="6"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Rosdahl, CSR</a:t>
            </a:r>
          </a:p>
        </p:txBody>
      </p:sp>
    </p:spTree>
    <p:extLst>
      <p:ext uri="{BB962C8B-B14F-4D97-AF65-F5344CB8AC3E}">
        <p14:creationId xmlns:p14="http://schemas.microsoft.com/office/powerpoint/2010/main" val="3318318934"/>
      </p:ext>
    </p:extLst>
  </p:cSld>
  <p:clrMapOvr>
    <a:masterClrMapping/>
  </p:clrMapOvr>
</p:sld>
</file>

<file path=ppt/theme/theme1.xml><?xml version="1.0" encoding="utf-8"?>
<a:theme xmlns:a="http://schemas.openxmlformats.org/drawingml/2006/main" name="11-14-1005-00-0000-treasurers-report-Sept-2014">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11-14-1005-00-0000-treasurers-report-Sept-2014</Template>
  <TotalTime>4391</TotalTime>
  <Words>966</Words>
  <Application>Microsoft Office PowerPoint</Application>
  <PresentationFormat>On-screen Show (4:3)</PresentationFormat>
  <Paragraphs>192</Paragraphs>
  <Slides>14</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11-14-1005-00-0000-treasurers-report-Sept-2014</vt:lpstr>
      <vt:lpstr>Microsoft Word 97 - 2003 Document</vt:lpstr>
      <vt:lpstr>Exec Sec October Interim Meeting Slides</vt:lpstr>
      <vt:lpstr>Abstract</vt:lpstr>
      <vt:lpstr>3.00 Report on Status of Venue Contracts (Berlin - James; Macao - Jon)</vt:lpstr>
      <vt:lpstr>Berlin 2015 update</vt:lpstr>
      <vt:lpstr>Berlin 2015 update (cont.)</vt:lpstr>
      <vt:lpstr>Berlin July 2017</vt:lpstr>
      <vt:lpstr>4.00 Report on Professional Conference Organizer (PCO) Contract Status</vt:lpstr>
      <vt:lpstr>5.00 Status of Future Venues in General </vt:lpstr>
      <vt:lpstr>6.00 Status of Atlanta Interim – Budget/Registration starting point, and meeting room requirements</vt:lpstr>
      <vt:lpstr>7.00 Network Provider RFP Adhoc Status</vt:lpstr>
      <vt:lpstr>8.00 Motion to Approve Site visit to Berlin/Praque and another possible Europe Venue in Dec</vt:lpstr>
      <vt:lpstr>9.00 Motion to approve funding for Electronic Media Distribution</vt:lpstr>
      <vt:lpstr>10.00 Report IEEE-SA Meeting Sept 30 </vt:lpstr>
      <vt:lpstr>12.00 Status of San Antonio Plenary – Registration Status/Venue Status etc.</vt:lpstr>
    </vt:vector>
  </TitlesOfParts>
  <Manager>Benjamin A. Rolfe</Manager>
  <Company>CSR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 Sec October Interim Meeting Slides</dc:title>
  <dc:creator>Jon Rosdahl</dc:creator>
  <cp:keywords>October 2014</cp:keywords>
  <dc:description>Jon Rosdahl (CSR)</dc:description>
  <cp:lastModifiedBy>Jon Rosdahl</cp:lastModifiedBy>
  <cp:revision>16</cp:revision>
  <cp:lastPrinted>1601-01-01T00:00:00Z</cp:lastPrinted>
  <dcterms:created xsi:type="dcterms:W3CDTF">2014-10-07T15:06:11Z</dcterms:created>
  <dcterms:modified xsi:type="dcterms:W3CDTF">2014-10-10T16:17:18Z</dcterms:modified>
</cp:coreProperties>
</file>