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2" r:id="rId4"/>
    <p:sldId id="263" r:id="rId5"/>
    <p:sldId id="270" r:id="rId6"/>
    <p:sldId id="281" r:id="rId7"/>
    <p:sldId id="284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66" r:id="rId19"/>
    <p:sldId id="283" r:id="rId20"/>
    <p:sldId id="267" r:id="rId21"/>
    <p:sldId id="268" r:id="rId22"/>
    <p:sldId id="269" r:id="rId23"/>
    <p:sldId id="265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248" autoAdjust="0"/>
    <p:restoredTop sz="86356" autoAdjust="0"/>
  </p:normalViewPr>
  <p:slideViewPr>
    <p:cSldViewPr>
      <p:cViewPr varScale="1">
        <p:scale>
          <a:sx n="59" d="100"/>
          <a:sy n="59" d="100"/>
        </p:scale>
        <p:origin x="-504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15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802-EC-13/0012r0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3/ec-13-0014-00-00EC-802-0713-itu-hq-wg-meetingroomspecs-ec-pd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ExSec</a:t>
            </a:r>
            <a:r>
              <a:rPr lang="en-GB" dirty="0" smtClean="0"/>
              <a:t> Agenda Items</a:t>
            </a:r>
            <a:br>
              <a:rPr lang="en-GB" dirty="0" smtClean="0"/>
            </a:br>
            <a:r>
              <a:rPr lang="en-GB" dirty="0" smtClean="0"/>
              <a:t>March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SINGAPORE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Marina Bay Sands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5240867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Copenhagen, Denmark  -  (not available for 2014 but 2015-2018 OK) 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~$100K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215€ ($270) sgl, 242€ ($305) dbl incl full breakfast</a:t>
            </a:r>
          </a:p>
          <a:p>
            <a:r>
              <a:rPr lang="en-US" sz="1600" dirty="0" smtClean="0"/>
              <a:t>Daily Delegate Package Est:  ~$108./day  (Lunch, breaks, snacks) = ~$260K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Rate: € (=$1.27) and DK Kroner(=$0.17)</a:t>
            </a:r>
          </a:p>
          <a:p>
            <a:r>
              <a:rPr lang="en-US" sz="1600" dirty="0" smtClean="0"/>
              <a:t>Incentives (Government, Trade, Tourism etc.): Logistic support fm Visit DK NYC, </a:t>
            </a:r>
            <a:br>
              <a:rPr lang="en-US" sz="1600" dirty="0" smtClean="0"/>
            </a:br>
            <a:r>
              <a:rPr lang="en-US" sz="1600" dirty="0" smtClean="0"/>
              <a:t>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Berlin, Germany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Estrel Hotel &amp; Conference Center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~67+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€ 225K =  US$290K)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Estrel Berlin</a:t>
            </a:r>
          </a:p>
          <a:p>
            <a:r>
              <a:rPr lang="en-US" sz="1800" dirty="0" smtClean="0"/>
              <a:t>ESTIMATED ROOM RATE:  ~185. € sngl, ~205.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Vienna, Austria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 Conference Center &amp; 3 Hotels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Kerry Parkside Hotel </a:t>
            </a:r>
            <a:r>
              <a:rPr lang="en-US" altLang="zh-CN" sz="1600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, MEETING VENUE TYPE: 5-Star Hotel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Yokohama, Japan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Intercontinental Yokohama Grand Hotel &amp; Pacifico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28 @hotel,  56 @CC</a:t>
            </a:r>
          </a:p>
          <a:p>
            <a:r>
              <a:rPr lang="en-US" sz="1600" cap="all" dirty="0" smtClean="0"/>
              <a:t>Estimated Function Space Cost:  ~~$280K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</a:t>
            </a:r>
          </a:p>
          <a:p>
            <a:r>
              <a:rPr lang="en-US" sz="1600" dirty="0" smtClean="0"/>
              <a:t>RECOMMENDED HOTEL(S):  Intercontinental Grand Yokohama</a:t>
            </a:r>
          </a:p>
          <a:p>
            <a:r>
              <a:rPr lang="en-US" sz="1600" dirty="0" smtClean="0"/>
              <a:t>ESTIMATED ROOM RATE:   ~$290. sngl,  ~$316. dbl.</a:t>
            </a:r>
          </a:p>
          <a:p>
            <a:r>
              <a:rPr lang="en-US" sz="1600" dirty="0" smtClean="0"/>
              <a:t>May be able to get IETF rate at ~25% discount with WIDE as sponsor.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Tokyo</a:t>
            </a:r>
          </a:p>
          <a:p>
            <a:r>
              <a:rPr lang="en-US" sz="1600" dirty="0" smtClean="0"/>
              <a:t>Secondary Transportation Required: Hi-Speed train = ~1 hour, then taxi to hotel</a:t>
            </a:r>
          </a:p>
          <a:p>
            <a:r>
              <a:rPr lang="en-US" sz="1600" dirty="0" smtClean="0"/>
              <a:t>Business Currency &amp; Estimated Exchange Rate:  (95.15 JPY (¥)  = US$1.00)</a:t>
            </a:r>
          </a:p>
          <a:p>
            <a:r>
              <a:rPr lang="en-US" sz="1600" dirty="0" smtClean="0"/>
              <a:t>Incentives (Government, Trade, Tourism etc.):  t.b.d, but possible to </a:t>
            </a:r>
            <a:r>
              <a:rPr lang="en-US" sz="1600" dirty="0" smtClean="0"/>
              <a:t>negotiate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Vendor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dirty="0" smtClean="0"/>
              <a:t>Network Services</a:t>
            </a:r>
          </a:p>
          <a:p>
            <a:r>
              <a:rPr lang="en-US" dirty="0" smtClean="0"/>
              <a:t>	</a:t>
            </a:r>
            <a:r>
              <a:rPr lang="en-US" dirty="0" smtClean="0"/>
              <a:t>Contract started: April 2012</a:t>
            </a:r>
          </a:p>
          <a:p>
            <a:r>
              <a:rPr lang="en-US" dirty="0" smtClean="0"/>
              <a:t>	</a:t>
            </a:r>
            <a:r>
              <a:rPr lang="en-US" dirty="0" smtClean="0"/>
              <a:t>Contract expires: March 2015</a:t>
            </a:r>
          </a:p>
          <a:p>
            <a:endParaRPr lang="en-US" dirty="0" smtClean="0"/>
          </a:p>
          <a:p>
            <a:r>
              <a:rPr lang="en-US" dirty="0" smtClean="0"/>
              <a:t>Meeting Services</a:t>
            </a:r>
          </a:p>
          <a:p>
            <a:r>
              <a:rPr lang="en-US" dirty="0" smtClean="0"/>
              <a:t>	</a:t>
            </a:r>
            <a:r>
              <a:rPr lang="en-US" dirty="0" smtClean="0"/>
              <a:t>Contract started: Nov 2008 (one extension)</a:t>
            </a:r>
          </a:p>
          <a:p>
            <a:r>
              <a:rPr lang="en-US" dirty="0" smtClean="0"/>
              <a:t>	</a:t>
            </a:r>
            <a:r>
              <a:rPr lang="en-US" dirty="0" smtClean="0"/>
              <a:t>Contract expires:  July 2014</a:t>
            </a:r>
          </a:p>
          <a:p>
            <a:r>
              <a:rPr lang="en-US" dirty="0" smtClean="0"/>
              <a:t>	</a:t>
            </a:r>
            <a:r>
              <a:rPr lang="en-US" dirty="0" smtClean="0"/>
              <a:t>Plan for RFP </a:t>
            </a:r>
            <a:r>
              <a:rPr lang="en-US" dirty="0" smtClean="0"/>
              <a:t> </a:t>
            </a:r>
            <a:r>
              <a:rPr lang="en-US" dirty="0" smtClean="0"/>
              <a:t>process Nov 2013 to March 2014</a:t>
            </a:r>
          </a:p>
          <a:p>
            <a:endParaRPr lang="en-US" dirty="0" smtClean="0"/>
          </a:p>
          <a:p>
            <a:r>
              <a:rPr lang="en-US" dirty="0" smtClean="0"/>
              <a:t>Meeting Manager</a:t>
            </a:r>
          </a:p>
          <a:p>
            <a:r>
              <a:rPr lang="en-US" dirty="0" smtClean="0"/>
              <a:t>	</a:t>
            </a:r>
            <a:r>
              <a:rPr lang="en-US" dirty="0" smtClean="0"/>
              <a:t>Potential Contract preparation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dirty="0" smtClean="0"/>
              <a:t>July 2013 – Geneva, Switzerland</a:t>
            </a:r>
          </a:p>
          <a:p>
            <a:r>
              <a:rPr lang="en-US" dirty="0" smtClean="0"/>
              <a:t>What to expect?</a:t>
            </a:r>
          </a:p>
          <a:p>
            <a:pPr lvl="1"/>
            <a:r>
              <a:rPr lang="en-US" dirty="0" smtClean="0"/>
              <a:t>Mainly it will</a:t>
            </a:r>
            <a:r>
              <a:rPr lang="en-US" baseline="0" dirty="0" smtClean="0"/>
              <a:t> be the same as any other Plenary</a:t>
            </a:r>
          </a:p>
          <a:p>
            <a:pPr lvl="0"/>
            <a:r>
              <a:rPr lang="en-US" dirty="0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</a:t>
            </a:r>
            <a:r>
              <a:rPr lang="en-US" baseline="0" dirty="0" smtClean="0"/>
              <a:t>eeting rooms are in more</a:t>
            </a:r>
            <a:r>
              <a:rPr lang="en-US" dirty="0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Possible Opening Plenary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Working group will have a base set of rooms, and we will need to work to stay within that base as a starting point, and then we can expand into the few extra rooms, and to take rooms that others end up not needing.</a:t>
            </a:r>
          </a:p>
          <a:p>
            <a:r>
              <a:rPr lang="en-US" dirty="0" smtClean="0">
                <a:hlinkClick r:id="rId2"/>
              </a:rPr>
              <a:t>https://mentor.ieee.org/802-ec/dcn/13/ec-13-0014-00-00EC-802-0713-itu-hq-wg-meetingroomspecs-ec-pdf.pdf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5.17 </a:t>
            </a:r>
            <a:r>
              <a:rPr lang="en-US" sz="1800" dirty="0" smtClean="0"/>
              <a:t>II Future venue contract status &amp; Vendor Contract Renewal Status</a:t>
            </a:r>
          </a:p>
          <a:p>
            <a:r>
              <a:rPr lang="en-US" sz="1800" dirty="0" smtClean="0"/>
              <a:t>	5.18 </a:t>
            </a:r>
            <a:r>
              <a:rPr lang="en-US" sz="1800" dirty="0" smtClean="0"/>
              <a:t>II Geneva </a:t>
            </a:r>
            <a:r>
              <a:rPr lang="en-US" sz="1800" dirty="0" smtClean="0"/>
              <a:t>2013 </a:t>
            </a:r>
            <a:r>
              <a:rPr lang="en-US" sz="1800" dirty="0" smtClean="0"/>
              <a:t>Expectation </a:t>
            </a:r>
          </a:p>
          <a:p>
            <a:endParaRPr lang="en-US" sz="1800" dirty="0" smtClean="0"/>
          </a:p>
          <a:p>
            <a:r>
              <a:rPr lang="en-US" dirty="0" smtClean="0"/>
              <a:t>Friday: </a:t>
            </a:r>
            <a:endParaRPr lang="en-US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4.02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	9.03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Executive secretary report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r>
              <a:rPr lang="en-US" dirty="0" smtClean="0"/>
              <a:t>Note that the ITU will be available for most of the time slots that 802 has come accustom to using, but the number of rooms available changes.</a:t>
            </a:r>
          </a:p>
          <a:p>
            <a:endParaRPr lang="en-US" dirty="0" smtClean="0"/>
          </a:p>
          <a:p>
            <a:r>
              <a:rPr lang="en-US" dirty="0" smtClean="0"/>
              <a:t>Sunday *All Meetings must be held in ITU.</a:t>
            </a:r>
          </a:p>
          <a:p>
            <a:r>
              <a:rPr lang="en-US" dirty="0" smtClean="0"/>
              <a:t>    802 Registration – </a:t>
            </a:r>
            <a:r>
              <a:rPr lang="en-US" dirty="0" smtClean="0"/>
              <a:t>Montbrillant</a:t>
            </a:r>
            <a:r>
              <a:rPr lang="en-US" dirty="0" smtClean="0"/>
              <a:t> reception entrance</a:t>
            </a:r>
            <a:endParaRPr lang="en-US" dirty="0" smtClean="0"/>
          </a:p>
          <a:p>
            <a:r>
              <a:rPr lang="en-US" dirty="0" smtClean="0"/>
              <a:t>    802.11 CAC ITU ‐ L1</a:t>
            </a:r>
          </a:p>
          <a:p>
            <a:r>
              <a:rPr lang="en-US" dirty="0" smtClean="0"/>
              <a:t>    802.15 AC ITU ‐ L2</a:t>
            </a:r>
          </a:p>
          <a:p>
            <a:r>
              <a:rPr lang="en-US" dirty="0" smtClean="0"/>
              <a:t>    802 Rules ITU ‐ L2</a:t>
            </a:r>
          </a:p>
          <a:p>
            <a:r>
              <a:rPr lang="en-US" dirty="0" smtClean="0"/>
              <a:t>    802 New Members ITU ‐ L1</a:t>
            </a:r>
          </a:p>
          <a:p>
            <a:r>
              <a:rPr lang="en-US" dirty="0" smtClean="0"/>
              <a:t>    802W Leadership ITU ‐ L1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*All Evening Meetings (PM3) after 6pm must be held in ITU.</a:t>
            </a:r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</a:t>
            </a:r>
            <a:r>
              <a:rPr lang="en-US" dirty="0" smtClean="0"/>
              <a:t>*All Meetings must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Other Meeting items to be considered and confirmed:</a:t>
            </a:r>
          </a:p>
          <a:p>
            <a:r>
              <a:rPr lang="en-US" dirty="0" smtClean="0"/>
              <a:t>    1. Opening Plenary Meeting ‐ Monday AM ?? ‐‐ Welcome to Geneva and give ITU chance to address Participants.</a:t>
            </a:r>
          </a:p>
          <a:p>
            <a:r>
              <a:rPr lang="en-US" dirty="0" smtClean="0"/>
              <a:t>    2. Tutorials ‐ Monday ‐‐ IF ITU room is too small (~250), consider having Tutorials early in the CICG (~800)  and change order to have regular  WG meetings later .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Note that the evening meetings would need to be in the ITU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4.02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9.03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Executive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secretaryreport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Future Venue Contract status: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mentor.ieee.org/802-ec/dcn/12/ec-12-0040-03-00EC-802-plenary-future-venue-contract-status.xlsx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dirty="0" smtClean="0"/>
              <a:t>5.17 II Future venue contract status &amp; Vendor Contract Renewal Status</a:t>
            </a:r>
          </a:p>
          <a:p>
            <a:r>
              <a:rPr lang="en-US" dirty="0" smtClean="0"/>
              <a:t>5.18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>
            <a:noFill/>
          </a:ln>
        </p:spPr>
        <p:txBody>
          <a:bodyPr/>
          <a:lstStyle/>
          <a:p>
            <a:r>
              <a:rPr lang="en-US" dirty="0" smtClean="0"/>
              <a:t>Future Venues </a:t>
            </a:r>
          </a:p>
          <a:p>
            <a:r>
              <a:rPr lang="en-US" dirty="0" smtClean="0"/>
              <a:t>See doc: 802-EC-12/0040r3</a:t>
            </a:r>
          </a:p>
          <a:p>
            <a:r>
              <a:rPr lang="en-US" dirty="0" smtClean="0">
                <a:solidFill>
                  <a:schemeClr val="accent6"/>
                </a:solidFill>
                <a:hlinkClick r:id="rId3" tooltip="Future Venue contract status"/>
              </a:rPr>
              <a:t>https://</a:t>
            </a:r>
            <a:r>
              <a:rPr lang="en-US" dirty="0" smtClean="0">
                <a:noFill/>
                <a:hlinkClick r:id="rId3" tooltip="Future Venue contract status"/>
              </a:rPr>
              <a:t>mentor.ieee.org/802-ec/dcn/12/ec-12-0040-03-00EC-802-plenary-future-venue-contract-status.xlsx</a:t>
            </a:r>
            <a:endParaRPr lang="en-US" dirty="0" smtClean="0">
              <a:noFill/>
            </a:endParaRP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dirty="0" smtClean="0"/>
              <a:t>Non-North American Venues – Set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Joint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Discussion at the Joint IETF-IEEE meeting:</a:t>
            </a:r>
          </a:p>
          <a:p>
            <a:r>
              <a:rPr lang="en-US" dirty="0" smtClean="0"/>
              <a:t>	</a:t>
            </a:r>
            <a:r>
              <a:rPr lang="en-US" dirty="0" smtClean="0"/>
              <a:t>1. How often to meet face-to-face? 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Once a year?   Once every other year?</a:t>
            </a:r>
          </a:p>
          <a:p>
            <a:r>
              <a:rPr lang="en-US" dirty="0" smtClean="0"/>
              <a:t>2014 not any clear choice as both groups are firm on locations – no automatic choice</a:t>
            </a:r>
          </a:p>
          <a:p>
            <a:r>
              <a:rPr lang="en-US" dirty="0" smtClean="0"/>
              <a:t>2015 – IETF is going to Dallas in March – 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IEEE is going to Dallas in Nov  -- </a:t>
            </a:r>
          </a:p>
          <a:p>
            <a:r>
              <a:rPr lang="en-US" dirty="0" smtClean="0"/>
              <a:t>	</a:t>
            </a:r>
            <a:r>
              <a:rPr lang="en-US" dirty="0" smtClean="0"/>
              <a:t>We could possibly move to March, and have back to back meeting in </a:t>
            </a:r>
            <a:r>
              <a:rPr lang="en-US" smtClean="0"/>
              <a:t>Dallas....?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Non-North American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The Next 10 Slides are potential locations for future </a:t>
            </a:r>
            <a:r>
              <a:rPr lang="en-US" dirty="0" err="1" smtClean="0"/>
              <a:t>Plenaries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Details this week</a:t>
            </a:r>
          </a:p>
          <a:p>
            <a:r>
              <a:rPr lang="en-US" dirty="0" smtClean="0"/>
              <a:t>Set priorities by 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371600"/>
            <a:ext cx="89154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unnegotiated hotel quote for all meeting space and 600 attendees, 2.5M RMB(=US$400K)(venue plus F&amp;B).  Believe this can be reduced to less than 2M RMB with negotiation and sponsorship, maybe better.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500-600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ROOM RATES: 1350-1550 RMB (=~US$215.) to be negotiated at the complex. 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Three Hotels &amp; Barcelona Conference Center</a:t>
            </a:r>
          </a:p>
          <a:p>
            <a:endParaRPr lang="en-US" sz="1600" dirty="0" smtClean="0"/>
          </a:p>
          <a:p>
            <a:r>
              <a:rPr lang="en-US" sz="1600" dirty="0" smtClean="0"/>
              <a:t>NUMBER OF MEETING ROOMS:   ~56+ 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t.b.d.  (~~ € 225K =  US$290K)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 rooms of 1125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~195. € sngl, ~225. € dbl,  incl breakfast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 € (=$1.29) </a:t>
            </a:r>
          </a:p>
          <a:p>
            <a:r>
              <a:rPr lang="en-US" sz="1600" dirty="0" smtClean="0"/>
              <a:t>Incentives (Government, Trade, Tourism etc.):  t.b.d. none at this time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75861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5984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Macau, PRC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Sands Venetian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</a:t>
            </a:r>
          </a:p>
          <a:p>
            <a:r>
              <a:rPr lang="en-US" sz="1600" cap="all" dirty="0" smtClean="0"/>
              <a:t>Estimated Function Space Cost:   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2016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Sands Venetian Hotel</a:t>
            </a:r>
          </a:p>
          <a:p>
            <a:r>
              <a:rPr lang="en-US" sz="1600" dirty="0" smtClean="0"/>
              <a:t>ESTIMATED ROOM RATE:  1500.RMB. (=US$245.)/night,  single/double</a:t>
            </a:r>
          </a:p>
          <a:p>
            <a:r>
              <a:rPr lang="en-US" sz="1600" dirty="0" smtClean="0"/>
              <a:t>Daily Delegate Package: @575.RMB/day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 Hong Kong International (HKG)</a:t>
            </a:r>
          </a:p>
          <a:p>
            <a:r>
              <a:rPr lang="en-US" sz="1600" dirty="0" smtClean="0"/>
              <a:t>Secondary Transportation Required: 40-55 min for ferry + free hotel shuttle bus</a:t>
            </a:r>
          </a:p>
          <a:p>
            <a:r>
              <a:rPr lang="en-US" sz="1600" dirty="0" smtClean="0"/>
              <a:t>Business Currency &amp; Estimated Exchange Rate:   1 $US=  6.242 RMB</a:t>
            </a:r>
          </a:p>
          <a:p>
            <a:r>
              <a:rPr lang="en-US" sz="1600" dirty="0" smtClean="0"/>
              <a:t>Incentives (Government, Trade, Tourism etc.):  Yes, Amounts  t.b.d. </a:t>
            </a:r>
          </a:p>
          <a:p>
            <a:r>
              <a:rPr lang="en-US" sz="1600" dirty="0" smtClean="0"/>
              <a:t>Contract Terms and Subsidies are still in negotiation.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1244</TotalTime>
  <Words>2056</Words>
  <Application>Microsoft Office PowerPoint</Application>
  <PresentationFormat>On-screen Show (4:3)</PresentationFormat>
  <Paragraphs>318</Paragraphs>
  <Slides>24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Microsoft Office Word 97 - 2003 Document</vt:lpstr>
      <vt:lpstr>ExSec Agenda Items March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Status of Vendor Contracts</vt:lpstr>
      <vt:lpstr>5.18 II Geneva 2013 Expectation</vt:lpstr>
      <vt:lpstr>Geneva Expectations (cont)</vt:lpstr>
      <vt:lpstr>Geneva Expectations (cont)</vt:lpstr>
      <vt:lpstr> Geneva Expectations (cont)</vt:lpstr>
      <vt:lpstr> Geneva Expectations (cont)</vt:lpstr>
      <vt:lpstr>Friday Agenda Items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 </dc:subject>
  <dc:creator>Jon Rosdahl</dc:creator>
  <cp:keywords>March 2013</cp:keywords>
  <dc:description>Agenda Items from ExSec for March plenary.</dc:description>
  <cp:lastModifiedBy>jr05</cp:lastModifiedBy>
  <cp:revision>10</cp:revision>
  <cp:lastPrinted>1601-01-01T00:00:00Z</cp:lastPrinted>
  <dcterms:created xsi:type="dcterms:W3CDTF">2013-03-16T01:58:23Z</dcterms:created>
  <dcterms:modified xsi:type="dcterms:W3CDTF">2013-03-18T11:58:52Z</dcterms:modified>
</cp:coreProperties>
</file>