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doc" ContentType="application/msword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9" r:id="rId2"/>
    <p:sldId id="257" r:id="rId3"/>
    <p:sldId id="271" r:id="rId4"/>
    <p:sldId id="272" r:id="rId5"/>
    <p:sldId id="274" r:id="rId6"/>
    <p:sldId id="281" r:id="rId7"/>
    <p:sldId id="273" r:id="rId8"/>
    <p:sldId id="282" r:id="rId9"/>
    <p:sldId id="283" r:id="rId10"/>
    <p:sldId id="270" r:id="rId11"/>
  </p:sldIdLst>
  <p:sldSz cx="9144000" cy="6858000" type="screen4x3"/>
  <p:notesSz cx="6934200" cy="92805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85" autoAdjust="0"/>
    <p:restoredTop sz="86396" autoAdjust="0"/>
  </p:normalViewPr>
  <p:slideViewPr>
    <p:cSldViewPr>
      <p:cViewPr varScale="1">
        <p:scale>
          <a:sx n="72" d="100"/>
          <a:sy n="72" d="100"/>
        </p:scale>
        <p:origin x="-45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-1764" y="-96"/>
      </p:cViewPr>
      <p:guideLst>
        <p:guide orient="horz" pos="2923"/>
        <p:guide pos="218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97525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r>
              <a:rPr lang="en-US" smtClean="0"/>
              <a:t>doc.: IEEE 802 EC-12/0008r1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5081"/>
            <a:ext cx="77264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r>
              <a:rPr lang="en-US" dirty="0" smtClean="0"/>
              <a:t>June </a:t>
            </a:r>
            <a:r>
              <a:rPr lang="en-US" dirty="0" smtClean="0"/>
              <a:t>2012</a:t>
            </a:r>
            <a:endParaRPr lang="en-US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r>
              <a:rPr lang="en-US"/>
              <a:t>Jon Rosdahl, CSR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>
              <a:defRPr/>
            </a:lvl1pPr>
          </a:lstStyle>
          <a:p>
            <a:r>
              <a:rPr lang="en-US"/>
              <a:t>Page </a:t>
            </a:r>
            <a:fld id="{33A29609-57CF-4DCA-AF28-588FECD0ADD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33450"/>
            <a:r>
              <a:rPr lang="en-US"/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640388" y="98425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r>
              <a:rPr lang="en-US" smtClean="0"/>
              <a:t>doc.: IEEE 802 EC-12/0008r1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5706"/>
            <a:ext cx="77264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r>
              <a:rPr lang="en-US" dirty="0" smtClean="0"/>
              <a:t>June 2012</a:t>
            </a:r>
            <a:endParaRPr lang="en-US" dirty="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>
              <a:defRPr/>
            </a:lvl5pPr>
          </a:lstStyle>
          <a:p>
            <a:pPr lvl="4"/>
            <a:r>
              <a:rPr lang="en-US"/>
              <a:t>Jon Rosdahl, CSR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r>
              <a:rPr lang="en-US"/>
              <a:t>Page </a:t>
            </a:r>
            <a:fld id="{FAE31A38-156C-493A-98E6-A7122B29D4B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/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smtClean="0"/>
              <a:t>doc.: IEEE 802 EC-12/0008r1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xfrm>
            <a:off x="654050" y="95706"/>
            <a:ext cx="772647" cy="215444"/>
          </a:xfrm>
          <a:ln/>
        </p:spPr>
        <p:txBody>
          <a:bodyPr/>
          <a:lstStyle/>
          <a:p>
            <a:r>
              <a:rPr lang="en-US" dirty="0" smtClean="0"/>
              <a:t>June </a:t>
            </a:r>
            <a:r>
              <a:rPr lang="en-US" dirty="0" smtClean="0"/>
              <a:t>2012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/>
              <a:t>Jon Rosdahl, CSR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F642F8C7-FDC8-46B5-87C1-3F41CF7F93B5}" type="slidenum">
              <a:rPr lang="en-US"/>
              <a:pPr/>
              <a:t>1</a:t>
            </a:fld>
            <a:endParaRPr lang="en-US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smtClean="0"/>
              <a:t>doc.: IEEE 802 EC-12/0008r1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xfrm>
            <a:off x="654050" y="95706"/>
            <a:ext cx="772647" cy="215444"/>
          </a:xfrm>
          <a:ln/>
        </p:spPr>
        <p:txBody>
          <a:bodyPr/>
          <a:lstStyle/>
          <a:p>
            <a:r>
              <a:rPr lang="en-US" dirty="0" smtClean="0"/>
              <a:t>June </a:t>
            </a:r>
            <a:r>
              <a:rPr lang="en-US" dirty="0" smtClean="0"/>
              <a:t>2012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/>
              <a:t>Jon Rosdahl, CSR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FCE93854-5D7C-4384-9C77-32F85790283A}" type="slidenum">
              <a:rPr lang="en-US"/>
              <a:pPr/>
              <a:t>2</a:t>
            </a:fld>
            <a:endParaRPr lang="en-US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 cap="flat"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5250" rIns="95250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smtClean="0"/>
              <a:t>doc.: IEEE 802 EC-12/0008r1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xfrm>
            <a:off x="654050" y="95706"/>
            <a:ext cx="772647" cy="215444"/>
          </a:xfrm>
          <a:ln/>
        </p:spPr>
        <p:txBody>
          <a:bodyPr/>
          <a:lstStyle/>
          <a:p>
            <a:r>
              <a:rPr lang="en-US" dirty="0" smtClean="0"/>
              <a:t>June </a:t>
            </a:r>
            <a:r>
              <a:rPr lang="en-US" dirty="0" smtClean="0"/>
              <a:t>2012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/>
              <a:t>Jon Rosdahl, CSR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78B0FCAB-0AC2-4B6F-BE54-550ADD5764A7}" type="slidenum">
              <a:rPr lang="en-US"/>
              <a:pPr/>
              <a:t>4</a:t>
            </a:fld>
            <a:endParaRPr lang="en-US"/>
          </a:p>
        </p:txBody>
      </p:sp>
      <p:sp>
        <p:nvSpPr>
          <p:cNvPr id="106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Posted to the EC reflector</a:t>
            </a:r>
            <a:r>
              <a:rPr lang="en-US" dirty="0" smtClean="0"/>
              <a:t>:</a:t>
            </a:r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smtClean="0"/>
              <a:t>doc.: IEEE 802 EC-12/0008r1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xfrm>
            <a:off x="654050" y="95706"/>
            <a:ext cx="772647" cy="215444"/>
          </a:xfrm>
          <a:ln/>
        </p:spPr>
        <p:txBody>
          <a:bodyPr/>
          <a:lstStyle/>
          <a:p>
            <a:r>
              <a:rPr lang="en-US" dirty="0" smtClean="0"/>
              <a:t>June </a:t>
            </a:r>
            <a:r>
              <a:rPr lang="en-US" dirty="0" smtClean="0"/>
              <a:t>2012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/>
              <a:t>Jon Rosdahl, CSR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36B03BB8-100A-4BAC-8F53-A105C43E3B48}" type="slidenum">
              <a:rPr lang="en-US"/>
              <a:pPr/>
              <a:t>5</a:t>
            </a:fld>
            <a:endParaRPr lang="en-US"/>
          </a:p>
        </p:txBody>
      </p:sp>
      <p:sp>
        <p:nvSpPr>
          <p:cNvPr id="108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Posted to the EC reflector</a:t>
            </a:r>
            <a:r>
              <a:rPr lang="en-US" dirty="0" smtClean="0"/>
              <a:t>:</a:t>
            </a:r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smtClean="0"/>
              <a:t>doc.: IEEE 802 EC-12/0008r1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xfrm>
            <a:off x="654050" y="95706"/>
            <a:ext cx="772647" cy="215444"/>
          </a:xfrm>
          <a:ln/>
        </p:spPr>
        <p:txBody>
          <a:bodyPr/>
          <a:lstStyle/>
          <a:p>
            <a:r>
              <a:rPr lang="en-US" dirty="0" smtClean="0"/>
              <a:t>June </a:t>
            </a:r>
            <a:r>
              <a:rPr lang="en-US" dirty="0" smtClean="0"/>
              <a:t>2012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/>
              <a:t>Jon Rosdahl, CSR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1B424B0C-E4AF-4CC7-ADDD-F556A3F85C86}" type="slidenum">
              <a:rPr lang="en-US"/>
              <a:pPr/>
              <a:t>7</a:t>
            </a:fld>
            <a:endParaRPr lang="en-US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Posted to </a:t>
            </a:r>
            <a:r>
              <a:rPr lang="en-US" dirty="0" smtClean="0"/>
              <a:t>the </a:t>
            </a:r>
            <a:r>
              <a:rPr lang="en-US" dirty="0"/>
              <a:t>EC reflector</a:t>
            </a:r>
            <a:r>
              <a:rPr lang="en-US" dirty="0" smtClean="0"/>
              <a:t>: 6-15-12</a:t>
            </a:r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Posted to EC reflector</a:t>
            </a:r>
            <a:r>
              <a:rPr lang="en-US" baseline="0" dirty="0" smtClean="0"/>
              <a:t> 6-15-12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doc.: IEEE 802 EC-12/0008r1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54050" y="95706"/>
            <a:ext cx="772647" cy="215444"/>
          </a:xfrm>
        </p:spPr>
        <p:txBody>
          <a:bodyPr/>
          <a:lstStyle/>
          <a:p>
            <a:r>
              <a:rPr lang="en-US" dirty="0" smtClean="0"/>
              <a:t>June 2012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/>
            <a:r>
              <a:rPr lang="en-US" smtClean="0"/>
              <a:t>Jon Rosdahl, CSR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FAE31A38-156C-493A-98E6-A7122B29D4B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Posted</a:t>
            </a:r>
            <a:r>
              <a:rPr lang="en-US" baseline="0" dirty="0" smtClean="0"/>
              <a:t> to 802 EC Reflector 6-15-12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doc.: IEEE 802 EC-12/0008r1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54050" y="95706"/>
            <a:ext cx="772647" cy="215444"/>
          </a:xfrm>
        </p:spPr>
        <p:txBody>
          <a:bodyPr/>
          <a:lstStyle/>
          <a:p>
            <a:r>
              <a:rPr lang="en-US" dirty="0" smtClean="0"/>
              <a:t>June 2012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/>
            <a:r>
              <a:rPr lang="en-US" smtClean="0"/>
              <a:t>Jon Rosdahl, CSR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FAE31A38-156C-493A-98E6-A7122B29D4B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June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Jon Rosdahl, CSR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09BBF884-9F7A-4D64-AC52-C921C8D4495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June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Jon Rosdahl, CSR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F16F04E0-BD9D-463F-B370-66BA1DFF86F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June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Jon Rosdahl, CSR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AB77B6CA-E629-4264-A003-9BBBE5773A4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June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Jon Rosdahl, CSR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6FBD7062-DA00-4420-9618-4151B12832D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June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Jon Rosdahl, CSR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4A764287-4924-48ED-8138-4446A6CF77F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June 2012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Jon Rosdahl, CSR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A118FA64-F5D5-4FD5-A61E-984D4750BEA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June 2012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Jon Rosdahl, CSR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91CB7D70-E5F7-49DC-B131-DA37E97CE2E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June 2012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Jon Rosdahl, CSR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074345C1-901D-4BD1-887B-EAE1AD2418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June 2012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Jon Rosdahl, CSR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6E0CA877-66C3-44AF-AFFD-F0CFAD0E713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June 2012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Jon Rosdahl, CSR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8D09B487-59CF-4D9E-82F6-8F6AB9B3886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June 2012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Jon Rosdahl, CSR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472D0961-0AC1-45C6-AE2F-CF247EC4EB7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99386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r>
              <a:rPr lang="en-US" dirty="0" smtClean="0"/>
              <a:t>June 2012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77200" y="6475413"/>
            <a:ext cx="4667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/>
            </a:lvl1pPr>
          </a:lstStyle>
          <a:p>
            <a:r>
              <a:rPr lang="en-US"/>
              <a:t>Jon Rosdahl, CSR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/>
            </a:lvl1pPr>
          </a:lstStyle>
          <a:p>
            <a:r>
              <a:rPr lang="en-US"/>
              <a:t>Slide </a:t>
            </a:r>
            <a:fld id="{5CC871B2-30CF-4F38-AED4-28BB33D38FB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059958" y="332601"/>
            <a:ext cx="338554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marL="457200" lvl="4" algn="r"/>
            <a:r>
              <a:rPr lang="en-US" sz="1800" b="1" dirty="0"/>
              <a:t>doc.: IEEE 802 </a:t>
            </a:r>
            <a:r>
              <a:rPr lang="en-US" sz="1800" b="1" dirty="0" smtClean="0"/>
              <a:t>EC-12/0026r0</a:t>
            </a:r>
            <a:endParaRPr lang="en-US" sz="1800" b="1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8145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dirty="0" smtClean="0"/>
              <a:t>Submission</a:t>
            </a:r>
            <a:endParaRPr lang="en-US" dirty="0"/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Microsoft_Office_Word_97_-_2003_Document1.doc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grouper.ieee.org/groups/802/PNP/2012-03/IEEE_802_LMSC_OM_approved_120604.pdf" TargetMode="External"/><Relationship Id="rId2" Type="http://schemas.openxmlformats.org/officeDocument/2006/relationships/hyperlink" Target="http://standards.ieee.org/board/aud/LMSC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grouper.ieee.org/groups/802/misc-docs/802%20LMSC%20chair_guidelines_rev1.9.7.pdf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June </a:t>
            </a:r>
            <a:r>
              <a:rPr lang="en-US" dirty="0" smtClean="0"/>
              <a:t>2012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Jon Rosdahl, CSR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D62760A8-5474-45BC-82DE-400C3182C025}" type="slidenum">
              <a:rPr lang="en-US"/>
              <a:pPr/>
              <a:t>1</a:t>
            </a:fld>
            <a:endParaRPr lang="en-US"/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dirty="0" smtClean="0"/>
              <a:t>Meeting Manager - </a:t>
            </a:r>
            <a:r>
              <a:rPr lang="en-US" dirty="0"/>
              <a:t>Proposed Changes </a:t>
            </a:r>
            <a:r>
              <a:rPr lang="en-US" dirty="0" smtClean="0"/>
              <a:t>to </a:t>
            </a:r>
            <a:r>
              <a:rPr lang="en-US" dirty="0"/>
              <a:t>OM </a:t>
            </a:r>
            <a:r>
              <a:rPr lang="en-US" dirty="0" smtClean="0"/>
              <a:t>and Chair’s Guideline</a:t>
            </a:r>
            <a:endParaRPr lang="en-US" dirty="0"/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381000"/>
          </a:xfrm>
          <a:noFill/>
          <a:ln/>
        </p:spPr>
        <p:txBody>
          <a:bodyPr/>
          <a:lstStyle/>
          <a:p>
            <a:pPr algn="ctr">
              <a:buFontTx/>
              <a:buNone/>
            </a:pPr>
            <a:r>
              <a:rPr lang="en-US" sz="2000" dirty="0"/>
              <a:t>Date:</a:t>
            </a:r>
            <a:r>
              <a:rPr lang="en-US" sz="2000" b="0" dirty="0"/>
              <a:t> </a:t>
            </a:r>
            <a:r>
              <a:rPr lang="en-US" sz="2000" b="0" dirty="0" smtClean="0"/>
              <a:t>2012-06-15</a:t>
            </a:r>
            <a:endParaRPr lang="en-US" sz="2000" b="0" dirty="0"/>
          </a:p>
        </p:txBody>
      </p:sp>
      <p:graphicFrame>
        <p:nvGraphicFramePr>
          <p:cNvPr id="30731" name="Object 11"/>
          <p:cNvGraphicFramePr>
            <a:graphicFrameLocks noChangeAspect="1"/>
          </p:cNvGraphicFramePr>
          <p:nvPr/>
        </p:nvGraphicFramePr>
        <p:xfrm>
          <a:off x="515938" y="2281238"/>
          <a:ext cx="8078787" cy="2484437"/>
        </p:xfrm>
        <a:graphic>
          <a:graphicData uri="http://schemas.openxmlformats.org/presentationml/2006/ole">
            <p:oleObj spid="_x0000_s30731" name="Document" r:id="rId4" imgW="8238789" imgH="2543732" progId="Word.Document.8">
              <p:embed/>
            </p:oleObj>
          </a:graphicData>
        </a:graphic>
      </p:graphicFrame>
      <p:sp>
        <p:nvSpPr>
          <p:cNvPr id="30732" name="Rectangle 12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</a:pPr>
            <a:r>
              <a:rPr lang="en-US" sz="2000" b="1"/>
              <a:t>Authors:</a:t>
            </a:r>
            <a:endParaRPr lang="en-US" sz="20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June </a:t>
            </a:r>
            <a:r>
              <a:rPr lang="en-US" dirty="0" smtClean="0"/>
              <a:t>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Jon Rosdahl, CSR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D60EAD66-D251-47C7-8487-FE561CF1058C}" type="slidenum">
              <a:rPr lang="en-US"/>
              <a:pPr/>
              <a:t>10</a:t>
            </a:fld>
            <a:endParaRPr lang="en-US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References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52600"/>
            <a:ext cx="8001000" cy="4343400"/>
          </a:xfrm>
        </p:spPr>
        <p:txBody>
          <a:bodyPr/>
          <a:lstStyle/>
          <a:p>
            <a:pPr>
              <a:buFontTx/>
              <a:buNone/>
            </a:pPr>
            <a:r>
              <a:rPr lang="en-US" dirty="0"/>
              <a:t>LMSC P&amp;P:</a:t>
            </a:r>
          </a:p>
          <a:p>
            <a:pPr>
              <a:buFontTx/>
              <a:buNone/>
            </a:pPr>
            <a:r>
              <a:rPr lang="en-US" sz="1800" dirty="0">
                <a:hlinkClick r:id="rId2"/>
              </a:rPr>
              <a:t>http://standards.ieee.org/board/aud/LMSC.pdf</a:t>
            </a:r>
            <a:endParaRPr lang="en-US" sz="1800" dirty="0"/>
          </a:p>
          <a:p>
            <a:pPr>
              <a:buFontTx/>
              <a:buNone/>
            </a:pPr>
            <a:endParaRPr lang="en-US" dirty="0"/>
          </a:p>
          <a:p>
            <a:pPr>
              <a:buFontTx/>
              <a:buNone/>
            </a:pPr>
            <a:r>
              <a:rPr lang="en-US" dirty="0"/>
              <a:t>LMSC OM</a:t>
            </a:r>
            <a:r>
              <a:rPr lang="en-US" dirty="0" smtClean="0"/>
              <a:t>:</a:t>
            </a:r>
          </a:p>
          <a:p>
            <a:pPr>
              <a:buFontTx/>
              <a:buNone/>
            </a:pPr>
            <a:r>
              <a:rPr lang="en-US" sz="1400" dirty="0" smtClean="0">
                <a:hlinkClick r:id="rId3"/>
              </a:rPr>
              <a:t>http://grouper.ieee.org/groups/802/PNP/2012-03/IEEE_802_LMSC_OM_approved_120604.pdf</a:t>
            </a:r>
            <a:endParaRPr lang="en-US" sz="1400" dirty="0" smtClean="0"/>
          </a:p>
          <a:p>
            <a:pPr>
              <a:buFontTx/>
              <a:buNone/>
            </a:pPr>
            <a:endParaRPr lang="en-US" dirty="0"/>
          </a:p>
          <a:p>
            <a:pPr>
              <a:buFontTx/>
              <a:buNone/>
            </a:pPr>
            <a:r>
              <a:rPr lang="en-US" dirty="0" smtClean="0"/>
              <a:t>Chair’s Guidelines:</a:t>
            </a:r>
          </a:p>
          <a:p>
            <a:pPr>
              <a:buFontTx/>
              <a:buNone/>
            </a:pPr>
            <a:r>
              <a:rPr lang="en-US" sz="1400" dirty="0" smtClean="0">
                <a:hlinkClick r:id="rId4"/>
              </a:rPr>
              <a:t>http://grouper.ieee.org/groups/802/misc-docs/802%20LMSC%20chair_guidelines_rev1.9.7.pdf</a:t>
            </a:r>
            <a:endParaRPr lang="en-US" sz="1400" dirty="0" smtClean="0"/>
          </a:p>
          <a:p>
            <a:pPr>
              <a:buFontTx/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June </a:t>
            </a:r>
            <a:r>
              <a:rPr lang="en-US" dirty="0" smtClean="0"/>
              <a:t>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Jon Rosdahl, CSR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FDBFCDA1-88EA-4CE0-8A85-127E0EF9DC1F}" type="slidenum">
              <a:rPr lang="en-US"/>
              <a:pPr/>
              <a:t>2</a:t>
            </a:fld>
            <a:endParaRPr lang="en-US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Abstract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 dirty="0" smtClean="0"/>
              <a:t>Proposed </a:t>
            </a:r>
            <a:r>
              <a:rPr lang="en-US" dirty="0"/>
              <a:t>Changes to the LMSC OM and one change to the </a:t>
            </a:r>
            <a:r>
              <a:rPr lang="en-US" dirty="0" smtClean="0"/>
              <a:t>Chair’s Guideline to address the role of Meeting Manager</a:t>
            </a:r>
            <a:endParaRPr lang="en-US" dirty="0"/>
          </a:p>
          <a:p>
            <a:pPr>
              <a:buFontTx/>
              <a:buNone/>
            </a:pPr>
            <a:endParaRPr lang="en-US" dirty="0"/>
          </a:p>
          <a:p>
            <a:pPr>
              <a:buFontTx/>
              <a:buNone/>
            </a:pPr>
            <a:r>
              <a:rPr lang="en-US" dirty="0"/>
              <a:t>Some of these proposed changes stem from discussions during the Nov 2011 EC </a:t>
            </a:r>
            <a:r>
              <a:rPr lang="en-US" dirty="0" smtClean="0"/>
              <a:t>Workshop, March 2012 Plenary and the 5 June 2012 Interim Call, as well as discussion by </a:t>
            </a:r>
            <a:r>
              <a:rPr lang="en-US" dirty="0" smtClean="0"/>
              <a:t>the EC </a:t>
            </a:r>
            <a:r>
              <a:rPr lang="en-US" dirty="0" err="1" smtClean="0"/>
              <a:t>AdHoc</a:t>
            </a:r>
            <a:r>
              <a:rPr lang="en-US" dirty="0" smtClean="0"/>
              <a:t> </a:t>
            </a:r>
            <a:r>
              <a:rPr lang="en-US" dirty="0" smtClean="0"/>
              <a:t>-- Meeting Manager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June </a:t>
            </a:r>
            <a:r>
              <a:rPr lang="en-US" dirty="0" smtClean="0"/>
              <a:t>2012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Jon Rosdahl, CSR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9A772233-746B-4662-8565-A6A4C9792EB1}" type="slidenum">
              <a:rPr lang="en-US"/>
              <a:pPr/>
              <a:t>3</a:t>
            </a:fld>
            <a:endParaRPr lang="en-US"/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762000"/>
            <a:ext cx="7772400" cy="5334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000"/>
              <a:t>Pursuant to 4.1.4 of the LMSC Op Man:</a:t>
            </a:r>
            <a:br>
              <a:rPr lang="en-US" sz="2000"/>
            </a:br>
            <a:r>
              <a:rPr lang="en-US" sz="2000"/>
              <a:t>  “4.1.4 Revision of the IEEE 802 LMSC OM and IEEE 802 LMSCWG P&amp;P </a:t>
            </a:r>
            <a:br>
              <a:rPr lang="en-US" sz="2000"/>
            </a:br>
            <a:r>
              <a:rPr lang="en-US" sz="2000"/>
              <a:t/>
            </a:r>
            <a:br>
              <a:rPr lang="en-US" sz="2000"/>
            </a:br>
            <a:r>
              <a:rPr lang="en-US" sz="2000"/>
              <a:t>  This OM and the IEEE 802 LMSC WG P&amp;P may be revised as follows. </a:t>
            </a:r>
            <a:br>
              <a:rPr lang="en-US" sz="2000"/>
            </a:br>
            <a:r>
              <a:rPr lang="en-US" sz="2000"/>
              <a:t/>
            </a:r>
            <a:br>
              <a:rPr lang="en-US" sz="2000"/>
            </a:br>
            <a:r>
              <a:rPr lang="en-US" sz="2000"/>
              <a:t>  Revisions to these documents shall be submitted by a Sponsor member to the Sponsor no less than 30 day in advance of a Sponsor Vote to approve them. The Sponsor member proposing the revision may modify the proposed revision during the 30 days prior to a Sponsor Vote (in response to comments). Insufficient time to consider complex modifications is a valid reason to vote disapprove. A motion to revise these documents shall require a vote of approve by at least two thirds of all members of the Sponsor. Votes to approve revisions shall be taken at a plenary session. If approved, revisions become effective at the end of the plenary session where the votes were taken. </a:t>
            </a:r>
            <a:br>
              <a:rPr lang="en-US" sz="2000"/>
            </a:br>
            <a:r>
              <a:rPr lang="en-US" sz="2000"/>
              <a:t>“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June </a:t>
            </a:r>
            <a:r>
              <a:rPr lang="en-US" dirty="0" smtClean="0"/>
              <a:t>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Jon Rosdahl, CSR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CB4EF1D6-B4B5-43DC-B298-2308AD219E90}" type="slidenum">
              <a:rPr lang="en-US"/>
              <a:pPr/>
              <a:t>4</a:t>
            </a:fld>
            <a:endParaRPr lang="en-US"/>
          </a:p>
        </p:txBody>
      </p:sp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685800"/>
          </a:xfrm>
        </p:spPr>
        <p:txBody>
          <a:bodyPr/>
          <a:lstStyle/>
          <a:p>
            <a:r>
              <a:rPr lang="en-US" dirty="0"/>
              <a:t>Proposed Change 1</a:t>
            </a:r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4572000"/>
          </a:xfrm>
        </p:spPr>
        <p:txBody>
          <a:bodyPr/>
          <a:lstStyle/>
          <a:p>
            <a:r>
              <a:rPr lang="en-US" sz="2800" dirty="0" smtClean="0"/>
              <a:t>Add Clause “5.1.3 Meeting Manager” to LMSC OM</a:t>
            </a:r>
          </a:p>
          <a:p>
            <a:pPr lvl="1"/>
            <a:r>
              <a:rPr lang="en-US" sz="1800" dirty="0" smtClean="0"/>
              <a:t>This new clause describes the job description of the Meeting Manager</a:t>
            </a:r>
          </a:p>
          <a:p>
            <a:pPr lvl="1"/>
            <a:r>
              <a:rPr lang="en-US" sz="1800" dirty="0" smtClean="0"/>
              <a:t>This is a responsibility not an EC position</a:t>
            </a:r>
          </a:p>
          <a:p>
            <a:pPr lvl="1"/>
            <a:r>
              <a:rPr lang="en-US" sz="1800" dirty="0" smtClean="0"/>
              <a:t>This responsibility may be assigned to an EC member or contracted out.</a:t>
            </a:r>
          </a:p>
          <a:p>
            <a:pPr lvl="1"/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June </a:t>
            </a:r>
            <a:r>
              <a:rPr lang="en-US" dirty="0" smtClean="0"/>
              <a:t>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Jon Rosdahl, CSR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C20C9B63-DA38-49C2-938C-19EC00176B9F}" type="slidenum">
              <a:rPr lang="en-US"/>
              <a:pPr/>
              <a:t>5</a:t>
            </a:fld>
            <a:endParaRPr lang="en-US"/>
          </a:p>
        </p:txBody>
      </p:sp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33400"/>
            <a:ext cx="7772400" cy="1219200"/>
          </a:xfrm>
        </p:spPr>
        <p:txBody>
          <a:bodyPr/>
          <a:lstStyle/>
          <a:p>
            <a:r>
              <a:rPr lang="en-US" sz="2000" dirty="0" smtClean="0"/>
              <a:t>Existing </a:t>
            </a:r>
            <a:r>
              <a:rPr lang="en-US" sz="2000" dirty="0" smtClean="0"/>
              <a:t>Chair’s Guidelines 2.17</a:t>
            </a:r>
            <a:br>
              <a:rPr lang="en-US" sz="2000" dirty="0" smtClean="0"/>
            </a:br>
            <a:r>
              <a:rPr lang="en-US" sz="2000" dirty="0" smtClean="0"/>
              <a:t>MEETING MANAGER, MEMBER EMERITUS </a:t>
            </a:r>
            <a:r>
              <a:rPr lang="en-US" sz="2000" dirty="0" smtClean="0"/>
              <a:t>RESPONSIBILITIES</a:t>
            </a:r>
            <a:endParaRPr lang="en-US" sz="2000" dirty="0"/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05000"/>
            <a:ext cx="7772400" cy="4191000"/>
          </a:xfrm>
        </p:spPr>
        <p:txBody>
          <a:bodyPr/>
          <a:lstStyle/>
          <a:p>
            <a:pPr lvl="0">
              <a:buFont typeface="+mj-lt"/>
              <a:buAutoNum type="arabicPeriod"/>
            </a:pPr>
            <a:r>
              <a:rPr lang="en-US" sz="1600" dirty="0" smtClean="0"/>
              <a:t>802 </a:t>
            </a:r>
            <a:r>
              <a:rPr lang="en-US" sz="1600" dirty="0" smtClean="0"/>
              <a:t>Plenary Meetings: Facilities and Services Oversight</a:t>
            </a:r>
          </a:p>
          <a:p>
            <a:pPr lvl="1"/>
            <a:r>
              <a:rPr lang="en-US" sz="1600" dirty="0" smtClean="0"/>
              <a:t>facilities/services tabulate site choice selections and maintain calendar for plenary meetings</a:t>
            </a:r>
          </a:p>
          <a:p>
            <a:pPr lvl="1"/>
            <a:r>
              <a:rPr lang="en-US" sz="1600" dirty="0" smtClean="0"/>
              <a:t>Negotiate with venues and other service providers (e.g., meeting planner, network services, etc.) to ensure first-rate facilities and pricing Develop RFPs, be prime evaluator of responses, coordinate decisions with the EC.</a:t>
            </a:r>
          </a:p>
          <a:p>
            <a:pPr lvl="2"/>
            <a:r>
              <a:rPr lang="en-US" sz="1600" dirty="0" smtClean="0"/>
              <a:t>maintain Conference Guidelines for solicitation of hotel proposals   </a:t>
            </a:r>
          </a:p>
          <a:p>
            <a:pPr lvl="2"/>
            <a:r>
              <a:rPr lang="en-US" sz="1600" dirty="0" smtClean="0"/>
              <a:t>review hotel proposals for correctness and conformance to Guidelines</a:t>
            </a:r>
          </a:p>
          <a:p>
            <a:pPr lvl="2"/>
            <a:r>
              <a:rPr lang="en-US" sz="1600" dirty="0" smtClean="0"/>
              <a:t>present summary of hotel options to executive committee and sign approval proposal on behalf of 802</a:t>
            </a:r>
          </a:p>
          <a:p>
            <a:pPr lvl="1"/>
            <a:r>
              <a:rPr lang="en-US" sz="1600" dirty="0" smtClean="0"/>
              <a:t>oversee activities related to meeting facilities and </a:t>
            </a:r>
            <a:r>
              <a:rPr lang="en-US" sz="1600" dirty="0" smtClean="0"/>
              <a:t>services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Existing Chair’s Guidelines 2.17</a:t>
            </a:r>
            <a:br>
              <a:rPr lang="en-US" sz="2000" dirty="0" smtClean="0"/>
            </a:br>
            <a:r>
              <a:rPr lang="en-US" sz="2000" dirty="0" smtClean="0"/>
              <a:t>MEETING MANAGER, MEMBER EMERITUS </a:t>
            </a:r>
            <a:r>
              <a:rPr lang="en-US" sz="2000" dirty="0" smtClean="0"/>
              <a:t>RESPONSIBILITIES (cont)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28800"/>
            <a:ext cx="7772400" cy="4572000"/>
          </a:xfrm>
        </p:spPr>
        <p:txBody>
          <a:bodyPr/>
          <a:lstStyle/>
          <a:p>
            <a:pPr lvl="1"/>
            <a:r>
              <a:rPr lang="en-US" sz="1600" dirty="0" smtClean="0"/>
              <a:t>review and approve all decisions involving 802 funds for meeting facilities/services</a:t>
            </a:r>
          </a:p>
          <a:p>
            <a:pPr lvl="1"/>
            <a:r>
              <a:rPr lang="en-US" sz="1600" dirty="0" smtClean="0"/>
              <a:t>present unusual expenditures to executive committee for approval</a:t>
            </a:r>
          </a:p>
          <a:p>
            <a:pPr lvl="1"/>
            <a:r>
              <a:rPr lang="en-US" sz="1600" dirty="0" smtClean="0"/>
              <a:t>assist in identification of future site choices/locations</a:t>
            </a:r>
          </a:p>
          <a:p>
            <a:pPr lvl="1"/>
            <a:r>
              <a:rPr lang="en-US" sz="1600" dirty="0" smtClean="0"/>
              <a:t>facilities/services tabulate site choice selections and maintain calendar for plenary meetings </a:t>
            </a:r>
          </a:p>
          <a:p>
            <a:pPr lvl="1"/>
            <a:r>
              <a:rPr lang="en-US" sz="1600" dirty="0" smtClean="0"/>
              <a:t>coordinate with Conference Service Provider and LMSC Chair on major decisions</a:t>
            </a:r>
          </a:p>
          <a:p>
            <a:pPr>
              <a:buFont typeface="+mj-lt"/>
              <a:buAutoNum type="arabicPeriod" startAt="2"/>
            </a:pPr>
            <a:r>
              <a:rPr lang="en-US" sz="1600" dirty="0" smtClean="0"/>
              <a:t>Conference Service Provider (CSP)</a:t>
            </a:r>
          </a:p>
          <a:p>
            <a:pPr lvl="1"/>
            <a:r>
              <a:rPr lang="en-US" sz="1600" dirty="0" smtClean="0"/>
              <a:t>maintain the CSP duties requirements document</a:t>
            </a:r>
          </a:p>
          <a:p>
            <a:pPr lvl="1"/>
            <a:r>
              <a:rPr lang="en-US" sz="1600" dirty="0" smtClean="0"/>
              <a:t>oversee CSP performance at meetings</a:t>
            </a:r>
          </a:p>
          <a:p>
            <a:pPr lvl="1"/>
            <a:r>
              <a:rPr lang="en-US" sz="1600" dirty="0" smtClean="0"/>
              <a:t>serve as primary resource for planning and problem resolution both at meetings and between as necessary</a:t>
            </a:r>
          </a:p>
          <a:p>
            <a:pPr lvl="1"/>
            <a:r>
              <a:rPr lang="en-US" sz="1600" dirty="0" smtClean="0"/>
              <a:t>participate in letter of agreement between 802 and CSP</a:t>
            </a:r>
          </a:p>
          <a:p>
            <a:pPr lvl="1"/>
            <a:r>
              <a:rPr lang="en-US" sz="1600" dirty="0" smtClean="0"/>
              <a:t>present summary recommendations on future CSP contracts to executive committee</a:t>
            </a:r>
          </a:p>
          <a:p>
            <a:pPr lvl="1"/>
            <a:r>
              <a:rPr lang="en-US" sz="1600" dirty="0" smtClean="0"/>
              <a:t>execute (sign) approved CSP agreement on behalf of 802</a:t>
            </a:r>
          </a:p>
          <a:p>
            <a:pPr>
              <a:buFont typeface="+mj-lt"/>
              <a:buAutoNum type="arabicPeriod" startAt="3"/>
            </a:pPr>
            <a:r>
              <a:rPr lang="en-US" sz="1600" dirty="0" smtClean="0"/>
              <a:t>Note this is a non-voting EC position.</a:t>
            </a: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June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Jon Rosdahl, CSR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6FBD7062-DA00-4420-9618-4151B12832D5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June </a:t>
            </a:r>
            <a:r>
              <a:rPr lang="en-US" dirty="0" smtClean="0"/>
              <a:t>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Jon Rosdahl, CSR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545AE13D-69E6-4A21-9557-2F15EB497A0E}" type="slidenum">
              <a:rPr lang="en-US"/>
              <a:pPr/>
              <a:t>7</a:t>
            </a:fld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838200"/>
          </a:xfrm>
        </p:spPr>
        <p:txBody>
          <a:bodyPr/>
          <a:lstStyle/>
          <a:p>
            <a:r>
              <a:rPr lang="en-US" dirty="0"/>
              <a:t>Proposed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800" dirty="0" smtClean="0"/>
              <a:t> </a:t>
            </a:r>
            <a:r>
              <a:rPr lang="en-US" sz="2800" dirty="0" smtClean="0"/>
              <a:t>New Clause 5.1.3: </a:t>
            </a:r>
            <a:endParaRPr lang="en-US" sz="2800" dirty="0"/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772400" cy="4495800"/>
          </a:xfrm>
        </p:spPr>
        <p:txBody>
          <a:bodyPr/>
          <a:lstStyle/>
          <a:p>
            <a:pPr lvl="0"/>
            <a:r>
              <a:rPr lang="en-US" sz="2400" dirty="0" smtClean="0"/>
              <a:t>5.1.3 Meeting Manager Responsibilities</a:t>
            </a:r>
          </a:p>
          <a:p>
            <a:pPr lvl="1">
              <a:buFont typeface="+mj-lt"/>
              <a:buAutoNum type="arabicPeriod"/>
            </a:pPr>
            <a:r>
              <a:rPr lang="en-US" sz="2000" b="1" dirty="0" smtClean="0"/>
              <a:t>  Plenary Meetings: Facilities and Services Oversight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  <a:latin typeface="+mn-lt"/>
              </a:rPr>
              <a:t>oversee</a:t>
            </a:r>
            <a:r>
              <a:rPr lang="en-US" baseline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activities related to meeting facilities and hotel services</a:t>
            </a:r>
          </a:p>
          <a:p>
            <a:pPr marL="1085850" marR="0" lvl="2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US" dirty="0" smtClean="0">
                <a:solidFill>
                  <a:schemeClr val="tx1"/>
                </a:solidFill>
                <a:latin typeface="+mn-lt"/>
              </a:rPr>
              <a:t>maintain Conference Guidelines for solicitation of hotel proposals</a:t>
            </a:r>
            <a:endParaRPr lang="en-US" dirty="0" smtClean="0"/>
          </a:p>
          <a:p>
            <a:pPr marL="1085850" marR="0" lvl="2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US" dirty="0" smtClean="0">
                <a:solidFill>
                  <a:schemeClr val="tx1"/>
                </a:solidFill>
                <a:latin typeface="+mn-lt"/>
              </a:rPr>
              <a:t>Develop RFPs</a:t>
            </a:r>
            <a:r>
              <a:rPr lang="en-US" baseline="0" dirty="0" smtClean="0">
                <a:solidFill>
                  <a:schemeClr val="tx1"/>
                </a:solidFill>
                <a:latin typeface="+mn-lt"/>
              </a:rPr>
              <a:t> for hotel properties</a:t>
            </a:r>
            <a:endParaRPr lang="en-US" dirty="0" smtClean="0"/>
          </a:p>
          <a:p>
            <a:pPr marL="1085850" marR="0" lvl="2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US" dirty="0" smtClean="0">
                <a:solidFill>
                  <a:schemeClr val="tx1"/>
                </a:solidFill>
                <a:latin typeface="+mn-lt"/>
              </a:rPr>
              <a:t>assist in identification</a:t>
            </a:r>
            <a:r>
              <a:rPr lang="en-US" baseline="0" dirty="0" smtClean="0">
                <a:solidFill>
                  <a:schemeClr val="tx1"/>
                </a:solidFill>
                <a:latin typeface="+mn-lt"/>
              </a:rPr>
              <a:t> possible hotel choices</a:t>
            </a:r>
            <a:endParaRPr lang="en-US" dirty="0" smtClean="0"/>
          </a:p>
          <a:p>
            <a:pPr lvl="2"/>
            <a:r>
              <a:rPr lang="en-US" dirty="0" smtClean="0">
                <a:solidFill>
                  <a:schemeClr val="tx1"/>
                </a:solidFill>
                <a:latin typeface="+mn-lt"/>
              </a:rPr>
              <a:t>present summary of hotel options to executive committee</a:t>
            </a:r>
          </a:p>
          <a:p>
            <a:pPr lvl="2"/>
            <a:r>
              <a:rPr lang="en-US" dirty="0" smtClean="0"/>
              <a:t>maintain calendar for plenary sessions</a:t>
            </a:r>
          </a:p>
          <a:p>
            <a:pPr lvl="2"/>
            <a:r>
              <a:rPr lang="en-US" dirty="0" smtClean="0"/>
              <a:t>review hotel proposals for correctness and conformance to IEEE Guidelines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  <a:latin typeface="+mn-lt"/>
              </a:rPr>
              <a:t>Negotiate with venues to ensure first-rate facilities and pricing</a:t>
            </a:r>
          </a:p>
          <a:p>
            <a:pPr lvl="2"/>
            <a:r>
              <a:rPr lang="en-US" dirty="0" smtClean="0"/>
              <a:t>review invoices and billing</a:t>
            </a:r>
            <a:r>
              <a:rPr lang="en-US" baseline="0" dirty="0" smtClean="0"/>
              <a:t> </a:t>
            </a:r>
            <a:r>
              <a:rPr lang="en-US" dirty="0" smtClean="0"/>
              <a:t>for meeting facilities/services</a:t>
            </a:r>
          </a:p>
          <a:p>
            <a:pPr lvl="3"/>
            <a:r>
              <a:rPr lang="en-US" sz="1800" dirty="0" smtClean="0"/>
              <a:t>present unusual expenditures to executive committee</a:t>
            </a:r>
            <a:r>
              <a:rPr lang="en-US" sz="1800" baseline="0" dirty="0" smtClean="0"/>
              <a:t> </a:t>
            </a:r>
            <a:r>
              <a:rPr lang="en-US" sz="1800" dirty="0" smtClean="0"/>
              <a:t>for</a:t>
            </a:r>
            <a:r>
              <a:rPr lang="en-US" sz="1800" baseline="0" dirty="0" smtClean="0"/>
              <a:t> </a:t>
            </a:r>
            <a:r>
              <a:rPr lang="en-US" sz="1800" dirty="0" smtClean="0"/>
              <a:t>approval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New Clause 5.1.3 (cont)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+mj-lt"/>
              <a:buAutoNum type="arabicPeriod" startAt="2"/>
            </a:pPr>
            <a:r>
              <a:rPr lang="en-US" sz="1800" dirty="0" smtClean="0"/>
              <a:t>  </a:t>
            </a:r>
            <a:r>
              <a:rPr lang="en-US" sz="2000" b="1" dirty="0" smtClean="0"/>
              <a:t>Conference Service Provider (CSP) Oversight</a:t>
            </a:r>
            <a:endParaRPr lang="en-US" sz="1800" b="1" dirty="0" smtClean="0"/>
          </a:p>
          <a:p>
            <a:pPr lvl="2"/>
            <a:r>
              <a:rPr lang="en-US" sz="1800" b="0" dirty="0" smtClean="0"/>
              <a:t>maintain the CSP duties requirements documents</a:t>
            </a:r>
          </a:p>
          <a:p>
            <a:pPr lvl="2"/>
            <a:r>
              <a:rPr lang="en-US" sz="1800" b="0" dirty="0" smtClean="0">
                <a:solidFill>
                  <a:schemeClr val="tx1"/>
                </a:solidFill>
                <a:latin typeface="+mn-lt"/>
              </a:rPr>
              <a:t>Develop RFPs</a:t>
            </a:r>
            <a:r>
              <a:rPr lang="en-US" sz="1800" b="0" baseline="0" dirty="0" smtClean="0">
                <a:solidFill>
                  <a:schemeClr val="tx1"/>
                </a:solidFill>
                <a:latin typeface="+mn-lt"/>
              </a:rPr>
              <a:t> for CSPs</a:t>
            </a:r>
          </a:p>
          <a:p>
            <a:pPr lvl="2"/>
            <a:r>
              <a:rPr lang="en-US" sz="1800" b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Negotiate</a:t>
            </a:r>
            <a:r>
              <a:rPr lang="en-US" sz="1800" b="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800" b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with CSPs (e.g., meeting planner, network services, etc.) to ensure first-rate services and fair pricing</a:t>
            </a:r>
          </a:p>
          <a:p>
            <a:pPr lvl="2"/>
            <a:r>
              <a:rPr lang="en-US" sz="1800" b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present summary recommendations on future CSP contracts to executive committee</a:t>
            </a:r>
          </a:p>
          <a:p>
            <a:pPr lvl="2"/>
            <a:r>
              <a:rPr lang="en-US" sz="1800" b="0" dirty="0" smtClean="0"/>
              <a:t>oversee CSP performance at sessions</a:t>
            </a:r>
          </a:p>
          <a:p>
            <a:pPr lvl="2"/>
            <a:r>
              <a:rPr lang="en-US" sz="1800" b="0" dirty="0" smtClean="0"/>
              <a:t>serve as primary resource for planning and problem resolution with CSPs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June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Jon Rosdahl, CSR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6FBD7062-DA00-4420-9618-4151B12832D5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Change #2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Remove Meeting Manager description</a:t>
            </a:r>
            <a:r>
              <a:rPr lang="en-US" baseline="0" dirty="0" smtClean="0"/>
              <a:t> </a:t>
            </a:r>
            <a:r>
              <a:rPr lang="en-US" dirty="0" smtClean="0"/>
              <a:t>from Chair’s Guideline.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June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Jon Rosdahl, CSR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6FBD7062-DA00-4420-9618-4151B12832D5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3071</TotalTime>
  <Words>746</Words>
  <Application>Microsoft Office PowerPoint</Application>
  <PresentationFormat>On-screen Show (4:3)</PresentationFormat>
  <Paragraphs>130</Paragraphs>
  <Slides>10</Slides>
  <Notes>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802-11-Submission</vt:lpstr>
      <vt:lpstr>Document</vt:lpstr>
      <vt:lpstr>Meeting Manager - Proposed Changes to OM and Chair’s Guideline</vt:lpstr>
      <vt:lpstr>Abstract</vt:lpstr>
      <vt:lpstr>Slide 3</vt:lpstr>
      <vt:lpstr>Proposed Change 1</vt:lpstr>
      <vt:lpstr>Existing Chair’s Guidelines 2.17 MEETING MANAGER, MEMBER EMERITUS RESPONSIBILITIES</vt:lpstr>
      <vt:lpstr>Existing Chair’s Guidelines 2.17 MEETING MANAGER, MEMBER EMERITUS RESPONSIBILITIES (cont)</vt:lpstr>
      <vt:lpstr>Proposed   New Clause 5.1.3: </vt:lpstr>
      <vt:lpstr>Proposed New Clause 5.1.3 (cont)</vt:lpstr>
      <vt:lpstr>Proposed Change #2</vt:lpstr>
      <vt:lpstr>References</vt:lpstr>
    </vt:vector>
  </TitlesOfParts>
  <Company>CSR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Meeting Manager - Proposed Changes to OM and Chair’s Guideline</dc:title>
  <dc:creator>Jon Rosdahl</dc:creator>
  <cp:lastModifiedBy>jr05</cp:lastModifiedBy>
  <cp:revision>21</cp:revision>
  <cp:lastPrinted>1998-02-10T13:28:06Z</cp:lastPrinted>
  <dcterms:created xsi:type="dcterms:W3CDTF">2012-01-24T17:14:37Z</dcterms:created>
  <dcterms:modified xsi:type="dcterms:W3CDTF">2012-06-16T05:26:18Z</dcterms:modified>
</cp:coreProperties>
</file>