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0.xml" ContentType="application/vnd.openxmlformats-officedocument.presentationml.slideLayout+xml"/>
  <Default Extension="vml" ContentType="application/vnd.openxmlformats-officedocument.vmlDrawing"/>
  <Default Extension="doc" ContentType="application/msword"/>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emf" ContentType="image/x-emf"/>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0"/>
  </p:notesMasterIdLst>
  <p:handoutMasterIdLst>
    <p:handoutMasterId r:id="rId31"/>
  </p:handoutMasterIdLst>
  <p:sldIdLst>
    <p:sldId id="256" r:id="rId2"/>
    <p:sldId id="257" r:id="rId3"/>
    <p:sldId id="262" r:id="rId4"/>
    <p:sldId id="282" r:id="rId5"/>
    <p:sldId id="263" r:id="rId6"/>
    <p:sldId id="279" r:id="rId7"/>
    <p:sldId id="285" r:id="rId8"/>
    <p:sldId id="283" r:id="rId9"/>
    <p:sldId id="284" r:id="rId10"/>
    <p:sldId id="280" r:id="rId11"/>
    <p:sldId id="292" r:id="rId12"/>
    <p:sldId id="266" r:id="rId13"/>
    <p:sldId id="267" r:id="rId14"/>
    <p:sldId id="269" r:id="rId15"/>
    <p:sldId id="270" r:id="rId16"/>
    <p:sldId id="268" r:id="rId17"/>
    <p:sldId id="272" r:id="rId18"/>
    <p:sldId id="287" r:id="rId19"/>
    <p:sldId id="288" r:id="rId20"/>
    <p:sldId id="289" r:id="rId21"/>
    <p:sldId id="273" r:id="rId22"/>
    <p:sldId id="274" r:id="rId23"/>
    <p:sldId id="275" r:id="rId24"/>
    <p:sldId id="265" r:id="rId25"/>
    <p:sldId id="277" r:id="rId26"/>
    <p:sldId id="278" r:id="rId27"/>
    <p:sldId id="276" r:id="rId28"/>
    <p:sldId id="264" r:id="rId29"/>
  </p:sldIdLst>
  <p:sldSz cx="9144000" cy="6858000" type="screen4x3"/>
  <p:notesSz cx="6934200" cy="9280525"/>
  <p:defaultTextStyle>
    <a:defPPr>
      <a:defRPr lang="en-GB"/>
    </a:defPPr>
    <a:lvl1pPr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053" autoAdjust="0"/>
    <p:restoredTop sz="86344" autoAdjust="0"/>
  </p:normalViewPr>
  <p:slideViewPr>
    <p:cSldViewPr>
      <p:cViewPr varScale="1">
        <p:scale>
          <a:sx n="74" d="100"/>
          <a:sy n="74" d="100"/>
        </p:scale>
        <p:origin x="-84" y="-222"/>
      </p:cViewPr>
      <p:guideLst>
        <p:guide orient="horz" pos="2160"/>
        <p:guide pos="2880"/>
      </p:guideLst>
    </p:cSldViewPr>
  </p:slideViewPr>
  <p:outlineViewPr>
    <p:cViewPr varScale="1">
      <p:scale>
        <a:sx n="33" d="100"/>
        <a:sy n="33" d="100"/>
      </p:scale>
      <p:origin x="0" y="27924"/>
    </p:cViewPr>
  </p:outlineViewPr>
  <p:notesTextViewPr>
    <p:cViewPr>
      <p:scale>
        <a:sx n="100" d="100"/>
        <a:sy n="100" d="100"/>
      </p:scale>
      <p:origin x="0" y="0"/>
    </p:cViewPr>
  </p:notesTextViewPr>
  <p:sorterViewPr>
    <p:cViewPr varScale="1">
      <p:scale>
        <a:sx n="1" d="1"/>
        <a:sy n="1" d="1"/>
      </p:scale>
      <p:origin x="0" y="3720"/>
    </p:cViewPr>
  </p:sorterViewPr>
  <p:notesViewPr>
    <p:cSldViewPr>
      <p:cViewPr varScale="1">
        <p:scale>
          <a:sx n="59" d="100"/>
          <a:sy n="59" d="100"/>
        </p:scale>
        <p:origin x="-1752" y="-72"/>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5138" cy="463550"/>
          </a:xfrm>
          <a:prstGeom prst="rect">
            <a:avLst/>
          </a:prstGeom>
        </p:spPr>
        <p:txBody>
          <a:bodyPr vert="horz" lIns="91440" tIns="45720" rIns="91440" bIns="45720" rtlCol="0"/>
          <a:lstStyle>
            <a:lvl1pPr algn="l">
              <a:defRPr sz="1200"/>
            </a:lvl1pPr>
          </a:lstStyle>
          <a:p>
            <a:r>
              <a:rPr lang="en-US" smtClean="0"/>
              <a:t>doc.: IEEE 802.11-12/0018r0</a:t>
            </a:r>
            <a:endParaRPr lang="en-US"/>
          </a:p>
        </p:txBody>
      </p:sp>
      <p:sp>
        <p:nvSpPr>
          <p:cNvPr id="3" name="Date Placeholder 2"/>
          <p:cNvSpPr>
            <a:spLocks noGrp="1"/>
          </p:cNvSpPr>
          <p:nvPr>
            <p:ph type="dt" sz="quarter" idx="1"/>
          </p:nvPr>
        </p:nvSpPr>
        <p:spPr>
          <a:xfrm>
            <a:off x="3927475" y="0"/>
            <a:ext cx="3005138" cy="463550"/>
          </a:xfrm>
          <a:prstGeom prst="rect">
            <a:avLst/>
          </a:prstGeom>
        </p:spPr>
        <p:txBody>
          <a:bodyPr vert="horz" lIns="91440" tIns="45720" rIns="91440" bIns="45720" rtlCol="0"/>
          <a:lstStyle>
            <a:lvl1pPr algn="r">
              <a:defRPr sz="1200"/>
            </a:lvl1pPr>
          </a:lstStyle>
          <a:p>
            <a:r>
              <a:rPr lang="en-US" smtClean="0"/>
              <a:t>June 2012</a:t>
            </a:r>
            <a:endParaRPr lang="en-US"/>
          </a:p>
        </p:txBody>
      </p:sp>
      <p:sp>
        <p:nvSpPr>
          <p:cNvPr id="4" name="Footer Placeholder 3"/>
          <p:cNvSpPr>
            <a:spLocks noGrp="1"/>
          </p:cNvSpPr>
          <p:nvPr>
            <p:ph type="ftr" sz="quarter" idx="2"/>
          </p:nvPr>
        </p:nvSpPr>
        <p:spPr>
          <a:xfrm>
            <a:off x="0" y="8815388"/>
            <a:ext cx="3005138" cy="463550"/>
          </a:xfrm>
          <a:prstGeom prst="rect">
            <a:avLst/>
          </a:prstGeom>
        </p:spPr>
        <p:txBody>
          <a:bodyPr vert="horz" lIns="91440" tIns="45720" rIns="91440" bIns="45720" rtlCol="0" anchor="b"/>
          <a:lstStyle>
            <a:lvl1pPr algn="l">
              <a:defRPr sz="1200"/>
            </a:lvl1pPr>
          </a:lstStyle>
          <a:p>
            <a:r>
              <a:rPr lang="en-US" smtClean="0"/>
              <a:t>Jon Rosdahl, CSR</a:t>
            </a:r>
            <a:endParaRPr lang="en-US"/>
          </a:p>
        </p:txBody>
      </p:sp>
      <p:sp>
        <p:nvSpPr>
          <p:cNvPr id="5" name="Slide Number Placeholder 4"/>
          <p:cNvSpPr>
            <a:spLocks noGrp="1"/>
          </p:cNvSpPr>
          <p:nvPr>
            <p:ph type="sldNum" sz="quarter" idx="3"/>
          </p:nvPr>
        </p:nvSpPr>
        <p:spPr>
          <a:xfrm>
            <a:off x="3927475" y="8815388"/>
            <a:ext cx="3005138" cy="463550"/>
          </a:xfrm>
          <a:prstGeom prst="rect">
            <a:avLst/>
          </a:prstGeom>
        </p:spPr>
        <p:txBody>
          <a:bodyPr vert="horz" lIns="91440" tIns="45720" rIns="91440" bIns="45720" rtlCol="0" anchor="b"/>
          <a:lstStyle>
            <a:lvl1pPr algn="r">
              <a:defRPr sz="1200"/>
            </a:lvl1pPr>
          </a:lstStyle>
          <a:p>
            <a:fld id="{29996500-462A-4966-9632-4197CBF31A04}" type="slidenum">
              <a:rPr lang="en-US" smtClean="0"/>
              <a:pPr/>
              <a:t>‹#›</a:t>
            </a:fld>
            <a:endParaRPr lang="en-US"/>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0"/>
            <a:ext cx="6934200" cy="9280525"/>
          </a:xfrm>
          <a:prstGeom prst="roundRect">
            <a:avLst>
              <a:gd name="adj" fmla="val 19"/>
            </a:avLst>
          </a:prstGeom>
          <a:solidFill>
            <a:srgbClr val="FFFFFF"/>
          </a:solidFill>
          <a:ln w="9525">
            <a:noFill/>
            <a:round/>
            <a:headEnd/>
            <a:tailEnd/>
          </a:ln>
          <a:effectLst/>
        </p:spPr>
        <p:txBody>
          <a:bodyPr wrap="none" anchor="ctr"/>
          <a:lstStyle/>
          <a:p>
            <a:endParaRPr lang="en-GB"/>
          </a:p>
        </p:txBody>
      </p:sp>
      <p:sp>
        <p:nvSpPr>
          <p:cNvPr id="2050" name="Rectangle 2"/>
          <p:cNvSpPr>
            <a:spLocks noGrp="1" noChangeArrowheads="1"/>
          </p:cNvSpPr>
          <p:nvPr>
            <p:ph type="hdr"/>
          </p:nvPr>
        </p:nvSpPr>
        <p:spPr bwMode="auto">
          <a:xfrm>
            <a:off x="5640388" y="96838"/>
            <a:ext cx="639762"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smtClean="0"/>
              <a:t>doc.: IEEE 802.11-12/0018r0</a:t>
            </a:r>
            <a:endParaRPr lang="en-US"/>
          </a:p>
        </p:txBody>
      </p:sp>
      <p:sp>
        <p:nvSpPr>
          <p:cNvPr id="2051" name="Rectangle 3"/>
          <p:cNvSpPr>
            <a:spLocks noGrp="1" noChangeArrowheads="1"/>
          </p:cNvSpPr>
          <p:nvPr>
            <p:ph type="dt"/>
          </p:nvPr>
        </p:nvSpPr>
        <p:spPr bwMode="auto">
          <a:xfrm>
            <a:off x="654050" y="96838"/>
            <a:ext cx="825500"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smtClean="0"/>
              <a:t>June 2012</a:t>
            </a:r>
            <a:endParaRPr lang="en-US"/>
          </a:p>
        </p:txBody>
      </p:sp>
      <p:sp>
        <p:nvSpPr>
          <p:cNvPr id="2052" name="Rectangle 4"/>
          <p:cNvSpPr>
            <a:spLocks noGrp="1" noRot="1" noChangeAspect="1" noChangeArrowheads="1"/>
          </p:cNvSpPr>
          <p:nvPr>
            <p:ph type="sldImg"/>
          </p:nvPr>
        </p:nvSpPr>
        <p:spPr bwMode="auto">
          <a:xfrm>
            <a:off x="1152525" y="701675"/>
            <a:ext cx="4627563" cy="3467100"/>
          </a:xfrm>
          <a:prstGeom prst="rect">
            <a:avLst/>
          </a:prstGeom>
          <a:noFill/>
          <a:ln w="12600">
            <a:solidFill>
              <a:srgbClr val="000000"/>
            </a:solidFill>
            <a:miter lim="800000"/>
            <a:headEnd/>
            <a:tailEnd/>
          </a:ln>
          <a:effectLst/>
        </p:spPr>
      </p:sp>
      <p:sp>
        <p:nvSpPr>
          <p:cNvPr id="2053" name="Rectangle 5"/>
          <p:cNvSpPr>
            <a:spLocks noGrp="1" noChangeArrowheads="1"/>
          </p:cNvSpPr>
          <p:nvPr>
            <p:ph type="body"/>
          </p:nvPr>
        </p:nvSpPr>
        <p:spPr bwMode="auto">
          <a:xfrm>
            <a:off x="923925" y="4408488"/>
            <a:ext cx="5084763" cy="4175125"/>
          </a:xfrm>
          <a:prstGeom prst="rect">
            <a:avLst/>
          </a:prstGeom>
          <a:noFill/>
          <a:ln w="9525">
            <a:noFill/>
            <a:round/>
            <a:headEnd/>
            <a:tailEnd/>
          </a:ln>
          <a:effectLst/>
        </p:spPr>
        <p:txBody>
          <a:bodyPr vert="horz" wrap="square" lIns="93600" tIns="46080" rIns="93600" bIns="46080" numCol="1" anchor="t" anchorCtr="0" compatLnSpc="1">
            <a:prstTxWarp prst="textNoShape">
              <a:avLst/>
            </a:prstTxWarp>
          </a:bodyPr>
          <a:lstStyle/>
          <a:p>
            <a:pPr lvl="0"/>
            <a:endParaRPr lang="en-US" smtClean="0"/>
          </a:p>
        </p:txBody>
      </p:sp>
      <p:sp>
        <p:nvSpPr>
          <p:cNvPr id="2054" name="Rectangle 6"/>
          <p:cNvSpPr>
            <a:spLocks noGrp="1" noChangeArrowheads="1"/>
          </p:cNvSpPr>
          <p:nvPr>
            <p:ph type="ftr"/>
          </p:nvPr>
        </p:nvSpPr>
        <p:spPr bwMode="auto">
          <a:xfrm>
            <a:off x="5357813" y="8985250"/>
            <a:ext cx="92233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defRPr sz="1200">
                <a:solidFill>
                  <a:srgbClr val="000000"/>
                </a:solidFill>
                <a:cs typeface="Arial Unicode MS" charset="0"/>
              </a:defRPr>
            </a:lvl1pPr>
          </a:lstStyle>
          <a:p>
            <a:r>
              <a:rPr lang="en-US" smtClean="0"/>
              <a:t>Jon Rosdahl, CSR</a:t>
            </a:r>
            <a:endParaRPr lang="en-US"/>
          </a:p>
        </p:txBody>
      </p:sp>
      <p:sp>
        <p:nvSpPr>
          <p:cNvPr id="2055" name="Rectangle 7"/>
          <p:cNvSpPr>
            <a:spLocks noGrp="1" noChangeArrowheads="1"/>
          </p:cNvSpPr>
          <p:nvPr>
            <p:ph type="sldNum"/>
          </p:nvPr>
        </p:nvSpPr>
        <p:spPr bwMode="auto">
          <a:xfrm>
            <a:off x="3222625" y="8985250"/>
            <a:ext cx="511175" cy="363538"/>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US"/>
              <a:t>Page </a:t>
            </a:r>
            <a:fld id="{47A7FEEB-9CD2-43FE-843C-C5350BEACB45}" type="slidenum">
              <a:rPr lang="en-US"/>
              <a:pPr/>
              <a:t>‹#›</a:t>
            </a:fld>
            <a:endParaRPr lang="en-US"/>
          </a:p>
        </p:txBody>
      </p:sp>
      <p:sp>
        <p:nvSpPr>
          <p:cNvPr id="2056" name="Rectangle 8"/>
          <p:cNvSpPr>
            <a:spLocks noChangeArrowheads="1"/>
          </p:cNvSpPr>
          <p:nvPr/>
        </p:nvSpPr>
        <p:spPr bwMode="auto">
          <a:xfrm>
            <a:off x="722313" y="8985250"/>
            <a:ext cx="714375" cy="182563"/>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a:solidFill>
                  <a:srgbClr val="000000"/>
                </a:solidFill>
              </a:rPr>
              <a:t>Submission</a:t>
            </a:r>
          </a:p>
        </p:txBody>
      </p:sp>
      <p:sp>
        <p:nvSpPr>
          <p:cNvPr id="2057" name="Line 9"/>
          <p:cNvSpPr>
            <a:spLocks noChangeShapeType="1"/>
          </p:cNvSpPr>
          <p:nvPr/>
        </p:nvSpPr>
        <p:spPr bwMode="auto">
          <a:xfrm>
            <a:off x="723900" y="8983663"/>
            <a:ext cx="5486400" cy="1587"/>
          </a:xfrm>
          <a:prstGeom prst="line">
            <a:avLst/>
          </a:prstGeom>
          <a:noFill/>
          <a:ln w="12600">
            <a:solidFill>
              <a:srgbClr val="000000"/>
            </a:solidFill>
            <a:miter lim="800000"/>
            <a:headEnd/>
            <a:tailEnd/>
          </a:ln>
          <a:effectLst/>
        </p:spPr>
        <p:txBody>
          <a:bodyPr/>
          <a:lstStyle/>
          <a:p>
            <a:endParaRPr lang="en-GB"/>
          </a:p>
        </p:txBody>
      </p:sp>
      <p:sp>
        <p:nvSpPr>
          <p:cNvPr id="2058" name="Line 10"/>
          <p:cNvSpPr>
            <a:spLocks noChangeShapeType="1"/>
          </p:cNvSpPr>
          <p:nvPr/>
        </p:nvSpPr>
        <p:spPr bwMode="auto">
          <a:xfrm>
            <a:off x="647700" y="296863"/>
            <a:ext cx="5638800" cy="1587"/>
          </a:xfrm>
          <a:prstGeom prst="line">
            <a:avLst/>
          </a:prstGeom>
          <a:noFill/>
          <a:ln w="12600">
            <a:solidFill>
              <a:srgbClr val="000000"/>
            </a:solidFill>
            <a:miter lim="800000"/>
            <a:headEnd/>
            <a:tailEnd/>
          </a:ln>
          <a:effectLst/>
        </p:spPr>
        <p:txBody>
          <a:bodyPr/>
          <a:lstStyle/>
          <a:p>
            <a:endParaRPr lang="en-GB"/>
          </a:p>
        </p:txBody>
      </p:sp>
    </p:spTree>
  </p:cSld>
  <p:clrMap bg1="lt1" tx1="dk1" bg2="lt2" tx2="dk2" accent1="accent1" accent2="accent2" accent3="accent3" accent4="accent4" accent5="accent5" accent6="accent6" hlink="hlink" folHlink="folHlink"/>
  <p:hf/>
  <p:notesStyle>
    <a:lvl1pPr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smtClean="0"/>
              <a:t>doc.: IEEE 802.11-12/0018r0</a:t>
            </a:r>
            <a:endParaRPr lang="en-US"/>
          </a:p>
        </p:txBody>
      </p:sp>
      <p:sp>
        <p:nvSpPr>
          <p:cNvPr id="5" name="Rectangle 3"/>
          <p:cNvSpPr>
            <a:spLocks noGrp="1" noChangeArrowheads="1"/>
          </p:cNvSpPr>
          <p:nvPr>
            <p:ph type="dt"/>
          </p:nvPr>
        </p:nvSpPr>
        <p:spPr>
          <a:ln/>
        </p:spPr>
        <p:txBody>
          <a:bodyPr/>
          <a:lstStyle/>
          <a:p>
            <a:r>
              <a:rPr lang="en-US" smtClean="0"/>
              <a:t>June 2012</a:t>
            </a:r>
            <a:endParaRPr lang="en-US"/>
          </a:p>
        </p:txBody>
      </p:sp>
      <p:sp>
        <p:nvSpPr>
          <p:cNvPr id="6" name="Rectangle 6"/>
          <p:cNvSpPr>
            <a:spLocks noGrp="1" noChangeArrowheads="1"/>
          </p:cNvSpPr>
          <p:nvPr>
            <p:ph type="ftr"/>
          </p:nvPr>
        </p:nvSpPr>
        <p:spPr>
          <a:ln/>
        </p:spPr>
        <p:txBody>
          <a:bodyPr/>
          <a:lstStyle/>
          <a:p>
            <a:r>
              <a:rPr lang="en-US" smtClean="0"/>
              <a:t>Jon Rosdahl, CSR</a:t>
            </a:r>
            <a:endParaRPr lang="en-US"/>
          </a:p>
        </p:txBody>
      </p:sp>
      <p:sp>
        <p:nvSpPr>
          <p:cNvPr id="7" name="Rectangle 7"/>
          <p:cNvSpPr>
            <a:spLocks noGrp="1" noChangeArrowheads="1"/>
          </p:cNvSpPr>
          <p:nvPr>
            <p:ph type="sldNum"/>
          </p:nvPr>
        </p:nvSpPr>
        <p:spPr>
          <a:ln/>
        </p:spPr>
        <p:txBody>
          <a:bodyPr/>
          <a:lstStyle/>
          <a:p>
            <a:r>
              <a:rPr lang="en-US"/>
              <a:t>Page </a:t>
            </a:r>
            <a:fld id="{465D53FD-DB5F-4815-BF01-6488A8FBD189}" type="slidenum">
              <a:rPr lang="en-US"/>
              <a:pPr/>
              <a:t>1</a:t>
            </a:fld>
            <a:endParaRPr lang="en-US"/>
          </a:p>
        </p:txBody>
      </p:sp>
      <p:sp>
        <p:nvSpPr>
          <p:cNvPr id="12289"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2290"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smtClean="0"/>
              <a:t>doc.: IEEE 802.11-12/0018r0</a:t>
            </a:r>
            <a:endParaRPr lang="en-US"/>
          </a:p>
        </p:txBody>
      </p:sp>
      <p:sp>
        <p:nvSpPr>
          <p:cNvPr id="5" name="Rectangle 3"/>
          <p:cNvSpPr>
            <a:spLocks noGrp="1" noChangeArrowheads="1"/>
          </p:cNvSpPr>
          <p:nvPr>
            <p:ph type="dt"/>
          </p:nvPr>
        </p:nvSpPr>
        <p:spPr>
          <a:ln/>
        </p:spPr>
        <p:txBody>
          <a:bodyPr/>
          <a:lstStyle/>
          <a:p>
            <a:r>
              <a:rPr lang="en-US" smtClean="0"/>
              <a:t>June 2012</a:t>
            </a:r>
            <a:endParaRPr lang="en-US"/>
          </a:p>
        </p:txBody>
      </p:sp>
      <p:sp>
        <p:nvSpPr>
          <p:cNvPr id="6" name="Rectangle 6"/>
          <p:cNvSpPr>
            <a:spLocks noGrp="1" noChangeArrowheads="1"/>
          </p:cNvSpPr>
          <p:nvPr>
            <p:ph type="ftr"/>
          </p:nvPr>
        </p:nvSpPr>
        <p:spPr>
          <a:ln/>
        </p:spPr>
        <p:txBody>
          <a:bodyPr/>
          <a:lstStyle/>
          <a:p>
            <a:r>
              <a:rPr lang="en-US" smtClean="0"/>
              <a:t>Jon Rosdahl, CSR</a:t>
            </a:r>
            <a:endParaRPr lang="en-US"/>
          </a:p>
        </p:txBody>
      </p:sp>
      <p:sp>
        <p:nvSpPr>
          <p:cNvPr id="7" name="Rectangle 7"/>
          <p:cNvSpPr>
            <a:spLocks noGrp="1" noChangeArrowheads="1"/>
          </p:cNvSpPr>
          <p:nvPr>
            <p:ph type="sldNum"/>
          </p:nvPr>
        </p:nvSpPr>
        <p:spPr>
          <a:ln/>
        </p:spPr>
        <p:txBody>
          <a:bodyPr/>
          <a:lstStyle/>
          <a:p>
            <a:r>
              <a:rPr lang="en-US"/>
              <a:t>Page </a:t>
            </a:r>
            <a:fld id="{CA5AFF69-4AEE-4693-9CD6-98E2EBC076EC}" type="slidenum">
              <a:rPr lang="en-US"/>
              <a:pPr/>
              <a:t>2</a:t>
            </a:fld>
            <a:endParaRPr lang="en-US"/>
          </a:p>
        </p:txBody>
      </p:sp>
      <p:sp>
        <p:nvSpPr>
          <p:cNvPr id="13313"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3314"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smtClean="0"/>
              <a:t>doc.: IEEE 802.11-12/0018r0</a:t>
            </a:r>
            <a:endParaRPr lang="en-US"/>
          </a:p>
        </p:txBody>
      </p:sp>
      <p:sp>
        <p:nvSpPr>
          <p:cNvPr id="5" name="Rectangle 3"/>
          <p:cNvSpPr>
            <a:spLocks noGrp="1" noChangeArrowheads="1"/>
          </p:cNvSpPr>
          <p:nvPr>
            <p:ph type="dt"/>
          </p:nvPr>
        </p:nvSpPr>
        <p:spPr>
          <a:ln/>
        </p:spPr>
        <p:txBody>
          <a:bodyPr/>
          <a:lstStyle/>
          <a:p>
            <a:r>
              <a:rPr lang="en-US" smtClean="0"/>
              <a:t>June 2012</a:t>
            </a:r>
            <a:endParaRPr lang="en-US"/>
          </a:p>
        </p:txBody>
      </p:sp>
      <p:sp>
        <p:nvSpPr>
          <p:cNvPr id="6" name="Rectangle 6"/>
          <p:cNvSpPr>
            <a:spLocks noGrp="1" noChangeArrowheads="1"/>
          </p:cNvSpPr>
          <p:nvPr>
            <p:ph type="ftr"/>
          </p:nvPr>
        </p:nvSpPr>
        <p:spPr>
          <a:ln/>
        </p:spPr>
        <p:txBody>
          <a:bodyPr/>
          <a:lstStyle/>
          <a:p>
            <a:r>
              <a:rPr lang="en-US" smtClean="0"/>
              <a:t>Jon Rosdahl, CSR</a:t>
            </a:r>
            <a:endParaRPr lang="en-US"/>
          </a:p>
        </p:txBody>
      </p:sp>
      <p:sp>
        <p:nvSpPr>
          <p:cNvPr id="7" name="Rectangle 7"/>
          <p:cNvSpPr>
            <a:spLocks noGrp="1" noChangeArrowheads="1"/>
          </p:cNvSpPr>
          <p:nvPr>
            <p:ph type="sldNum"/>
          </p:nvPr>
        </p:nvSpPr>
        <p:spPr>
          <a:ln/>
        </p:spPr>
        <p:txBody>
          <a:bodyPr/>
          <a:lstStyle/>
          <a:p>
            <a:r>
              <a:rPr lang="en-US"/>
              <a:t>Page </a:t>
            </a:r>
            <a:fld id="{35E0D7E8-EBB2-4683-98FD-8E18BC106EDA}" type="slidenum">
              <a:rPr lang="en-US"/>
              <a:pPr/>
              <a:t>3</a:t>
            </a:fld>
            <a:endParaRPr lang="en-US"/>
          </a:p>
        </p:txBody>
      </p:sp>
      <p:sp>
        <p:nvSpPr>
          <p:cNvPr id="18433" name="Rectangle 1"/>
          <p:cNvSpPr txBox="1">
            <a:spLocks noGrp="1" noRot="1" noChangeAspect="1" noChangeArrowheads="1"/>
          </p:cNvSpPr>
          <p:nvPr>
            <p:ph type="sldImg"/>
          </p:nvPr>
        </p:nvSpPr>
        <p:spPr bwMode="auto">
          <a:xfrm>
            <a:off x="1154113" y="701675"/>
            <a:ext cx="4625975" cy="3468688"/>
          </a:xfrm>
          <a:prstGeom prst="rect">
            <a:avLst/>
          </a:prstGeom>
          <a:solidFill>
            <a:srgbClr val="FFFFFF"/>
          </a:solidFill>
          <a:ln>
            <a:solidFill>
              <a:srgbClr val="000000"/>
            </a:solidFill>
            <a:miter lim="800000"/>
            <a:headEnd/>
            <a:tailEnd/>
          </a:ln>
        </p:spPr>
      </p:sp>
      <p:sp>
        <p:nvSpPr>
          <p:cNvPr id="18434"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r>
              <a:rPr lang="en-US" dirty="0" smtClean="0"/>
              <a:t>DT –</a:t>
            </a:r>
            <a:r>
              <a:rPr lang="en-US" baseline="0" dirty="0" smtClean="0"/>
              <a:t> Discussion Internal Item</a:t>
            </a:r>
          </a:p>
          <a:p>
            <a:r>
              <a:rPr lang="en-US" baseline="0" dirty="0" smtClean="0"/>
              <a:t>ME – Motion external</a:t>
            </a:r>
          </a:p>
          <a:p>
            <a:r>
              <a:rPr lang="en-US" baseline="0" dirty="0" smtClean="0"/>
              <a:t>II – Informational Items</a:t>
            </a:r>
          </a:p>
          <a:p>
            <a:r>
              <a:rPr lang="en-US" baseline="0" dirty="0" smtClean="0"/>
              <a:t>0 min* </a:t>
            </a:r>
            <a:r>
              <a:rPr lang="en-US" baseline="0" dirty="0" smtClean="0">
                <a:sym typeface="Wingdings" pitchFamily="2" charset="2"/>
              </a:rPr>
              <a:t> Consent agenda</a:t>
            </a:r>
            <a:endParaRPr lang="en-US" baseline="0" dirty="0" smtClean="0"/>
          </a:p>
          <a:p>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smtClean="0"/>
              <a:t>doc.: IEEE 802.11-12/0018r0</a:t>
            </a:r>
            <a:endParaRPr lang="en-US"/>
          </a:p>
        </p:txBody>
      </p:sp>
      <p:sp>
        <p:nvSpPr>
          <p:cNvPr id="5" name="Rectangle 3"/>
          <p:cNvSpPr>
            <a:spLocks noGrp="1" noChangeArrowheads="1"/>
          </p:cNvSpPr>
          <p:nvPr>
            <p:ph type="dt"/>
          </p:nvPr>
        </p:nvSpPr>
        <p:spPr>
          <a:ln/>
        </p:spPr>
        <p:txBody>
          <a:bodyPr/>
          <a:lstStyle/>
          <a:p>
            <a:r>
              <a:rPr lang="en-US" smtClean="0"/>
              <a:t>June 2012</a:t>
            </a:r>
            <a:endParaRPr lang="en-US"/>
          </a:p>
        </p:txBody>
      </p:sp>
      <p:sp>
        <p:nvSpPr>
          <p:cNvPr id="6" name="Rectangle 6"/>
          <p:cNvSpPr>
            <a:spLocks noGrp="1" noChangeArrowheads="1"/>
          </p:cNvSpPr>
          <p:nvPr>
            <p:ph type="ftr"/>
          </p:nvPr>
        </p:nvSpPr>
        <p:spPr>
          <a:ln/>
        </p:spPr>
        <p:txBody>
          <a:bodyPr/>
          <a:lstStyle/>
          <a:p>
            <a:r>
              <a:rPr lang="en-US" smtClean="0"/>
              <a:t>Jon Rosdahl, CSR</a:t>
            </a:r>
            <a:endParaRPr lang="en-US"/>
          </a:p>
        </p:txBody>
      </p:sp>
      <p:sp>
        <p:nvSpPr>
          <p:cNvPr id="7" name="Rectangle 7"/>
          <p:cNvSpPr>
            <a:spLocks noGrp="1" noChangeArrowheads="1"/>
          </p:cNvSpPr>
          <p:nvPr>
            <p:ph type="sldNum"/>
          </p:nvPr>
        </p:nvSpPr>
        <p:spPr>
          <a:ln/>
        </p:spPr>
        <p:txBody>
          <a:bodyPr/>
          <a:lstStyle/>
          <a:p>
            <a:r>
              <a:rPr lang="en-US"/>
              <a:t>Page </a:t>
            </a:r>
            <a:fld id="{07B9ED38-6DD0-4691-9FC3-0BE6EBBA3E57}" type="slidenum">
              <a:rPr lang="en-US"/>
              <a:pPr/>
              <a:t>5</a:t>
            </a:fld>
            <a:endParaRPr lang="en-US"/>
          </a:p>
        </p:txBody>
      </p:sp>
      <p:sp>
        <p:nvSpPr>
          <p:cNvPr id="19457" name="Rectangle 1"/>
          <p:cNvSpPr txBox="1">
            <a:spLocks noGrp="1" noRot="1" noChangeAspect="1" noChangeArrowheads="1"/>
          </p:cNvSpPr>
          <p:nvPr>
            <p:ph type="sldImg"/>
          </p:nvPr>
        </p:nvSpPr>
        <p:spPr bwMode="auto">
          <a:xfrm>
            <a:off x="1154113" y="701675"/>
            <a:ext cx="4625975" cy="3468688"/>
          </a:xfrm>
          <a:prstGeom prst="rect">
            <a:avLst/>
          </a:prstGeom>
          <a:solidFill>
            <a:srgbClr val="FFFFFF"/>
          </a:solidFill>
          <a:ln>
            <a:solidFill>
              <a:srgbClr val="000000"/>
            </a:solidFill>
            <a:miter lim="800000"/>
            <a:headEnd/>
            <a:tailEnd/>
          </a:ln>
        </p:spPr>
      </p:sp>
      <p:sp>
        <p:nvSpPr>
          <p:cNvPr id="19458"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smtClean="0"/>
              <a:t>doc.: IEEE 802.11-12/0018r0</a:t>
            </a:r>
            <a:endParaRPr lang="en-US"/>
          </a:p>
        </p:txBody>
      </p:sp>
      <p:sp>
        <p:nvSpPr>
          <p:cNvPr id="5" name="Rectangle 3"/>
          <p:cNvSpPr>
            <a:spLocks noGrp="1" noChangeArrowheads="1"/>
          </p:cNvSpPr>
          <p:nvPr>
            <p:ph type="dt"/>
          </p:nvPr>
        </p:nvSpPr>
        <p:spPr>
          <a:ln/>
        </p:spPr>
        <p:txBody>
          <a:bodyPr/>
          <a:lstStyle/>
          <a:p>
            <a:r>
              <a:rPr lang="en-US" smtClean="0"/>
              <a:t>June 2012</a:t>
            </a:r>
            <a:endParaRPr lang="en-US"/>
          </a:p>
        </p:txBody>
      </p:sp>
      <p:sp>
        <p:nvSpPr>
          <p:cNvPr id="6" name="Rectangle 6"/>
          <p:cNvSpPr>
            <a:spLocks noGrp="1" noChangeArrowheads="1"/>
          </p:cNvSpPr>
          <p:nvPr>
            <p:ph type="ftr"/>
          </p:nvPr>
        </p:nvSpPr>
        <p:spPr>
          <a:ln/>
        </p:spPr>
        <p:txBody>
          <a:bodyPr/>
          <a:lstStyle/>
          <a:p>
            <a:r>
              <a:rPr lang="en-US" smtClean="0"/>
              <a:t>Jon Rosdahl, CSR</a:t>
            </a:r>
            <a:endParaRPr lang="en-US"/>
          </a:p>
        </p:txBody>
      </p:sp>
      <p:sp>
        <p:nvSpPr>
          <p:cNvPr id="7" name="Rectangle 7"/>
          <p:cNvSpPr>
            <a:spLocks noGrp="1" noChangeArrowheads="1"/>
          </p:cNvSpPr>
          <p:nvPr>
            <p:ph type="sldNum"/>
          </p:nvPr>
        </p:nvSpPr>
        <p:spPr>
          <a:ln/>
        </p:spPr>
        <p:txBody>
          <a:bodyPr/>
          <a:lstStyle/>
          <a:p>
            <a:r>
              <a:rPr lang="en-US"/>
              <a:t>Page </a:t>
            </a:r>
            <a:fld id="{E6AF579C-E269-44CC-A9F4-B7D1E2EA3836}" type="slidenum">
              <a:rPr lang="en-US"/>
              <a:pPr/>
              <a:t>28</a:t>
            </a:fld>
            <a:endParaRPr lang="en-US"/>
          </a:p>
        </p:txBody>
      </p:sp>
      <p:sp>
        <p:nvSpPr>
          <p:cNvPr id="20481" name="Rectangle 1"/>
          <p:cNvSpPr txBox="1">
            <a:spLocks noGrp="1" noRot="1" noChangeAspect="1" noChangeArrowheads="1"/>
          </p:cNvSpPr>
          <p:nvPr>
            <p:ph type="sldImg"/>
          </p:nvPr>
        </p:nvSpPr>
        <p:spPr bwMode="auto">
          <a:xfrm>
            <a:off x="1154113" y="701675"/>
            <a:ext cx="4625975" cy="3468688"/>
          </a:xfrm>
          <a:prstGeom prst="rect">
            <a:avLst/>
          </a:prstGeom>
          <a:solidFill>
            <a:srgbClr val="FFFFFF"/>
          </a:solidFill>
          <a:ln>
            <a:solidFill>
              <a:srgbClr val="000000"/>
            </a:solidFill>
            <a:miter lim="800000"/>
            <a:headEnd/>
            <a:tailEnd/>
          </a:ln>
        </p:spPr>
      </p:sp>
      <p:sp>
        <p:nvSpPr>
          <p:cNvPr id="20482"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Date Placeholder 3"/>
          <p:cNvSpPr>
            <a:spLocks noGrp="1"/>
          </p:cNvSpPr>
          <p:nvPr>
            <p:ph type="dt" idx="10"/>
          </p:nvPr>
        </p:nvSpPr>
        <p:spPr/>
        <p:txBody>
          <a:bodyPr/>
          <a:lstStyle>
            <a:lvl1pPr>
              <a:defRPr/>
            </a:lvl1pPr>
          </a:lstStyle>
          <a:p>
            <a:r>
              <a:rPr lang="en-US" smtClean="0"/>
              <a:t>June 2012</a:t>
            </a:r>
            <a:endParaRPr lang="en-GB"/>
          </a:p>
        </p:txBody>
      </p:sp>
      <p:sp>
        <p:nvSpPr>
          <p:cNvPr id="5" name="Footer Placeholder 4"/>
          <p:cNvSpPr>
            <a:spLocks noGrp="1"/>
          </p:cNvSpPr>
          <p:nvPr>
            <p:ph type="ftr" idx="11"/>
          </p:nvPr>
        </p:nvSpPr>
        <p:spPr/>
        <p:txBody>
          <a:bodyPr/>
          <a:lstStyle>
            <a:lvl1pPr>
              <a:defRPr/>
            </a:lvl1pPr>
          </a:lstStyle>
          <a:p>
            <a:r>
              <a:rPr lang="en-GB" smtClean="0"/>
              <a:t>Jon Rosdahl, CSR</a:t>
            </a:r>
            <a:endParaRPr lang="en-GB"/>
          </a:p>
        </p:txBody>
      </p:sp>
      <p:sp>
        <p:nvSpPr>
          <p:cNvPr id="6" name="Slide Number Placeholder 5"/>
          <p:cNvSpPr>
            <a:spLocks noGrp="1"/>
          </p:cNvSpPr>
          <p:nvPr>
            <p:ph type="sldNum" idx="12"/>
          </p:nvPr>
        </p:nvSpPr>
        <p:spPr/>
        <p:txBody>
          <a:bodyPr/>
          <a:lstStyle>
            <a:lvl1pPr>
              <a:defRPr/>
            </a:lvl1pPr>
          </a:lstStyle>
          <a:p>
            <a:r>
              <a:rPr lang="en-GB"/>
              <a:t>Slide </a:t>
            </a:r>
            <a:fld id="{DE40C9FC-4879-4F20-9ECA-A574A90476B7}" type="slidenum">
              <a:rPr lang="en-GB"/>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0"/>
            <a:ext cx="7772400" cy="10668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696913" y="334963"/>
            <a:ext cx="1066800" cy="274637"/>
          </a:xfrm>
        </p:spPr>
        <p:txBody>
          <a:bodyPr/>
          <a:lstStyle>
            <a:lvl1pPr>
              <a:defRPr/>
            </a:lvl1pPr>
          </a:lstStyle>
          <a:p>
            <a:r>
              <a:rPr lang="en-US"/>
              <a:t>March 2012</a:t>
            </a:r>
          </a:p>
        </p:txBody>
      </p:sp>
      <p:sp>
        <p:nvSpPr>
          <p:cNvPr id="6" name="Footer Placeholder 5"/>
          <p:cNvSpPr>
            <a:spLocks noGrp="1"/>
          </p:cNvSpPr>
          <p:nvPr>
            <p:ph type="ftr" sz="quarter" idx="11"/>
          </p:nvPr>
        </p:nvSpPr>
        <p:spPr>
          <a:xfrm>
            <a:off x="8077200" y="6475413"/>
            <a:ext cx="466725" cy="182562"/>
          </a:xfrm>
        </p:spPr>
        <p:txBody>
          <a:bodyPr/>
          <a:lstStyle>
            <a:lvl1pPr>
              <a:defRPr/>
            </a:lvl1pPr>
          </a:lstStyle>
          <a:p>
            <a:r>
              <a:rPr lang="en-US"/>
              <a:t>Jon Rosdahl, CSR</a:t>
            </a:r>
          </a:p>
        </p:txBody>
      </p:sp>
      <p:sp>
        <p:nvSpPr>
          <p:cNvPr id="7" name="Slide Number Placeholder 6"/>
          <p:cNvSpPr>
            <a:spLocks noGrp="1"/>
          </p:cNvSpPr>
          <p:nvPr>
            <p:ph type="sldNum" sz="quarter" idx="12"/>
          </p:nvPr>
        </p:nvSpPr>
        <p:spPr>
          <a:xfrm>
            <a:off x="4344988" y="6475413"/>
            <a:ext cx="530225" cy="182562"/>
          </a:xfrm>
        </p:spPr>
        <p:txBody>
          <a:bodyPr/>
          <a:lstStyle>
            <a:lvl1pPr>
              <a:defRPr/>
            </a:lvl1pPr>
          </a:lstStyle>
          <a:p>
            <a:r>
              <a:rPr lang="en-US"/>
              <a:t>Slide </a:t>
            </a:r>
            <a:fld id="{6B6DF343-86AE-4043-85E8-4FB3EB4F91B4}"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Slide Number Placeholder 5"/>
          <p:cNvSpPr>
            <a:spLocks noGrp="1"/>
          </p:cNvSpPr>
          <p:nvPr>
            <p:ph type="sldNum" idx="12"/>
          </p:nvPr>
        </p:nvSpPr>
        <p:spPr/>
        <p:txBody>
          <a:bodyPr/>
          <a:lstStyle>
            <a:lvl1pPr>
              <a:defRPr/>
            </a:lvl1pPr>
          </a:lstStyle>
          <a:p>
            <a:r>
              <a:rPr lang="en-GB" dirty="0"/>
              <a:t>Slide </a:t>
            </a:r>
            <a:fld id="{440F5867-744E-4AA6-B0ED-4C44D2DFBB7B}" type="slidenum">
              <a:rPr lang="en-GB"/>
              <a:pPr/>
              <a:t>‹#›</a:t>
            </a:fld>
            <a:endParaRPr lang="en-GB" dirty="0"/>
          </a:p>
        </p:txBody>
      </p:sp>
      <p:sp>
        <p:nvSpPr>
          <p:cNvPr id="11" name="Rectangle 4"/>
          <p:cNvSpPr>
            <a:spLocks noGrp="1" noChangeArrowheads="1"/>
          </p:cNvSpPr>
          <p:nvPr>
            <p:ph type="ftr" idx="14"/>
          </p:nvPr>
        </p:nvSpPr>
        <p:spPr bwMode="auto">
          <a:xfrm>
            <a:off x="5357818" y="6475413"/>
            <a:ext cx="3184520"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smtClean="0"/>
              <a:t>Jon Rosdahl, CSR</a:t>
            </a:r>
            <a:endParaRPr lang="en-GB" dirty="0"/>
          </a:p>
        </p:txBody>
      </p:sp>
      <p:sp>
        <p:nvSpPr>
          <p:cNvPr id="12" name="Rectangle 3"/>
          <p:cNvSpPr>
            <a:spLocks noGrp="1" noChangeArrowheads="1"/>
          </p:cNvSpPr>
          <p:nvPr>
            <p:ph type="dt" idx="15"/>
          </p:nvPr>
        </p:nvSpPr>
        <p:spPr bwMode="auto">
          <a:xfrm>
            <a:off x="696912" y="333375"/>
            <a:ext cx="1874823"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smtClean="0"/>
              <a:t>June 2012</a:t>
            </a:r>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idx="10"/>
          </p:nvPr>
        </p:nvSpPr>
        <p:spPr/>
        <p:txBody>
          <a:bodyPr/>
          <a:lstStyle>
            <a:lvl1pPr>
              <a:defRPr/>
            </a:lvl1pPr>
          </a:lstStyle>
          <a:p>
            <a:r>
              <a:rPr lang="en-US" smtClean="0"/>
              <a:t>June 2012</a:t>
            </a:r>
            <a:endParaRPr lang="en-GB"/>
          </a:p>
        </p:txBody>
      </p:sp>
      <p:sp>
        <p:nvSpPr>
          <p:cNvPr id="5" name="Footer Placeholder 4"/>
          <p:cNvSpPr>
            <a:spLocks noGrp="1"/>
          </p:cNvSpPr>
          <p:nvPr>
            <p:ph type="ftr" idx="11"/>
          </p:nvPr>
        </p:nvSpPr>
        <p:spPr/>
        <p:txBody>
          <a:bodyPr/>
          <a:lstStyle>
            <a:lvl1pPr>
              <a:defRPr/>
            </a:lvl1pPr>
          </a:lstStyle>
          <a:p>
            <a:r>
              <a:rPr lang="en-GB" smtClean="0"/>
              <a:t>Jon Rosdahl, CSR</a:t>
            </a:r>
            <a:endParaRPr lang="en-GB"/>
          </a:p>
        </p:txBody>
      </p:sp>
      <p:sp>
        <p:nvSpPr>
          <p:cNvPr id="6" name="Slide Number Placeholder 5"/>
          <p:cNvSpPr>
            <a:spLocks noGrp="1"/>
          </p:cNvSpPr>
          <p:nvPr>
            <p:ph type="sldNum" idx="12"/>
          </p:nvPr>
        </p:nvSpPr>
        <p:spPr/>
        <p:txBody>
          <a:bodyPr/>
          <a:lstStyle>
            <a:lvl1pPr>
              <a:defRPr/>
            </a:lvl1pPr>
          </a:lstStyle>
          <a:p>
            <a:r>
              <a:rPr lang="en-GB"/>
              <a:t>Slide </a:t>
            </a:r>
            <a:fld id="{3ABCC52B-A3F7-440B-BBF2-55191E6E7773}" type="slidenum">
              <a:rPr lang="en-GB"/>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685800" y="1981200"/>
            <a:ext cx="3808413"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6613" y="1981200"/>
            <a:ext cx="3810000"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idx="10"/>
          </p:nvPr>
        </p:nvSpPr>
        <p:spPr/>
        <p:txBody>
          <a:bodyPr/>
          <a:lstStyle>
            <a:lvl1pPr>
              <a:defRPr/>
            </a:lvl1pPr>
          </a:lstStyle>
          <a:p>
            <a:r>
              <a:rPr lang="en-US" smtClean="0"/>
              <a:t>June 2012</a:t>
            </a:r>
            <a:endParaRPr lang="en-GB"/>
          </a:p>
        </p:txBody>
      </p:sp>
      <p:sp>
        <p:nvSpPr>
          <p:cNvPr id="6" name="Footer Placeholder 5"/>
          <p:cNvSpPr>
            <a:spLocks noGrp="1"/>
          </p:cNvSpPr>
          <p:nvPr>
            <p:ph type="ftr" idx="11"/>
          </p:nvPr>
        </p:nvSpPr>
        <p:spPr/>
        <p:txBody>
          <a:bodyPr/>
          <a:lstStyle>
            <a:lvl1pPr>
              <a:defRPr/>
            </a:lvl1pPr>
          </a:lstStyle>
          <a:p>
            <a:r>
              <a:rPr lang="en-GB" smtClean="0"/>
              <a:t>Jon Rosdahl, CSR</a:t>
            </a:r>
            <a:endParaRPr lang="en-GB"/>
          </a:p>
        </p:txBody>
      </p:sp>
      <p:sp>
        <p:nvSpPr>
          <p:cNvPr id="7" name="Slide Number Placeholder 6"/>
          <p:cNvSpPr>
            <a:spLocks noGrp="1"/>
          </p:cNvSpPr>
          <p:nvPr>
            <p:ph type="sldNum" idx="12"/>
          </p:nvPr>
        </p:nvSpPr>
        <p:spPr/>
        <p:txBody>
          <a:bodyPr/>
          <a:lstStyle>
            <a:lvl1pPr>
              <a:defRPr/>
            </a:lvl1pPr>
          </a:lstStyle>
          <a:p>
            <a:r>
              <a:rPr lang="en-GB"/>
              <a:t>Slide </a:t>
            </a:r>
            <a:fld id="{1CD163DD-D5E7-41DA-95F2-71530C24F8C3}" type="slidenum">
              <a:rPr lang="en-GB"/>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idx="10"/>
          </p:nvPr>
        </p:nvSpPr>
        <p:spPr/>
        <p:txBody>
          <a:bodyPr/>
          <a:lstStyle>
            <a:lvl1pPr>
              <a:defRPr/>
            </a:lvl1pPr>
          </a:lstStyle>
          <a:p>
            <a:r>
              <a:rPr lang="en-US" smtClean="0"/>
              <a:t>June 2012</a:t>
            </a:r>
            <a:endParaRPr lang="en-GB"/>
          </a:p>
        </p:txBody>
      </p:sp>
      <p:sp>
        <p:nvSpPr>
          <p:cNvPr id="8" name="Footer Placeholder 7"/>
          <p:cNvSpPr>
            <a:spLocks noGrp="1"/>
          </p:cNvSpPr>
          <p:nvPr>
            <p:ph type="ftr" idx="11"/>
          </p:nvPr>
        </p:nvSpPr>
        <p:spPr>
          <a:xfrm>
            <a:off x="5643570" y="6475413"/>
            <a:ext cx="2898768" cy="180975"/>
          </a:xfrm>
        </p:spPr>
        <p:txBody>
          <a:bodyPr/>
          <a:lstStyle>
            <a:lvl1pPr>
              <a:defRPr/>
            </a:lvl1pPr>
          </a:lstStyle>
          <a:p>
            <a:r>
              <a:rPr lang="en-GB" smtClean="0"/>
              <a:t>Jon Rosdahl, CSR</a:t>
            </a:r>
            <a:endParaRPr lang="en-GB" dirty="0"/>
          </a:p>
        </p:txBody>
      </p:sp>
      <p:sp>
        <p:nvSpPr>
          <p:cNvPr id="9" name="Slide Number Placeholder 8"/>
          <p:cNvSpPr>
            <a:spLocks noGrp="1"/>
          </p:cNvSpPr>
          <p:nvPr>
            <p:ph type="sldNum" idx="12"/>
          </p:nvPr>
        </p:nvSpPr>
        <p:spPr/>
        <p:txBody>
          <a:bodyPr/>
          <a:lstStyle>
            <a:lvl1pPr>
              <a:defRPr/>
            </a:lvl1pPr>
          </a:lstStyle>
          <a:p>
            <a:r>
              <a:rPr lang="en-GB"/>
              <a:t>Slide </a:t>
            </a:r>
            <a:fld id="{69B99EC4-A1FB-4C79-B9A5-C1FFD5A90380}" type="slidenum">
              <a:rPr lang="en-GB"/>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idx="10"/>
          </p:nvPr>
        </p:nvSpPr>
        <p:spPr/>
        <p:txBody>
          <a:bodyPr/>
          <a:lstStyle>
            <a:lvl1pPr>
              <a:defRPr/>
            </a:lvl1pPr>
          </a:lstStyle>
          <a:p>
            <a:r>
              <a:rPr lang="en-US" smtClean="0"/>
              <a:t>June 2012</a:t>
            </a:r>
            <a:endParaRPr lang="en-GB"/>
          </a:p>
        </p:txBody>
      </p:sp>
      <p:sp>
        <p:nvSpPr>
          <p:cNvPr id="4" name="Footer Placeholder 3"/>
          <p:cNvSpPr>
            <a:spLocks noGrp="1"/>
          </p:cNvSpPr>
          <p:nvPr>
            <p:ph type="ftr" idx="11"/>
          </p:nvPr>
        </p:nvSpPr>
        <p:spPr/>
        <p:txBody>
          <a:bodyPr/>
          <a:lstStyle>
            <a:lvl1pPr>
              <a:defRPr/>
            </a:lvl1pPr>
          </a:lstStyle>
          <a:p>
            <a:r>
              <a:rPr lang="en-GB" smtClean="0"/>
              <a:t>Jon Rosdahl, CSR</a:t>
            </a:r>
            <a:endParaRPr lang="en-GB"/>
          </a:p>
        </p:txBody>
      </p:sp>
      <p:sp>
        <p:nvSpPr>
          <p:cNvPr id="5" name="Slide Number Placeholder 4"/>
          <p:cNvSpPr>
            <a:spLocks noGrp="1"/>
          </p:cNvSpPr>
          <p:nvPr>
            <p:ph type="sldNum" idx="12"/>
          </p:nvPr>
        </p:nvSpPr>
        <p:spPr/>
        <p:txBody>
          <a:bodyPr/>
          <a:lstStyle>
            <a:lvl1pPr>
              <a:defRPr/>
            </a:lvl1pPr>
          </a:lstStyle>
          <a:p>
            <a:r>
              <a:rPr lang="en-GB"/>
              <a:t>Slide </a:t>
            </a:r>
            <a:fld id="{06B781AF-4CCF-49B0-A572-DE54FBE5D942}" type="slidenum">
              <a:rPr lang="en-GB"/>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idx="10"/>
          </p:nvPr>
        </p:nvSpPr>
        <p:spPr/>
        <p:txBody>
          <a:bodyPr/>
          <a:lstStyle>
            <a:lvl1pPr>
              <a:defRPr/>
            </a:lvl1pPr>
          </a:lstStyle>
          <a:p>
            <a:r>
              <a:rPr lang="en-US" smtClean="0"/>
              <a:t>June 2012</a:t>
            </a:r>
            <a:endParaRPr lang="en-GB"/>
          </a:p>
        </p:txBody>
      </p:sp>
      <p:sp>
        <p:nvSpPr>
          <p:cNvPr id="3" name="Footer Placeholder 2"/>
          <p:cNvSpPr>
            <a:spLocks noGrp="1"/>
          </p:cNvSpPr>
          <p:nvPr>
            <p:ph type="ftr" idx="11"/>
          </p:nvPr>
        </p:nvSpPr>
        <p:spPr/>
        <p:txBody>
          <a:bodyPr/>
          <a:lstStyle>
            <a:lvl1pPr>
              <a:defRPr/>
            </a:lvl1pPr>
          </a:lstStyle>
          <a:p>
            <a:r>
              <a:rPr lang="en-GB" smtClean="0"/>
              <a:t>Jon Rosdahl, CSR</a:t>
            </a:r>
            <a:endParaRPr lang="en-GB"/>
          </a:p>
        </p:txBody>
      </p:sp>
      <p:sp>
        <p:nvSpPr>
          <p:cNvPr id="4" name="Slide Number Placeholder 3"/>
          <p:cNvSpPr>
            <a:spLocks noGrp="1"/>
          </p:cNvSpPr>
          <p:nvPr>
            <p:ph type="sldNum" idx="12"/>
          </p:nvPr>
        </p:nvSpPr>
        <p:spPr/>
        <p:txBody>
          <a:bodyPr/>
          <a:lstStyle>
            <a:lvl1pPr>
              <a:defRPr/>
            </a:lvl1pPr>
          </a:lstStyle>
          <a:p>
            <a:r>
              <a:rPr lang="en-GB"/>
              <a:t>Slide </a:t>
            </a:r>
            <a:fld id="{F5D8E26B-7BCF-4D25-9C89-0168A6618F18}" type="slidenum">
              <a:rPr lang="en-GB"/>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idx="10"/>
          </p:nvPr>
        </p:nvSpPr>
        <p:spPr/>
        <p:txBody>
          <a:bodyPr/>
          <a:lstStyle>
            <a:lvl1pPr>
              <a:defRPr/>
            </a:lvl1pPr>
          </a:lstStyle>
          <a:p>
            <a:r>
              <a:rPr lang="en-US" smtClean="0"/>
              <a:t>June 2012</a:t>
            </a:r>
            <a:endParaRPr lang="en-GB"/>
          </a:p>
        </p:txBody>
      </p:sp>
      <p:sp>
        <p:nvSpPr>
          <p:cNvPr id="5" name="Footer Placeholder 4"/>
          <p:cNvSpPr>
            <a:spLocks noGrp="1"/>
          </p:cNvSpPr>
          <p:nvPr>
            <p:ph type="ftr" idx="11"/>
          </p:nvPr>
        </p:nvSpPr>
        <p:spPr/>
        <p:txBody>
          <a:bodyPr/>
          <a:lstStyle>
            <a:lvl1pPr>
              <a:defRPr/>
            </a:lvl1pPr>
          </a:lstStyle>
          <a:p>
            <a:r>
              <a:rPr lang="en-GB" smtClean="0"/>
              <a:t>Jon Rosdahl, CSR</a:t>
            </a:r>
            <a:endParaRPr lang="en-GB"/>
          </a:p>
        </p:txBody>
      </p:sp>
      <p:sp>
        <p:nvSpPr>
          <p:cNvPr id="6" name="Slide Number Placeholder 5"/>
          <p:cNvSpPr>
            <a:spLocks noGrp="1"/>
          </p:cNvSpPr>
          <p:nvPr>
            <p:ph type="sldNum" idx="12"/>
          </p:nvPr>
        </p:nvSpPr>
        <p:spPr/>
        <p:txBody>
          <a:bodyPr/>
          <a:lstStyle>
            <a:lvl1pPr>
              <a:defRPr/>
            </a:lvl1pPr>
          </a:lstStyle>
          <a:p>
            <a:r>
              <a:rPr lang="en-GB"/>
              <a:t>Slide </a:t>
            </a:r>
            <a:fld id="{6B5E41C2-EF12-4EF2-8280-F2B4208277C2}" type="slidenum">
              <a:rPr lang="en-GB"/>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85800"/>
            <a:ext cx="1941513" cy="5408613"/>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685800" y="685800"/>
            <a:ext cx="5676900" cy="540861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idx="10"/>
          </p:nvPr>
        </p:nvSpPr>
        <p:spPr/>
        <p:txBody>
          <a:bodyPr/>
          <a:lstStyle>
            <a:lvl1pPr>
              <a:defRPr/>
            </a:lvl1pPr>
          </a:lstStyle>
          <a:p>
            <a:r>
              <a:rPr lang="en-US" smtClean="0"/>
              <a:t>June 2012</a:t>
            </a:r>
            <a:endParaRPr lang="en-GB"/>
          </a:p>
        </p:txBody>
      </p:sp>
      <p:sp>
        <p:nvSpPr>
          <p:cNvPr id="5" name="Footer Placeholder 4"/>
          <p:cNvSpPr>
            <a:spLocks noGrp="1"/>
          </p:cNvSpPr>
          <p:nvPr>
            <p:ph type="ftr" idx="11"/>
          </p:nvPr>
        </p:nvSpPr>
        <p:spPr/>
        <p:txBody>
          <a:bodyPr/>
          <a:lstStyle>
            <a:lvl1pPr>
              <a:defRPr/>
            </a:lvl1pPr>
          </a:lstStyle>
          <a:p>
            <a:r>
              <a:rPr lang="en-GB" smtClean="0"/>
              <a:t>Jon Rosdahl, CSR</a:t>
            </a:r>
            <a:endParaRPr lang="en-GB"/>
          </a:p>
        </p:txBody>
      </p:sp>
      <p:sp>
        <p:nvSpPr>
          <p:cNvPr id="6" name="Slide Number Placeholder 5"/>
          <p:cNvSpPr>
            <a:spLocks noGrp="1"/>
          </p:cNvSpPr>
          <p:nvPr>
            <p:ph type="sldNum" idx="12"/>
          </p:nvPr>
        </p:nvSpPr>
        <p:spPr/>
        <p:txBody>
          <a:bodyPr/>
          <a:lstStyle>
            <a:lvl1pPr>
              <a:defRPr/>
            </a:lvl1pPr>
          </a:lstStyle>
          <a:p>
            <a:r>
              <a:rPr lang="en-GB"/>
              <a:t>Slide </a:t>
            </a:r>
            <a:fld id="{9B0D65C8-A0CA-4DDA-83BB-897866218593}" type="slidenum">
              <a:rPr lang="en-GB"/>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685800" y="685800"/>
            <a:ext cx="7770813" cy="1065213"/>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p>
            <a:pPr lvl="0"/>
            <a:r>
              <a:rPr lang="en-GB" smtClean="0"/>
              <a:t>Click to edit the title text format</a:t>
            </a:r>
          </a:p>
        </p:txBody>
      </p:sp>
      <p:sp>
        <p:nvSpPr>
          <p:cNvPr id="1026" name="Rectangle 2"/>
          <p:cNvSpPr>
            <a:spLocks noGrp="1" noChangeArrowheads="1"/>
          </p:cNvSpPr>
          <p:nvPr>
            <p:ph type="body" idx="1"/>
          </p:nvPr>
        </p:nvSpPr>
        <p:spPr bwMode="auto">
          <a:xfrm>
            <a:off x="685800" y="1981200"/>
            <a:ext cx="7770813" cy="4113213"/>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
        <p:nvSpPr>
          <p:cNvPr id="1027" name="Rectangle 3"/>
          <p:cNvSpPr>
            <a:spLocks noGrp="1" noChangeArrowheads="1"/>
          </p:cNvSpPr>
          <p:nvPr>
            <p:ph type="dt"/>
          </p:nvPr>
        </p:nvSpPr>
        <p:spPr bwMode="auto">
          <a:xfrm>
            <a:off x="696912" y="333375"/>
            <a:ext cx="1874823"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smtClean="0"/>
              <a:t>June 2012</a:t>
            </a:r>
            <a:endParaRPr lang="en-GB" dirty="0"/>
          </a:p>
        </p:txBody>
      </p:sp>
      <p:sp>
        <p:nvSpPr>
          <p:cNvPr id="1028" name="Rectangle 4"/>
          <p:cNvSpPr>
            <a:spLocks noGrp="1" noChangeArrowheads="1"/>
          </p:cNvSpPr>
          <p:nvPr>
            <p:ph type="ftr"/>
          </p:nvPr>
        </p:nvSpPr>
        <p:spPr bwMode="auto">
          <a:xfrm>
            <a:off x="5357818" y="6475413"/>
            <a:ext cx="3184520"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smtClean="0"/>
              <a:t>Jon Rosdahl, CSR</a:t>
            </a:r>
            <a:endParaRPr lang="en-GB" dirty="0"/>
          </a:p>
        </p:txBody>
      </p:sp>
      <p:sp>
        <p:nvSpPr>
          <p:cNvPr id="1029" name="Rectangle 5"/>
          <p:cNvSpPr>
            <a:spLocks noGrp="1" noChangeArrowheads="1"/>
          </p:cNvSpPr>
          <p:nvPr>
            <p:ph type="sldNum"/>
          </p:nvPr>
        </p:nvSpPr>
        <p:spPr bwMode="auto">
          <a:xfrm>
            <a:off x="4344988" y="6475413"/>
            <a:ext cx="528637" cy="363537"/>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Slide </a:t>
            </a:r>
            <a:fld id="{D09C756B-EB39-4236-ADBB-73052B179AE4}" type="slidenum">
              <a:rPr lang="en-GB"/>
              <a:pPr/>
              <a:t>‹#›</a:t>
            </a:fld>
            <a:endParaRPr lang="en-GB"/>
          </a:p>
        </p:txBody>
      </p:sp>
      <p:sp>
        <p:nvSpPr>
          <p:cNvPr id="1030" name="Line 6"/>
          <p:cNvSpPr>
            <a:spLocks noChangeShapeType="1"/>
          </p:cNvSpPr>
          <p:nvPr/>
        </p:nvSpPr>
        <p:spPr bwMode="auto">
          <a:xfrm>
            <a:off x="685800" y="609600"/>
            <a:ext cx="7772400" cy="1588"/>
          </a:xfrm>
          <a:prstGeom prst="line">
            <a:avLst/>
          </a:prstGeom>
          <a:noFill/>
          <a:ln w="12600">
            <a:solidFill>
              <a:srgbClr val="000000"/>
            </a:solidFill>
            <a:miter lim="800000"/>
            <a:headEnd/>
            <a:tailEnd/>
          </a:ln>
          <a:effectLst/>
        </p:spPr>
        <p:txBody>
          <a:bodyPr/>
          <a:lstStyle/>
          <a:p>
            <a:endParaRPr lang="en-GB"/>
          </a:p>
        </p:txBody>
      </p:sp>
      <p:sp>
        <p:nvSpPr>
          <p:cNvPr id="1031" name="Rectangle 7"/>
          <p:cNvSpPr>
            <a:spLocks noChangeArrowheads="1"/>
          </p:cNvSpPr>
          <p:nvPr/>
        </p:nvSpPr>
        <p:spPr bwMode="auto">
          <a:xfrm>
            <a:off x="684213" y="6475413"/>
            <a:ext cx="714375" cy="182562"/>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200" dirty="0">
                <a:solidFill>
                  <a:srgbClr val="000000"/>
                </a:solidFill>
              </a:rPr>
              <a:t>Submission</a:t>
            </a:r>
          </a:p>
        </p:txBody>
      </p:sp>
      <p:sp>
        <p:nvSpPr>
          <p:cNvPr id="1032" name="Line 8"/>
          <p:cNvSpPr>
            <a:spLocks noChangeShapeType="1"/>
          </p:cNvSpPr>
          <p:nvPr/>
        </p:nvSpPr>
        <p:spPr bwMode="auto">
          <a:xfrm>
            <a:off x="685800" y="6477000"/>
            <a:ext cx="7848600" cy="1588"/>
          </a:xfrm>
          <a:prstGeom prst="line">
            <a:avLst/>
          </a:prstGeom>
          <a:noFill/>
          <a:ln w="12600">
            <a:solidFill>
              <a:srgbClr val="000000"/>
            </a:solidFill>
            <a:miter lim="800000"/>
            <a:headEnd/>
            <a:tailEnd/>
          </a:ln>
          <a:effectLst/>
        </p:spPr>
        <p:txBody>
          <a:bodyPr/>
          <a:lstStyle/>
          <a:p>
            <a:endParaRPr lang="en-GB"/>
          </a:p>
        </p:txBody>
      </p:sp>
      <p:sp>
        <p:nvSpPr>
          <p:cNvPr id="10" name="Date Placeholder 3"/>
          <p:cNvSpPr txBox="1">
            <a:spLocks/>
          </p:cNvSpPr>
          <p:nvPr/>
        </p:nvSpPr>
        <p:spPr bwMode="auto">
          <a:xfrm>
            <a:off x="5000628" y="357166"/>
            <a:ext cx="3500462"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defRPr/>
            </a:lvl1pPr>
          </a:lstStyle>
          <a:p>
            <a:pPr marL="0" marR="0" lvl="0" indent="0" algn="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GB" sz="1800" b="1" i="0" u="none" strike="noStrike" kern="1200" cap="none" spc="0" normalizeH="0" baseline="0" noProof="0" dirty="0" smtClean="0">
                <a:ln>
                  <a:noFill/>
                </a:ln>
                <a:solidFill>
                  <a:srgbClr val="000000"/>
                </a:solidFill>
                <a:effectLst/>
                <a:uLnTx/>
                <a:uFillTx/>
                <a:latin typeface="Times New Roman" pitchFamily="16" charset="0"/>
                <a:ea typeface="MS Gothic" charset="-128"/>
                <a:cs typeface="Arial Unicode MS" charset="0"/>
              </a:rPr>
              <a:t>doc.: IEEE 802 EC-12/0018r0</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8" r:id="rId8"/>
    <p:sldLayoutId id="2147483659" r:id="rId9"/>
    <p:sldLayoutId id="2147483660" r:id="rId10"/>
  </p:sldLayoutIdLst>
  <p:hf hdr="0"/>
  <p:txStyles>
    <p:titleStyle>
      <a:lvl1pPr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mj-lt"/>
          <a:ea typeface="+mj-ea"/>
          <a:cs typeface="+mj-cs"/>
        </a:defRPr>
      </a:lvl1pPr>
      <a:lvl2pPr marL="742950" indent="-28575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2pPr>
      <a:lvl3pPr marL="1143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3pPr>
      <a:lvl4pPr marL="1600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4pPr>
      <a:lvl5pPr marL="20574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5pPr>
      <a:lvl6pPr marL="25146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6pPr>
      <a:lvl7pPr marL="29718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7pPr>
      <a:lvl8pPr marL="3429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8pPr>
      <a:lvl9pPr marL="3886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9pPr>
    </p:titleStyle>
    <p:body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oleObject" Target="../embeddings/Microsoft_Office_Word_97_-_2003_Document1.doc"/></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hyperlink" Target="mailto:BRigsB@ieee.org" TargetMode="External"/><Relationship Id="rId3" Type="http://schemas.openxmlformats.org/officeDocument/2006/relationships/hyperlink" Target="mailto:pthaler@broadcom.com" TargetMode="External"/><Relationship Id="rId7" Type="http://schemas.openxmlformats.org/officeDocument/2006/relationships/hyperlink" Target="mailto:jrosdahl@ieee.org" TargetMode="External"/><Relationship Id="rId2" Type="http://schemas.openxmlformats.org/officeDocument/2006/relationships/hyperlink" Target="mailto:p.nikolich@ieee.org" TargetMode="External"/><Relationship Id="rId1" Type="http://schemas.openxmlformats.org/officeDocument/2006/relationships/slideLayout" Target="../slideLayouts/slideLayout2.xml"/><Relationship Id="rId6" Type="http://schemas.openxmlformats.org/officeDocument/2006/relationships/hyperlink" Target="mailto:jdambrosia@ieee.org" TargetMode="External"/><Relationship Id="rId5" Type="http://schemas.openxmlformats.org/officeDocument/2006/relationships/hyperlink" Target="mailto:clint.chaplin@gmail.com" TargetMode="External"/><Relationship Id="rId4" Type="http://schemas.openxmlformats.org/officeDocument/2006/relationships/hyperlink" Target="mailto:gilb@ieee.org" TargetMode="External"/><Relationship Id="rId9" Type="http://schemas.openxmlformats.org/officeDocument/2006/relationships/hyperlink" Target="mailto:thompson@ieee.org" TargetMode="External"/></Relationships>
</file>

<file path=ppt/slides/_rels/slide9.xml.rels><?xml version="1.0" encoding="UTF-8" standalone="yes"?>
<Relationships xmlns="http://schemas.openxmlformats.org/package/2006/relationships"><Relationship Id="rId8" Type="http://schemas.openxmlformats.org/officeDocument/2006/relationships/hyperlink" Target="mailto:shellhammer@ieee.org" TargetMode="External"/><Relationship Id="rId3" Type="http://schemas.openxmlformats.org/officeDocument/2006/relationships/hyperlink" Target="mailto:david_law@ieee.org" TargetMode="External"/><Relationship Id="rId7" Type="http://schemas.openxmlformats.org/officeDocument/2006/relationships/hyperlink" Target="mailto:freqmgr@ieee.org" TargetMode="External"/><Relationship Id="rId2" Type="http://schemas.openxmlformats.org/officeDocument/2006/relationships/hyperlink" Target="mailto:tony_jeffree@ieee.org" TargetMode="External"/><Relationship Id="rId1" Type="http://schemas.openxmlformats.org/officeDocument/2006/relationships/slideLayout" Target="../slideLayouts/slideLayout2.xml"/><Relationship Id="rId6" Type="http://schemas.openxmlformats.org/officeDocument/2006/relationships/hyperlink" Target="mailto:r.b.marks@ieee.org" TargetMode="External"/><Relationship Id="rId5" Type="http://schemas.openxmlformats.org/officeDocument/2006/relationships/hyperlink" Target="mailto:bheile@ieee.org" TargetMode="External"/><Relationship Id="rId10" Type="http://schemas.openxmlformats.org/officeDocument/2006/relationships/hyperlink" Target="mailto:apurva_mody@ieee.org" TargetMode="External"/><Relationship Id="rId4" Type="http://schemas.openxmlformats.org/officeDocument/2006/relationships/hyperlink" Target="mailto:bkraemer@ieee.org" TargetMode="External"/><Relationship Id="rId9" Type="http://schemas.openxmlformats.org/officeDocument/2006/relationships/hyperlink" Target="mailto:subirdas21@gmail.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3"/>
          <p:cNvSpPr>
            <a:spLocks noGrp="1"/>
          </p:cNvSpPr>
          <p:nvPr>
            <p:ph type="dt" idx="15"/>
          </p:nvPr>
        </p:nvSpPr>
        <p:spPr>
          <a:xfrm>
            <a:off x="696912" y="333375"/>
            <a:ext cx="2303451" cy="273050"/>
          </a:xfrm>
        </p:spPr>
        <p:txBody>
          <a:bodyPr/>
          <a:lstStyle/>
          <a:p>
            <a:r>
              <a:rPr lang="en-US" smtClean="0"/>
              <a:t>June 2012</a:t>
            </a:r>
            <a:endParaRPr lang="en-GB" dirty="0"/>
          </a:p>
        </p:txBody>
      </p:sp>
      <p:sp>
        <p:nvSpPr>
          <p:cNvPr id="7" name="Footer Placeholder 4"/>
          <p:cNvSpPr>
            <a:spLocks noGrp="1"/>
          </p:cNvSpPr>
          <p:nvPr>
            <p:ph type="ftr" idx="14"/>
          </p:nvPr>
        </p:nvSpPr>
        <p:spPr>
          <a:xfrm>
            <a:off x="5500694" y="6475413"/>
            <a:ext cx="3041644" cy="180975"/>
          </a:xfrm>
        </p:spPr>
        <p:txBody>
          <a:bodyPr/>
          <a:lstStyle/>
          <a:p>
            <a:r>
              <a:rPr lang="en-GB" smtClean="0"/>
              <a:t>Jon Rosdahl, CSR</a:t>
            </a:r>
            <a:endParaRPr lang="en-GB" dirty="0"/>
          </a:p>
        </p:txBody>
      </p:sp>
      <p:sp>
        <p:nvSpPr>
          <p:cNvPr id="8" name="Slide Number Placeholder 5"/>
          <p:cNvSpPr>
            <a:spLocks noGrp="1"/>
          </p:cNvSpPr>
          <p:nvPr>
            <p:ph type="sldNum" idx="12"/>
          </p:nvPr>
        </p:nvSpPr>
        <p:spPr/>
        <p:txBody>
          <a:bodyPr/>
          <a:lstStyle/>
          <a:p>
            <a:r>
              <a:rPr lang="en-GB" dirty="0"/>
              <a:t>Slide </a:t>
            </a:r>
            <a:fld id="{93823DB3-BAA4-4F4A-B4B3-ED9ABE70E976}" type="slidenum">
              <a:rPr lang="en-GB"/>
              <a:pPr/>
              <a:t>1</a:t>
            </a:fld>
            <a:endParaRPr lang="en-GB" dirty="0"/>
          </a:p>
        </p:txBody>
      </p:sp>
      <p:sp>
        <p:nvSpPr>
          <p:cNvPr id="3073" name="Rectangle 1"/>
          <p:cNvSpPr>
            <a:spLocks noGrp="1" noChangeArrowheads="1"/>
          </p:cNvSpPr>
          <p:nvPr>
            <p:ph type="title"/>
          </p:nvPr>
        </p:nvSpPr>
        <p:spPr>
          <a:xfrm>
            <a:off x="685800" y="685800"/>
            <a:ext cx="7772400" cy="10668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it-IT" dirty="0" smtClean="0"/>
              <a:t>802 EC Interim Telecon June 5, 2012</a:t>
            </a:r>
            <a:endParaRPr lang="en-GB" dirty="0"/>
          </a:p>
        </p:txBody>
      </p:sp>
      <p:sp>
        <p:nvSpPr>
          <p:cNvPr id="3074" name="Rectangle 2"/>
          <p:cNvSpPr>
            <a:spLocks noGrp="1" noChangeArrowheads="1"/>
          </p:cNvSpPr>
          <p:nvPr>
            <p:ph type="body" idx="1"/>
          </p:nvPr>
        </p:nvSpPr>
        <p:spPr>
          <a:xfrm>
            <a:off x="685800" y="1524000"/>
            <a:ext cx="7772400" cy="396875"/>
          </a:xfrm>
          <a:ln/>
        </p:spPr>
        <p:txBody>
          <a:bodyPr/>
          <a:lstStyle/>
          <a:p>
            <a:pPr algn="ctr">
              <a:spcBef>
                <a:spcPts val="5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sz="2000" dirty="0"/>
              <a:t>Date:</a:t>
            </a:r>
            <a:r>
              <a:rPr lang="en-GB" sz="2000" b="0" dirty="0"/>
              <a:t> </a:t>
            </a:r>
            <a:r>
              <a:rPr lang="en-GB" sz="2000" b="0" dirty="0" smtClean="0"/>
              <a:t>2012-06-05</a:t>
            </a:r>
            <a:endParaRPr lang="en-GB" sz="2000" b="0" dirty="0"/>
          </a:p>
        </p:txBody>
      </p:sp>
      <p:graphicFrame>
        <p:nvGraphicFramePr>
          <p:cNvPr id="3075" name="Object 3"/>
          <p:cNvGraphicFramePr>
            <a:graphicFrameLocks noChangeAspect="1"/>
          </p:cNvGraphicFramePr>
          <p:nvPr/>
        </p:nvGraphicFramePr>
        <p:xfrm>
          <a:off x="514350" y="2276475"/>
          <a:ext cx="8077200" cy="2476500"/>
        </p:xfrm>
        <a:graphic>
          <a:graphicData uri="http://schemas.openxmlformats.org/presentationml/2006/ole">
            <p:oleObj spid="_x0000_s3075" name="Document" r:id="rId4" imgW="8257888" imgH="2544093" progId="Word.Document.8">
              <p:embed/>
            </p:oleObj>
          </a:graphicData>
        </a:graphic>
      </p:graphicFrame>
      <p:sp>
        <p:nvSpPr>
          <p:cNvPr id="3076" name="Rectangle 4"/>
          <p:cNvSpPr>
            <a:spLocks noChangeArrowheads="1"/>
          </p:cNvSpPr>
          <p:nvPr/>
        </p:nvSpPr>
        <p:spPr bwMode="auto">
          <a:xfrm>
            <a:off x="533400" y="1939925"/>
            <a:ext cx="1447800" cy="381000"/>
          </a:xfrm>
          <a:prstGeom prst="rect">
            <a:avLst/>
          </a:prstGeom>
          <a:noFill/>
          <a:ln w="9525">
            <a:noFill/>
            <a:round/>
            <a:headEnd/>
            <a:tailEnd/>
          </a:ln>
          <a:effectLst/>
        </p:spPr>
        <p:txBody>
          <a:bodyPr lIns="92160" tIns="46080" rIns="92160" bIns="46080"/>
          <a:lstStyle/>
          <a:p>
            <a:pPr>
              <a:spcBef>
                <a:spcPts val="500"/>
              </a:spcBef>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en-GB" sz="2000">
                <a:solidFill>
                  <a:srgbClr val="000000"/>
                </a:solidFill>
              </a:rPr>
              <a:t>Authors:</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1"/>
            <a:ext cx="7770813" cy="533400"/>
          </a:xfrm>
        </p:spPr>
        <p:txBody>
          <a:bodyPr/>
          <a:lstStyle/>
          <a:p>
            <a:r>
              <a:rPr lang="en-US" sz="2000" dirty="0" smtClean="0"/>
              <a:t>5. IEEE 802/IETF relationship        - </a:t>
            </a:r>
            <a:r>
              <a:rPr lang="en-US" sz="2000" dirty="0" err="1" smtClean="0"/>
              <a:t>Thaler</a:t>
            </a:r>
            <a:r>
              <a:rPr lang="en-US" sz="2000" dirty="0" smtClean="0"/>
              <a:t> 5 min</a:t>
            </a:r>
            <a:endParaRPr lang="en-US" sz="2000" dirty="0"/>
          </a:p>
        </p:txBody>
      </p:sp>
      <p:sp>
        <p:nvSpPr>
          <p:cNvPr id="3" name="Content Placeholder 2"/>
          <p:cNvSpPr>
            <a:spLocks noGrp="1"/>
          </p:cNvSpPr>
          <p:nvPr>
            <p:ph idx="1"/>
          </p:nvPr>
        </p:nvSpPr>
        <p:spPr>
          <a:xfrm>
            <a:off x="685800" y="1143000"/>
            <a:ext cx="7770813" cy="5257800"/>
          </a:xfrm>
        </p:spPr>
        <p:txBody>
          <a:bodyPr/>
          <a:lstStyle/>
          <a:p>
            <a:r>
              <a:rPr lang="en-US" sz="2000" dirty="0" smtClean="0"/>
              <a:t>The </a:t>
            </a:r>
            <a:r>
              <a:rPr lang="en-US" sz="2000" dirty="0" smtClean="0"/>
              <a:t>IEEE 802 Exec Com, the IESG, and the IAB will meet in the Bay Area on 25 July 2012. </a:t>
            </a:r>
          </a:p>
          <a:p>
            <a:r>
              <a:rPr lang="en-US" sz="2000" dirty="0" smtClean="0"/>
              <a:t>Cisco will host the meeting in Bldg 24 on the Cisco campus, which is located at the east end of Tasman Drive near the intersection of Rt. 237 and I-880. The exact location is: </a:t>
            </a:r>
          </a:p>
          <a:p>
            <a:r>
              <a:rPr lang="en-US" sz="2000" dirty="0" smtClean="0"/>
              <a:t>Cisco Building 24 (SJC-24)</a:t>
            </a:r>
            <a:br>
              <a:rPr lang="en-US" sz="2000" dirty="0" smtClean="0"/>
            </a:br>
            <a:r>
              <a:rPr lang="en-US" sz="2000" dirty="0" err="1" smtClean="0"/>
              <a:t>Bolier</a:t>
            </a:r>
            <a:r>
              <a:rPr lang="en-US" sz="2000" dirty="0" smtClean="0"/>
              <a:t> Maker conference room (1st floor)</a:t>
            </a:r>
            <a:br>
              <a:rPr lang="en-US" sz="2000" dirty="0" smtClean="0"/>
            </a:br>
            <a:r>
              <a:rPr lang="en-US" sz="2000" dirty="0" smtClean="0"/>
              <a:t>510 McCarthy Boulevard</a:t>
            </a:r>
            <a:br>
              <a:rPr lang="en-US" sz="2000" dirty="0" smtClean="0"/>
            </a:br>
            <a:r>
              <a:rPr lang="en-US" sz="2000" dirty="0" smtClean="0"/>
              <a:t>Milpitas, CA </a:t>
            </a:r>
            <a:r>
              <a:rPr lang="en-US" sz="2000" dirty="0" smtClean="0"/>
              <a:t>95035</a:t>
            </a:r>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10</a:t>
            </a:fld>
            <a:endParaRPr lang="en-GB" dirty="0"/>
          </a:p>
        </p:txBody>
      </p:sp>
      <p:sp>
        <p:nvSpPr>
          <p:cNvPr id="5" name="Footer Placeholder 4"/>
          <p:cNvSpPr>
            <a:spLocks noGrp="1"/>
          </p:cNvSpPr>
          <p:nvPr>
            <p:ph type="ftr" idx="14"/>
          </p:nvPr>
        </p:nvSpPr>
        <p:spPr/>
        <p:txBody>
          <a:bodyPr/>
          <a:lstStyle/>
          <a:p>
            <a:r>
              <a:rPr lang="en-GB" smtClean="0"/>
              <a:t>Jon Rosdahl, CSR</a:t>
            </a:r>
            <a:endParaRPr lang="en-GB" dirty="0"/>
          </a:p>
        </p:txBody>
      </p:sp>
      <p:sp>
        <p:nvSpPr>
          <p:cNvPr id="6" name="Date Placeholder 5"/>
          <p:cNvSpPr>
            <a:spLocks noGrp="1"/>
          </p:cNvSpPr>
          <p:nvPr>
            <p:ph type="dt" idx="15"/>
          </p:nvPr>
        </p:nvSpPr>
        <p:spPr/>
        <p:txBody>
          <a:bodyPr/>
          <a:lstStyle/>
          <a:p>
            <a:r>
              <a:rPr lang="en-US" smtClean="0"/>
              <a:t>June 2012</a:t>
            </a:r>
            <a:endParaRPr lang="en-GB"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1"/>
            <a:ext cx="7770813" cy="609600"/>
          </a:xfrm>
        </p:spPr>
        <p:txBody>
          <a:bodyPr/>
          <a:lstStyle/>
          <a:p>
            <a:r>
              <a:rPr lang="en-US" dirty="0" smtClean="0"/>
              <a:t>5. IEEE</a:t>
            </a:r>
            <a:r>
              <a:rPr lang="en-US" baseline="0" dirty="0" smtClean="0"/>
              <a:t> 802/IETF relationship - Agenda</a:t>
            </a:r>
            <a:endParaRPr lang="en-US" dirty="0"/>
          </a:p>
        </p:txBody>
      </p:sp>
      <p:sp>
        <p:nvSpPr>
          <p:cNvPr id="3" name="Content Placeholder 2"/>
          <p:cNvSpPr>
            <a:spLocks noGrp="1"/>
          </p:cNvSpPr>
          <p:nvPr>
            <p:ph idx="1"/>
          </p:nvPr>
        </p:nvSpPr>
        <p:spPr>
          <a:xfrm>
            <a:off x="685800" y="1295400"/>
            <a:ext cx="7770813" cy="5257800"/>
          </a:xfrm>
        </p:spPr>
        <p:txBody>
          <a:bodyPr/>
          <a:lstStyle/>
          <a:p>
            <a:r>
              <a:rPr lang="en-US" sz="1800" dirty="0" smtClean="0"/>
              <a:t>(preliminary, subject to change) </a:t>
            </a:r>
          </a:p>
          <a:p>
            <a:r>
              <a:rPr lang="en-US" sz="1800" dirty="0" smtClean="0"/>
              <a:t>8:30AM Breakfast </a:t>
            </a:r>
          </a:p>
          <a:p>
            <a:r>
              <a:rPr lang="en-US" sz="1800" dirty="0" smtClean="0"/>
              <a:t>9-9:30AM Introductions, Goals of the meeting </a:t>
            </a:r>
          </a:p>
          <a:p>
            <a:r>
              <a:rPr lang="en-US" sz="1800" dirty="0" smtClean="0"/>
              <a:t>9:30-10AM short introduction to IETF Areas, how IETF works, how decisions are made, how liaisons are managed </a:t>
            </a:r>
          </a:p>
          <a:p>
            <a:r>
              <a:rPr lang="en-US" sz="1800" dirty="0" smtClean="0"/>
              <a:t>10-10:30AM short introduction to IEEE 802 WGs, how IEEE 802 works, how decisions are made, how liaisons are managed </a:t>
            </a:r>
          </a:p>
          <a:p>
            <a:r>
              <a:rPr lang="en-US" sz="1800" dirty="0" smtClean="0"/>
              <a:t>10:30-10:45 coffee break </a:t>
            </a:r>
          </a:p>
          <a:p>
            <a:r>
              <a:rPr lang="en-US" sz="1800" dirty="0" smtClean="0"/>
              <a:t>10:45-12PM discussion about how to collaborate and manage relationship, exchange information about new work when charters are discussed, share information about IETF Last Calls and IEEE 802 Ballots, access to work-in-progress documents </a:t>
            </a:r>
          </a:p>
          <a:p>
            <a:r>
              <a:rPr lang="en-US" sz="1800" dirty="0" smtClean="0"/>
              <a:t>12-1PM lunch (discussions may continue over lunch pending on conditions) </a:t>
            </a:r>
          </a:p>
          <a:p>
            <a:r>
              <a:rPr lang="en-US" sz="1800" dirty="0" smtClean="0"/>
              <a:t>1-2:45PM discuss specific areas where collaboration is needed </a:t>
            </a:r>
          </a:p>
          <a:p>
            <a:r>
              <a:rPr lang="en-US" sz="1800" dirty="0" smtClean="0"/>
              <a:t>2:45-3PM coffee break </a:t>
            </a:r>
          </a:p>
          <a:p>
            <a:r>
              <a:rPr lang="en-US" sz="1800" dirty="0" smtClean="0"/>
              <a:t>3-4PM action items, follow-up methods, plans for next meeting </a:t>
            </a:r>
          </a:p>
          <a:p>
            <a:r>
              <a:rPr lang="en-US" dirty="0" smtClean="0"/>
              <a:t/>
            </a:r>
            <a:br>
              <a:rPr lang="en-US" dirty="0" smtClean="0"/>
            </a:br>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11</a:t>
            </a:fld>
            <a:endParaRPr lang="en-GB" dirty="0"/>
          </a:p>
        </p:txBody>
      </p:sp>
      <p:sp>
        <p:nvSpPr>
          <p:cNvPr id="5" name="Footer Placeholder 4"/>
          <p:cNvSpPr>
            <a:spLocks noGrp="1"/>
          </p:cNvSpPr>
          <p:nvPr>
            <p:ph type="ftr" idx="14"/>
          </p:nvPr>
        </p:nvSpPr>
        <p:spPr/>
        <p:txBody>
          <a:bodyPr/>
          <a:lstStyle/>
          <a:p>
            <a:r>
              <a:rPr lang="en-GB" smtClean="0"/>
              <a:t>Jon Rosdahl, CSR</a:t>
            </a:r>
            <a:endParaRPr lang="en-GB" dirty="0"/>
          </a:p>
        </p:txBody>
      </p:sp>
      <p:sp>
        <p:nvSpPr>
          <p:cNvPr id="6" name="Date Placeholder 5"/>
          <p:cNvSpPr>
            <a:spLocks noGrp="1"/>
          </p:cNvSpPr>
          <p:nvPr>
            <p:ph type="dt" idx="15"/>
          </p:nvPr>
        </p:nvSpPr>
        <p:spPr/>
        <p:txBody>
          <a:bodyPr/>
          <a:lstStyle/>
          <a:p>
            <a:r>
              <a:rPr lang="en-US" smtClean="0"/>
              <a:t>June 2012</a:t>
            </a:r>
            <a:endParaRPr lang="en-GB"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1"/>
            <a:ext cx="7770813" cy="685799"/>
          </a:xfrm>
        </p:spPr>
        <p:txBody>
          <a:bodyPr/>
          <a:lstStyle/>
          <a:p>
            <a:pPr rtl="0" eaLnBrk="1" fontAlgn="base" hangingPunct="1"/>
            <a:r>
              <a:rPr lang="en-US" sz="2000" dirty="0" smtClean="0"/>
              <a:t>6</a:t>
            </a:r>
            <a:r>
              <a:rPr lang="en-US" sz="2000" b="1" dirty="0" smtClean="0">
                <a:solidFill>
                  <a:srgbClr val="000000"/>
                </a:solidFill>
                <a:latin typeface="+mj-lt"/>
                <a:ea typeface="+mj-ea"/>
                <a:cs typeface="+mj-cs"/>
              </a:rPr>
              <a:t>. </a:t>
            </a:r>
            <a:r>
              <a:rPr lang="en-US" sz="2000" dirty="0" smtClean="0"/>
              <a:t>Notification of 802.15.6 </a:t>
            </a:r>
            <a:r>
              <a:rPr lang="en-US" sz="2000" b="1" dirty="0" smtClean="0">
                <a:solidFill>
                  <a:srgbClr val="000000"/>
                </a:solidFill>
                <a:latin typeface="+mj-lt"/>
                <a:ea typeface="+mj-ea"/>
                <a:cs typeface="+mj-cs"/>
              </a:rPr>
              <a:t>Appeal withdrawal		- Nikolich	  3 min </a:t>
            </a:r>
            <a:endParaRPr lang="en-US" sz="2000" dirty="0"/>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12</a:t>
            </a:fld>
            <a:endParaRPr lang="en-GB" dirty="0"/>
          </a:p>
        </p:txBody>
      </p:sp>
      <p:sp>
        <p:nvSpPr>
          <p:cNvPr id="5" name="Footer Placeholder 4"/>
          <p:cNvSpPr>
            <a:spLocks noGrp="1"/>
          </p:cNvSpPr>
          <p:nvPr>
            <p:ph type="ftr" idx="14"/>
          </p:nvPr>
        </p:nvSpPr>
        <p:spPr/>
        <p:txBody>
          <a:bodyPr/>
          <a:lstStyle/>
          <a:p>
            <a:r>
              <a:rPr lang="en-GB" smtClean="0"/>
              <a:t>Jon Rosdahl, CSR</a:t>
            </a:r>
            <a:endParaRPr lang="en-GB" dirty="0"/>
          </a:p>
        </p:txBody>
      </p:sp>
      <p:sp>
        <p:nvSpPr>
          <p:cNvPr id="6" name="Date Placeholder 5"/>
          <p:cNvSpPr>
            <a:spLocks noGrp="1"/>
          </p:cNvSpPr>
          <p:nvPr>
            <p:ph type="dt" idx="15"/>
          </p:nvPr>
        </p:nvSpPr>
        <p:spPr/>
        <p:txBody>
          <a:bodyPr/>
          <a:lstStyle/>
          <a:p>
            <a:r>
              <a:rPr lang="en-US" smtClean="0"/>
              <a:t>June 2012</a:t>
            </a:r>
            <a:endParaRPr lang="en-GB"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1"/>
            <a:ext cx="7770813" cy="914400"/>
          </a:xfrm>
        </p:spPr>
        <p:txBody>
          <a:bodyPr/>
          <a:lstStyle/>
          <a:p>
            <a:pPr rtl="0" eaLnBrk="1" fontAlgn="base" hangingPunct="1"/>
            <a:r>
              <a:rPr lang="en-US" sz="2000" dirty="0" smtClean="0"/>
              <a:t>7. </a:t>
            </a:r>
            <a:r>
              <a:rPr lang="en-US" sz="2000" b="1" dirty="0" smtClean="0">
                <a:solidFill>
                  <a:srgbClr val="000000"/>
                </a:solidFill>
                <a:latin typeface="+mj-lt"/>
                <a:ea typeface="+mj-ea"/>
                <a:cs typeface="+mj-cs"/>
              </a:rPr>
              <a:t>Report: Network Services Contract Status		- Rosdahl	  3 min </a:t>
            </a:r>
            <a:endParaRPr lang="en-US" sz="2000" dirty="0"/>
          </a:p>
        </p:txBody>
      </p:sp>
      <p:sp>
        <p:nvSpPr>
          <p:cNvPr id="3" name="Content Placeholder 2"/>
          <p:cNvSpPr>
            <a:spLocks noGrp="1"/>
          </p:cNvSpPr>
          <p:nvPr>
            <p:ph idx="1"/>
          </p:nvPr>
        </p:nvSpPr>
        <p:spPr/>
        <p:txBody>
          <a:bodyPr/>
          <a:lstStyle/>
          <a:p>
            <a:pPr marL="457200" indent="-457200">
              <a:buAutoNum type="arabicPeriod"/>
            </a:pPr>
            <a:r>
              <a:rPr lang="en-US" dirty="0" smtClean="0"/>
              <a:t>Network Services Contract was executed by the IEEE on 10 April 2012.</a:t>
            </a:r>
          </a:p>
          <a:p>
            <a:pPr marL="457200" indent="-457200">
              <a:buAutoNum type="arabicPeriod"/>
            </a:pPr>
            <a:r>
              <a:rPr lang="en-US" dirty="0" smtClean="0"/>
              <a:t>Covers  </a:t>
            </a:r>
            <a:r>
              <a:rPr lang="en-US" dirty="0" err="1" smtClean="0"/>
              <a:t>Plenaries</a:t>
            </a:r>
            <a:r>
              <a:rPr lang="en-US" dirty="0" smtClean="0"/>
              <a:t> July 2012 to March 2015</a:t>
            </a:r>
          </a:p>
          <a:p>
            <a:pPr marL="457200" indent="-457200"/>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13</a:t>
            </a:fld>
            <a:endParaRPr lang="en-GB" dirty="0"/>
          </a:p>
        </p:txBody>
      </p:sp>
      <p:sp>
        <p:nvSpPr>
          <p:cNvPr id="5" name="Footer Placeholder 4"/>
          <p:cNvSpPr>
            <a:spLocks noGrp="1"/>
          </p:cNvSpPr>
          <p:nvPr>
            <p:ph type="ftr" idx="14"/>
          </p:nvPr>
        </p:nvSpPr>
        <p:spPr/>
        <p:txBody>
          <a:bodyPr/>
          <a:lstStyle/>
          <a:p>
            <a:r>
              <a:rPr lang="en-GB" smtClean="0"/>
              <a:t>Jon Rosdahl, CSR</a:t>
            </a:r>
            <a:endParaRPr lang="en-GB" dirty="0"/>
          </a:p>
        </p:txBody>
      </p:sp>
      <p:sp>
        <p:nvSpPr>
          <p:cNvPr id="6" name="Date Placeholder 5"/>
          <p:cNvSpPr>
            <a:spLocks noGrp="1"/>
          </p:cNvSpPr>
          <p:nvPr>
            <p:ph type="dt" idx="15"/>
          </p:nvPr>
        </p:nvSpPr>
        <p:spPr/>
        <p:txBody>
          <a:bodyPr/>
          <a:lstStyle/>
          <a:p>
            <a:r>
              <a:rPr lang="en-US" smtClean="0"/>
              <a:t>June 2012</a:t>
            </a:r>
            <a:endParaRPr lang="en-GB"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0" eaLnBrk="1" fontAlgn="base" hangingPunct="1"/>
            <a:r>
              <a:rPr lang="en-US" sz="2000" dirty="0" smtClean="0"/>
              <a:t>8. </a:t>
            </a:r>
            <a:r>
              <a:rPr lang="en-US" sz="2000" b="1" dirty="0" smtClean="0">
                <a:solidFill>
                  <a:srgbClr val="000000"/>
                </a:solidFill>
                <a:latin typeface="+mj-lt"/>
                <a:ea typeface="+mj-ea"/>
                <a:cs typeface="+mj-cs"/>
              </a:rPr>
              <a:t>Report: July 2012 San Diego Meeting Plans	- Rosdahl	  3 min </a:t>
            </a:r>
            <a:endParaRPr lang="en-US" sz="2000" dirty="0"/>
          </a:p>
        </p:txBody>
      </p:sp>
      <p:sp>
        <p:nvSpPr>
          <p:cNvPr id="3" name="Content Placeholder 2"/>
          <p:cNvSpPr>
            <a:spLocks noGrp="1"/>
          </p:cNvSpPr>
          <p:nvPr>
            <p:ph idx="1"/>
          </p:nvPr>
        </p:nvSpPr>
        <p:spPr/>
        <p:txBody>
          <a:bodyPr/>
          <a:lstStyle/>
          <a:p>
            <a:pPr marL="457200" indent="-457200">
              <a:buAutoNum type="arabicPeriod"/>
            </a:pPr>
            <a:r>
              <a:rPr lang="en-US" dirty="0" smtClean="0"/>
              <a:t>Number Registered as of June 2</a:t>
            </a:r>
            <a:r>
              <a:rPr lang="en-US" baseline="30000" dirty="0" smtClean="0"/>
              <a:t>nd</a:t>
            </a:r>
            <a:r>
              <a:rPr lang="en-US" dirty="0" smtClean="0"/>
              <a:t>: 543</a:t>
            </a:r>
          </a:p>
          <a:p>
            <a:pPr marL="457200" indent="-457200">
              <a:buAutoNum type="arabicPeriod"/>
            </a:pPr>
            <a:r>
              <a:rPr lang="en-US" dirty="0" smtClean="0"/>
              <a:t> </a:t>
            </a:r>
            <a:endParaRPr lang="en-US" dirty="0" smtClean="0"/>
          </a:p>
          <a:p>
            <a:pPr marL="457200" indent="-457200">
              <a:buAutoNum type="arabicPeriod"/>
            </a:pPr>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14</a:t>
            </a:fld>
            <a:endParaRPr lang="en-GB" dirty="0"/>
          </a:p>
        </p:txBody>
      </p:sp>
      <p:sp>
        <p:nvSpPr>
          <p:cNvPr id="5" name="Footer Placeholder 4"/>
          <p:cNvSpPr>
            <a:spLocks noGrp="1"/>
          </p:cNvSpPr>
          <p:nvPr>
            <p:ph type="ftr" idx="14"/>
          </p:nvPr>
        </p:nvSpPr>
        <p:spPr/>
        <p:txBody>
          <a:bodyPr/>
          <a:lstStyle/>
          <a:p>
            <a:r>
              <a:rPr lang="en-GB" smtClean="0"/>
              <a:t>Jon Rosdahl, CSR</a:t>
            </a:r>
            <a:endParaRPr lang="en-GB" dirty="0"/>
          </a:p>
        </p:txBody>
      </p:sp>
      <p:sp>
        <p:nvSpPr>
          <p:cNvPr id="6" name="Date Placeholder 5"/>
          <p:cNvSpPr>
            <a:spLocks noGrp="1"/>
          </p:cNvSpPr>
          <p:nvPr>
            <p:ph type="dt" idx="15"/>
          </p:nvPr>
        </p:nvSpPr>
        <p:spPr/>
        <p:txBody>
          <a:bodyPr/>
          <a:lstStyle/>
          <a:p>
            <a:r>
              <a:rPr lang="en-US" smtClean="0"/>
              <a:t>June 2012</a:t>
            </a:r>
            <a:endParaRPr lang="en-GB"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0" eaLnBrk="1" fontAlgn="base" hangingPunct="1"/>
            <a:r>
              <a:rPr lang="en-US" sz="2000" dirty="0" smtClean="0"/>
              <a:t>9. </a:t>
            </a:r>
            <a:r>
              <a:rPr lang="en-US" sz="2000" b="1" dirty="0" smtClean="0">
                <a:solidFill>
                  <a:srgbClr val="000000"/>
                </a:solidFill>
                <a:latin typeface="+mj-lt"/>
                <a:ea typeface="+mj-ea"/>
                <a:cs typeface="+mj-cs"/>
              </a:rPr>
              <a:t>Report: July 2013 Geneva Meeting Plans   		- Rosdahl	  4 min </a:t>
            </a:r>
            <a:endParaRPr lang="en-US" sz="2000" dirty="0"/>
          </a:p>
        </p:txBody>
      </p:sp>
      <p:sp>
        <p:nvSpPr>
          <p:cNvPr id="3" name="Content Placeholder 2"/>
          <p:cNvSpPr>
            <a:spLocks noGrp="1"/>
          </p:cNvSpPr>
          <p:nvPr>
            <p:ph idx="1"/>
          </p:nvPr>
        </p:nvSpPr>
        <p:spPr/>
        <p:txBody>
          <a:bodyPr/>
          <a:lstStyle/>
          <a:p>
            <a:pPr marL="457200" indent="-457200">
              <a:buAutoNum type="arabicPeriod"/>
            </a:pPr>
            <a:r>
              <a:rPr lang="en-US" sz="2000" dirty="0" smtClean="0"/>
              <a:t>MOU not settled</a:t>
            </a:r>
          </a:p>
          <a:p>
            <a:pPr marL="457200" indent="-457200">
              <a:buAutoNum type="arabicPeriod"/>
            </a:pPr>
            <a:r>
              <a:rPr lang="en-US" sz="2000" dirty="0" smtClean="0"/>
              <a:t>Site Visit in </a:t>
            </a:r>
            <a:r>
              <a:rPr lang="en-US" sz="2000" dirty="0" smtClean="0"/>
              <a:t>Sept</a:t>
            </a:r>
          </a:p>
          <a:p>
            <a:pPr marL="857250" lvl="1" indent="-457200">
              <a:buAutoNum type="arabicPeriod"/>
            </a:pPr>
            <a:r>
              <a:rPr lang="en-US" sz="1600" dirty="0" smtClean="0"/>
              <a:t>10-day letter ballot to start next week.</a:t>
            </a:r>
            <a:endParaRPr lang="en-US" sz="1600" dirty="0" smtClean="0"/>
          </a:p>
          <a:p>
            <a:pPr marL="457200" indent="-457200">
              <a:buAutoNum type="arabicPeriod"/>
            </a:pPr>
            <a:r>
              <a:rPr lang="en-US" sz="2000" dirty="0" smtClean="0"/>
              <a:t>No Hotel block expected</a:t>
            </a:r>
            <a:endParaRPr lang="en-US" sz="2000"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15</a:t>
            </a:fld>
            <a:endParaRPr lang="en-GB" dirty="0"/>
          </a:p>
        </p:txBody>
      </p:sp>
      <p:sp>
        <p:nvSpPr>
          <p:cNvPr id="5" name="Footer Placeholder 4"/>
          <p:cNvSpPr>
            <a:spLocks noGrp="1"/>
          </p:cNvSpPr>
          <p:nvPr>
            <p:ph type="ftr" idx="14"/>
          </p:nvPr>
        </p:nvSpPr>
        <p:spPr/>
        <p:txBody>
          <a:bodyPr/>
          <a:lstStyle/>
          <a:p>
            <a:r>
              <a:rPr lang="en-GB" smtClean="0"/>
              <a:t>Jon Rosdahl, CSR</a:t>
            </a:r>
            <a:endParaRPr lang="en-GB" dirty="0"/>
          </a:p>
        </p:txBody>
      </p:sp>
      <p:sp>
        <p:nvSpPr>
          <p:cNvPr id="6" name="Date Placeholder 5"/>
          <p:cNvSpPr>
            <a:spLocks noGrp="1"/>
          </p:cNvSpPr>
          <p:nvPr>
            <p:ph type="dt" idx="15"/>
          </p:nvPr>
        </p:nvSpPr>
        <p:spPr/>
        <p:txBody>
          <a:bodyPr/>
          <a:lstStyle/>
          <a:p>
            <a:r>
              <a:rPr lang="en-US" smtClean="0"/>
              <a:t>June 2012</a:t>
            </a:r>
            <a:endParaRPr lang="en-GB"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0" eaLnBrk="1" fontAlgn="base" hangingPunct="1"/>
            <a:r>
              <a:rPr lang="en-US" sz="2000" dirty="0" smtClean="0"/>
              <a:t>10:  </a:t>
            </a:r>
            <a:r>
              <a:rPr lang="en-US" sz="2000" b="1" dirty="0" smtClean="0">
                <a:solidFill>
                  <a:srgbClr val="000000"/>
                </a:solidFill>
                <a:latin typeface="+mj-lt"/>
                <a:ea typeface="+mj-ea"/>
                <a:cs typeface="+mj-cs"/>
              </a:rPr>
              <a:t>Discussion: Meeting Manager Job Description</a:t>
            </a:r>
            <a:r>
              <a:rPr lang="en-US" sz="2000" b="1" baseline="0" dirty="0" smtClean="0">
                <a:solidFill>
                  <a:srgbClr val="000000"/>
                </a:solidFill>
                <a:latin typeface="+mj-lt"/>
                <a:ea typeface="+mj-ea"/>
                <a:cs typeface="+mj-cs"/>
              </a:rPr>
              <a:t> </a:t>
            </a:r>
            <a:r>
              <a:rPr lang="en-US" sz="2000" b="1" dirty="0" smtClean="0">
                <a:solidFill>
                  <a:srgbClr val="000000"/>
                </a:solidFill>
                <a:latin typeface="+mj-lt"/>
                <a:ea typeface="+mj-ea"/>
                <a:cs typeface="+mj-cs"/>
              </a:rPr>
              <a:t>and proposed rule changes                  				- Rosdahl	30 min</a:t>
            </a:r>
            <a:endParaRPr lang="en-US" sz="2000" dirty="0"/>
          </a:p>
        </p:txBody>
      </p:sp>
      <p:sp>
        <p:nvSpPr>
          <p:cNvPr id="3" name="Content Placeholder 2"/>
          <p:cNvSpPr>
            <a:spLocks noGrp="1"/>
          </p:cNvSpPr>
          <p:nvPr>
            <p:ph idx="1"/>
          </p:nvPr>
        </p:nvSpPr>
        <p:spPr>
          <a:xfrm>
            <a:off x="685800" y="1828800"/>
            <a:ext cx="7770813" cy="4572000"/>
          </a:xfrm>
        </p:spPr>
        <p:txBody>
          <a:bodyPr/>
          <a:lstStyle/>
          <a:p>
            <a:pPr marL="457200" indent="-457200">
              <a:buAutoNum type="arabicPeriod"/>
            </a:pPr>
            <a:r>
              <a:rPr lang="en-US" dirty="0" smtClean="0"/>
              <a:t>Ad Hoc Group has not come to consensus</a:t>
            </a:r>
          </a:p>
          <a:p>
            <a:pPr marL="457200" indent="-457200">
              <a:buAutoNum type="arabicPeriod"/>
            </a:pPr>
            <a:r>
              <a:rPr lang="en-US" dirty="0" smtClean="0"/>
              <a:t>Expect to resolve in two steps</a:t>
            </a:r>
          </a:p>
          <a:p>
            <a:pPr marL="857250" lvl="1" indent="-457200">
              <a:buAutoNum type="arabicPeriod"/>
            </a:pPr>
            <a:r>
              <a:rPr lang="en-US" dirty="0" smtClean="0"/>
              <a:t>Describe the process of getting an executed contract</a:t>
            </a:r>
          </a:p>
          <a:p>
            <a:pPr marL="857250" lvl="1" indent="-457200">
              <a:buAutoNum type="arabicPeriod"/>
            </a:pPr>
            <a:r>
              <a:rPr lang="en-US" dirty="0" smtClean="0"/>
              <a:t>Describe the duties of the Meeting Manager</a:t>
            </a:r>
          </a:p>
          <a:p>
            <a:pPr marL="457200" indent="-457200">
              <a:buAutoNum type="arabicPeriod"/>
            </a:pPr>
            <a:r>
              <a:rPr lang="en-US" dirty="0" smtClean="0"/>
              <a:t>Outstanding Concerns</a:t>
            </a:r>
          </a:p>
          <a:p>
            <a:pPr marL="857250" lvl="1" indent="-457200">
              <a:buAutoNum type="arabicPeriod"/>
            </a:pPr>
            <a:r>
              <a:rPr lang="en-US" dirty="0" smtClean="0"/>
              <a:t>“Signing”</a:t>
            </a:r>
          </a:p>
          <a:p>
            <a:pPr marL="857250" lvl="1" indent="-457200">
              <a:buAutoNum type="arabicPeriod"/>
            </a:pPr>
            <a:r>
              <a:rPr lang="en-US" dirty="0" smtClean="0"/>
              <a:t>“Approval steps”</a:t>
            </a:r>
          </a:p>
          <a:p>
            <a:pPr marL="457200" indent="-457200">
              <a:buAutoNum type="arabicPeriod"/>
            </a:pPr>
            <a:r>
              <a:rPr lang="en-US" dirty="0" smtClean="0"/>
              <a:t>Plan for completion</a:t>
            </a:r>
          </a:p>
          <a:p>
            <a:pPr marL="857250" lvl="1" indent="-457200">
              <a:buAutoNum type="arabicPeriod"/>
            </a:pPr>
            <a:r>
              <a:rPr lang="en-US" dirty="0" smtClean="0"/>
              <a:t>Changes to the 802 LMSC OM requires 30-day notice and change made at F2F Plenary</a:t>
            </a:r>
          </a:p>
          <a:p>
            <a:pPr marL="857250" lvl="1" indent="-457200">
              <a:buAutoNum type="arabicPeriod"/>
            </a:pPr>
            <a:r>
              <a:rPr lang="en-US" dirty="0" smtClean="0"/>
              <a:t>LMSC P&amp;P Changes must be sent to </a:t>
            </a:r>
            <a:r>
              <a:rPr lang="en-US" dirty="0" err="1" smtClean="0"/>
              <a:t>AudCom</a:t>
            </a:r>
            <a:r>
              <a:rPr lang="en-US" dirty="0" smtClean="0"/>
              <a:t> for approval by SASB.</a:t>
            </a:r>
          </a:p>
          <a:p>
            <a:pPr marL="457200" indent="-457200"/>
            <a:endParaRPr lang="en-US" dirty="0" smtClean="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16</a:t>
            </a:fld>
            <a:endParaRPr lang="en-GB" dirty="0"/>
          </a:p>
        </p:txBody>
      </p:sp>
      <p:sp>
        <p:nvSpPr>
          <p:cNvPr id="5" name="Footer Placeholder 4"/>
          <p:cNvSpPr>
            <a:spLocks noGrp="1"/>
          </p:cNvSpPr>
          <p:nvPr>
            <p:ph type="ftr" idx="14"/>
          </p:nvPr>
        </p:nvSpPr>
        <p:spPr/>
        <p:txBody>
          <a:bodyPr/>
          <a:lstStyle/>
          <a:p>
            <a:r>
              <a:rPr lang="en-GB" smtClean="0"/>
              <a:t>Jon Rosdahl, CSR</a:t>
            </a:r>
            <a:endParaRPr lang="en-GB" dirty="0"/>
          </a:p>
        </p:txBody>
      </p:sp>
      <p:sp>
        <p:nvSpPr>
          <p:cNvPr id="6" name="Date Placeholder 5"/>
          <p:cNvSpPr>
            <a:spLocks noGrp="1"/>
          </p:cNvSpPr>
          <p:nvPr>
            <p:ph type="dt" idx="15"/>
          </p:nvPr>
        </p:nvSpPr>
        <p:spPr/>
        <p:txBody>
          <a:bodyPr/>
          <a:lstStyle/>
          <a:p>
            <a:r>
              <a:rPr lang="en-US" smtClean="0"/>
              <a:t>June 2012</a:t>
            </a:r>
            <a:endParaRPr lang="en-GB"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0" eaLnBrk="1" fontAlgn="base" hangingPunct="1"/>
            <a:r>
              <a:rPr lang="en-US" sz="2000" dirty="0" smtClean="0"/>
              <a:t>11. </a:t>
            </a:r>
            <a:r>
              <a:rPr lang="en-US" sz="2000" b="1" dirty="0" smtClean="0">
                <a:solidFill>
                  <a:srgbClr val="000000"/>
                </a:solidFill>
                <a:latin typeface="+mj-lt"/>
                <a:ea typeface="+mj-ea"/>
                <a:cs typeface="+mj-cs"/>
              </a:rPr>
              <a:t>Update: November Workshop Action items  	- Kraemer	15 min </a:t>
            </a:r>
            <a:endParaRPr lang="en-US" sz="2000" dirty="0"/>
          </a:p>
        </p:txBody>
      </p:sp>
      <p:sp>
        <p:nvSpPr>
          <p:cNvPr id="3" name="Content Placeholder 2"/>
          <p:cNvSpPr>
            <a:spLocks noGrp="1"/>
          </p:cNvSpPr>
          <p:nvPr>
            <p:ph idx="1"/>
          </p:nvPr>
        </p:nvSpPr>
        <p:spPr/>
        <p:txBody>
          <a:bodyPr/>
          <a:lstStyle/>
          <a:p>
            <a:r>
              <a:rPr lang="en-US" dirty="0" smtClean="0"/>
              <a:t>1 – Next 3 slides show Outstanding Action Items</a:t>
            </a:r>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17</a:t>
            </a:fld>
            <a:endParaRPr lang="en-GB" dirty="0"/>
          </a:p>
        </p:txBody>
      </p:sp>
      <p:sp>
        <p:nvSpPr>
          <p:cNvPr id="5" name="Footer Placeholder 4"/>
          <p:cNvSpPr>
            <a:spLocks noGrp="1"/>
          </p:cNvSpPr>
          <p:nvPr>
            <p:ph type="ftr" idx="14"/>
          </p:nvPr>
        </p:nvSpPr>
        <p:spPr/>
        <p:txBody>
          <a:bodyPr/>
          <a:lstStyle/>
          <a:p>
            <a:r>
              <a:rPr lang="en-GB" smtClean="0"/>
              <a:t>Jon Rosdahl, CSR</a:t>
            </a:r>
            <a:endParaRPr lang="en-GB" dirty="0"/>
          </a:p>
        </p:txBody>
      </p:sp>
      <p:sp>
        <p:nvSpPr>
          <p:cNvPr id="6" name="Date Placeholder 5"/>
          <p:cNvSpPr>
            <a:spLocks noGrp="1"/>
          </p:cNvSpPr>
          <p:nvPr>
            <p:ph type="dt" idx="15"/>
          </p:nvPr>
        </p:nvSpPr>
        <p:spPr/>
        <p:txBody>
          <a:bodyPr/>
          <a:lstStyle/>
          <a:p>
            <a:r>
              <a:rPr lang="en-US" smtClean="0"/>
              <a:t>June 2012</a:t>
            </a:r>
            <a:endParaRPr lang="en-GB"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half" idx="10"/>
          </p:nvPr>
        </p:nvSpPr>
        <p:spPr/>
        <p:txBody>
          <a:bodyPr/>
          <a:lstStyle/>
          <a:p>
            <a:r>
              <a:rPr lang="en-US"/>
              <a:t>March 2012</a:t>
            </a:r>
          </a:p>
        </p:txBody>
      </p:sp>
      <p:sp>
        <p:nvSpPr>
          <p:cNvPr id="5" name="Footer Placeholder 5"/>
          <p:cNvSpPr>
            <a:spLocks noGrp="1"/>
          </p:cNvSpPr>
          <p:nvPr>
            <p:ph type="ftr" sz="quarter" idx="11"/>
          </p:nvPr>
        </p:nvSpPr>
        <p:spPr/>
        <p:txBody>
          <a:bodyPr/>
          <a:lstStyle/>
          <a:p>
            <a:r>
              <a:rPr lang="en-US"/>
              <a:t>Jon Rosdahl, CSR</a:t>
            </a:r>
          </a:p>
        </p:txBody>
      </p:sp>
      <p:sp>
        <p:nvSpPr>
          <p:cNvPr id="6" name="Slide Number Placeholder 6"/>
          <p:cNvSpPr>
            <a:spLocks noGrp="1"/>
          </p:cNvSpPr>
          <p:nvPr>
            <p:ph type="sldNum" sz="quarter" idx="12"/>
          </p:nvPr>
        </p:nvSpPr>
        <p:spPr/>
        <p:txBody>
          <a:bodyPr/>
          <a:lstStyle/>
          <a:p>
            <a:r>
              <a:rPr lang="en-US"/>
              <a:t>Slide </a:t>
            </a:r>
            <a:fld id="{B8902B5F-C6F4-46F0-A2FB-7C8EF1D25677}" type="slidenum">
              <a:rPr lang="en-US"/>
              <a:pPr/>
              <a:t>18</a:t>
            </a:fld>
            <a:endParaRPr lang="en-US"/>
          </a:p>
        </p:txBody>
      </p:sp>
      <p:sp>
        <p:nvSpPr>
          <p:cNvPr id="74754" name="Rectangle 2"/>
          <p:cNvSpPr>
            <a:spLocks noGrp="1" noChangeArrowheads="1"/>
          </p:cNvSpPr>
          <p:nvPr>
            <p:ph type="title"/>
          </p:nvPr>
        </p:nvSpPr>
        <p:spPr/>
        <p:txBody>
          <a:bodyPr/>
          <a:lstStyle/>
          <a:p>
            <a:r>
              <a:rPr lang="en-US" dirty="0"/>
              <a:t>Outstanding Action Items (1)</a:t>
            </a:r>
          </a:p>
        </p:txBody>
      </p:sp>
      <p:sp>
        <p:nvSpPr>
          <p:cNvPr id="74755" name="Rectangle 3"/>
          <p:cNvSpPr>
            <a:spLocks noGrp="1" noChangeArrowheads="1"/>
          </p:cNvSpPr>
          <p:nvPr>
            <p:ph type="body" sz="half" idx="1"/>
          </p:nvPr>
        </p:nvSpPr>
        <p:spPr>
          <a:xfrm>
            <a:off x="685800" y="1981200"/>
            <a:ext cx="7543800" cy="4114800"/>
          </a:xfrm>
        </p:spPr>
        <p:txBody>
          <a:bodyPr/>
          <a:lstStyle/>
          <a:p>
            <a:r>
              <a:rPr lang="en-US" sz="2000" dirty="0"/>
              <a:t>WS11-6--</a:t>
            </a:r>
            <a:r>
              <a:rPr lang="en-US" sz="2000" dirty="0" err="1"/>
              <a:t>Gilb</a:t>
            </a:r>
            <a:r>
              <a:rPr lang="en-US" sz="2000" dirty="0"/>
              <a:t>: </a:t>
            </a:r>
            <a:r>
              <a:rPr lang="en-US" sz="2000" b="0" dirty="0">
                <a:latin typeface="Arial" charset="0"/>
                <a:cs typeface="Arial" charset="0"/>
              </a:rPr>
              <a:t>Create a proposed plan for how the e-tools can go into open source.</a:t>
            </a:r>
          </a:p>
          <a:p>
            <a:pPr lvl="1"/>
            <a:r>
              <a:rPr lang="en-US" sz="1800" b="1" dirty="0"/>
              <a:t>update to be provided in March plenary</a:t>
            </a:r>
          </a:p>
          <a:p>
            <a:pPr lvl="1"/>
            <a:endParaRPr lang="en-US" sz="1800" b="1" dirty="0">
              <a:latin typeface="Arial" charset="0"/>
              <a:cs typeface="Arial" charset="0"/>
            </a:endParaRPr>
          </a:p>
          <a:p>
            <a:r>
              <a:rPr lang="en-US" sz="2000" dirty="0">
                <a:latin typeface="Arial" charset="0"/>
                <a:cs typeface="Arial" charset="0"/>
              </a:rPr>
              <a:t>WS11-7-Law:</a:t>
            </a:r>
            <a:r>
              <a:rPr lang="en-US" sz="2000" b="0" dirty="0">
                <a:latin typeface="Arial" charset="0"/>
                <a:cs typeface="Arial" charset="0"/>
              </a:rPr>
              <a:t> </a:t>
            </a:r>
            <a:r>
              <a:rPr lang="en-US" sz="2000" b="0" dirty="0"/>
              <a:t>Setup a meeting to discuss with the SA–Open Application Interfaces, and Open source.</a:t>
            </a:r>
          </a:p>
          <a:p>
            <a:pPr lvl="1"/>
            <a:r>
              <a:rPr lang="en-US" sz="1800" b="1" dirty="0"/>
              <a:t>waiting on item WS11-6</a:t>
            </a:r>
          </a:p>
          <a:p>
            <a:pPr lvl="1"/>
            <a:endParaRPr lang="en-US" sz="1800" b="1" dirty="0"/>
          </a:p>
          <a:p>
            <a:r>
              <a:rPr lang="en-US" sz="2000" dirty="0"/>
              <a:t>WS11-8-Diab:</a:t>
            </a:r>
            <a:r>
              <a:rPr lang="en-US" sz="2000" b="0" dirty="0"/>
              <a:t> Identify a process with staff to prioritize and discuss Frame version transitions.</a:t>
            </a:r>
          </a:p>
          <a:p>
            <a:pPr lvl="1"/>
            <a:r>
              <a:rPr lang="en-US" sz="1800" b="1" dirty="0"/>
              <a:t>ad hoc has been initialized in the CAG .  will continue  until 2 weeks after the SASB March series meetings complete March 29 .</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4294967295"/>
          </p:nvPr>
        </p:nvSpPr>
        <p:spPr>
          <a:xfrm>
            <a:off x="696913" y="334963"/>
            <a:ext cx="1066800" cy="274637"/>
          </a:xfrm>
          <a:prstGeom prst="rect">
            <a:avLst/>
          </a:prstGeom>
        </p:spPr>
        <p:txBody>
          <a:bodyPr/>
          <a:lstStyle/>
          <a:p>
            <a:r>
              <a:rPr lang="en-US"/>
              <a:t>March 2012</a:t>
            </a:r>
          </a:p>
        </p:txBody>
      </p:sp>
      <p:sp>
        <p:nvSpPr>
          <p:cNvPr id="5" name="Footer Placeholder 4"/>
          <p:cNvSpPr>
            <a:spLocks noGrp="1"/>
          </p:cNvSpPr>
          <p:nvPr>
            <p:ph type="ftr" sz="quarter" idx="4294967295"/>
          </p:nvPr>
        </p:nvSpPr>
        <p:spPr>
          <a:xfrm>
            <a:off x="8077200" y="6475413"/>
            <a:ext cx="466725" cy="182562"/>
          </a:xfrm>
          <a:prstGeom prst="rect">
            <a:avLst/>
          </a:prstGeom>
        </p:spPr>
        <p:txBody>
          <a:bodyPr/>
          <a:lstStyle/>
          <a:p>
            <a:r>
              <a:rPr lang="en-US"/>
              <a:t>Jon Rosdahl, CSR</a:t>
            </a:r>
          </a:p>
        </p:txBody>
      </p:sp>
      <p:sp>
        <p:nvSpPr>
          <p:cNvPr id="6" name="Slide Number Placeholder 5"/>
          <p:cNvSpPr>
            <a:spLocks noGrp="1"/>
          </p:cNvSpPr>
          <p:nvPr>
            <p:ph type="sldNum" sz="quarter" idx="12"/>
          </p:nvPr>
        </p:nvSpPr>
        <p:spPr/>
        <p:txBody>
          <a:bodyPr/>
          <a:lstStyle/>
          <a:p>
            <a:r>
              <a:rPr lang="en-US"/>
              <a:t>Slide </a:t>
            </a:r>
            <a:fld id="{E0AAE89D-D19A-45D6-B9B0-F4A6FEF431E9}" type="slidenum">
              <a:rPr lang="en-US"/>
              <a:pPr/>
              <a:t>19</a:t>
            </a:fld>
            <a:endParaRPr lang="en-US"/>
          </a:p>
        </p:txBody>
      </p:sp>
      <p:sp>
        <p:nvSpPr>
          <p:cNvPr id="75778" name="Rectangle 2"/>
          <p:cNvSpPr>
            <a:spLocks noGrp="1" noChangeArrowheads="1"/>
          </p:cNvSpPr>
          <p:nvPr>
            <p:ph type="title"/>
          </p:nvPr>
        </p:nvSpPr>
        <p:spPr/>
        <p:txBody>
          <a:bodyPr/>
          <a:lstStyle/>
          <a:p>
            <a:r>
              <a:rPr lang="en-US" dirty="0"/>
              <a:t>Outstanding Action Items (2)</a:t>
            </a:r>
          </a:p>
        </p:txBody>
      </p:sp>
      <p:sp>
        <p:nvSpPr>
          <p:cNvPr id="75779" name="Rectangle 3"/>
          <p:cNvSpPr>
            <a:spLocks noGrp="1" noChangeArrowheads="1"/>
          </p:cNvSpPr>
          <p:nvPr>
            <p:ph type="body" idx="1"/>
          </p:nvPr>
        </p:nvSpPr>
        <p:spPr/>
        <p:txBody>
          <a:bodyPr/>
          <a:lstStyle/>
          <a:p>
            <a:r>
              <a:rPr lang="en-US" dirty="0"/>
              <a:t>WS11-12-ALL WG CHAIRS:</a:t>
            </a:r>
            <a:r>
              <a:rPr lang="en-US" b="0" dirty="0"/>
              <a:t> Review attendance rolls and for all affiliations that are obviously not valid, should be reported to the SASB Secretary</a:t>
            </a:r>
          </a:p>
          <a:p>
            <a:pPr lvl="1"/>
            <a:r>
              <a:rPr lang="en-US" dirty="0"/>
              <a:t>WG19 reports he has corrected one, still some older lists to check.</a:t>
            </a:r>
          </a:p>
          <a:p>
            <a:pPr lvl="1"/>
            <a:r>
              <a:rPr lang="en-US" dirty="0"/>
              <a:t> </a:t>
            </a:r>
          </a:p>
          <a:p>
            <a:r>
              <a:rPr lang="en-US" dirty="0"/>
              <a:t>WS11-18-Gilb: </a:t>
            </a:r>
            <a:r>
              <a:rPr lang="en-US" b="0" dirty="0"/>
              <a:t>Update the home page for the public </a:t>
            </a:r>
            <a:r>
              <a:rPr lang="en-US" b="0" dirty="0" err="1"/>
              <a:t>vs</a:t>
            </a:r>
            <a:r>
              <a:rPr lang="en-US" b="0" dirty="0"/>
              <a:t> EC information.  Update the initial statement to match the Scope in the P&amp;P.</a:t>
            </a:r>
          </a:p>
          <a:p>
            <a:pPr lvl="1"/>
            <a:r>
              <a:rPr lang="en-US" dirty="0"/>
              <a:t>Feb-7-2012: Need to review intent from workshop minutes. Is this about public </a:t>
            </a:r>
            <a:r>
              <a:rPr lang="en-US" dirty="0" err="1"/>
              <a:t>vs</a:t>
            </a:r>
            <a:r>
              <a:rPr lang="en-US" dirty="0"/>
              <a:t> private information or providing a better website for use by the general public?</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idx="15"/>
          </p:nvPr>
        </p:nvSpPr>
        <p:spPr>
          <a:xfrm>
            <a:off x="696912" y="333375"/>
            <a:ext cx="2589203" cy="273050"/>
          </a:xfrm>
        </p:spPr>
        <p:txBody>
          <a:bodyPr/>
          <a:lstStyle/>
          <a:p>
            <a:r>
              <a:rPr lang="en-US" smtClean="0"/>
              <a:t>June 2012</a:t>
            </a:r>
            <a:endParaRPr lang="en-GB" dirty="0"/>
          </a:p>
        </p:txBody>
      </p:sp>
      <p:sp>
        <p:nvSpPr>
          <p:cNvPr id="5" name="Footer Placeholder 4"/>
          <p:cNvSpPr>
            <a:spLocks noGrp="1"/>
          </p:cNvSpPr>
          <p:nvPr>
            <p:ph type="ftr" idx="14"/>
          </p:nvPr>
        </p:nvSpPr>
        <p:spPr>
          <a:xfrm>
            <a:off x="5500694" y="6475413"/>
            <a:ext cx="3041644" cy="180975"/>
          </a:xfrm>
        </p:spPr>
        <p:txBody>
          <a:bodyPr/>
          <a:lstStyle/>
          <a:p>
            <a:r>
              <a:rPr lang="en-GB" smtClean="0"/>
              <a:t>Jon Rosdahl, CSR</a:t>
            </a:r>
            <a:endParaRPr lang="en-GB" dirty="0"/>
          </a:p>
        </p:txBody>
      </p:sp>
      <p:sp>
        <p:nvSpPr>
          <p:cNvPr id="6" name="Slide Number Placeholder 5"/>
          <p:cNvSpPr>
            <a:spLocks noGrp="1"/>
          </p:cNvSpPr>
          <p:nvPr>
            <p:ph type="sldNum" idx="12"/>
          </p:nvPr>
        </p:nvSpPr>
        <p:spPr/>
        <p:txBody>
          <a:bodyPr/>
          <a:lstStyle/>
          <a:p>
            <a:r>
              <a:rPr lang="en-GB"/>
              <a:t>Slide </a:t>
            </a:r>
            <a:fld id="{351F4386-A5E2-41A1-B4D0-BE653C929E06}" type="slidenum">
              <a:rPr lang="en-GB"/>
              <a:pPr/>
              <a:t>2</a:t>
            </a:fld>
            <a:endParaRPr lang="en-GB"/>
          </a:p>
        </p:txBody>
      </p:sp>
      <p:sp>
        <p:nvSpPr>
          <p:cNvPr id="4097" name="Rectangle 1"/>
          <p:cNvSpPr>
            <a:spLocks noGrp="1" noChangeArrowheads="1"/>
          </p:cNvSpPr>
          <p:nvPr>
            <p:ph type="title"/>
          </p:nvPr>
        </p:nvSpPr>
        <p:spPr>
          <a:xfrm>
            <a:off x="685800" y="685800"/>
            <a:ext cx="7772400" cy="10668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t>Abstract</a:t>
            </a:r>
          </a:p>
        </p:txBody>
      </p:sp>
      <p:sp>
        <p:nvSpPr>
          <p:cNvPr id="4098" name="Rectangle 2"/>
          <p:cNvSpPr>
            <a:spLocks noGrp="1" noChangeArrowheads="1"/>
          </p:cNvSpPr>
          <p:nvPr>
            <p:ph type="body" idx="1"/>
          </p:nvPr>
        </p:nvSpPr>
        <p:spPr>
          <a:xfrm>
            <a:off x="685800" y="1981200"/>
            <a:ext cx="7772400" cy="4114800"/>
          </a:xfrm>
          <a:ln/>
        </p:spPr>
        <p:txBody>
          <a:bodyPr/>
          <a:lstStyle/>
          <a:p>
            <a:pPr>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dirty="0" smtClean="0"/>
              <a:t>IEEE 802 EC interim </a:t>
            </a:r>
            <a:r>
              <a:rPr lang="en-GB" dirty="0" err="1" smtClean="0"/>
              <a:t>Telecon</a:t>
            </a:r>
            <a:r>
              <a:rPr lang="en-GB" dirty="0" smtClean="0"/>
              <a:t> Meeting Agenda and material.</a:t>
            </a:r>
            <a:endParaRPr lang="en-GB"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4294967295"/>
          </p:nvPr>
        </p:nvSpPr>
        <p:spPr>
          <a:xfrm>
            <a:off x="696913" y="334963"/>
            <a:ext cx="1066800" cy="274637"/>
          </a:xfrm>
          <a:prstGeom prst="rect">
            <a:avLst/>
          </a:prstGeom>
        </p:spPr>
        <p:txBody>
          <a:bodyPr/>
          <a:lstStyle/>
          <a:p>
            <a:r>
              <a:rPr lang="en-US"/>
              <a:t>March 2012</a:t>
            </a:r>
          </a:p>
        </p:txBody>
      </p:sp>
      <p:sp>
        <p:nvSpPr>
          <p:cNvPr id="5" name="Footer Placeholder 4"/>
          <p:cNvSpPr>
            <a:spLocks noGrp="1"/>
          </p:cNvSpPr>
          <p:nvPr>
            <p:ph type="ftr" sz="quarter" idx="4294967295"/>
          </p:nvPr>
        </p:nvSpPr>
        <p:spPr>
          <a:xfrm>
            <a:off x="8077200" y="6475413"/>
            <a:ext cx="466725" cy="182562"/>
          </a:xfrm>
          <a:prstGeom prst="rect">
            <a:avLst/>
          </a:prstGeom>
        </p:spPr>
        <p:txBody>
          <a:bodyPr/>
          <a:lstStyle/>
          <a:p>
            <a:r>
              <a:rPr lang="en-US"/>
              <a:t>Jon Rosdahl, CSR</a:t>
            </a:r>
          </a:p>
        </p:txBody>
      </p:sp>
      <p:sp>
        <p:nvSpPr>
          <p:cNvPr id="6" name="Slide Number Placeholder 5"/>
          <p:cNvSpPr>
            <a:spLocks noGrp="1"/>
          </p:cNvSpPr>
          <p:nvPr>
            <p:ph type="sldNum" sz="quarter" idx="12"/>
          </p:nvPr>
        </p:nvSpPr>
        <p:spPr/>
        <p:txBody>
          <a:bodyPr/>
          <a:lstStyle/>
          <a:p>
            <a:r>
              <a:rPr lang="en-US"/>
              <a:t>Slide </a:t>
            </a:r>
            <a:fld id="{B850FBEE-D3E2-4300-8F8D-65318399F441}" type="slidenum">
              <a:rPr lang="en-US"/>
              <a:pPr/>
              <a:t>20</a:t>
            </a:fld>
            <a:endParaRPr lang="en-US"/>
          </a:p>
        </p:txBody>
      </p:sp>
      <p:sp>
        <p:nvSpPr>
          <p:cNvPr id="76802" name="Rectangle 2"/>
          <p:cNvSpPr>
            <a:spLocks noGrp="1" noChangeArrowheads="1"/>
          </p:cNvSpPr>
          <p:nvPr>
            <p:ph type="title"/>
          </p:nvPr>
        </p:nvSpPr>
        <p:spPr/>
        <p:txBody>
          <a:bodyPr/>
          <a:lstStyle/>
          <a:p>
            <a:r>
              <a:rPr lang="en-US" dirty="0"/>
              <a:t>Outstanding Action Items (3)</a:t>
            </a:r>
          </a:p>
        </p:txBody>
      </p:sp>
      <p:sp>
        <p:nvSpPr>
          <p:cNvPr id="76803" name="Rectangle 3"/>
          <p:cNvSpPr>
            <a:spLocks noGrp="1" noChangeArrowheads="1"/>
          </p:cNvSpPr>
          <p:nvPr>
            <p:ph type="body" idx="1"/>
          </p:nvPr>
        </p:nvSpPr>
        <p:spPr/>
        <p:txBody>
          <a:bodyPr/>
          <a:lstStyle/>
          <a:p>
            <a:r>
              <a:rPr lang="en-US" dirty="0"/>
              <a:t>WS11-20-Kraemer: </a:t>
            </a:r>
            <a:r>
              <a:rPr lang="en-US" b="0" dirty="0"/>
              <a:t>make a list of what 802 projects and standards that operate above layer 2.</a:t>
            </a:r>
          </a:p>
          <a:p>
            <a:pPr lvl="1"/>
            <a:r>
              <a:rPr lang="en-US" dirty="0"/>
              <a:t>March 10-2012: More difficult and controversial than expected. Needs more discussion time in Waikoloa. Candidates include 802.21, 802.1X (management plane comprehends layer 3),others?</a:t>
            </a:r>
          </a:p>
          <a:p>
            <a:pPr lvl="1"/>
            <a:endParaRPr lang="en-US" dirty="0"/>
          </a:p>
          <a:p>
            <a:r>
              <a:rPr lang="en-US" dirty="0"/>
              <a:t>WS11-21-Jeffree: </a:t>
            </a:r>
            <a:r>
              <a:rPr lang="en-US" b="0" dirty="0"/>
              <a:t>Internal statement – O&amp;A about what the scope of projects in 802 are – ensure that it is consistent with P&amp;P</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0" eaLnBrk="1" fontAlgn="base" hangingPunct="1"/>
            <a:r>
              <a:rPr lang="en-US" sz="2000" dirty="0" smtClean="0"/>
              <a:t>12. </a:t>
            </a:r>
            <a:r>
              <a:rPr lang="en-US" sz="2000" b="1" dirty="0" smtClean="0">
                <a:solidFill>
                  <a:srgbClr val="000000"/>
                </a:solidFill>
                <a:latin typeface="+mj-lt"/>
                <a:ea typeface="+mj-ea"/>
                <a:cs typeface="+mj-cs"/>
              </a:rPr>
              <a:t>Motion: 802.22.2 – Sponsor Ballot Completion	- </a:t>
            </a:r>
            <a:r>
              <a:rPr lang="en-US" sz="2000" b="1" dirty="0" err="1" smtClean="0">
                <a:solidFill>
                  <a:srgbClr val="000000"/>
                </a:solidFill>
                <a:latin typeface="+mj-lt"/>
                <a:ea typeface="+mj-ea"/>
                <a:cs typeface="+mj-cs"/>
              </a:rPr>
              <a:t>Mody</a:t>
            </a:r>
            <a:r>
              <a:rPr lang="en-US" sz="2000" b="1" dirty="0" smtClean="0">
                <a:solidFill>
                  <a:srgbClr val="000000"/>
                </a:solidFill>
                <a:latin typeface="+mj-lt"/>
                <a:ea typeface="+mj-ea"/>
                <a:cs typeface="+mj-cs"/>
              </a:rPr>
              <a:t>		10 min</a:t>
            </a:r>
            <a:endParaRPr lang="en-US" sz="2000" dirty="0"/>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21</a:t>
            </a:fld>
            <a:endParaRPr lang="en-GB" dirty="0"/>
          </a:p>
        </p:txBody>
      </p:sp>
      <p:sp>
        <p:nvSpPr>
          <p:cNvPr id="5" name="Footer Placeholder 4"/>
          <p:cNvSpPr>
            <a:spLocks noGrp="1"/>
          </p:cNvSpPr>
          <p:nvPr>
            <p:ph type="ftr" idx="14"/>
          </p:nvPr>
        </p:nvSpPr>
        <p:spPr/>
        <p:txBody>
          <a:bodyPr/>
          <a:lstStyle/>
          <a:p>
            <a:r>
              <a:rPr lang="en-GB" smtClean="0"/>
              <a:t>Jon Rosdahl, CSR</a:t>
            </a:r>
            <a:endParaRPr lang="en-GB" dirty="0"/>
          </a:p>
        </p:txBody>
      </p:sp>
      <p:sp>
        <p:nvSpPr>
          <p:cNvPr id="6" name="Date Placeholder 5"/>
          <p:cNvSpPr>
            <a:spLocks noGrp="1"/>
          </p:cNvSpPr>
          <p:nvPr>
            <p:ph type="dt" idx="15"/>
          </p:nvPr>
        </p:nvSpPr>
        <p:spPr/>
        <p:txBody>
          <a:bodyPr/>
          <a:lstStyle/>
          <a:p>
            <a:r>
              <a:rPr lang="en-US" smtClean="0"/>
              <a:t>June 2012</a:t>
            </a:r>
            <a:endParaRPr lang="en-GB"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0" eaLnBrk="1" fontAlgn="base" hangingPunct="1"/>
            <a:r>
              <a:rPr lang="en-US" sz="2000" b="1" dirty="0" smtClean="0">
                <a:solidFill>
                  <a:srgbClr val="000000"/>
                </a:solidFill>
                <a:latin typeface="+mj-lt"/>
                <a:ea typeface="+mj-ea"/>
                <a:cs typeface="+mj-cs"/>
              </a:rPr>
              <a:t>13. Proposed change to Ops Manual Section 11     	- Chaplin	10 min </a:t>
            </a:r>
            <a:endParaRPr lang="en-US" sz="2000" dirty="0"/>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22</a:t>
            </a:fld>
            <a:endParaRPr lang="en-GB" dirty="0"/>
          </a:p>
        </p:txBody>
      </p:sp>
      <p:sp>
        <p:nvSpPr>
          <p:cNvPr id="5" name="Footer Placeholder 4"/>
          <p:cNvSpPr>
            <a:spLocks noGrp="1"/>
          </p:cNvSpPr>
          <p:nvPr>
            <p:ph type="ftr" idx="14"/>
          </p:nvPr>
        </p:nvSpPr>
        <p:spPr/>
        <p:txBody>
          <a:bodyPr/>
          <a:lstStyle/>
          <a:p>
            <a:r>
              <a:rPr lang="en-GB" smtClean="0"/>
              <a:t>Jon Rosdahl, CSR</a:t>
            </a:r>
            <a:endParaRPr lang="en-GB" dirty="0"/>
          </a:p>
        </p:txBody>
      </p:sp>
      <p:sp>
        <p:nvSpPr>
          <p:cNvPr id="6" name="Date Placeholder 5"/>
          <p:cNvSpPr>
            <a:spLocks noGrp="1"/>
          </p:cNvSpPr>
          <p:nvPr>
            <p:ph type="dt" idx="15"/>
          </p:nvPr>
        </p:nvSpPr>
        <p:spPr/>
        <p:txBody>
          <a:bodyPr/>
          <a:lstStyle/>
          <a:p>
            <a:r>
              <a:rPr lang="en-US" smtClean="0"/>
              <a:t>June 2012</a:t>
            </a:r>
            <a:endParaRPr lang="en-GB"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1"/>
            <a:ext cx="7770813" cy="990600"/>
          </a:xfrm>
        </p:spPr>
        <p:txBody>
          <a:bodyPr/>
          <a:lstStyle/>
          <a:p>
            <a:pPr rtl="0" eaLnBrk="1" fontAlgn="base" hangingPunct="1"/>
            <a:r>
              <a:rPr lang="en-US" sz="2000" dirty="0" smtClean="0"/>
              <a:t>14. </a:t>
            </a:r>
            <a:r>
              <a:rPr lang="en-US" sz="2000" b="1" dirty="0" smtClean="0">
                <a:solidFill>
                  <a:srgbClr val="000000"/>
                </a:solidFill>
                <a:latin typeface="+mj-lt"/>
                <a:ea typeface="+mj-ea"/>
                <a:cs typeface="+mj-cs"/>
              </a:rPr>
              <a:t>IMAT support for Participation less than 75% of a mtg. - </a:t>
            </a:r>
            <a:r>
              <a:rPr lang="en-US" sz="2000" b="1" dirty="0" err="1" smtClean="0">
                <a:solidFill>
                  <a:srgbClr val="000000"/>
                </a:solidFill>
                <a:latin typeface="+mj-lt"/>
                <a:ea typeface="+mj-ea"/>
                <a:cs typeface="+mj-cs"/>
              </a:rPr>
              <a:t>Thaler</a:t>
            </a:r>
            <a:r>
              <a:rPr lang="en-US" sz="2000" b="1" dirty="0" smtClean="0">
                <a:solidFill>
                  <a:srgbClr val="000000"/>
                </a:solidFill>
                <a:latin typeface="+mj-lt"/>
                <a:ea typeface="+mj-ea"/>
                <a:cs typeface="+mj-cs"/>
              </a:rPr>
              <a:t>		10 min</a:t>
            </a:r>
            <a:endParaRPr lang="en-US" sz="2000" dirty="0"/>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23</a:t>
            </a:fld>
            <a:endParaRPr lang="en-GB" dirty="0"/>
          </a:p>
        </p:txBody>
      </p:sp>
      <p:sp>
        <p:nvSpPr>
          <p:cNvPr id="5" name="Footer Placeholder 4"/>
          <p:cNvSpPr>
            <a:spLocks noGrp="1"/>
          </p:cNvSpPr>
          <p:nvPr>
            <p:ph type="ftr" idx="14"/>
          </p:nvPr>
        </p:nvSpPr>
        <p:spPr/>
        <p:txBody>
          <a:bodyPr/>
          <a:lstStyle/>
          <a:p>
            <a:r>
              <a:rPr lang="en-GB" smtClean="0"/>
              <a:t>Jon Rosdahl, CSR</a:t>
            </a:r>
            <a:endParaRPr lang="en-GB" dirty="0"/>
          </a:p>
        </p:txBody>
      </p:sp>
      <p:sp>
        <p:nvSpPr>
          <p:cNvPr id="6" name="Date Placeholder 5"/>
          <p:cNvSpPr>
            <a:spLocks noGrp="1"/>
          </p:cNvSpPr>
          <p:nvPr>
            <p:ph type="dt" idx="15"/>
          </p:nvPr>
        </p:nvSpPr>
        <p:spPr/>
        <p:txBody>
          <a:bodyPr/>
          <a:lstStyle/>
          <a:p>
            <a:r>
              <a:rPr lang="en-US" smtClean="0"/>
              <a:t>June 2012</a:t>
            </a:r>
            <a:endParaRPr lang="en-GB"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1"/>
            <a:ext cx="7770813" cy="609599"/>
          </a:xfrm>
        </p:spPr>
        <p:txBody>
          <a:bodyPr/>
          <a:lstStyle/>
          <a:p>
            <a:pPr rtl="0" eaLnBrk="1" fontAlgn="base" hangingPunct="1"/>
            <a:r>
              <a:rPr lang="en-US" sz="2000" b="1" dirty="0" smtClean="0">
                <a:solidFill>
                  <a:srgbClr val="000000"/>
                </a:solidFill>
                <a:latin typeface="+mj-lt"/>
                <a:ea typeface="+mj-ea"/>
                <a:cs typeface="+mj-cs"/>
              </a:rPr>
              <a:t>15. DI: Report: Single Sales Channel Update        	- McCabe	  3 min </a:t>
            </a:r>
            <a:endParaRPr lang="en-US" sz="2000" dirty="0"/>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24</a:t>
            </a:fld>
            <a:endParaRPr lang="en-GB" dirty="0"/>
          </a:p>
        </p:txBody>
      </p:sp>
      <p:sp>
        <p:nvSpPr>
          <p:cNvPr id="5" name="Footer Placeholder 4"/>
          <p:cNvSpPr>
            <a:spLocks noGrp="1"/>
          </p:cNvSpPr>
          <p:nvPr>
            <p:ph type="ftr" idx="14"/>
          </p:nvPr>
        </p:nvSpPr>
        <p:spPr/>
        <p:txBody>
          <a:bodyPr/>
          <a:lstStyle/>
          <a:p>
            <a:r>
              <a:rPr lang="en-GB" smtClean="0"/>
              <a:t>Jon Rosdahl, CSR</a:t>
            </a:r>
            <a:endParaRPr lang="en-GB" dirty="0"/>
          </a:p>
        </p:txBody>
      </p:sp>
      <p:sp>
        <p:nvSpPr>
          <p:cNvPr id="6" name="Date Placeholder 5"/>
          <p:cNvSpPr>
            <a:spLocks noGrp="1"/>
          </p:cNvSpPr>
          <p:nvPr>
            <p:ph type="dt" idx="15"/>
          </p:nvPr>
        </p:nvSpPr>
        <p:spPr/>
        <p:txBody>
          <a:bodyPr/>
          <a:lstStyle/>
          <a:p>
            <a:r>
              <a:rPr lang="en-US" smtClean="0"/>
              <a:t>June 2012</a:t>
            </a:r>
            <a:endParaRPr lang="en-GB"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1"/>
            <a:ext cx="7770813" cy="533400"/>
          </a:xfrm>
        </p:spPr>
        <p:txBody>
          <a:bodyPr/>
          <a:lstStyle/>
          <a:p>
            <a:pPr rtl="0" eaLnBrk="1" fontAlgn="base" hangingPunct="1"/>
            <a:r>
              <a:rPr lang="en-US" sz="2000" b="1" dirty="0" smtClean="0">
                <a:solidFill>
                  <a:srgbClr val="000000"/>
                </a:solidFill>
                <a:latin typeface="+mj-lt"/>
                <a:ea typeface="+mj-ea"/>
                <a:cs typeface="+mj-cs"/>
              </a:rPr>
              <a:t>16. AOB                					- 			5 min</a:t>
            </a:r>
            <a:endParaRPr lang="en-US" sz="2000" dirty="0"/>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25</a:t>
            </a:fld>
            <a:endParaRPr lang="en-GB" dirty="0"/>
          </a:p>
        </p:txBody>
      </p:sp>
      <p:sp>
        <p:nvSpPr>
          <p:cNvPr id="5" name="Footer Placeholder 4"/>
          <p:cNvSpPr>
            <a:spLocks noGrp="1"/>
          </p:cNvSpPr>
          <p:nvPr>
            <p:ph type="ftr" idx="14"/>
          </p:nvPr>
        </p:nvSpPr>
        <p:spPr/>
        <p:txBody>
          <a:bodyPr/>
          <a:lstStyle/>
          <a:p>
            <a:r>
              <a:rPr lang="en-GB" smtClean="0"/>
              <a:t>Jon Rosdahl, CSR</a:t>
            </a:r>
            <a:endParaRPr lang="en-GB" dirty="0"/>
          </a:p>
        </p:txBody>
      </p:sp>
      <p:sp>
        <p:nvSpPr>
          <p:cNvPr id="6" name="Date Placeholder 5"/>
          <p:cNvSpPr>
            <a:spLocks noGrp="1"/>
          </p:cNvSpPr>
          <p:nvPr>
            <p:ph type="dt" idx="15"/>
          </p:nvPr>
        </p:nvSpPr>
        <p:spPr/>
        <p:txBody>
          <a:bodyPr/>
          <a:lstStyle/>
          <a:p>
            <a:r>
              <a:rPr lang="en-US" smtClean="0"/>
              <a:t>June 2012</a:t>
            </a:r>
            <a:endParaRPr lang="en-GB"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1"/>
            <a:ext cx="7770813" cy="533399"/>
          </a:xfrm>
        </p:spPr>
        <p:txBody>
          <a:bodyPr/>
          <a:lstStyle/>
          <a:p>
            <a:r>
              <a:rPr lang="en-US" sz="2000" dirty="0" smtClean="0"/>
              <a:t>16.01. Host and</a:t>
            </a:r>
            <a:r>
              <a:rPr lang="en-US" sz="2000" baseline="0" dirty="0" smtClean="0"/>
              <a:t> Sponsor Guidelines          - </a:t>
            </a:r>
            <a:r>
              <a:rPr lang="en-US" sz="2000" baseline="0" dirty="0" err="1" smtClean="0"/>
              <a:t>Risgbee</a:t>
            </a:r>
            <a:r>
              <a:rPr lang="en-US" sz="2000" baseline="0" dirty="0" smtClean="0"/>
              <a:t>/Rosdahl  </a:t>
            </a:r>
            <a:r>
              <a:rPr lang="en-US" sz="2000" dirty="0" smtClean="0"/>
              <a:t>3</a:t>
            </a:r>
            <a:r>
              <a:rPr lang="en-US" sz="2000" baseline="0" dirty="0" smtClean="0"/>
              <a:t> min</a:t>
            </a:r>
            <a:endParaRPr lang="en-US" sz="2000" dirty="0"/>
          </a:p>
        </p:txBody>
      </p:sp>
      <p:sp>
        <p:nvSpPr>
          <p:cNvPr id="3" name="Content Placeholder 2"/>
          <p:cNvSpPr>
            <a:spLocks noGrp="1"/>
          </p:cNvSpPr>
          <p:nvPr>
            <p:ph idx="1"/>
          </p:nvPr>
        </p:nvSpPr>
        <p:spPr>
          <a:xfrm>
            <a:off x="685800" y="1447800"/>
            <a:ext cx="7770813" cy="4646613"/>
          </a:xfrm>
        </p:spPr>
        <p:txBody>
          <a:bodyPr/>
          <a:lstStyle/>
          <a:p>
            <a:pPr lvl="0"/>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26</a:t>
            </a:fld>
            <a:endParaRPr lang="en-GB" dirty="0"/>
          </a:p>
        </p:txBody>
      </p:sp>
      <p:sp>
        <p:nvSpPr>
          <p:cNvPr id="5" name="Footer Placeholder 4"/>
          <p:cNvSpPr>
            <a:spLocks noGrp="1"/>
          </p:cNvSpPr>
          <p:nvPr>
            <p:ph type="ftr" idx="14"/>
          </p:nvPr>
        </p:nvSpPr>
        <p:spPr/>
        <p:txBody>
          <a:bodyPr/>
          <a:lstStyle/>
          <a:p>
            <a:r>
              <a:rPr lang="en-GB" smtClean="0"/>
              <a:t>Jon Rosdahl, CSR</a:t>
            </a:r>
            <a:endParaRPr lang="en-GB" dirty="0"/>
          </a:p>
        </p:txBody>
      </p:sp>
      <p:sp>
        <p:nvSpPr>
          <p:cNvPr id="6" name="Date Placeholder 5"/>
          <p:cNvSpPr>
            <a:spLocks noGrp="1"/>
          </p:cNvSpPr>
          <p:nvPr>
            <p:ph type="dt" idx="15"/>
          </p:nvPr>
        </p:nvSpPr>
        <p:spPr/>
        <p:txBody>
          <a:bodyPr/>
          <a:lstStyle/>
          <a:p>
            <a:r>
              <a:rPr lang="en-US" smtClean="0"/>
              <a:t>June 2012</a:t>
            </a:r>
            <a:endParaRPr lang="en-GB"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457200"/>
          </a:xfrm>
        </p:spPr>
        <p:txBody>
          <a:bodyPr/>
          <a:lstStyle/>
          <a:p>
            <a:pPr rtl="0" eaLnBrk="1" fontAlgn="base" hangingPunct="1"/>
            <a:r>
              <a:rPr lang="en-US" sz="2000" dirty="0" smtClean="0"/>
              <a:t>16.02 </a:t>
            </a:r>
            <a:r>
              <a:rPr lang="en-US" sz="2000" b="1" dirty="0" smtClean="0">
                <a:solidFill>
                  <a:srgbClr val="000000"/>
                </a:solidFill>
                <a:latin typeface="+mj-lt"/>
                <a:ea typeface="+mj-ea"/>
                <a:cs typeface="+mj-cs"/>
              </a:rPr>
              <a:t>Stds-802-SEC-ListServ properties</a:t>
            </a:r>
            <a:r>
              <a:rPr lang="en-US" sz="2000" b="1" baseline="0" dirty="0" smtClean="0">
                <a:solidFill>
                  <a:srgbClr val="000000"/>
                </a:solidFill>
                <a:latin typeface="+mj-lt"/>
                <a:ea typeface="+mj-ea"/>
                <a:cs typeface="+mj-cs"/>
              </a:rPr>
              <a:t> </a:t>
            </a:r>
            <a:r>
              <a:rPr lang="en-US" sz="2000" b="1" dirty="0" smtClean="0">
                <a:solidFill>
                  <a:srgbClr val="000000"/>
                </a:solidFill>
                <a:latin typeface="+mj-lt"/>
                <a:ea typeface="+mj-ea"/>
                <a:cs typeface="+mj-cs"/>
              </a:rPr>
              <a:t>and</a:t>
            </a:r>
            <a:r>
              <a:rPr lang="en-US" sz="2000" b="1" baseline="0" dirty="0" smtClean="0">
                <a:solidFill>
                  <a:srgbClr val="000000"/>
                </a:solidFill>
                <a:latin typeface="+mj-lt"/>
                <a:ea typeface="+mj-ea"/>
                <a:cs typeface="+mj-cs"/>
              </a:rPr>
              <a:t> </a:t>
            </a:r>
            <a:r>
              <a:rPr lang="en-US" sz="2000" b="1" dirty="0" smtClean="0">
                <a:solidFill>
                  <a:srgbClr val="000000"/>
                </a:solidFill>
                <a:latin typeface="+mj-lt"/>
                <a:ea typeface="+mj-ea"/>
                <a:cs typeface="+mj-cs"/>
              </a:rPr>
              <a:t>owners	- Rosdahl	  4 min</a:t>
            </a:r>
            <a:endParaRPr lang="en-US" sz="2000" dirty="0"/>
          </a:p>
        </p:txBody>
      </p:sp>
      <p:sp>
        <p:nvSpPr>
          <p:cNvPr id="3" name="Content Placeholder 2"/>
          <p:cNvSpPr>
            <a:spLocks noGrp="1"/>
          </p:cNvSpPr>
          <p:nvPr>
            <p:ph sz="half" idx="2"/>
          </p:nvPr>
        </p:nvSpPr>
        <p:spPr>
          <a:xfrm>
            <a:off x="457200" y="1066800"/>
            <a:ext cx="3962400" cy="5410200"/>
          </a:xfrm>
        </p:spPr>
        <p:txBody>
          <a:bodyPr/>
          <a:lstStyle/>
          <a:p>
            <a:r>
              <a:rPr lang="en-US" sz="800" dirty="0" smtClean="0"/>
              <a:t>*</a:t>
            </a:r>
            <a:r>
              <a:rPr lang="en-US" sz="1000" dirty="0" smtClean="0"/>
              <a:t/>
            </a:r>
            <a:br>
              <a:rPr lang="en-US" sz="1000" dirty="0" smtClean="0"/>
            </a:br>
            <a:r>
              <a:rPr lang="en-US" sz="1000" dirty="0" smtClean="0"/>
              <a:t>* ***** IEEE 802 Executive Committee List *****</a:t>
            </a:r>
            <a:br>
              <a:rPr lang="en-US" sz="1000" dirty="0" smtClean="0"/>
            </a:br>
            <a:r>
              <a:rPr lang="en-US" sz="1000" dirty="0" smtClean="0"/>
              <a:t>* </a:t>
            </a:r>
            <a:r>
              <a:rPr lang="en-US" sz="1000" dirty="0" err="1" smtClean="0"/>
              <a:t>ListServ</a:t>
            </a:r>
            <a:r>
              <a:rPr lang="en-US" sz="1000" dirty="0" smtClean="0"/>
              <a:t> Configuration File for stds-802-sec</a:t>
            </a:r>
            <a:br>
              <a:rPr lang="en-US" sz="1000" dirty="0" smtClean="0"/>
            </a:br>
            <a:r>
              <a:rPr lang="en-US" sz="1000" dirty="0" smtClean="0"/>
              <a:t>*</a:t>
            </a:r>
            <a:br>
              <a:rPr lang="en-US" sz="1000" dirty="0" smtClean="0"/>
            </a:br>
            <a:r>
              <a:rPr lang="en-US" sz="1000" dirty="0" smtClean="0"/>
              <a:t>* .HH ON</a:t>
            </a:r>
            <a:br>
              <a:rPr lang="en-US" sz="1000" dirty="0" smtClean="0"/>
            </a:br>
            <a:r>
              <a:rPr lang="en-US" sz="1000" dirty="0" smtClean="0"/>
              <a:t>*</a:t>
            </a:r>
            <a:br>
              <a:rPr lang="en-US" sz="1000" dirty="0" smtClean="0"/>
            </a:br>
            <a:r>
              <a:rPr lang="en-US" sz="1000" dirty="0" smtClean="0"/>
              <a:t>* Misc-Options= IETFHDR_SUBJECT_TAG</a:t>
            </a:r>
            <a:br>
              <a:rPr lang="en-US" sz="1000" dirty="0" smtClean="0"/>
            </a:br>
            <a:r>
              <a:rPr lang="en-US" sz="1000" dirty="0" smtClean="0"/>
              <a:t>* Daily-Threshold= 150</a:t>
            </a:r>
            <a:br>
              <a:rPr lang="en-US" sz="1000" dirty="0" smtClean="0"/>
            </a:br>
            <a:r>
              <a:rPr lang="en-US" sz="1000" dirty="0" smtClean="0"/>
              <a:t>* Language= </a:t>
            </a:r>
            <a:r>
              <a:rPr lang="en-US" sz="1000" dirty="0" err="1" smtClean="0"/>
              <a:t>english,NOHTML</a:t>
            </a:r>
            <a:r>
              <a:rPr lang="en-US" sz="1000" dirty="0" smtClean="0"/>
              <a:t/>
            </a:r>
            <a:br>
              <a:rPr lang="en-US" sz="1000" dirty="0" smtClean="0"/>
            </a:br>
            <a:r>
              <a:rPr lang="en-US" sz="1000" dirty="0" smtClean="0"/>
              <a:t>* Attachments= Yes</a:t>
            </a:r>
            <a:br>
              <a:rPr lang="en-US" sz="1000" dirty="0" smtClean="0"/>
            </a:br>
            <a:r>
              <a:rPr lang="en-US" sz="1000" dirty="0" smtClean="0"/>
              <a:t>* </a:t>
            </a:r>
            <a:r>
              <a:rPr lang="en-US" sz="1000" dirty="0" err="1" smtClean="0"/>
              <a:t>Ack</a:t>
            </a:r>
            <a:r>
              <a:rPr lang="en-US" sz="1000" dirty="0" smtClean="0"/>
              <a:t>= Yes</a:t>
            </a:r>
            <a:br>
              <a:rPr lang="en-US" sz="1000" dirty="0" smtClean="0"/>
            </a:br>
            <a:r>
              <a:rPr lang="en-US" sz="1000" dirty="0" smtClean="0"/>
              <a:t>* </a:t>
            </a:r>
            <a:r>
              <a:rPr lang="en-US" sz="1000" dirty="0" err="1" smtClean="0">
                <a:solidFill>
                  <a:srgbClr val="FF0000"/>
                </a:solidFill>
              </a:rPr>
              <a:t>Sizelim</a:t>
            </a:r>
            <a:r>
              <a:rPr lang="en-US" sz="1000" dirty="0" smtClean="0">
                <a:solidFill>
                  <a:srgbClr val="FF0000"/>
                </a:solidFill>
              </a:rPr>
              <a:t>= 5000K</a:t>
            </a:r>
            <a:r>
              <a:rPr lang="en-US" sz="1000" dirty="0" smtClean="0"/>
              <a:t/>
            </a:r>
            <a:br>
              <a:rPr lang="en-US" sz="1000" dirty="0" smtClean="0"/>
            </a:br>
            <a:r>
              <a:rPr lang="en-US" sz="1000" dirty="0" smtClean="0"/>
              <a:t>* Notebook= No</a:t>
            </a:r>
            <a:br>
              <a:rPr lang="en-US" sz="1000" dirty="0" smtClean="0"/>
            </a:br>
            <a:r>
              <a:rPr lang="en-US" sz="1000" dirty="0" smtClean="0"/>
              <a:t>* Owner= jdambrosia@FORCE10LABS.COM,jrosdahl@ieee.org,Quiet:</a:t>
            </a:r>
            <a:br>
              <a:rPr lang="en-US" sz="1000" dirty="0" smtClean="0"/>
            </a:br>
            <a:r>
              <a:rPr lang="en-US" sz="1000" dirty="0" smtClean="0"/>
              <a:t>* Owner= gilb@ieee.org</a:t>
            </a:r>
            <a:br>
              <a:rPr lang="en-US" sz="1000" dirty="0" smtClean="0"/>
            </a:br>
            <a:r>
              <a:rPr lang="en-US" sz="1000" dirty="0" smtClean="0"/>
              <a:t>* Send= Private</a:t>
            </a:r>
            <a:br>
              <a:rPr lang="en-US" sz="1000" dirty="0" smtClean="0"/>
            </a:br>
            <a:r>
              <a:rPr lang="en-US" sz="1000" dirty="0" smtClean="0"/>
              <a:t>* Subject-Tag= "802SEC"</a:t>
            </a:r>
            <a:br>
              <a:rPr lang="en-US" sz="1000" dirty="0" smtClean="0"/>
            </a:br>
            <a:r>
              <a:rPr lang="en-US" sz="1000" dirty="0" smtClean="0"/>
              <a:t>* Subscription= </a:t>
            </a:r>
            <a:r>
              <a:rPr lang="en-US" sz="1000" dirty="0" err="1" smtClean="0"/>
              <a:t>By_Owner,Confirm</a:t>
            </a:r>
            <a:r>
              <a:rPr lang="en-US" sz="1000" dirty="0" smtClean="0"/>
              <a:t/>
            </a:r>
            <a:br>
              <a:rPr lang="en-US" sz="1000" dirty="0" smtClean="0"/>
            </a:br>
            <a:r>
              <a:rPr lang="en-US" sz="1000" dirty="0" smtClean="0"/>
              <a:t>* Review= Owner</a:t>
            </a:r>
            <a:br>
              <a:rPr lang="en-US" sz="1000" dirty="0" smtClean="0"/>
            </a:br>
            <a:r>
              <a:rPr lang="en-US" sz="1000" dirty="0" smtClean="0"/>
              <a:t>* </a:t>
            </a:r>
            <a:r>
              <a:rPr lang="en-US" sz="1000" dirty="0" err="1" smtClean="0"/>
              <a:t>LoopCheck</a:t>
            </a:r>
            <a:r>
              <a:rPr lang="en-US" sz="1000" dirty="0" smtClean="0"/>
              <a:t>= </a:t>
            </a:r>
            <a:r>
              <a:rPr lang="en-US" sz="1000" dirty="0" err="1" smtClean="0">
                <a:solidFill>
                  <a:srgbClr val="FF0000"/>
                </a:solidFill>
              </a:rPr>
              <a:t>Full,Spam</a:t>
            </a:r>
            <a:r>
              <a:rPr lang="en-US" sz="1000" dirty="0" smtClean="0">
                <a:solidFill>
                  <a:srgbClr val="FF0000"/>
                </a:solidFill>
              </a:rPr>
              <a:t>-Delay(10)</a:t>
            </a:r>
            <a:r>
              <a:rPr lang="en-US" sz="1000" dirty="0" smtClean="0"/>
              <a:t/>
            </a:r>
            <a:br>
              <a:rPr lang="en-US" sz="1000" dirty="0" smtClean="0"/>
            </a:br>
            <a:r>
              <a:rPr lang="en-US" sz="1000" dirty="0" smtClean="0"/>
              <a:t>* Auto-Delete= </a:t>
            </a:r>
            <a:r>
              <a:rPr lang="en-US" sz="1000" dirty="0" err="1" smtClean="0">
                <a:solidFill>
                  <a:srgbClr val="FF0000"/>
                </a:solidFill>
              </a:rPr>
              <a:t>Yes,Semi-Auto,Delay</a:t>
            </a:r>
            <a:r>
              <a:rPr lang="en-US" sz="1000" dirty="0" smtClean="0">
                <a:solidFill>
                  <a:srgbClr val="FF0000"/>
                </a:solidFill>
              </a:rPr>
              <a:t>(25),Max(100)</a:t>
            </a:r>
            <a:r>
              <a:rPr lang="en-US" sz="1000" dirty="0" smtClean="0"/>
              <a:t/>
            </a:r>
            <a:br>
              <a:rPr lang="en-US" sz="1000" dirty="0" smtClean="0"/>
            </a:br>
            <a:r>
              <a:rPr lang="en-US" sz="1000" dirty="0" smtClean="0"/>
              <a:t>* Safe= Yes</a:t>
            </a:r>
            <a:br>
              <a:rPr lang="en-US" sz="1000" dirty="0" smtClean="0"/>
            </a:br>
            <a:r>
              <a:rPr lang="en-US" sz="1000" dirty="0" smtClean="0"/>
              <a:t>* X-Tags= Yes</a:t>
            </a:r>
            <a:br>
              <a:rPr lang="en-US" sz="1000" dirty="0" smtClean="0"/>
            </a:br>
            <a:r>
              <a:rPr lang="en-US" sz="1000" dirty="0" smtClean="0"/>
              <a:t>* Confidential= Yes</a:t>
            </a:r>
            <a:br>
              <a:rPr lang="en-US" sz="1000" dirty="0" smtClean="0"/>
            </a:br>
            <a:r>
              <a:rPr lang="en-US" sz="1000" dirty="0" smtClean="0"/>
              <a:t>* Change-Log= </a:t>
            </a:r>
            <a:r>
              <a:rPr lang="en-US" sz="1000" dirty="0" err="1" smtClean="0"/>
              <a:t>Yes,Yearly</a:t>
            </a:r>
            <a:r>
              <a:rPr lang="en-US" sz="1000" dirty="0" smtClean="0"/>
              <a:t/>
            </a:r>
            <a:br>
              <a:rPr lang="en-US" sz="1000" dirty="0" smtClean="0"/>
            </a:br>
            <a:r>
              <a:rPr lang="en-US" sz="1000" dirty="0" smtClean="0"/>
              <a:t>* Filter= Also</a:t>
            </a:r>
            <a:br>
              <a:rPr lang="en-US" sz="1000" dirty="0" smtClean="0"/>
            </a:br>
            <a:r>
              <a:rPr lang="en-US" sz="1000" dirty="0" smtClean="0"/>
              <a:t>* Reply-to= </a:t>
            </a:r>
            <a:r>
              <a:rPr lang="en-US" sz="1000" dirty="0" err="1" smtClean="0"/>
              <a:t>Sender,Respect</a:t>
            </a:r>
            <a:r>
              <a:rPr lang="en-US" sz="1000" dirty="0" smtClean="0"/>
              <a:t/>
            </a:r>
            <a:br>
              <a:rPr lang="en-US" sz="1000" dirty="0" smtClean="0"/>
            </a:br>
            <a:r>
              <a:rPr lang="en-US" sz="1000" dirty="0" smtClean="0"/>
              <a:t>* Validate= Yes</a:t>
            </a:r>
            <a:br>
              <a:rPr lang="en-US" sz="1000" dirty="0" smtClean="0"/>
            </a:br>
            <a:r>
              <a:rPr lang="en-US" sz="1000" dirty="0" smtClean="0"/>
              <a:t>* Default-Options= NOACK,NOREPRO,IETFHDR</a:t>
            </a:r>
            <a:br>
              <a:rPr lang="en-US" sz="1000" dirty="0" smtClean="0"/>
            </a:br>
            <a:r>
              <a:rPr lang="en-US" sz="1000" dirty="0" smtClean="0"/>
              <a:t>* Digest= No</a:t>
            </a:r>
            <a:br>
              <a:rPr lang="en-US" sz="1000" dirty="0" smtClean="0"/>
            </a:br>
            <a:r>
              <a:rPr lang="en-US" sz="1000" dirty="0" smtClean="0"/>
              <a:t>* Sender= List</a:t>
            </a:r>
            <a:br>
              <a:rPr lang="en-US" sz="1000" dirty="0" smtClean="0"/>
            </a:br>
            <a:r>
              <a:rPr lang="en-US" sz="1000" dirty="0" smtClean="0"/>
              <a:t>*</a:t>
            </a:r>
            <a:br>
              <a:rPr lang="en-US" sz="1000" dirty="0" smtClean="0"/>
            </a:br>
            <a:r>
              <a:rPr lang="en-US" sz="1000" dirty="0" smtClean="0"/>
              <a:t>* .HH OFF</a:t>
            </a:r>
            <a:r>
              <a:rPr lang="en-US" dirty="0" smtClean="0"/>
              <a:t/>
            </a:r>
            <a:br>
              <a:rPr lang="en-US" dirty="0" smtClean="0"/>
            </a:br>
            <a:endParaRPr lang="en-US" dirty="0"/>
          </a:p>
        </p:txBody>
      </p:sp>
      <p:sp>
        <p:nvSpPr>
          <p:cNvPr id="9" name="Content Placeholder 8"/>
          <p:cNvSpPr>
            <a:spLocks noGrp="1"/>
          </p:cNvSpPr>
          <p:nvPr>
            <p:ph sz="quarter" idx="4"/>
          </p:nvPr>
        </p:nvSpPr>
        <p:spPr>
          <a:xfrm>
            <a:off x="4645025" y="1143000"/>
            <a:ext cx="4041775" cy="5257800"/>
          </a:xfrm>
        </p:spPr>
        <p:txBody>
          <a:bodyPr/>
          <a:lstStyle/>
          <a:p>
            <a:pPr>
              <a:buFont typeface="Arial" charset="0"/>
              <a:buChar char="•"/>
            </a:pPr>
            <a:r>
              <a:rPr lang="en-US" sz="1100" dirty="0" smtClean="0"/>
              <a:t>*** IEEE stds-802-11 List ***</a:t>
            </a:r>
            <a:br>
              <a:rPr lang="en-US" sz="1100" dirty="0" smtClean="0"/>
            </a:br>
            <a:r>
              <a:rPr lang="en-US" sz="1100" dirty="0" smtClean="0"/>
              <a:t>* </a:t>
            </a:r>
            <a:r>
              <a:rPr lang="en-US" sz="1100" dirty="0" err="1" smtClean="0"/>
              <a:t>ListServ</a:t>
            </a:r>
            <a:r>
              <a:rPr lang="en-US" sz="1100" dirty="0" smtClean="0"/>
              <a:t> Configuration File for stds-802-11</a:t>
            </a:r>
            <a:br>
              <a:rPr lang="en-US" sz="1100" dirty="0" smtClean="0"/>
            </a:br>
            <a:r>
              <a:rPr lang="en-US" sz="1100" dirty="0" smtClean="0"/>
              <a:t>*</a:t>
            </a:r>
            <a:br>
              <a:rPr lang="en-US" sz="1100" dirty="0" smtClean="0"/>
            </a:br>
            <a:r>
              <a:rPr lang="en-US" sz="1100" dirty="0" smtClean="0"/>
              <a:t>* .HH ON</a:t>
            </a:r>
            <a:br>
              <a:rPr lang="en-US" sz="1100" dirty="0" smtClean="0"/>
            </a:br>
            <a:r>
              <a:rPr lang="en-US" sz="1100" dirty="0" smtClean="0"/>
              <a:t>*</a:t>
            </a:r>
            <a:br>
              <a:rPr lang="en-US" sz="1100" dirty="0" smtClean="0"/>
            </a:br>
            <a:r>
              <a:rPr lang="en-US" sz="1100" dirty="0" smtClean="0"/>
              <a:t>* Sub-Lists= stds-802-11-ro</a:t>
            </a:r>
            <a:br>
              <a:rPr lang="en-US" sz="1100" dirty="0" smtClean="0"/>
            </a:br>
            <a:r>
              <a:rPr lang="en-US" sz="1100" dirty="0" smtClean="0"/>
              <a:t>* </a:t>
            </a:r>
            <a:r>
              <a:rPr lang="en-US" sz="1100" dirty="0" err="1" smtClean="0">
                <a:solidFill>
                  <a:srgbClr val="FF0000"/>
                </a:solidFill>
              </a:rPr>
              <a:t>Sizelim</a:t>
            </a:r>
            <a:r>
              <a:rPr lang="en-US" sz="1100" dirty="0" smtClean="0">
                <a:solidFill>
                  <a:srgbClr val="FF0000"/>
                </a:solidFill>
              </a:rPr>
              <a:t>= 1M</a:t>
            </a:r>
            <a:r>
              <a:rPr lang="en-US" sz="1100" dirty="0" smtClean="0"/>
              <a:t/>
            </a:r>
            <a:br>
              <a:rPr lang="en-US" sz="1100" dirty="0" smtClean="0"/>
            </a:br>
            <a:r>
              <a:rPr lang="en-US" sz="1100" dirty="0" smtClean="0"/>
              <a:t>* Change-Log= </a:t>
            </a:r>
            <a:r>
              <a:rPr lang="en-US" sz="1100" dirty="0" err="1" smtClean="0"/>
              <a:t>Yes,Yearly</a:t>
            </a:r>
            <a:r>
              <a:rPr lang="en-US" sz="1100" dirty="0" smtClean="0"/>
              <a:t/>
            </a:r>
            <a:br>
              <a:rPr lang="en-US" sz="1100" dirty="0" smtClean="0"/>
            </a:br>
            <a:r>
              <a:rPr lang="en-US" sz="1100" dirty="0" smtClean="0"/>
              <a:t>* Daily-Threshold= 150,20</a:t>
            </a:r>
            <a:br>
              <a:rPr lang="en-US" sz="1100" dirty="0" smtClean="0"/>
            </a:br>
            <a:r>
              <a:rPr lang="en-US" sz="1100" dirty="0" smtClean="0"/>
              <a:t>* Notify= No</a:t>
            </a:r>
            <a:br>
              <a:rPr lang="en-US" sz="1100" dirty="0" smtClean="0"/>
            </a:br>
            <a:r>
              <a:rPr lang="en-US" sz="1100" dirty="0" smtClean="0"/>
              <a:t>* Attachments= All</a:t>
            </a:r>
            <a:br>
              <a:rPr lang="en-US" sz="1100" dirty="0" smtClean="0"/>
            </a:br>
            <a:r>
              <a:rPr lang="en-US" sz="1100" dirty="0" smtClean="0"/>
              <a:t>* Notebook= No</a:t>
            </a:r>
            <a:br>
              <a:rPr lang="en-US" sz="1100" dirty="0" smtClean="0"/>
            </a:br>
            <a:r>
              <a:rPr lang="en-US" sz="1100" dirty="0" smtClean="0"/>
              <a:t>* Owner= </a:t>
            </a:r>
            <a:r>
              <a:rPr lang="en-US" sz="1100" dirty="0" err="1" smtClean="0"/>
              <a:t>jrosdahl@ieee.org,Quiet:,bkraemer@marvell.com</a:t>
            </a:r>
            <a:r>
              <a:rPr lang="en-US" sz="1100" dirty="0" smtClean="0"/>
              <a:t/>
            </a:r>
            <a:br>
              <a:rPr lang="en-US" sz="1100" dirty="0" smtClean="0"/>
            </a:br>
            <a:r>
              <a:rPr lang="en-US" sz="1100" dirty="0" smtClean="0"/>
              <a:t>* Owner= adrian.p.stephens@intel.com</a:t>
            </a:r>
            <a:br>
              <a:rPr lang="en-US" sz="1100" dirty="0" smtClean="0"/>
            </a:br>
            <a:r>
              <a:rPr lang="en-US" sz="1100" dirty="0" smtClean="0"/>
              <a:t>* Send= Private</a:t>
            </a:r>
            <a:br>
              <a:rPr lang="en-US" sz="1100" dirty="0" smtClean="0"/>
            </a:br>
            <a:r>
              <a:rPr lang="en-US" sz="1100" dirty="0" smtClean="0"/>
              <a:t>* Subscription= </a:t>
            </a:r>
            <a:r>
              <a:rPr lang="en-US" sz="1100" dirty="0" err="1" smtClean="0"/>
              <a:t>By_Owner</a:t>
            </a:r>
            <a:r>
              <a:rPr lang="en-US" sz="1100" dirty="0" smtClean="0"/>
              <a:t/>
            </a:r>
            <a:br>
              <a:rPr lang="en-US" sz="1100" dirty="0" smtClean="0"/>
            </a:br>
            <a:r>
              <a:rPr lang="en-US" sz="1100" dirty="0" smtClean="0"/>
              <a:t>* Review= Owner</a:t>
            </a:r>
            <a:br>
              <a:rPr lang="en-US" sz="1100" dirty="0" smtClean="0"/>
            </a:br>
            <a:r>
              <a:rPr lang="en-US" sz="1100" dirty="0" smtClean="0"/>
              <a:t>* </a:t>
            </a:r>
            <a:r>
              <a:rPr lang="en-US" sz="1100" dirty="0" err="1" smtClean="0"/>
              <a:t>LoopCheck</a:t>
            </a:r>
            <a:r>
              <a:rPr lang="en-US" sz="1100" dirty="0" smtClean="0"/>
              <a:t>= </a:t>
            </a:r>
            <a:r>
              <a:rPr lang="en-US" sz="1100" dirty="0" err="1" smtClean="0">
                <a:solidFill>
                  <a:srgbClr val="FF0000"/>
                </a:solidFill>
              </a:rPr>
              <a:t>Full,Spam</a:t>
            </a:r>
            <a:r>
              <a:rPr lang="en-US" sz="1100" dirty="0" smtClean="0">
                <a:solidFill>
                  <a:srgbClr val="FF0000"/>
                </a:solidFill>
              </a:rPr>
              <a:t>-Delay(5)</a:t>
            </a:r>
            <a:r>
              <a:rPr lang="en-US" sz="1100" dirty="0" smtClean="0"/>
              <a:t/>
            </a:r>
            <a:br>
              <a:rPr lang="en-US" sz="1100" dirty="0" smtClean="0"/>
            </a:br>
            <a:r>
              <a:rPr lang="en-US" sz="1100" dirty="0" smtClean="0"/>
              <a:t>* Auto-Delete= </a:t>
            </a:r>
            <a:r>
              <a:rPr lang="en-US" sz="1100" dirty="0" err="1" smtClean="0">
                <a:solidFill>
                  <a:srgbClr val="FF0000"/>
                </a:solidFill>
              </a:rPr>
              <a:t>Yes,Full-Auto,Delay</a:t>
            </a:r>
            <a:r>
              <a:rPr lang="en-US" sz="1100" dirty="0" smtClean="0">
                <a:solidFill>
                  <a:srgbClr val="FF0000"/>
                </a:solidFill>
              </a:rPr>
              <a:t>(5),Max(5),Probe(30)</a:t>
            </a:r>
            <a:r>
              <a:rPr lang="en-US" sz="1100" dirty="0" smtClean="0"/>
              <a:t/>
            </a:r>
            <a:br>
              <a:rPr lang="en-US" sz="1100" dirty="0" smtClean="0"/>
            </a:br>
            <a:r>
              <a:rPr lang="en-US" sz="1100" dirty="0" smtClean="0"/>
              <a:t>* Safe= Yes</a:t>
            </a:r>
            <a:br>
              <a:rPr lang="en-US" sz="1100" dirty="0" smtClean="0"/>
            </a:br>
            <a:r>
              <a:rPr lang="en-US" sz="1100" dirty="0" smtClean="0"/>
              <a:t>* X-Tags= Yes</a:t>
            </a:r>
            <a:br>
              <a:rPr lang="en-US" sz="1100" dirty="0" smtClean="0"/>
            </a:br>
            <a:r>
              <a:rPr lang="en-US" sz="1100" dirty="0" smtClean="0"/>
              <a:t>* Confidential= Yes</a:t>
            </a:r>
            <a:br>
              <a:rPr lang="en-US" sz="1100" dirty="0" smtClean="0"/>
            </a:br>
            <a:r>
              <a:rPr lang="en-US" sz="1100" dirty="0" smtClean="0"/>
              <a:t>* Filter= also</a:t>
            </a:r>
            <a:br>
              <a:rPr lang="en-US" sz="1100" dirty="0" smtClean="0"/>
            </a:br>
            <a:r>
              <a:rPr lang="en-US" sz="1100" dirty="0" smtClean="0"/>
              <a:t>* Reply-to= </a:t>
            </a:r>
            <a:r>
              <a:rPr lang="en-US" sz="1100" dirty="0" err="1" smtClean="0"/>
              <a:t>Sender,Respect</a:t>
            </a:r>
            <a:r>
              <a:rPr lang="en-US" sz="1100" dirty="0" smtClean="0"/>
              <a:t/>
            </a:r>
            <a:br>
              <a:rPr lang="en-US" sz="1100" dirty="0" smtClean="0"/>
            </a:br>
            <a:r>
              <a:rPr lang="en-US" sz="1100" dirty="0" smtClean="0"/>
              <a:t>* Validate= </a:t>
            </a:r>
            <a:r>
              <a:rPr lang="en-US" sz="1100" dirty="0" err="1" smtClean="0"/>
              <a:t>Yes,Confirm</a:t>
            </a:r>
            <a:r>
              <a:rPr lang="en-US" sz="1100" dirty="0" smtClean="0"/>
              <a:t/>
            </a:r>
            <a:br>
              <a:rPr lang="en-US" sz="1100" dirty="0" smtClean="0"/>
            </a:br>
            <a:r>
              <a:rPr lang="en-US" sz="1100" dirty="0" smtClean="0"/>
              <a:t>* Default-Options= REPRO,NOACK,SUBJECTHDR</a:t>
            </a:r>
            <a:br>
              <a:rPr lang="en-US" sz="1100" dirty="0" smtClean="0"/>
            </a:br>
            <a:r>
              <a:rPr lang="en-US" sz="1100" dirty="0" smtClean="0"/>
              <a:t>* Digest= No</a:t>
            </a:r>
            <a:br>
              <a:rPr lang="en-US" sz="1100" dirty="0" smtClean="0"/>
            </a:br>
            <a:r>
              <a:rPr lang="en-US" sz="1100" dirty="0" smtClean="0"/>
              <a:t>* .HH OFF</a:t>
            </a:r>
          </a:p>
          <a:p>
            <a:pPr>
              <a:buFont typeface="Arial" charset="0"/>
              <a:buNone/>
            </a:pPr>
            <a:endParaRPr lang="en-US" dirty="0" smtClean="0"/>
          </a:p>
        </p:txBody>
      </p:sp>
      <p:sp>
        <p:nvSpPr>
          <p:cNvPr id="6" name="Date Placeholder 5"/>
          <p:cNvSpPr>
            <a:spLocks noGrp="1"/>
          </p:cNvSpPr>
          <p:nvPr>
            <p:ph type="dt" idx="10"/>
          </p:nvPr>
        </p:nvSpPr>
        <p:spPr/>
        <p:txBody>
          <a:bodyPr/>
          <a:lstStyle/>
          <a:p>
            <a:r>
              <a:rPr lang="en-US" smtClean="0"/>
              <a:t>June 2012</a:t>
            </a:r>
            <a:endParaRPr lang="en-GB" dirty="0"/>
          </a:p>
        </p:txBody>
      </p:sp>
      <p:sp>
        <p:nvSpPr>
          <p:cNvPr id="5" name="Footer Placeholder 4"/>
          <p:cNvSpPr>
            <a:spLocks noGrp="1"/>
          </p:cNvSpPr>
          <p:nvPr>
            <p:ph type="ftr" idx="11"/>
          </p:nvPr>
        </p:nvSpPr>
        <p:spPr/>
        <p:txBody>
          <a:bodyPr/>
          <a:lstStyle/>
          <a:p>
            <a:r>
              <a:rPr lang="en-GB" smtClean="0"/>
              <a:t>Jon Rosdahl, CSR</a:t>
            </a:r>
            <a:endParaRPr lang="en-GB"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27</a:t>
            </a:fld>
            <a:endParaRPr lang="en-GB"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idx="15"/>
          </p:nvPr>
        </p:nvSpPr>
        <p:spPr>
          <a:xfrm>
            <a:off x="714348" y="357166"/>
            <a:ext cx="2374889" cy="273050"/>
          </a:xfrm>
        </p:spPr>
        <p:txBody>
          <a:bodyPr/>
          <a:lstStyle/>
          <a:p>
            <a:r>
              <a:rPr lang="en-US" smtClean="0"/>
              <a:t>June 2012</a:t>
            </a:r>
            <a:endParaRPr lang="en-GB"/>
          </a:p>
        </p:txBody>
      </p:sp>
      <p:sp>
        <p:nvSpPr>
          <p:cNvPr id="5" name="Footer Placeholder 4"/>
          <p:cNvSpPr>
            <a:spLocks noGrp="1"/>
          </p:cNvSpPr>
          <p:nvPr>
            <p:ph type="ftr" idx="14"/>
          </p:nvPr>
        </p:nvSpPr>
        <p:spPr>
          <a:xfrm>
            <a:off x="6215074" y="6475413"/>
            <a:ext cx="2327264" cy="180975"/>
          </a:xfrm>
        </p:spPr>
        <p:txBody>
          <a:bodyPr/>
          <a:lstStyle/>
          <a:p>
            <a:r>
              <a:rPr lang="en-GB" smtClean="0"/>
              <a:t>Jon Rosdahl, CSR</a:t>
            </a:r>
            <a:endParaRPr lang="en-GB" dirty="0"/>
          </a:p>
        </p:txBody>
      </p:sp>
      <p:sp>
        <p:nvSpPr>
          <p:cNvPr id="6" name="Slide Number Placeholder 5"/>
          <p:cNvSpPr>
            <a:spLocks noGrp="1"/>
          </p:cNvSpPr>
          <p:nvPr>
            <p:ph type="sldNum" idx="12"/>
          </p:nvPr>
        </p:nvSpPr>
        <p:spPr/>
        <p:txBody>
          <a:bodyPr/>
          <a:lstStyle/>
          <a:p>
            <a:r>
              <a:rPr lang="en-GB"/>
              <a:t>Slide </a:t>
            </a:r>
            <a:fld id="{531D307C-65C7-4BB3-B44A-1501D36803F7}" type="slidenum">
              <a:rPr lang="en-GB"/>
              <a:pPr/>
              <a:t>28</a:t>
            </a:fld>
            <a:endParaRPr lang="en-GB"/>
          </a:p>
        </p:txBody>
      </p:sp>
      <p:sp>
        <p:nvSpPr>
          <p:cNvPr id="11265" name="Rectangle 1"/>
          <p:cNvSpPr>
            <a:spLocks noGrp="1" noChangeArrowheads="1"/>
          </p:cNvSpPr>
          <p:nvPr>
            <p:ph type="title"/>
          </p:nvPr>
        </p:nvSpPr>
        <p:spPr>
          <a:xfrm>
            <a:off x="685800" y="685800"/>
            <a:ext cx="7772400" cy="10668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t>References</a:t>
            </a:r>
          </a:p>
        </p:txBody>
      </p:sp>
      <p:sp>
        <p:nvSpPr>
          <p:cNvPr id="11266" name="Rectangle 2"/>
          <p:cNvSpPr>
            <a:spLocks noGrp="1" noChangeArrowheads="1"/>
          </p:cNvSpPr>
          <p:nvPr>
            <p:ph type="body" idx="1"/>
          </p:nvPr>
        </p:nvSpPr>
        <p:spPr>
          <a:xfrm>
            <a:off x="685800" y="1981200"/>
            <a:ext cx="7772400" cy="4208463"/>
          </a:xfrm>
          <a:ln/>
        </p:spPr>
        <p:txBody>
          <a:bodyPr/>
          <a:lstStyle/>
          <a:p>
            <a:endParaRPr lang="en-US"/>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idx="15"/>
          </p:nvPr>
        </p:nvSpPr>
        <p:spPr>
          <a:xfrm>
            <a:off x="714348" y="357166"/>
            <a:ext cx="2374889" cy="273050"/>
          </a:xfrm>
        </p:spPr>
        <p:txBody>
          <a:bodyPr/>
          <a:lstStyle/>
          <a:p>
            <a:r>
              <a:rPr lang="en-US" smtClean="0"/>
              <a:t>June 2012</a:t>
            </a:r>
            <a:endParaRPr lang="en-GB"/>
          </a:p>
        </p:txBody>
      </p:sp>
      <p:sp>
        <p:nvSpPr>
          <p:cNvPr id="5" name="Footer Placeholder 4"/>
          <p:cNvSpPr>
            <a:spLocks noGrp="1"/>
          </p:cNvSpPr>
          <p:nvPr>
            <p:ph type="ftr" idx="14"/>
          </p:nvPr>
        </p:nvSpPr>
        <p:spPr>
          <a:xfrm>
            <a:off x="6286512" y="6475413"/>
            <a:ext cx="2255826" cy="180975"/>
          </a:xfrm>
        </p:spPr>
        <p:txBody>
          <a:bodyPr/>
          <a:lstStyle/>
          <a:p>
            <a:r>
              <a:rPr lang="en-GB" smtClean="0"/>
              <a:t>Jon Rosdahl, CSR</a:t>
            </a:r>
            <a:endParaRPr lang="en-GB" dirty="0"/>
          </a:p>
        </p:txBody>
      </p:sp>
      <p:sp>
        <p:nvSpPr>
          <p:cNvPr id="6" name="Slide Number Placeholder 5"/>
          <p:cNvSpPr>
            <a:spLocks noGrp="1"/>
          </p:cNvSpPr>
          <p:nvPr>
            <p:ph type="sldNum" idx="12"/>
          </p:nvPr>
        </p:nvSpPr>
        <p:spPr/>
        <p:txBody>
          <a:bodyPr/>
          <a:lstStyle/>
          <a:p>
            <a:r>
              <a:rPr lang="en-GB"/>
              <a:t>Slide </a:t>
            </a:r>
            <a:fld id="{8DC72EFA-1DF8-481C-8B66-C8A1D5DAFDEA}" type="slidenum">
              <a:rPr lang="en-GB"/>
              <a:pPr/>
              <a:t>3</a:t>
            </a:fld>
            <a:endParaRPr lang="en-GB"/>
          </a:p>
        </p:txBody>
      </p:sp>
      <p:sp>
        <p:nvSpPr>
          <p:cNvPr id="9217" name="Rectangle 1"/>
          <p:cNvSpPr>
            <a:spLocks noGrp="1" noChangeArrowheads="1"/>
          </p:cNvSpPr>
          <p:nvPr>
            <p:ph type="title"/>
          </p:nvPr>
        </p:nvSpPr>
        <p:spPr>
          <a:xfrm>
            <a:off x="685800" y="684213"/>
            <a:ext cx="7772400" cy="382587"/>
          </a:xfrm>
          <a:ln/>
        </p:spPr>
        <p:txBody>
          <a:bodyPr lIns="90000" tIns="46800" rIns="90000" bIns="46800"/>
          <a:lstStyle/>
          <a:p>
            <a:r>
              <a:rPr lang="en-US" dirty="0" smtClean="0"/>
              <a:t>Proposed Agenda</a:t>
            </a:r>
            <a:endParaRPr lang="en-US" dirty="0"/>
          </a:p>
        </p:txBody>
      </p:sp>
      <p:sp>
        <p:nvSpPr>
          <p:cNvPr id="9218" name="Rectangle 2"/>
          <p:cNvSpPr>
            <a:spLocks noGrp="1" noChangeArrowheads="1"/>
          </p:cNvSpPr>
          <p:nvPr>
            <p:ph type="body" idx="1"/>
          </p:nvPr>
        </p:nvSpPr>
        <p:spPr>
          <a:xfrm>
            <a:off x="533400" y="1066800"/>
            <a:ext cx="8229600" cy="5410200"/>
          </a:xfrm>
          <a:ln/>
        </p:spPr>
        <p:txBody>
          <a:bodyPr/>
          <a:lstStyle/>
          <a:p>
            <a:pPr>
              <a:buFont typeface="+mj-lt"/>
              <a:buAutoNum type="arabicPeriod"/>
            </a:pPr>
            <a:r>
              <a:rPr lang="en-US" sz="1600" dirty="0" smtClean="0"/>
              <a:t>Welcome/Intro/</a:t>
            </a:r>
            <a:r>
              <a:rPr lang="en-US" sz="1600" dirty="0" err="1" smtClean="0"/>
              <a:t>RollCall</a:t>
            </a:r>
            <a:r>
              <a:rPr lang="en-US" sz="1600" dirty="0" smtClean="0"/>
              <a:t>		                        			- </a:t>
            </a:r>
            <a:r>
              <a:rPr lang="en-US" sz="1600" dirty="0" err="1" smtClean="0"/>
              <a:t>Nikolich</a:t>
            </a:r>
            <a:r>
              <a:rPr lang="en-US" sz="1600" dirty="0" smtClean="0"/>
              <a:t>/</a:t>
            </a:r>
            <a:r>
              <a:rPr lang="en-US" sz="1600" dirty="0" err="1" smtClean="0"/>
              <a:t>D’Ambrosia</a:t>
            </a:r>
            <a:r>
              <a:rPr lang="en-US" sz="1600" dirty="0" smtClean="0"/>
              <a:t>  4 min</a:t>
            </a:r>
          </a:p>
          <a:p>
            <a:pPr>
              <a:buFont typeface="+mj-lt"/>
              <a:buAutoNum type="arabicPeriod"/>
            </a:pPr>
            <a:r>
              <a:rPr lang="en-US" sz="1600" dirty="0" smtClean="0"/>
              <a:t>MI: Approve/Modify Agenda		      	                 		- Nikolich	  		  4 min</a:t>
            </a:r>
          </a:p>
          <a:p>
            <a:pPr>
              <a:buFont typeface="+mj-lt"/>
              <a:buAutoNum type="arabicPeriod"/>
            </a:pPr>
            <a:r>
              <a:rPr lang="en-US" sz="1600" dirty="0" smtClean="0"/>
              <a:t> II: Chair Announcements							- Nikolich			  0 min*</a:t>
            </a:r>
          </a:p>
          <a:p>
            <a:pPr lvl="0">
              <a:buFont typeface="+mj-lt"/>
              <a:buAutoNum type="arabicPeriod"/>
            </a:pPr>
            <a:r>
              <a:rPr lang="en-US" sz="1600" dirty="0" smtClean="0"/>
              <a:t> II: EC Member</a:t>
            </a:r>
            <a:r>
              <a:rPr lang="en-US" sz="1600" baseline="0" dirty="0" smtClean="0"/>
              <a:t> </a:t>
            </a:r>
            <a:r>
              <a:rPr lang="en-US" sz="1600" baseline="0" dirty="0" err="1" smtClean="0"/>
              <a:t>Affilliations</a:t>
            </a:r>
            <a:r>
              <a:rPr lang="en-US" sz="1600" baseline="0" dirty="0" smtClean="0"/>
              <a:t> updates         				- Nikolich			  0</a:t>
            </a:r>
            <a:r>
              <a:rPr lang="en-US" sz="1600" dirty="0" smtClean="0"/>
              <a:t> min*</a:t>
            </a:r>
          </a:p>
          <a:p>
            <a:pPr>
              <a:buFont typeface="+mj-lt"/>
              <a:buAutoNum type="arabicPeriod"/>
            </a:pPr>
            <a:r>
              <a:rPr lang="en-US" sz="1600" dirty="0" smtClean="0"/>
              <a:t>DT: IEEE 802/IETF relationship					- </a:t>
            </a:r>
            <a:r>
              <a:rPr lang="en-US" sz="1600" dirty="0" err="1" smtClean="0"/>
              <a:t>Thaler</a:t>
            </a:r>
            <a:r>
              <a:rPr lang="en-US" sz="1600" dirty="0" smtClean="0"/>
              <a:t>			  5 min</a:t>
            </a:r>
          </a:p>
          <a:p>
            <a:pPr>
              <a:buFont typeface="+mj-lt"/>
              <a:buAutoNum type="arabicPeriod"/>
            </a:pPr>
            <a:r>
              <a:rPr lang="en-US" sz="1600" dirty="0" smtClean="0">
                <a:solidFill>
                  <a:schemeClr val="tx1"/>
                </a:solidFill>
              </a:rPr>
              <a:t>DT: Notification of 802.15.6 Appeal Withdrawal		- Nikolich	 		  0 min* </a:t>
            </a:r>
          </a:p>
          <a:p>
            <a:pPr>
              <a:buFont typeface="+mj-lt"/>
              <a:buAutoNum type="arabicPeriod"/>
            </a:pPr>
            <a:r>
              <a:rPr lang="en-US" sz="1600" dirty="0" smtClean="0">
                <a:solidFill>
                  <a:schemeClr val="tx1"/>
                </a:solidFill>
              </a:rPr>
              <a:t>DT: Report on Network Services Contract Status     		- Rosdahl	  		  0 min* </a:t>
            </a:r>
          </a:p>
          <a:p>
            <a:pPr>
              <a:buFont typeface="+mj-lt"/>
              <a:buAutoNum type="arabicPeriod"/>
            </a:pPr>
            <a:r>
              <a:rPr lang="en-US" sz="1600" dirty="0" smtClean="0"/>
              <a:t>DT: Report: July 2012 San Diego Meeting Plans		- Rosdahl			  3 min </a:t>
            </a:r>
          </a:p>
          <a:p>
            <a:pPr>
              <a:buFont typeface="+mj-lt"/>
              <a:buAutoNum type="arabicPeriod"/>
            </a:pPr>
            <a:r>
              <a:rPr lang="en-US" sz="1600" dirty="0" smtClean="0"/>
              <a:t>DT: Report on July 2013 Geneva Meeting Plans       		- Rosdahl			  4 min</a:t>
            </a:r>
          </a:p>
          <a:p>
            <a:pPr>
              <a:buFont typeface="+mj-lt"/>
              <a:buAutoNum type="arabicPeriod"/>
            </a:pPr>
            <a:r>
              <a:rPr lang="en-US" sz="1600" dirty="0" smtClean="0"/>
              <a:t>DT: Discussion Meeting Manager Job Description  		- Rosdahl			30 min </a:t>
            </a:r>
          </a:p>
          <a:p>
            <a:pPr>
              <a:buFont typeface="+mj-lt"/>
              <a:buAutoNum type="arabicPeriod"/>
            </a:pPr>
            <a:r>
              <a:rPr lang="en-US" sz="1600" dirty="0" smtClean="0"/>
              <a:t>DT: November Workshop Action items	           		- Kraemer		20 min </a:t>
            </a:r>
          </a:p>
          <a:p>
            <a:pPr>
              <a:buFont typeface="+mj-lt"/>
              <a:buAutoNum type="arabicPeriod"/>
            </a:pPr>
            <a:r>
              <a:rPr lang="en-US" sz="1600" dirty="0" smtClean="0"/>
              <a:t>ME:  802.22.2 – Sponsor Ballot Completion	            	- </a:t>
            </a:r>
            <a:r>
              <a:rPr lang="en-US" sz="1600" dirty="0" err="1" smtClean="0"/>
              <a:t>Mody</a:t>
            </a:r>
            <a:r>
              <a:rPr lang="en-US" sz="1600" dirty="0" smtClean="0"/>
              <a:t>			10 min </a:t>
            </a:r>
          </a:p>
          <a:p>
            <a:pPr>
              <a:buFont typeface="+mj-lt"/>
              <a:buAutoNum type="arabicPeriod"/>
            </a:pPr>
            <a:r>
              <a:rPr lang="en-US" sz="1600" dirty="0" smtClean="0"/>
              <a:t>DT: Proposed change to Ops Manual Section 11	 		- Chaplin			10 min </a:t>
            </a:r>
          </a:p>
          <a:p>
            <a:pPr>
              <a:buFont typeface="+mj-lt"/>
              <a:buAutoNum type="arabicPeriod"/>
            </a:pPr>
            <a:r>
              <a:rPr lang="en-US" sz="1600" dirty="0" smtClean="0"/>
              <a:t>DT: IMAT support for Participation less than 75% of a mtg. 	- </a:t>
            </a:r>
            <a:r>
              <a:rPr lang="en-US" sz="1600" dirty="0" err="1" smtClean="0"/>
              <a:t>Thaler</a:t>
            </a:r>
            <a:r>
              <a:rPr lang="en-US" sz="1600" dirty="0" smtClean="0"/>
              <a:t>		10 min</a:t>
            </a:r>
          </a:p>
          <a:p>
            <a:pPr>
              <a:buFont typeface="+mj-lt"/>
              <a:buAutoNum type="arabicPeriod"/>
            </a:pPr>
            <a:r>
              <a:rPr lang="en-US" sz="1600" dirty="0" smtClean="0"/>
              <a:t>DT: Report on Single Sales Channel Update                      	- McCabe			  3 min </a:t>
            </a:r>
          </a:p>
          <a:p>
            <a:pPr>
              <a:buFont typeface="+mj-lt"/>
              <a:buAutoNum type="arabicPeriod"/>
            </a:pPr>
            <a:r>
              <a:rPr lang="en-US" sz="1600" dirty="0" smtClean="0"/>
              <a:t>AOB                                                        				- 				12  min</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AOB Items:</a:t>
            </a:r>
            <a:endParaRPr lang="en-US" dirty="0"/>
          </a:p>
        </p:txBody>
      </p:sp>
      <p:sp>
        <p:nvSpPr>
          <p:cNvPr id="3" name="Content Placeholder 2"/>
          <p:cNvSpPr>
            <a:spLocks noGrp="1"/>
          </p:cNvSpPr>
          <p:nvPr>
            <p:ph idx="1"/>
          </p:nvPr>
        </p:nvSpPr>
        <p:spPr/>
        <p:txBody>
          <a:bodyPr/>
          <a:lstStyle/>
          <a:p>
            <a:pPr>
              <a:buFont typeface="+mj-lt"/>
              <a:buAutoNum type="arabicPeriod"/>
            </a:pPr>
            <a:r>
              <a:rPr lang="en-US" sz="1600" dirty="0" smtClean="0"/>
              <a:t>DI: Hosts and Sponsor Guidelines				- </a:t>
            </a:r>
            <a:r>
              <a:rPr lang="en-US" sz="1600" dirty="0" err="1" smtClean="0"/>
              <a:t>Risgbee</a:t>
            </a:r>
            <a:r>
              <a:rPr lang="en-US" sz="1600" dirty="0" smtClean="0"/>
              <a:t>/Rosdahl	4 min</a:t>
            </a:r>
          </a:p>
          <a:p>
            <a:pPr>
              <a:buFont typeface="+mj-lt"/>
              <a:buAutoNum type="arabicPeriod"/>
            </a:pPr>
            <a:r>
              <a:rPr lang="en-US" sz="1600" dirty="0" smtClean="0"/>
              <a:t>DI: Stds-802-SEC-ListServ  properties and owners	- Rosdahl			3 min</a:t>
            </a:r>
          </a:p>
          <a:p>
            <a:pPr>
              <a:buFont typeface="+mj-lt"/>
              <a:buAutoNum type="arabicPeriod"/>
            </a:pPr>
            <a:endParaRPr lang="en-US" sz="1800" dirty="0" smtClean="0"/>
          </a:p>
          <a:p>
            <a:r>
              <a:rPr lang="en-US" dirty="0" smtClean="0"/>
              <a:t> </a:t>
            </a:r>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4</a:t>
            </a:fld>
            <a:endParaRPr lang="en-GB" dirty="0"/>
          </a:p>
        </p:txBody>
      </p:sp>
      <p:sp>
        <p:nvSpPr>
          <p:cNvPr id="5" name="Footer Placeholder 4"/>
          <p:cNvSpPr>
            <a:spLocks noGrp="1"/>
          </p:cNvSpPr>
          <p:nvPr>
            <p:ph type="ftr" idx="14"/>
          </p:nvPr>
        </p:nvSpPr>
        <p:spPr/>
        <p:txBody>
          <a:bodyPr/>
          <a:lstStyle/>
          <a:p>
            <a:r>
              <a:rPr lang="en-GB" smtClean="0"/>
              <a:t>Jon Rosdahl, CSR</a:t>
            </a:r>
            <a:endParaRPr lang="en-GB" dirty="0"/>
          </a:p>
        </p:txBody>
      </p:sp>
      <p:sp>
        <p:nvSpPr>
          <p:cNvPr id="6" name="Date Placeholder 5"/>
          <p:cNvSpPr>
            <a:spLocks noGrp="1"/>
          </p:cNvSpPr>
          <p:nvPr>
            <p:ph type="dt" idx="15"/>
          </p:nvPr>
        </p:nvSpPr>
        <p:spPr/>
        <p:txBody>
          <a:bodyPr/>
          <a:lstStyle/>
          <a:p>
            <a:r>
              <a:rPr lang="en-US" smtClean="0"/>
              <a:t>June 2012</a:t>
            </a:r>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Rectangle 1"/>
          <p:cNvSpPr>
            <a:spLocks noGrp="1" noChangeArrowheads="1"/>
          </p:cNvSpPr>
          <p:nvPr>
            <p:ph type="title"/>
          </p:nvPr>
        </p:nvSpPr>
        <p:spPr>
          <a:xfrm>
            <a:off x="685800" y="685801"/>
            <a:ext cx="7770813" cy="914400"/>
          </a:xfrm>
          <a:ln/>
        </p:spPr>
        <p:txBody>
          <a:bodyPr lIns="90000" tIns="46800" rIns="90000" bIns="46800"/>
          <a:lstStyle/>
          <a:p>
            <a:pPr marL="514350" indent="-514350" algn="l" rtl="0" eaLnBrk="1" fontAlgn="base" hangingPunct="1">
              <a:buAutoNum type="arabicPeriod"/>
            </a:pPr>
            <a:r>
              <a:rPr lang="en-US" sz="2000" b="1" dirty="0" smtClean="0">
                <a:solidFill>
                  <a:srgbClr val="000000"/>
                </a:solidFill>
                <a:latin typeface="+mj-lt"/>
                <a:ea typeface="+mj-ea"/>
                <a:cs typeface="+mj-cs"/>
              </a:rPr>
              <a:t>Welcome/Intro/</a:t>
            </a:r>
            <a:r>
              <a:rPr lang="en-US" sz="2000" b="1" dirty="0" err="1" smtClean="0">
                <a:solidFill>
                  <a:srgbClr val="000000"/>
                </a:solidFill>
                <a:latin typeface="+mj-lt"/>
                <a:ea typeface="+mj-ea"/>
                <a:cs typeface="+mj-cs"/>
              </a:rPr>
              <a:t>RollCall</a:t>
            </a:r>
            <a:r>
              <a:rPr lang="en-US" sz="2000" b="1" dirty="0" smtClean="0">
                <a:solidFill>
                  <a:srgbClr val="000000"/>
                </a:solidFill>
                <a:latin typeface="+mj-lt"/>
                <a:ea typeface="+mj-ea"/>
                <a:cs typeface="+mj-cs"/>
              </a:rPr>
              <a:t>		   	-  </a:t>
            </a:r>
            <a:r>
              <a:rPr lang="en-US" sz="2000" b="1" dirty="0" err="1" smtClean="0">
                <a:solidFill>
                  <a:srgbClr val="000000"/>
                </a:solidFill>
                <a:latin typeface="+mj-lt"/>
                <a:ea typeface="+mj-ea"/>
                <a:cs typeface="+mj-cs"/>
              </a:rPr>
              <a:t>Nikolich</a:t>
            </a:r>
            <a:r>
              <a:rPr lang="en-US" sz="2000" b="1" dirty="0" smtClean="0">
                <a:solidFill>
                  <a:srgbClr val="000000"/>
                </a:solidFill>
                <a:latin typeface="+mj-lt"/>
                <a:ea typeface="+mj-ea"/>
                <a:cs typeface="+mj-cs"/>
              </a:rPr>
              <a:t>/</a:t>
            </a:r>
            <a:r>
              <a:rPr lang="en-US" sz="2000" b="1" dirty="0" err="1" smtClean="0">
                <a:solidFill>
                  <a:srgbClr val="000000"/>
                </a:solidFill>
                <a:latin typeface="+mj-lt"/>
                <a:ea typeface="+mj-ea"/>
                <a:cs typeface="+mj-cs"/>
              </a:rPr>
              <a:t>D’Ambrosia</a:t>
            </a:r>
            <a:r>
              <a:rPr lang="en-US" sz="2000" b="1" dirty="0" smtClean="0">
                <a:solidFill>
                  <a:srgbClr val="000000"/>
                </a:solidFill>
                <a:latin typeface="+mj-lt"/>
                <a:ea typeface="+mj-ea"/>
                <a:cs typeface="+mj-cs"/>
              </a:rPr>
              <a:t>  4 min</a:t>
            </a:r>
            <a:endParaRPr lang="en-US" sz="2000" dirty="0"/>
          </a:p>
        </p:txBody>
      </p:sp>
      <p:sp>
        <p:nvSpPr>
          <p:cNvPr id="10242" name="Rectangle 2"/>
          <p:cNvSpPr>
            <a:spLocks noGrp="1" noChangeArrowheads="1"/>
          </p:cNvSpPr>
          <p:nvPr>
            <p:ph sz="half" idx="1"/>
          </p:nvPr>
        </p:nvSpPr>
        <p:spPr>
          <a:xfrm>
            <a:off x="685800" y="1752600"/>
            <a:ext cx="3808413" cy="4648200"/>
          </a:xfrm>
          <a:ln/>
        </p:spPr>
        <p:txBody>
          <a:bodyPr/>
          <a:lstStyle/>
          <a:p>
            <a:r>
              <a:rPr lang="en-US" sz="1800" dirty="0" smtClean="0"/>
              <a:t>Chair Paul Nikolich</a:t>
            </a:r>
          </a:p>
          <a:p>
            <a:r>
              <a:rPr lang="en-US" sz="1800" dirty="0" smtClean="0"/>
              <a:t>1</a:t>
            </a:r>
            <a:r>
              <a:rPr lang="en-US" sz="1800" baseline="30000" dirty="0" smtClean="0"/>
              <a:t>st</a:t>
            </a:r>
            <a:r>
              <a:rPr lang="en-US" sz="1800" dirty="0" smtClean="0"/>
              <a:t> Vice Chair Pat </a:t>
            </a:r>
            <a:r>
              <a:rPr lang="en-US" sz="1800" dirty="0" err="1" smtClean="0"/>
              <a:t>Thaler</a:t>
            </a:r>
            <a:endParaRPr lang="en-US" sz="1800" dirty="0" smtClean="0"/>
          </a:p>
          <a:p>
            <a:r>
              <a:rPr lang="en-US" sz="1800" dirty="0" smtClean="0"/>
              <a:t>2</a:t>
            </a:r>
            <a:r>
              <a:rPr lang="en-US" sz="1800" baseline="30000" dirty="0" smtClean="0"/>
              <a:t>nd</a:t>
            </a:r>
            <a:r>
              <a:rPr lang="en-US" sz="1800" dirty="0" smtClean="0"/>
              <a:t> Vice Chair James </a:t>
            </a:r>
            <a:r>
              <a:rPr lang="en-US" sz="1800" dirty="0" err="1" smtClean="0"/>
              <a:t>Gilb</a:t>
            </a:r>
            <a:endParaRPr lang="en-US" sz="1800" dirty="0" smtClean="0"/>
          </a:p>
          <a:p>
            <a:r>
              <a:rPr lang="en-US" sz="1800" dirty="0" smtClean="0"/>
              <a:t>Recording Sec. John </a:t>
            </a:r>
            <a:r>
              <a:rPr lang="en-US" sz="1800" dirty="0" err="1" smtClean="0"/>
              <a:t>D’Ambrosia</a:t>
            </a:r>
            <a:endParaRPr lang="en-US" sz="1800" dirty="0" smtClean="0"/>
          </a:p>
          <a:p>
            <a:r>
              <a:rPr lang="en-US" sz="1800" dirty="0" smtClean="0"/>
              <a:t>Executive Sec. Jon Rosdahl</a:t>
            </a:r>
          </a:p>
          <a:p>
            <a:r>
              <a:rPr lang="en-US" sz="1800" dirty="0" smtClean="0"/>
              <a:t>P802.1 Chair Tony </a:t>
            </a:r>
            <a:r>
              <a:rPr lang="en-US" sz="1800" dirty="0" err="1" smtClean="0"/>
              <a:t>Jeffree</a:t>
            </a:r>
            <a:endParaRPr lang="en-US" sz="1800" dirty="0" smtClean="0"/>
          </a:p>
          <a:p>
            <a:r>
              <a:rPr lang="en-US" sz="1800" dirty="0" smtClean="0"/>
              <a:t>P802.3 Chair David Law</a:t>
            </a:r>
          </a:p>
          <a:p>
            <a:r>
              <a:rPr lang="en-US" sz="1800" dirty="0" smtClean="0"/>
              <a:t>P802.11 Chair Bruce Kraemer</a:t>
            </a:r>
          </a:p>
          <a:p>
            <a:r>
              <a:rPr lang="en-US" sz="1800" dirty="0" smtClean="0"/>
              <a:t>P802.15 Chair Bob </a:t>
            </a:r>
            <a:r>
              <a:rPr lang="en-US" sz="1800" dirty="0" err="1" smtClean="0"/>
              <a:t>Heile</a:t>
            </a:r>
            <a:endParaRPr lang="en-US" sz="1800" dirty="0" smtClean="0"/>
          </a:p>
          <a:p>
            <a:r>
              <a:rPr lang="en-US" sz="1800" dirty="0" smtClean="0"/>
              <a:t>P802.16 Chair Roger Marks</a:t>
            </a:r>
          </a:p>
          <a:p>
            <a:r>
              <a:rPr lang="en-US" sz="1800" dirty="0" smtClean="0"/>
              <a:t>P802.18 Chair Mike Lynch</a:t>
            </a:r>
          </a:p>
          <a:p>
            <a:r>
              <a:rPr lang="en-US" sz="1800" dirty="0" smtClean="0"/>
              <a:t>P802.19 Chair Steve </a:t>
            </a:r>
            <a:r>
              <a:rPr lang="en-US" sz="1800" dirty="0" err="1" smtClean="0"/>
              <a:t>Shellhammer</a:t>
            </a:r>
            <a:endParaRPr lang="en-US" sz="1800" dirty="0" smtClean="0"/>
          </a:p>
          <a:p>
            <a:r>
              <a:rPr lang="en-US" sz="1800" dirty="0" smtClean="0"/>
              <a:t>P802.22 Chair </a:t>
            </a:r>
            <a:r>
              <a:rPr lang="en-US" sz="1800" dirty="0" err="1" smtClean="0"/>
              <a:t>Apurva</a:t>
            </a:r>
            <a:r>
              <a:rPr lang="en-US" sz="1800" dirty="0" smtClean="0"/>
              <a:t> </a:t>
            </a:r>
            <a:r>
              <a:rPr lang="en-US" sz="1800" dirty="0" err="1" smtClean="0"/>
              <a:t>Mody</a:t>
            </a:r>
            <a:endParaRPr lang="en-US" sz="1800" dirty="0" smtClean="0"/>
          </a:p>
          <a:p>
            <a:endParaRPr lang="en-US" dirty="0"/>
          </a:p>
        </p:txBody>
      </p:sp>
      <p:sp>
        <p:nvSpPr>
          <p:cNvPr id="7" name="Content Placeholder 6"/>
          <p:cNvSpPr>
            <a:spLocks noGrp="1"/>
          </p:cNvSpPr>
          <p:nvPr>
            <p:ph sz="half" idx="2"/>
          </p:nvPr>
        </p:nvSpPr>
        <p:spPr>
          <a:xfrm>
            <a:off x="4495800" y="1752600"/>
            <a:ext cx="4114799" cy="4341813"/>
          </a:xfrm>
        </p:spPr>
        <p:txBody>
          <a:bodyPr/>
          <a:lstStyle/>
          <a:p>
            <a:r>
              <a:rPr lang="en-US" sz="1800" dirty="0" smtClean="0"/>
              <a:t>Member Emeritus Geoff Thompson</a:t>
            </a:r>
          </a:p>
          <a:p>
            <a:r>
              <a:rPr lang="en-US" sz="1800" dirty="0" smtClean="0"/>
              <a:t>Member Emeritus Buzz Rigsbee</a:t>
            </a:r>
          </a:p>
          <a:p>
            <a:r>
              <a:rPr lang="en-US" sz="1800" dirty="0" smtClean="0"/>
              <a:t>IEEE 802 Ombudsman Karen McCabe</a:t>
            </a:r>
          </a:p>
          <a:p>
            <a:endParaRPr lang="en-US" sz="1800" dirty="0" smtClean="0"/>
          </a:p>
          <a:p>
            <a:endParaRPr lang="en-US" sz="1800" dirty="0" smtClean="0"/>
          </a:p>
          <a:p>
            <a:endParaRPr lang="en-US" dirty="0"/>
          </a:p>
        </p:txBody>
      </p:sp>
      <p:sp>
        <p:nvSpPr>
          <p:cNvPr id="4" name="Date Placeholder 3"/>
          <p:cNvSpPr>
            <a:spLocks noGrp="1"/>
          </p:cNvSpPr>
          <p:nvPr>
            <p:ph type="dt" idx="10"/>
          </p:nvPr>
        </p:nvSpPr>
        <p:spPr/>
        <p:txBody>
          <a:bodyPr/>
          <a:lstStyle/>
          <a:p>
            <a:r>
              <a:rPr lang="en-US" smtClean="0"/>
              <a:t>June 2012</a:t>
            </a:r>
            <a:endParaRPr lang="en-GB"/>
          </a:p>
        </p:txBody>
      </p:sp>
      <p:sp>
        <p:nvSpPr>
          <p:cNvPr id="5" name="Footer Placeholder 4"/>
          <p:cNvSpPr>
            <a:spLocks noGrp="1"/>
          </p:cNvSpPr>
          <p:nvPr>
            <p:ph type="ftr" idx="11"/>
          </p:nvPr>
        </p:nvSpPr>
        <p:spPr/>
        <p:txBody>
          <a:bodyPr/>
          <a:lstStyle/>
          <a:p>
            <a:r>
              <a:rPr lang="en-GB" smtClean="0"/>
              <a:t>Jon Rosdahl, CSR</a:t>
            </a:r>
            <a:endParaRPr lang="en-GB" dirty="0"/>
          </a:p>
        </p:txBody>
      </p:sp>
      <p:sp>
        <p:nvSpPr>
          <p:cNvPr id="6" name="Slide Number Placeholder 5"/>
          <p:cNvSpPr>
            <a:spLocks noGrp="1"/>
          </p:cNvSpPr>
          <p:nvPr>
            <p:ph type="sldNum" idx="12"/>
          </p:nvPr>
        </p:nvSpPr>
        <p:spPr/>
        <p:txBody>
          <a:bodyPr/>
          <a:lstStyle/>
          <a:p>
            <a:r>
              <a:rPr lang="en-GB"/>
              <a:t>Slide </a:t>
            </a:r>
            <a:fld id="{DC83D890-10BB-4905-98E9-EC5FFEC1B9BB}" type="slidenum">
              <a:rPr lang="en-GB"/>
              <a:pPr/>
              <a:t>5</a:t>
            </a:fld>
            <a:endParaRPr lang="en-GB"/>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457200" indent="-457200">
              <a:buAutoNum type="arabicPeriod" startAt="2"/>
            </a:pPr>
            <a:r>
              <a:rPr lang="en-US" sz="2000" b="1" dirty="0" smtClean="0">
                <a:solidFill>
                  <a:srgbClr val="000000"/>
                </a:solidFill>
                <a:latin typeface="+mj-lt"/>
                <a:ea typeface="+mj-ea"/>
                <a:cs typeface="+mj-cs"/>
              </a:rPr>
              <a:t>Approve Agenda                                      	- Nikolich	  4 min</a:t>
            </a:r>
            <a:endParaRPr lang="en-US" sz="2000" dirty="0"/>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6</a:t>
            </a:fld>
            <a:endParaRPr lang="en-GB" dirty="0"/>
          </a:p>
        </p:txBody>
      </p:sp>
      <p:sp>
        <p:nvSpPr>
          <p:cNvPr id="5" name="Footer Placeholder 4"/>
          <p:cNvSpPr>
            <a:spLocks noGrp="1"/>
          </p:cNvSpPr>
          <p:nvPr>
            <p:ph type="ftr" idx="14"/>
          </p:nvPr>
        </p:nvSpPr>
        <p:spPr/>
        <p:txBody>
          <a:bodyPr/>
          <a:lstStyle/>
          <a:p>
            <a:r>
              <a:rPr lang="en-GB" smtClean="0"/>
              <a:t>Jon Rosdahl, CSR</a:t>
            </a:r>
            <a:endParaRPr lang="en-GB" dirty="0"/>
          </a:p>
        </p:txBody>
      </p:sp>
      <p:sp>
        <p:nvSpPr>
          <p:cNvPr id="6" name="Date Placeholder 5"/>
          <p:cNvSpPr>
            <a:spLocks noGrp="1"/>
          </p:cNvSpPr>
          <p:nvPr>
            <p:ph type="dt" idx="15"/>
          </p:nvPr>
        </p:nvSpPr>
        <p:spPr/>
        <p:txBody>
          <a:bodyPr/>
          <a:lstStyle/>
          <a:p>
            <a:r>
              <a:rPr lang="en-US" smtClean="0"/>
              <a:t>June 2012</a:t>
            </a:r>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3.0 Chair Announcements</a:t>
            </a:r>
            <a:endParaRPr lang="en-US" dirty="0"/>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7</a:t>
            </a:fld>
            <a:endParaRPr lang="en-GB" dirty="0"/>
          </a:p>
        </p:txBody>
      </p:sp>
      <p:sp>
        <p:nvSpPr>
          <p:cNvPr id="5" name="Footer Placeholder 4"/>
          <p:cNvSpPr>
            <a:spLocks noGrp="1"/>
          </p:cNvSpPr>
          <p:nvPr>
            <p:ph type="ftr" idx="14"/>
          </p:nvPr>
        </p:nvSpPr>
        <p:spPr/>
        <p:txBody>
          <a:bodyPr/>
          <a:lstStyle/>
          <a:p>
            <a:r>
              <a:rPr lang="en-GB" smtClean="0"/>
              <a:t>Jon Rosdahl, CSR</a:t>
            </a:r>
            <a:endParaRPr lang="en-GB" dirty="0"/>
          </a:p>
        </p:txBody>
      </p:sp>
      <p:sp>
        <p:nvSpPr>
          <p:cNvPr id="6" name="Date Placeholder 5"/>
          <p:cNvSpPr>
            <a:spLocks noGrp="1"/>
          </p:cNvSpPr>
          <p:nvPr>
            <p:ph type="dt" idx="15"/>
          </p:nvPr>
        </p:nvSpPr>
        <p:spPr/>
        <p:txBody>
          <a:bodyPr/>
          <a:lstStyle/>
          <a:p>
            <a:r>
              <a:rPr lang="en-US" smtClean="0"/>
              <a:t>June 2012</a:t>
            </a:r>
            <a:endParaRPr lang="en-GB"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1"/>
            <a:ext cx="7770813" cy="457200"/>
          </a:xfrm>
        </p:spPr>
        <p:txBody>
          <a:bodyPr/>
          <a:lstStyle/>
          <a:p>
            <a:r>
              <a:rPr lang="en-US" dirty="0" smtClean="0"/>
              <a:t>4.0 EC Member affiliation update</a:t>
            </a:r>
            <a:endParaRPr lang="en-US" dirty="0"/>
          </a:p>
        </p:txBody>
      </p:sp>
      <p:sp>
        <p:nvSpPr>
          <p:cNvPr id="3" name="Content Placeholder 2"/>
          <p:cNvSpPr>
            <a:spLocks noGrp="1"/>
          </p:cNvSpPr>
          <p:nvPr>
            <p:ph idx="1"/>
          </p:nvPr>
        </p:nvSpPr>
        <p:spPr>
          <a:xfrm>
            <a:off x="381000" y="1219200"/>
            <a:ext cx="8382000" cy="4875213"/>
          </a:xfrm>
        </p:spPr>
        <p:txBody>
          <a:bodyPr/>
          <a:lstStyle/>
          <a:p>
            <a:r>
              <a:rPr lang="en-US" sz="2000" dirty="0" smtClean="0">
                <a:solidFill>
                  <a:schemeClr val="tx1"/>
                </a:solidFill>
              </a:rPr>
              <a:t>Chair </a:t>
            </a:r>
            <a:r>
              <a:rPr lang="en-US" sz="2000" dirty="0" smtClean="0">
                <a:solidFill>
                  <a:schemeClr val="tx1"/>
                </a:solidFill>
                <a:hlinkClick r:id="rId2"/>
              </a:rPr>
              <a:t>Paul Nikolich</a:t>
            </a:r>
            <a:r>
              <a:rPr lang="en-US" sz="2000" dirty="0" smtClean="0">
                <a:solidFill>
                  <a:schemeClr val="tx1"/>
                </a:solidFill>
              </a:rPr>
              <a:t>   Self-employed, YAS Broadband Ventures, LLC, Samsung, Intel, Silver Spring Networks, and Hewlett Packard.</a:t>
            </a:r>
          </a:p>
          <a:p>
            <a:r>
              <a:rPr lang="en-US" sz="2000" dirty="0" smtClean="0">
                <a:solidFill>
                  <a:schemeClr val="tx1"/>
                </a:solidFill>
              </a:rPr>
              <a:t> First Vice Chair </a:t>
            </a:r>
            <a:r>
              <a:rPr lang="en-US" sz="2000" dirty="0" smtClean="0">
                <a:solidFill>
                  <a:schemeClr val="tx1"/>
                </a:solidFill>
                <a:hlinkClick r:id="rId3"/>
              </a:rPr>
              <a:t>Pat </a:t>
            </a:r>
            <a:r>
              <a:rPr lang="en-US" sz="2000" dirty="0" err="1" smtClean="0">
                <a:solidFill>
                  <a:schemeClr val="tx1"/>
                </a:solidFill>
                <a:hlinkClick r:id="rId3"/>
              </a:rPr>
              <a:t>Thaler</a:t>
            </a:r>
            <a:r>
              <a:rPr lang="en-US" sz="2000" dirty="0" smtClean="0">
                <a:solidFill>
                  <a:schemeClr val="tx1"/>
                </a:solidFill>
              </a:rPr>
              <a:t>  Broadcom Corporation </a:t>
            </a:r>
          </a:p>
          <a:p>
            <a:r>
              <a:rPr lang="en-US" sz="2000" dirty="0" smtClean="0">
                <a:solidFill>
                  <a:schemeClr val="tx1"/>
                </a:solidFill>
              </a:rPr>
              <a:t>Second Vice Chair </a:t>
            </a:r>
            <a:r>
              <a:rPr lang="en-US" sz="2000" dirty="0" smtClean="0">
                <a:solidFill>
                  <a:schemeClr val="tx1"/>
                </a:solidFill>
                <a:hlinkClick r:id="rId4"/>
              </a:rPr>
              <a:t>James P. K. </a:t>
            </a:r>
            <a:r>
              <a:rPr lang="en-US" sz="2000" dirty="0" err="1" smtClean="0">
                <a:solidFill>
                  <a:schemeClr val="tx1"/>
                </a:solidFill>
                <a:hlinkClick r:id="rId4"/>
              </a:rPr>
              <a:t>Gilb</a:t>
            </a:r>
            <a:r>
              <a:rPr lang="en-US" sz="2000" dirty="0" smtClean="0">
                <a:solidFill>
                  <a:schemeClr val="tx1"/>
                </a:solidFill>
              </a:rPr>
              <a:t> </a:t>
            </a:r>
            <a:r>
              <a:rPr lang="en-US" sz="2000" dirty="0" err="1" smtClean="0">
                <a:solidFill>
                  <a:schemeClr val="tx1"/>
                </a:solidFill>
              </a:rPr>
              <a:t>Tensorcom</a:t>
            </a:r>
            <a:r>
              <a:rPr lang="en-US" sz="2000" dirty="0" smtClean="0">
                <a:solidFill>
                  <a:schemeClr val="tx1"/>
                </a:solidFill>
              </a:rPr>
              <a:t> </a:t>
            </a:r>
          </a:p>
          <a:p>
            <a:r>
              <a:rPr lang="en-US" sz="2000" dirty="0" smtClean="0">
                <a:solidFill>
                  <a:schemeClr val="tx1"/>
                </a:solidFill>
              </a:rPr>
              <a:t>Treasurer </a:t>
            </a:r>
            <a:r>
              <a:rPr lang="en-US" sz="2000" dirty="0" smtClean="0">
                <a:solidFill>
                  <a:schemeClr val="tx1"/>
                </a:solidFill>
                <a:hlinkClick r:id="rId5"/>
              </a:rPr>
              <a:t>Clint </a:t>
            </a:r>
            <a:r>
              <a:rPr lang="en-US" sz="2000" dirty="0" err="1" smtClean="0">
                <a:solidFill>
                  <a:schemeClr val="tx1"/>
                </a:solidFill>
                <a:hlinkClick r:id="rId5"/>
              </a:rPr>
              <a:t>Chaplin</a:t>
            </a:r>
            <a:r>
              <a:rPr lang="en-US" sz="2000" dirty="0" err="1" smtClean="0">
                <a:solidFill>
                  <a:schemeClr val="tx1"/>
                </a:solidFill>
              </a:rPr>
              <a:t>Samsung</a:t>
            </a:r>
            <a:r>
              <a:rPr lang="en-US" sz="2000" dirty="0" smtClean="0">
                <a:solidFill>
                  <a:schemeClr val="tx1"/>
                </a:solidFill>
              </a:rPr>
              <a:t> Electronics </a:t>
            </a:r>
          </a:p>
          <a:p>
            <a:r>
              <a:rPr lang="en-US" sz="2000" dirty="0" smtClean="0">
                <a:solidFill>
                  <a:schemeClr val="tx1"/>
                </a:solidFill>
              </a:rPr>
              <a:t>Recording Secretary </a:t>
            </a:r>
            <a:r>
              <a:rPr lang="en-US" sz="2000" dirty="0" smtClean="0">
                <a:solidFill>
                  <a:schemeClr val="tx1"/>
                </a:solidFill>
                <a:hlinkClick r:id="rId6"/>
              </a:rPr>
              <a:t>John </a:t>
            </a:r>
            <a:r>
              <a:rPr lang="en-US" sz="2000" dirty="0" err="1" smtClean="0">
                <a:solidFill>
                  <a:schemeClr val="tx1"/>
                </a:solidFill>
                <a:hlinkClick r:id="rId6"/>
              </a:rPr>
              <a:t>D'Ambrosia</a:t>
            </a:r>
            <a:r>
              <a:rPr lang="en-US" sz="2000" dirty="0" smtClean="0">
                <a:solidFill>
                  <a:schemeClr val="tx1"/>
                </a:solidFill>
              </a:rPr>
              <a:t> Dell </a:t>
            </a:r>
          </a:p>
          <a:p>
            <a:r>
              <a:rPr lang="en-US" sz="2000" dirty="0" smtClean="0">
                <a:solidFill>
                  <a:schemeClr val="tx1"/>
                </a:solidFill>
              </a:rPr>
              <a:t>Executive Secretary </a:t>
            </a:r>
            <a:r>
              <a:rPr lang="en-US" sz="2000" dirty="0" smtClean="0">
                <a:solidFill>
                  <a:schemeClr val="tx1"/>
                </a:solidFill>
                <a:hlinkClick r:id="rId7"/>
              </a:rPr>
              <a:t>Jon Rosdahl</a:t>
            </a:r>
            <a:r>
              <a:rPr lang="en-US" sz="2000" dirty="0" smtClean="0">
                <a:solidFill>
                  <a:schemeClr val="tx1"/>
                </a:solidFill>
              </a:rPr>
              <a:t> CSR Technologies Inc. </a:t>
            </a:r>
          </a:p>
          <a:p>
            <a:r>
              <a:rPr lang="en-US" sz="2000" dirty="0" smtClean="0">
                <a:solidFill>
                  <a:schemeClr val="tx1"/>
                </a:solidFill>
              </a:rPr>
              <a:t>Member Emeritus </a:t>
            </a:r>
            <a:r>
              <a:rPr lang="en-US" sz="2000" dirty="0" smtClean="0">
                <a:solidFill>
                  <a:schemeClr val="tx1"/>
                </a:solidFill>
                <a:hlinkClick r:id="rId8"/>
              </a:rPr>
              <a:t>Buzz Rigsbee</a:t>
            </a:r>
            <a:r>
              <a:rPr lang="en-US" sz="2000" dirty="0" smtClean="0">
                <a:solidFill>
                  <a:schemeClr val="tx1"/>
                </a:solidFill>
              </a:rPr>
              <a:t> Self employed </a:t>
            </a:r>
          </a:p>
          <a:p>
            <a:r>
              <a:rPr lang="en-US" sz="2000" dirty="0" smtClean="0">
                <a:solidFill>
                  <a:schemeClr val="tx1"/>
                </a:solidFill>
              </a:rPr>
              <a:t>Member Emeritus </a:t>
            </a:r>
            <a:r>
              <a:rPr lang="en-US" sz="2000" dirty="0" smtClean="0">
                <a:solidFill>
                  <a:schemeClr val="tx1"/>
                </a:solidFill>
                <a:hlinkClick r:id="rId9"/>
              </a:rPr>
              <a:t>Geoff Thompson</a:t>
            </a:r>
            <a:r>
              <a:rPr lang="en-US" sz="2000" dirty="0" smtClean="0">
                <a:solidFill>
                  <a:schemeClr val="tx1"/>
                </a:solidFill>
              </a:rPr>
              <a:t> </a:t>
            </a:r>
            <a:r>
              <a:rPr lang="en-US" sz="2000" dirty="0" err="1" smtClean="0">
                <a:solidFill>
                  <a:schemeClr val="tx1"/>
                </a:solidFill>
              </a:rPr>
              <a:t>GraCaSI</a:t>
            </a:r>
            <a:r>
              <a:rPr lang="en-US" sz="2000" dirty="0" smtClean="0">
                <a:solidFill>
                  <a:schemeClr val="tx1"/>
                </a:solidFill>
              </a:rPr>
              <a:t> Advisors</a:t>
            </a:r>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8</a:t>
            </a:fld>
            <a:endParaRPr lang="en-GB" dirty="0"/>
          </a:p>
        </p:txBody>
      </p:sp>
      <p:sp>
        <p:nvSpPr>
          <p:cNvPr id="5" name="Footer Placeholder 4"/>
          <p:cNvSpPr>
            <a:spLocks noGrp="1"/>
          </p:cNvSpPr>
          <p:nvPr>
            <p:ph type="ftr" idx="14"/>
          </p:nvPr>
        </p:nvSpPr>
        <p:spPr/>
        <p:txBody>
          <a:bodyPr/>
          <a:lstStyle/>
          <a:p>
            <a:r>
              <a:rPr lang="en-GB" dirty="0" smtClean="0"/>
              <a:t>Jon </a:t>
            </a:r>
            <a:r>
              <a:rPr lang="en-GB" dirty="0" err="1" smtClean="0"/>
              <a:t>Rosdahl</a:t>
            </a:r>
            <a:r>
              <a:rPr lang="en-GB" dirty="0" smtClean="0"/>
              <a:t>, CSR</a:t>
            </a:r>
            <a:endParaRPr lang="en-GB" dirty="0"/>
          </a:p>
        </p:txBody>
      </p:sp>
      <p:sp>
        <p:nvSpPr>
          <p:cNvPr id="6" name="Date Placeholder 5"/>
          <p:cNvSpPr>
            <a:spLocks noGrp="1"/>
          </p:cNvSpPr>
          <p:nvPr>
            <p:ph type="dt" idx="15"/>
          </p:nvPr>
        </p:nvSpPr>
        <p:spPr/>
        <p:txBody>
          <a:bodyPr/>
          <a:lstStyle/>
          <a:p>
            <a:r>
              <a:rPr lang="en-US" smtClean="0"/>
              <a:t>June 2012</a:t>
            </a:r>
            <a:endParaRPr lang="en-GB"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1"/>
            <a:ext cx="7770813" cy="609600"/>
          </a:xfrm>
        </p:spPr>
        <p:txBody>
          <a:bodyPr/>
          <a:lstStyle/>
          <a:p>
            <a:r>
              <a:rPr lang="en-US" sz="2400" dirty="0" smtClean="0"/>
              <a:t>4.0 EC Member affiliation update (WG Chairs)</a:t>
            </a:r>
            <a:endParaRPr lang="en-US" sz="2400" dirty="0"/>
          </a:p>
        </p:txBody>
      </p:sp>
      <p:sp>
        <p:nvSpPr>
          <p:cNvPr id="3" name="Content Placeholder 2"/>
          <p:cNvSpPr>
            <a:spLocks noGrp="1"/>
          </p:cNvSpPr>
          <p:nvPr>
            <p:ph idx="1"/>
          </p:nvPr>
        </p:nvSpPr>
        <p:spPr>
          <a:xfrm>
            <a:off x="457200" y="1219200"/>
            <a:ext cx="8305800" cy="5105400"/>
          </a:xfrm>
        </p:spPr>
        <p:txBody>
          <a:bodyPr/>
          <a:lstStyle/>
          <a:p>
            <a:r>
              <a:rPr lang="en-US" sz="1800" dirty="0" smtClean="0">
                <a:solidFill>
                  <a:schemeClr val="tx1"/>
                </a:solidFill>
              </a:rPr>
              <a:t>P802.1 High Level Interface (HILI) </a:t>
            </a:r>
            <a:r>
              <a:rPr lang="en-US" sz="1800" dirty="0" smtClean="0">
                <a:solidFill>
                  <a:schemeClr val="tx1"/>
                </a:solidFill>
                <a:hlinkClick r:id="rId2"/>
              </a:rPr>
              <a:t>Tony </a:t>
            </a:r>
            <a:r>
              <a:rPr lang="en-US" sz="1800" dirty="0" err="1" smtClean="0">
                <a:solidFill>
                  <a:schemeClr val="tx1"/>
                </a:solidFill>
                <a:hlinkClick r:id="rId2"/>
              </a:rPr>
              <a:t>Jeffree</a:t>
            </a:r>
            <a:r>
              <a:rPr lang="en-US" sz="1800" dirty="0" smtClean="0">
                <a:solidFill>
                  <a:schemeClr val="tx1"/>
                </a:solidFill>
              </a:rPr>
              <a:t> </a:t>
            </a:r>
          </a:p>
          <a:p>
            <a:r>
              <a:rPr lang="en-US" sz="1800" dirty="0" smtClean="0">
                <a:solidFill>
                  <a:schemeClr val="tx1"/>
                </a:solidFill>
              </a:rPr>
              <a:t>			Self-employed, Broadcom, Hewlett-Packard </a:t>
            </a:r>
          </a:p>
          <a:p>
            <a:r>
              <a:rPr lang="en-US" sz="1800" dirty="0" smtClean="0">
                <a:solidFill>
                  <a:schemeClr val="tx1"/>
                </a:solidFill>
              </a:rPr>
              <a:t>P802.3 Ethernet </a:t>
            </a:r>
            <a:r>
              <a:rPr lang="en-US" sz="1800" dirty="0" smtClean="0">
                <a:solidFill>
                  <a:schemeClr val="tx1"/>
                </a:solidFill>
                <a:hlinkClick r:id="rId3"/>
              </a:rPr>
              <a:t>David Law</a:t>
            </a:r>
            <a:r>
              <a:rPr lang="en-US" sz="1800" dirty="0" smtClean="0">
                <a:solidFill>
                  <a:schemeClr val="tx1"/>
                </a:solidFill>
              </a:rPr>
              <a:t> Hewlett Packard </a:t>
            </a:r>
          </a:p>
          <a:p>
            <a:r>
              <a:rPr lang="en-US" sz="1800" dirty="0" smtClean="0">
                <a:solidFill>
                  <a:schemeClr val="tx1"/>
                </a:solidFill>
              </a:rPr>
              <a:t>P802.11 Wireless Local Area Network (WLAN) </a:t>
            </a:r>
            <a:r>
              <a:rPr lang="en-US" sz="1800" dirty="0" smtClean="0">
                <a:solidFill>
                  <a:schemeClr val="tx1"/>
                </a:solidFill>
                <a:hlinkClick r:id="rId4"/>
              </a:rPr>
              <a:t>Bruce Kraemer</a:t>
            </a:r>
            <a:r>
              <a:rPr lang="en-US" sz="1800" dirty="0" smtClean="0">
                <a:solidFill>
                  <a:schemeClr val="tx1"/>
                </a:solidFill>
              </a:rPr>
              <a:t> </a:t>
            </a:r>
          </a:p>
          <a:p>
            <a:r>
              <a:rPr lang="en-US" sz="1800" dirty="0" smtClean="0">
                <a:solidFill>
                  <a:schemeClr val="tx1"/>
                </a:solidFill>
              </a:rPr>
              <a:t>			Marvell Semiconductor</a:t>
            </a:r>
          </a:p>
          <a:p>
            <a:r>
              <a:rPr lang="en-US" sz="1800" dirty="0" smtClean="0">
                <a:solidFill>
                  <a:schemeClr val="tx1"/>
                </a:solidFill>
              </a:rPr>
              <a:t> P802.15 Wireless Personal Area Network (WPAN) </a:t>
            </a:r>
            <a:r>
              <a:rPr lang="en-US" sz="1800" dirty="0" smtClean="0">
                <a:solidFill>
                  <a:schemeClr val="tx1"/>
                </a:solidFill>
                <a:hlinkClick r:id="rId5"/>
              </a:rPr>
              <a:t>Bob </a:t>
            </a:r>
            <a:r>
              <a:rPr lang="en-US" sz="1800" dirty="0" err="1" smtClean="0">
                <a:solidFill>
                  <a:schemeClr val="tx1"/>
                </a:solidFill>
                <a:hlinkClick r:id="rId5"/>
              </a:rPr>
              <a:t>Heile</a:t>
            </a:r>
            <a:r>
              <a:rPr lang="en-US" sz="1800" dirty="0" smtClean="0">
                <a:solidFill>
                  <a:schemeClr val="tx1"/>
                </a:solidFill>
              </a:rPr>
              <a:t> </a:t>
            </a:r>
          </a:p>
          <a:p>
            <a:r>
              <a:rPr lang="en-US" sz="1800" dirty="0" smtClean="0">
                <a:solidFill>
                  <a:schemeClr val="tx1"/>
                </a:solidFill>
              </a:rPr>
              <a:t>			Wireless Communication Consulting, LLC., </a:t>
            </a:r>
            <a:r>
              <a:rPr lang="en-US" sz="1800" dirty="0" err="1" smtClean="0">
                <a:solidFill>
                  <a:schemeClr val="tx1"/>
                </a:solidFill>
              </a:rPr>
              <a:t>Zigbee</a:t>
            </a:r>
            <a:r>
              <a:rPr lang="en-US" sz="1800" dirty="0" smtClean="0">
                <a:solidFill>
                  <a:schemeClr val="tx1"/>
                </a:solidFill>
              </a:rPr>
              <a:t> Alliance </a:t>
            </a:r>
          </a:p>
          <a:p>
            <a:r>
              <a:rPr lang="en-US" sz="1800" dirty="0" smtClean="0">
                <a:solidFill>
                  <a:schemeClr val="tx1"/>
                </a:solidFill>
              </a:rPr>
              <a:t>P802.16 Broadband Wireless Access </a:t>
            </a:r>
            <a:r>
              <a:rPr lang="en-US" sz="1800" dirty="0" smtClean="0">
                <a:solidFill>
                  <a:schemeClr val="tx1"/>
                </a:solidFill>
                <a:hlinkClick r:id="rId6"/>
              </a:rPr>
              <a:t>Roger Marks</a:t>
            </a:r>
            <a:r>
              <a:rPr lang="en-US" sz="1800" dirty="0" smtClean="0">
                <a:solidFill>
                  <a:schemeClr val="tx1"/>
                </a:solidFill>
              </a:rPr>
              <a:t> </a:t>
            </a:r>
          </a:p>
          <a:p>
            <a:r>
              <a:rPr lang="en-US" sz="1800" dirty="0" smtClean="0">
                <a:solidFill>
                  <a:schemeClr val="tx1"/>
                </a:solidFill>
              </a:rPr>
              <a:t>			</a:t>
            </a:r>
            <a:r>
              <a:rPr lang="en-US" sz="1800" dirty="0" err="1" smtClean="0">
                <a:solidFill>
                  <a:schemeClr val="tx1"/>
                </a:solidFill>
              </a:rPr>
              <a:t>Consensii</a:t>
            </a:r>
            <a:r>
              <a:rPr lang="en-US" sz="1800" dirty="0" smtClean="0">
                <a:solidFill>
                  <a:schemeClr val="tx1"/>
                </a:solidFill>
              </a:rPr>
              <a:t> LLC; Mobile Pulse, Inc.; </a:t>
            </a:r>
            <a:r>
              <a:rPr lang="en-US" sz="1800" dirty="0" err="1" smtClean="0">
                <a:solidFill>
                  <a:schemeClr val="tx1"/>
                </a:solidFill>
              </a:rPr>
              <a:t>WiMAX</a:t>
            </a:r>
            <a:r>
              <a:rPr lang="en-US" sz="1800" dirty="0" smtClean="0">
                <a:solidFill>
                  <a:schemeClr val="tx1"/>
                </a:solidFill>
              </a:rPr>
              <a:t> Forum </a:t>
            </a:r>
          </a:p>
          <a:p>
            <a:r>
              <a:rPr lang="en-US" sz="1800" dirty="0" smtClean="0">
                <a:solidFill>
                  <a:schemeClr val="tx1"/>
                </a:solidFill>
              </a:rPr>
              <a:t>P802.18 Radio Regulatory TAG </a:t>
            </a:r>
            <a:r>
              <a:rPr lang="en-US" sz="1800" dirty="0" smtClean="0">
                <a:solidFill>
                  <a:schemeClr val="tx1"/>
                </a:solidFill>
                <a:hlinkClick r:id="rId7"/>
              </a:rPr>
              <a:t>Mike Lynch</a:t>
            </a:r>
            <a:r>
              <a:rPr lang="en-US" sz="1800" dirty="0" smtClean="0">
                <a:solidFill>
                  <a:schemeClr val="tx1"/>
                </a:solidFill>
              </a:rPr>
              <a:t> MJ Lynch and Associates </a:t>
            </a:r>
          </a:p>
          <a:p>
            <a:r>
              <a:rPr lang="en-US" sz="1800" dirty="0" smtClean="0">
                <a:solidFill>
                  <a:schemeClr val="tx1"/>
                </a:solidFill>
              </a:rPr>
              <a:t>P802.19 Wireless Coexistence </a:t>
            </a:r>
            <a:r>
              <a:rPr lang="en-US" sz="1800" dirty="0" smtClean="0">
                <a:solidFill>
                  <a:schemeClr val="tx1"/>
                </a:solidFill>
                <a:hlinkClick r:id="rId8"/>
              </a:rPr>
              <a:t>Steve </a:t>
            </a:r>
            <a:r>
              <a:rPr lang="en-US" sz="1800" dirty="0" err="1" smtClean="0">
                <a:solidFill>
                  <a:schemeClr val="tx1"/>
                </a:solidFill>
                <a:hlinkClick r:id="rId8"/>
              </a:rPr>
              <a:t>Shellhammer</a:t>
            </a:r>
            <a:r>
              <a:rPr lang="en-US" sz="1800" dirty="0" smtClean="0">
                <a:solidFill>
                  <a:schemeClr val="tx1"/>
                </a:solidFill>
              </a:rPr>
              <a:t> Qualcomm Incorporated</a:t>
            </a:r>
          </a:p>
          <a:p>
            <a:r>
              <a:rPr lang="en-US" sz="1800" dirty="0" smtClean="0">
                <a:solidFill>
                  <a:schemeClr val="tx1"/>
                </a:solidFill>
              </a:rPr>
              <a:t> P802.21 Media-independent Handover </a:t>
            </a:r>
            <a:r>
              <a:rPr lang="en-US" sz="1800" dirty="0" err="1" smtClean="0">
                <a:solidFill>
                  <a:schemeClr val="tx1"/>
                </a:solidFill>
                <a:hlinkClick r:id="rId9"/>
              </a:rPr>
              <a:t>Subir</a:t>
            </a:r>
            <a:r>
              <a:rPr lang="en-US" sz="1800" dirty="0" smtClean="0">
                <a:solidFill>
                  <a:schemeClr val="tx1"/>
                </a:solidFill>
                <a:hlinkClick r:id="rId9"/>
              </a:rPr>
              <a:t> Das</a:t>
            </a:r>
            <a:r>
              <a:rPr lang="en-US" sz="1800" dirty="0" smtClean="0">
                <a:solidFill>
                  <a:schemeClr val="tx1"/>
                </a:solidFill>
              </a:rPr>
              <a:t> </a:t>
            </a:r>
            <a:r>
              <a:rPr lang="en-US" sz="1800" dirty="0" err="1" smtClean="0">
                <a:solidFill>
                  <a:schemeClr val="tx1"/>
                </a:solidFill>
              </a:rPr>
              <a:t>Telcordia</a:t>
            </a:r>
            <a:r>
              <a:rPr lang="en-US" sz="1800" dirty="0" smtClean="0">
                <a:solidFill>
                  <a:schemeClr val="tx1"/>
                </a:solidFill>
              </a:rPr>
              <a:t> Technologies, Inc. </a:t>
            </a:r>
          </a:p>
          <a:p>
            <a:r>
              <a:rPr lang="en-US" sz="1800" dirty="0" smtClean="0">
                <a:solidFill>
                  <a:schemeClr val="tx1"/>
                </a:solidFill>
              </a:rPr>
              <a:t>P802.22 Wireless Regional Area Networks </a:t>
            </a:r>
            <a:r>
              <a:rPr lang="en-US" sz="1800" dirty="0" err="1" smtClean="0">
                <a:solidFill>
                  <a:schemeClr val="tx1"/>
                </a:solidFill>
                <a:hlinkClick r:id="rId10"/>
              </a:rPr>
              <a:t>Apurva</a:t>
            </a:r>
            <a:r>
              <a:rPr lang="en-US" sz="1800" dirty="0" smtClean="0">
                <a:solidFill>
                  <a:schemeClr val="tx1"/>
                </a:solidFill>
                <a:hlinkClick r:id="rId10"/>
              </a:rPr>
              <a:t> </a:t>
            </a:r>
            <a:r>
              <a:rPr lang="en-US" sz="1800" dirty="0" err="1" smtClean="0">
                <a:solidFill>
                  <a:schemeClr val="tx1"/>
                </a:solidFill>
                <a:hlinkClick r:id="rId10"/>
              </a:rPr>
              <a:t>Mody</a:t>
            </a:r>
            <a:r>
              <a:rPr lang="en-US" sz="1800" dirty="0" smtClean="0">
                <a:solidFill>
                  <a:schemeClr val="tx1"/>
                </a:solidFill>
              </a:rPr>
              <a:t> BAE Systems </a:t>
            </a:r>
          </a:p>
          <a:p>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9</a:t>
            </a:fld>
            <a:endParaRPr lang="en-GB" dirty="0"/>
          </a:p>
        </p:txBody>
      </p:sp>
      <p:sp>
        <p:nvSpPr>
          <p:cNvPr id="5" name="Footer Placeholder 4"/>
          <p:cNvSpPr>
            <a:spLocks noGrp="1"/>
          </p:cNvSpPr>
          <p:nvPr>
            <p:ph type="ftr" idx="14"/>
          </p:nvPr>
        </p:nvSpPr>
        <p:spPr/>
        <p:txBody>
          <a:bodyPr/>
          <a:lstStyle/>
          <a:p>
            <a:r>
              <a:rPr lang="en-GB" smtClean="0"/>
              <a:t>Jon Rosdahl, CSR</a:t>
            </a:r>
            <a:endParaRPr lang="en-GB" dirty="0"/>
          </a:p>
        </p:txBody>
      </p:sp>
      <p:sp>
        <p:nvSpPr>
          <p:cNvPr id="6" name="Date Placeholder 5"/>
          <p:cNvSpPr>
            <a:spLocks noGrp="1"/>
          </p:cNvSpPr>
          <p:nvPr>
            <p:ph type="dt" idx="15"/>
          </p:nvPr>
        </p:nvSpPr>
        <p:spPr/>
        <p:txBody>
          <a:bodyPr/>
          <a:lstStyle/>
          <a:p>
            <a:r>
              <a:rPr lang="en-US" smtClean="0"/>
              <a:t>June 2012</a:t>
            </a:r>
            <a:endParaRPr lang="en-GB" dirty="0"/>
          </a:p>
        </p:txBody>
      </p:sp>
    </p:spTree>
  </p:cSld>
  <p:clrMapOvr>
    <a:masterClrMapping/>
  </p:clrMapOvr>
</p:sld>
</file>

<file path=ppt/theme/theme1.xml><?xml version="1.0" encoding="utf-8"?>
<a:theme xmlns:a="http://schemas.openxmlformats.org/drawingml/2006/main" name="802-11-Submission">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imes New Roman"/>
        <a:ea typeface="MS Gothic"/>
        <a:cs typeface=""/>
      </a:majorFont>
      <a:minorFont>
        <a:latin typeface="Times New Roman"/>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802-11-Submission</Template>
  <TotalTime>2167</TotalTime>
  <Words>1233</Words>
  <Application>Microsoft Office PowerPoint</Application>
  <PresentationFormat>On-screen Show (4:3)</PresentationFormat>
  <Paragraphs>250</Paragraphs>
  <Slides>28</Slides>
  <Notes>5</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28</vt:i4>
      </vt:variant>
    </vt:vector>
  </HeadingPairs>
  <TitlesOfParts>
    <vt:vector size="30" baseType="lpstr">
      <vt:lpstr>802-11-Submission</vt:lpstr>
      <vt:lpstr>Document</vt:lpstr>
      <vt:lpstr>802 EC Interim Telecon June 5, 2012</vt:lpstr>
      <vt:lpstr>Abstract</vt:lpstr>
      <vt:lpstr>Proposed Agenda</vt:lpstr>
      <vt:lpstr>AOB Items:</vt:lpstr>
      <vt:lpstr>Welcome/Intro/RollCall      -  Nikolich/D’Ambrosia  4 min</vt:lpstr>
      <vt:lpstr>Approve Agenda                                       - Nikolich   4 min</vt:lpstr>
      <vt:lpstr>3.0 Chair Announcements</vt:lpstr>
      <vt:lpstr>4.0 EC Member affiliation update</vt:lpstr>
      <vt:lpstr>4.0 EC Member affiliation update (WG Chairs)</vt:lpstr>
      <vt:lpstr>5. IEEE 802/IETF relationship        - Thaler 5 min</vt:lpstr>
      <vt:lpstr>5. IEEE 802/IETF relationship - Agenda</vt:lpstr>
      <vt:lpstr>6. Notification of 802.15.6 Appeal withdrawal  - Nikolich   3 min </vt:lpstr>
      <vt:lpstr>7. Report: Network Services Contract Status  - Rosdahl   3 min </vt:lpstr>
      <vt:lpstr>8. Report: July 2012 San Diego Meeting Plans - Rosdahl   3 min </vt:lpstr>
      <vt:lpstr>9. Report: July 2013 Geneva Meeting Plans     - Rosdahl   4 min </vt:lpstr>
      <vt:lpstr>10:  Discussion: Meeting Manager Job Description and proposed rule changes                      - Rosdahl 30 min</vt:lpstr>
      <vt:lpstr>11. Update: November Workshop Action items   - Kraemer 15 min </vt:lpstr>
      <vt:lpstr>Outstanding Action Items (1)</vt:lpstr>
      <vt:lpstr>Outstanding Action Items (2)</vt:lpstr>
      <vt:lpstr>Outstanding Action Items (3)</vt:lpstr>
      <vt:lpstr>12. Motion: 802.22.2 – Sponsor Ballot Completion - Mody  10 min</vt:lpstr>
      <vt:lpstr>13. Proposed change to Ops Manual Section 11      - Chaplin 10 min </vt:lpstr>
      <vt:lpstr>14. IMAT support for Participation less than 75% of a mtg. - Thaler  10 min</vt:lpstr>
      <vt:lpstr>15. DI: Report: Single Sales Channel Update         - McCabe   3 min </vt:lpstr>
      <vt:lpstr>16. AOB                     -    5 min</vt:lpstr>
      <vt:lpstr>16.01. Host and Sponsor Guidelines          - Risgbee/Rosdahl  3 min</vt:lpstr>
      <vt:lpstr>16.02 Stds-802-SEC-ListServ properties and owners - Rosdahl   4 min</vt:lpstr>
      <vt:lpstr>References</vt:lpstr>
    </vt:vector>
  </TitlesOfParts>
  <Company>CSR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EC Interim Telecon June 5, 2012</dc:title>
  <dc:subject>June 2012</dc:subject>
  <dc:creator>Jon Rosdahl</dc:creator>
  <cp:lastModifiedBy>jr05</cp:lastModifiedBy>
  <cp:revision>10</cp:revision>
  <cp:lastPrinted>1601-01-01T00:00:00Z</cp:lastPrinted>
  <dcterms:created xsi:type="dcterms:W3CDTF">2012-05-21T17:05:17Z</dcterms:created>
  <dcterms:modified xsi:type="dcterms:W3CDTF">2012-06-03T05:18:54Z</dcterms:modified>
  <cp:category>Agenda and Mtg Info</cp:category>
</cp:coreProperties>
</file>