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7"/>
  </p:notesMasterIdLst>
  <p:handoutMasterIdLst>
    <p:handoutMasterId r:id="rId28"/>
  </p:handoutMasterIdLst>
  <p:sldIdLst>
    <p:sldId id="325" r:id="rId4"/>
    <p:sldId id="365" r:id="rId5"/>
    <p:sldId id="366" r:id="rId6"/>
    <p:sldId id="375" r:id="rId7"/>
    <p:sldId id="458" r:id="rId8"/>
    <p:sldId id="401" r:id="rId9"/>
    <p:sldId id="380" r:id="rId10"/>
    <p:sldId id="373" r:id="rId11"/>
    <p:sldId id="374" r:id="rId12"/>
    <p:sldId id="462" r:id="rId13"/>
    <p:sldId id="463" r:id="rId14"/>
    <p:sldId id="464" r:id="rId15"/>
    <p:sldId id="465" r:id="rId16"/>
    <p:sldId id="466" r:id="rId17"/>
    <p:sldId id="382" r:id="rId18"/>
    <p:sldId id="467" r:id="rId19"/>
    <p:sldId id="468" r:id="rId20"/>
    <p:sldId id="469" r:id="rId21"/>
    <p:sldId id="388" r:id="rId22"/>
    <p:sldId id="461" r:id="rId23"/>
    <p:sldId id="470" r:id="rId24"/>
    <p:sldId id="460" r:id="rId25"/>
    <p:sldId id="35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p:cViewPr varScale="1">
        <p:scale>
          <a:sx n="134" d="100"/>
          <a:sy n="134" d="100"/>
        </p:scale>
        <p:origin x="120"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3079-21-0001-00-0000-Session #17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3079-21-0001-00-0000-Session #17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3079-21-0001-00-0000-Session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3079-21-0001-00-0000-Session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3079-21-0001-00-0000-Session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3079-21-0001-00-0000-Session #17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3079-21-0001-00-0000-Session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3079-21-0001-00-0000-Session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3079-21-0001-00-0000-Session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3079-21-0001-00-0000-Session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3079-21-0001-00-0000-Session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3079-21-0001-00-0000-Session #17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3079-21-0001-00-0000-Session #17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3079-21-0001-00-0000-Session #17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3079"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#17</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F4A491-1AEA-4AC4-986C-07202189A78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Instructions for the WG Chair</a:t>
            </a:r>
            <a:endParaRPr lang="ko-KR" altLang="en-US" dirty="0">
              <a:latin typeface="Arial" charset="0"/>
            </a:endParaRPr>
          </a:p>
        </p:txBody>
      </p:sp>
      <p:sp>
        <p:nvSpPr>
          <p:cNvPr id="3" name="바닥글 개체 틀 2">
            <a:extLst>
              <a:ext uri="{FF2B5EF4-FFF2-40B4-BE49-F238E27FC236}">
                <a16:creationId xmlns:a16="http://schemas.microsoft.com/office/drawing/2014/main" id="{27A298D6-F482-4D7C-95C8-C1FEA29339D5}"/>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B0AEB42C-2F30-4662-90E0-2C8CCCC0712B}"/>
              </a:ext>
            </a:extLst>
          </p:cNvPr>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6" name="Rectangle 1027">
            <a:extLst>
              <a:ext uri="{FF2B5EF4-FFF2-40B4-BE49-F238E27FC236}">
                <a16:creationId xmlns:a16="http://schemas.microsoft.com/office/drawing/2014/main" id="{CC028447-CBD6-406A-B426-804E4B62FF46}"/>
              </a:ext>
            </a:extLst>
          </p:cNvPr>
          <p:cNvSpPr txBox="1">
            <a:spLocks noChangeArrowheads="1"/>
          </p:cNvSpPr>
          <p:nvPr/>
        </p:nvSpPr>
        <p:spPr bwMode="auto">
          <a:xfrm>
            <a:off x="152400" y="6858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30000"/>
              </a:spcAft>
              <a:buClr>
                <a:srgbClr val="CC3300"/>
              </a:buClr>
              <a:buSzPct val="50000"/>
              <a:buFont typeface="Monotype Sorts"/>
              <a:buNone/>
              <a:tabLst/>
              <a:defRPr/>
            </a:pPr>
            <a:r>
              <a:rPr kumimoji="0" lang="en-US" altLang="en-US" sz="1800" b="1" i="0" u="none" strike="noStrike" kern="0" cap="none" spc="0" normalizeH="0" baseline="0" noProof="0" dirty="0">
                <a:ln>
                  <a:noFill/>
                </a:ln>
                <a:solidFill>
                  <a:srgbClr val="000099"/>
                </a:solidFill>
                <a:effectLst/>
                <a:uLnTx/>
                <a:uFillTx/>
                <a:latin typeface="Arial"/>
                <a:ea typeface="+mn-ea"/>
                <a:cs typeface="+mn-cs"/>
              </a:rPr>
              <a:t>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IEEE-SA strongly recommends that at each WG meeting the chair or a designee:</a:t>
            </a: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Show slides #1 through #4 of this presentation</a:t>
            </a: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Advise the WG attendees that:</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 patent policy is described in Clause 6 of the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Bylaws</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2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Instruct the WG Secretary to record in the minutes of the relevant WG meeting:</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foregoing information was provided and that slides 10 through 13 were shown;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It is recommended that the WG Chair review the guidance in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Operations Manual</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6.3.5 and in FAQs 14 and 15 on inclusion of potential Essential Patent Claims by incorporation or by reference. </a:t>
            </a: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Note: </a:t>
            </a: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WG</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144301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17463" y="1066800"/>
            <a:ext cx="9144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36B1C85-39EB-4DD5-822E-CF294FC9C8B0}"/>
              </a:ext>
            </a:extLst>
          </p:cNvPr>
          <p:cNvSpPr>
            <a:spLocks noGrp="1"/>
          </p:cNvSpPr>
          <p:nvPr>
            <p:ph type="title"/>
          </p:nvPr>
        </p:nvSpPr>
        <p:spPr>
          <a:xfrm>
            <a:off x="457200" y="152401"/>
            <a:ext cx="8229600" cy="990599"/>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INSTRUCTIONS FOR CHAIRS OF</a:t>
            </a:r>
            <a:br>
              <a:rPr lang="en-US" altLang="ko-KR" dirty="0"/>
            </a:br>
            <a:r>
              <a:rPr lang="en-US" altLang="ko-KR" dirty="0"/>
              <a:t>STANDARDS DEVELOPMENT ACTIVITIES</a:t>
            </a:r>
            <a:endParaRPr lang="ko-KR" altLang="en-US" dirty="0"/>
          </a:p>
        </p:txBody>
      </p:sp>
      <p:sp>
        <p:nvSpPr>
          <p:cNvPr id="3" name="바닥글 개체 틀 2">
            <a:extLst>
              <a:ext uri="{FF2B5EF4-FFF2-40B4-BE49-F238E27FC236}">
                <a16:creationId xmlns:a16="http://schemas.microsoft.com/office/drawing/2014/main" id="{476345C1-BBD3-4D14-9B2D-44A4AA3E4532}"/>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1C183A1C-B189-421B-9689-CE461D48D945}"/>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8" name="TextBox 7">
            <a:extLst>
              <a:ext uri="{FF2B5EF4-FFF2-40B4-BE49-F238E27FC236}">
                <a16:creationId xmlns:a16="http://schemas.microsoft.com/office/drawing/2014/main" id="{85A1D974-D986-4C56-AFC0-3E43CA7A9A92}"/>
              </a:ext>
            </a:extLst>
          </p:cNvPr>
          <p:cNvSpPr txBox="1"/>
          <p:nvPr/>
        </p:nvSpPr>
        <p:spPr>
          <a:xfrm>
            <a:off x="762000" y="1359655"/>
            <a:ext cx="7315200" cy="707886"/>
          </a:xfrm>
          <a:prstGeom prst="rect">
            <a:avLst/>
          </a:prstGeom>
          <a:noFill/>
        </p:spPr>
        <p:txBody>
          <a:bodyPr wrap="square">
            <a:spAutoFit/>
          </a:bodyPr>
          <a:lstStyle/>
          <a:p>
            <a:pPr algn="l"/>
            <a:r>
              <a:rPr lang="en-US" altLang="ko-KR" sz="2000" b="1" i="0" u="none" strike="noStrike" baseline="0" dirty="0">
                <a:latin typeface="Montserrat-Bold"/>
              </a:rPr>
              <a:t>At the beginning of each standards development meeting the chair or a designee is to:</a:t>
            </a:r>
            <a:endParaRPr lang="ko-KR" altLang="en-US" sz="2400" dirty="0"/>
          </a:p>
        </p:txBody>
      </p:sp>
      <p:sp>
        <p:nvSpPr>
          <p:cNvPr id="12" name="TextBox 11">
            <a:extLst>
              <a:ext uri="{FF2B5EF4-FFF2-40B4-BE49-F238E27FC236}">
                <a16:creationId xmlns:a16="http://schemas.microsoft.com/office/drawing/2014/main" id="{2214EC32-7EE2-4168-B1B0-22E8CBD6D9AC}"/>
              </a:ext>
            </a:extLst>
          </p:cNvPr>
          <p:cNvSpPr txBox="1"/>
          <p:nvPr/>
        </p:nvSpPr>
        <p:spPr>
          <a:xfrm>
            <a:off x="457200" y="2438400"/>
            <a:ext cx="8229600" cy="3375668"/>
          </a:xfrm>
          <a:prstGeom prst="rect">
            <a:avLst/>
          </a:prstGeom>
          <a:noFill/>
        </p:spPr>
        <p:txBody>
          <a:bodyPr wrap="square">
            <a:spAutoFit/>
          </a:bodyPr>
          <a:lstStyle/>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Show the following slides (or provide them beforehand)</a:t>
            </a:r>
          </a:p>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Advise the standards development group participants that:</a:t>
            </a:r>
          </a:p>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IEEE SA’s copyright policy is described in Clause 7 of the IEEE SA Standards Board Bylaws and Clause 6.1 of the IEEE SA Standards Board Operations Manual;</a:t>
            </a:r>
          </a:p>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Instruct the Secretary to record in the minutes of the relevant meeting:</a:t>
            </a:r>
          </a:p>
          <a:p>
            <a:pPr marL="342900" indent="-342900" algn="l">
              <a:lnSpc>
                <a:spcPct val="150000"/>
              </a:lnSpc>
              <a:buClr>
                <a:srgbClr val="00B0F0"/>
              </a:buClr>
              <a:buSzPct val="50000"/>
              <a:buFontTx/>
              <a:buChar char="■"/>
            </a:pPr>
            <a:r>
              <a:rPr lang="en-US" altLang="ko-KR" sz="1600" b="0" i="0" u="none" strike="noStrike" baseline="0" dirty="0">
                <a:solidFill>
                  <a:srgbClr val="000000"/>
                </a:solidFill>
                <a:latin typeface="Calibri" panose="020F0502020204030204" pitchFamily="34" charset="0"/>
              </a:rPr>
              <a:t>That the foregoing information was provided and that the copyright slides were shown (or provided beforehand).</a:t>
            </a:r>
            <a:endParaRPr lang="ko-KR" altLang="en-US" sz="2000" dirty="0"/>
          </a:p>
        </p:txBody>
      </p:sp>
    </p:spTree>
    <p:extLst>
      <p:ext uri="{BB962C8B-B14F-4D97-AF65-F5344CB8AC3E}">
        <p14:creationId xmlns:p14="http://schemas.microsoft.com/office/powerpoint/2010/main" val="314562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Review &amp; modifying to the IEEE P3079-2020.</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3079.1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 draft document for standard</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2021</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1687963"/>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19-23 2021, Virtual conference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19-23 2021, Frankfurt, Germany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04-08 2021, Toshkent, Republic of Uzbekistan (TBD)</a:t>
            </a:r>
          </a:p>
        </p:txBody>
      </p:sp>
    </p:spTree>
    <p:extLst>
      <p:ext uri="{BB962C8B-B14F-4D97-AF65-F5344CB8AC3E}">
        <p14:creationId xmlns:p14="http://schemas.microsoft.com/office/powerpoint/2010/main" val="2746268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2022</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21</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01-05 2021, </a:t>
            </a:r>
            <a:r>
              <a:rPr lang="en-US" altLang="ko-KR" sz="2400" b="1" kern="0" dirty="0">
                <a:solidFill>
                  <a:srgbClr val="0000FF"/>
                </a:solidFill>
                <a:latin typeface="Times New Roman"/>
              </a:rPr>
              <a:t>KRISS Office, 267 </a:t>
            </a:r>
            <a:r>
              <a:rPr lang="en-US" altLang="ko-KR" sz="2400" b="1" kern="0" dirty="0" err="1">
                <a:solidFill>
                  <a:srgbClr val="0000FF"/>
                </a:solidFill>
                <a:latin typeface="Times New Roman"/>
              </a:rPr>
              <a:t>Gajeong-ro</a:t>
            </a:r>
            <a:r>
              <a:rPr lang="en-US" altLang="ko-KR" sz="2400" b="1" kern="0" dirty="0">
                <a:solidFill>
                  <a:srgbClr val="0000FF"/>
                </a:solidFill>
                <a:latin typeface="Times New Roman"/>
              </a:rPr>
              <a:t>, </a:t>
            </a:r>
            <a:br>
              <a:rPr lang="en-US" altLang="ko-KR" sz="2400" b="1" kern="0" dirty="0">
                <a:solidFill>
                  <a:srgbClr val="0000FF"/>
                </a:solidFill>
                <a:latin typeface="Times New Roman"/>
              </a:rPr>
            </a:br>
            <a:r>
              <a:rPr lang="en-US" altLang="ko-KR" sz="2400" b="1" kern="0" dirty="0" err="1">
                <a:solidFill>
                  <a:srgbClr val="0000FF"/>
                </a:solidFill>
                <a:latin typeface="Times New Roman"/>
              </a:rPr>
              <a:t>Yuseong-gu</a:t>
            </a:r>
            <a:r>
              <a:rPr lang="en-US" altLang="ko-KR" sz="2400" b="1" kern="0" dirty="0">
                <a:solidFill>
                  <a:srgbClr val="0000FF"/>
                </a:solidFill>
                <a:latin typeface="Times New Roman"/>
              </a:rPr>
              <a:t>, Daejeon, Republic of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19-23 2021, IEEE-SA Office, 1 </a:t>
            </a:r>
            <a:r>
              <a:rPr lang="en-US" altLang="ko-KR" sz="2400" b="1" kern="0" dirty="0" err="1">
                <a:solidFill>
                  <a:srgbClr val="FF0000"/>
                </a:solidFill>
                <a:latin typeface="Times New Roman"/>
              </a:rPr>
              <a:t>Fusionopolis</a:t>
            </a:r>
            <a:r>
              <a:rPr lang="en-US" altLang="ko-KR" sz="2400" b="1" kern="0" dirty="0">
                <a:solidFill>
                  <a:srgbClr val="FF0000"/>
                </a:solidFill>
                <a:latin typeface="Times New Roman"/>
              </a:rPr>
              <a:t> Walk </a:t>
            </a:r>
            <a:br>
              <a:rPr lang="en-US" altLang="ko-KR" sz="2400" b="1" kern="0" dirty="0">
                <a:solidFill>
                  <a:srgbClr val="FF0000"/>
                </a:solidFill>
                <a:latin typeface="Times New Roman"/>
              </a:rPr>
            </a:br>
            <a:r>
              <a:rPr lang="en-US" altLang="ko-KR" sz="2400" b="1" kern="0" dirty="0">
                <a:solidFill>
                  <a:srgbClr val="FF0000"/>
                </a:solidFill>
                <a:latin typeface="Times New Roman"/>
              </a:rPr>
              <a:t>#04-07 South Tower, Solaris, Singapore, Singapore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19-23 2021, Frankfurt, Germany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04-08 2021, Toshkent, Republic of Uzbekistan (TBD)</a:t>
            </a:r>
          </a:p>
        </p:txBody>
      </p:sp>
    </p:spTree>
    <p:extLst>
      <p:ext uri="{BB962C8B-B14F-4D97-AF65-F5344CB8AC3E}">
        <p14:creationId xmlns:p14="http://schemas.microsoft.com/office/powerpoint/2010/main" val="3746616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6725386"/>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01</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Dong Il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dillon.seo@dtcp.capital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Human Factor for Immersive Content Working Group</a:t>
            </a:r>
            <a:br>
              <a:rPr lang="en-US" altLang="ko-KR" sz="1800" dirty="0"/>
            </a:br>
            <a:r>
              <a:rPr lang="en-US" altLang="ko-KR" sz="1800" dirty="0" err="1"/>
              <a:t>Seo</a:t>
            </a:r>
            <a:r>
              <a:rPr lang="en-US" altLang="ko-KR" sz="1800" dirty="0"/>
              <a:t>, Dong Il Dillon, </a:t>
            </a:r>
            <a:r>
              <a:rPr lang="en-US" altLang="ko-KR" sz="1800" dirty="0" err="1"/>
              <a:t>dillon.seo@dtcp.capital</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3340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Contact to Video Conference: https://global.gotomeeting.com/join/479737733</a:t>
            </a: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216737127"/>
              </p:ext>
            </p:extLst>
          </p:nvPr>
        </p:nvGraphicFramePr>
        <p:xfrm>
          <a:off x="380539" y="914400"/>
          <a:ext cx="8382000" cy="4309545"/>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(February 0</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02,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03,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04,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05,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(Topic: </a:t>
                      </a:r>
                      <a:b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3079.1 Summary</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3079.2 Summary)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a:effectLst/>
                          <a:latin typeface="Times New Roman" panose="02020603050405020304" pitchFamily="18" charset="0"/>
                          <a:ea typeface="+mn-ea"/>
                          <a:cs typeface="Times New Roman" panose="02020603050405020304" pitchFamily="18" charset="0"/>
                        </a:rPr>
                        <a:t>3079.1 </a:t>
                      </a:r>
                      <a:r>
                        <a:rPr lang="en-US" altLang="ko-KR" sz="1200" dirty="0">
                          <a:effectLst/>
                          <a:latin typeface="Times New Roman" panose="02020603050405020304" pitchFamily="18" charset="0"/>
                          <a:ea typeface="+mn-ea"/>
                          <a:cs typeface="Times New Roman" panose="02020603050405020304" pitchFamily="18" charset="0"/>
                        </a:rPr>
                        <a:t>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https://imat.ieee.org/3079</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13</a:t>
            </a:r>
          </a:p>
          <a:p>
            <a:pPr>
              <a:lnSpc>
                <a:spcPct val="130000"/>
              </a:lnSpc>
              <a:defRPr/>
            </a:pPr>
            <a:r>
              <a:rPr lang="en-US" altLang="ko-KR" sz="2400" dirty="0">
                <a:latin typeface="Arial" charset="0"/>
              </a:rPr>
              <a:t>07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3079-21-0001-00-0000-Session #17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8" name="제목 1">
            <a:extLst>
              <a:ext uri="{FF2B5EF4-FFF2-40B4-BE49-F238E27FC236}">
                <a16:creationId xmlns:a16="http://schemas.microsoft.com/office/drawing/2014/main" id="{6FF3A023-0609-413D-BFD9-B351B33AFA9B}"/>
              </a:ext>
            </a:extLst>
          </p:cNvPr>
          <p:cNvSpPr>
            <a:spLocks noGrp="1"/>
          </p:cNvSpPr>
          <p:nvPr>
            <p:ph type="title"/>
          </p:nvPr>
        </p:nvSpPr>
        <p:spPr>
          <a:xfrm>
            <a:off x="457200" y="152401"/>
            <a:ext cx="8229600" cy="625474"/>
          </a:xfrm>
        </p:spPr>
        <p:txBody>
          <a:bodyPr/>
          <a:lstStyle/>
          <a:p>
            <a:r>
              <a:rPr lang="en-US" altLang="ko-KR" dirty="0"/>
              <a:t>Attendance</a:t>
            </a:r>
            <a:endParaRPr lang="ko-KR" altLang="en-US" dirty="0"/>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 ~ 11:00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15:00 ~ 15:30</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3079-21-0001-00-0000-Session #17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5866</TotalTime>
  <Words>2683</Words>
  <Application>Microsoft Office PowerPoint</Application>
  <PresentationFormat>화면 슬라이드 쇼(4:3)</PresentationFormat>
  <Paragraphs>255</Paragraphs>
  <Slides>23</Slides>
  <Notes>2</Notes>
  <HiddenSlides>0</HiddenSlides>
  <MMClips>0</MMClips>
  <ScaleCrop>false</ScaleCrop>
  <HeadingPairs>
    <vt:vector size="6" baseType="variant">
      <vt:variant>
        <vt:lpstr>사용한 글꼴</vt:lpstr>
      </vt:variant>
      <vt:variant>
        <vt:i4>8</vt:i4>
      </vt:variant>
      <vt:variant>
        <vt:lpstr>테마</vt:lpstr>
      </vt:variant>
      <vt:variant>
        <vt:i4>3</vt:i4>
      </vt:variant>
      <vt:variant>
        <vt:lpstr>슬라이드 제목</vt:lpstr>
      </vt:variant>
      <vt:variant>
        <vt:i4>23</vt:i4>
      </vt:variant>
    </vt:vector>
  </HeadingPairs>
  <TitlesOfParts>
    <vt:vector size="34" baseType="lpstr">
      <vt:lpstr>Monotype Sorts</vt:lpstr>
      <vt:lpstr>Montserrat-Bold</vt: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Seo, Dong Il Dillon, dillon.seo@dtcp.capital</vt:lpstr>
      <vt:lpstr>Session Time and Location</vt:lpstr>
      <vt:lpstr>Attendance</vt:lpstr>
      <vt:lpstr>PowerPoint 프레젠테이션</vt:lpstr>
      <vt:lpstr>Miscellaneous Meeting Logistics</vt:lpstr>
      <vt:lpstr>Registration and Media Recording</vt:lpstr>
      <vt:lpstr>Membership &amp; Anti-Trust</vt:lpstr>
      <vt:lpstr>Instructions for the WG Chair</vt:lpstr>
      <vt:lpstr>Participants have a duty to inform the IEEE</vt:lpstr>
      <vt:lpstr>Ways to inform IEEE</vt:lpstr>
      <vt:lpstr>Other guidelines for IEEE WG meetings</vt:lpstr>
      <vt:lpstr>Patent-related information</vt:lpstr>
      <vt:lpstr>Participation in IEEE 3079 Meetings</vt:lpstr>
      <vt:lpstr>INSTRUCTIONS FOR CHAIRS OF STANDARDS DEVELOPMENT ACTIVITIES</vt:lpstr>
      <vt:lpstr>IEEE SA COPYRIGHT POLICY</vt:lpstr>
      <vt:lpstr>IEEE SA COPYRIGHT POLICY</vt:lpstr>
      <vt:lpstr>Copyright</vt:lpstr>
      <vt:lpstr>Work Items for This Meeting</vt:lpstr>
      <vt:lpstr>Future Sessions – 2021</vt:lpstr>
      <vt:lpstr>Future Sessions – 2022</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254</cp:revision>
  <dcterms:created xsi:type="dcterms:W3CDTF">2014-10-13T13:02:20Z</dcterms:created>
  <dcterms:modified xsi:type="dcterms:W3CDTF">2021-02-01T01:59:53Z</dcterms:modified>
</cp:coreProperties>
</file>