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3"/>
  </p:notesMasterIdLst>
  <p:handoutMasterIdLst>
    <p:handoutMasterId r:id="rId24"/>
  </p:handoutMasterIdLst>
  <p:sldIdLst>
    <p:sldId id="325" r:id="rId4"/>
    <p:sldId id="365" r:id="rId5"/>
    <p:sldId id="366" r:id="rId6"/>
    <p:sldId id="375" r:id="rId7"/>
    <p:sldId id="458" r:id="rId8"/>
    <p:sldId id="401" r:id="rId9"/>
    <p:sldId id="380" r:id="rId10"/>
    <p:sldId id="373" r:id="rId11"/>
    <p:sldId id="374" r:id="rId12"/>
    <p:sldId id="378" r:id="rId13"/>
    <p:sldId id="381" r:id="rId14"/>
    <p:sldId id="385" r:id="rId15"/>
    <p:sldId id="382" r:id="rId16"/>
    <p:sldId id="384" r:id="rId17"/>
    <p:sldId id="388" r:id="rId18"/>
    <p:sldId id="461" r:id="rId19"/>
    <p:sldId id="383" r:id="rId20"/>
    <p:sldId id="460" r:id="rId21"/>
    <p:sldId id="35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p:cViewPr varScale="1">
        <p:scale>
          <a:sx n="133" d="100"/>
          <a:sy n="133" d="100"/>
        </p:scale>
        <p:origin x="120" y="3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3079-20-0044-00-0000-Session #16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3079-20-0044-00-0000-Session #16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3079-20-0044-00-0000-Session #16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3079-20-0044-00-0000-Session #16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3079-20-0044-00-0000-Session #16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3079-20-0044-00-0000-Session #16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3079-20-0044-00-0000-Session #16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3079-20-0044-00-0000-Session #16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3079-20-0044-00-0000-Session #16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3079-20-0044-00-0000-Session #16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3079-20-0044-00-0000-Session #16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3079-20-0044-00-0000-Session #16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3079-20-0044-00-0000-Session #16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3079-20-0044-00-0000-Session #16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3079-20-0044-00-0000-Session #16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3079-20-0044-00-0000-Session #16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3079-20-0044-00-0000-Session #16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3079-20-0044-00-0000-Session #16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3079-20-0044-00-0000-Session #16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3079-20-0044-00-0000-Session #16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3079-20-0044-00-0000-Session #16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3079-20-0044-00-0000-Session #16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3079-20-0044-00-0000-Session #16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3079-20-0044-00-0000-Session #16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3079-20-0044-00-0000-Session #16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3079-20-0044-00-0000-Session #16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3079-20-0044-00-0000-Session #16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3079-20-0044-00-0000-Session #16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3079-20-0044-00-0000-Session #16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3079-20-0044-00-0000-Session #16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3079-20-0044-00-0000-Session #16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3079-20-0044-00-0000-Session #16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3079-20-0044-00-0000-Session #16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3079-20-0044-00-0000-Session #16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3079-20-0044-00-0000-Session #16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3079-20-0044-00-0000-Session #16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3079-20-0044-00-0000-Session #16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3079</a:t>
            </a:r>
            <a:r>
              <a:rPr lang="ko-KR" altLang="en-US" dirty="0"/>
              <a:t> </a:t>
            </a:r>
            <a:r>
              <a:rPr lang="en-US" altLang="ko-KR" dirty="0"/>
              <a:t>Session</a:t>
            </a:r>
            <a:r>
              <a:rPr lang="ko-KR" altLang="en-US" dirty="0"/>
              <a:t> </a:t>
            </a:r>
            <a:r>
              <a:rPr lang="en-US" altLang="ko-KR" dirty="0"/>
              <a:t>#16</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altLang="ko-KR" dirty="0"/>
              <a:t>[Sangkwon Peter Jeong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12" name="Rectangle 2">
            <a:extLst>
              <a:ext uri="{FF2B5EF4-FFF2-40B4-BE49-F238E27FC236}">
                <a16:creationId xmlns:a16="http://schemas.microsoft.com/office/drawing/2014/main" id="{05C17A3E-C151-465F-96CC-8149924E2661}"/>
              </a:ext>
            </a:extLst>
          </p:cNvPr>
          <p:cNvSpPr txBox="1">
            <a:spLocks noChangeArrowheads="1"/>
          </p:cNvSpPr>
          <p:nvPr/>
        </p:nvSpPr>
        <p:spPr bwMode="auto">
          <a:xfrm>
            <a:off x="228600" y="533400"/>
            <a:ext cx="8686800" cy="5638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	The IEEE-SA strongly recommends that at each WG meeting the chair or</a:t>
            </a:r>
            <a:br>
              <a:rPr kumimoji="0" lang="en-US" sz="1800" b="1" i="0" u="none" strike="noStrike" kern="0" cap="none" spc="0" normalizeH="0" baseline="0" noProof="0" dirty="0">
                <a:ln>
                  <a:noFill/>
                </a:ln>
                <a:solidFill>
                  <a:srgbClr val="000000"/>
                </a:solidFill>
                <a:effectLst/>
                <a:uLnTx/>
                <a:uFillTx/>
                <a:latin typeface="Times New Roman"/>
                <a:ea typeface="+mn-ea"/>
                <a:cs typeface="+mn-cs"/>
              </a:rPr>
            </a:br>
            <a:r>
              <a:rPr kumimoji="0" lang="en-US" sz="1800" b="1" i="0" u="none" strike="noStrike" kern="0" cap="none" spc="0" normalizeH="0" baseline="0" noProof="0" dirty="0">
                <a:ln>
                  <a:noFill/>
                </a:ln>
                <a:solidFill>
                  <a:srgbClr val="000000"/>
                </a:solidFill>
                <a:effectLst/>
                <a:uLnTx/>
                <a:uFillTx/>
                <a:latin typeface="Times New Roman"/>
                <a:ea typeface="+mn-ea"/>
                <a:cs typeface="+mn-cs"/>
              </a:rPr>
              <a:t>a designee:</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Show slides #</a:t>
            </a:r>
            <a:r>
              <a:rPr kumimoji="0" lang="en-US" altLang="ko-KR" sz="1400" b="1" i="0" u="none" strike="noStrike" kern="0" cap="none" spc="0" normalizeH="0" baseline="0" noProof="0" dirty="0">
                <a:ln>
                  <a:noFill/>
                </a:ln>
                <a:solidFill>
                  <a:srgbClr val="000000"/>
                </a:solidFill>
                <a:effectLst/>
                <a:uLnTx/>
                <a:uFillTx/>
                <a:latin typeface="Times New Roman"/>
              </a:rPr>
              <a:t>7</a:t>
            </a:r>
            <a:r>
              <a:rPr kumimoji="0" lang="en-US" sz="1400" b="1" i="0" u="none" strike="noStrike" kern="0" cap="none" spc="0" normalizeH="0" baseline="0" noProof="0" dirty="0">
                <a:ln>
                  <a:noFill/>
                </a:ln>
                <a:solidFill>
                  <a:srgbClr val="000000"/>
                </a:solidFill>
                <a:effectLst/>
                <a:uLnTx/>
                <a:uFillTx/>
                <a:latin typeface="Times New Roman"/>
              </a:rPr>
              <a:t> through #1</a:t>
            </a:r>
            <a:r>
              <a:rPr kumimoji="0" lang="en-US" altLang="ko-KR" sz="1400" b="1" i="0" u="none" strike="noStrike" kern="0" cap="none" spc="0" normalizeH="0" baseline="0" noProof="0" dirty="0">
                <a:ln>
                  <a:noFill/>
                </a:ln>
                <a:solidFill>
                  <a:srgbClr val="000000"/>
                </a:solidFill>
                <a:effectLst/>
                <a:uLnTx/>
                <a:uFillTx/>
                <a:latin typeface="Times New Roman"/>
              </a:rPr>
              <a:t>4</a:t>
            </a:r>
            <a:r>
              <a:rPr kumimoji="0" lang="en-US" sz="1400" b="1" i="0" u="none" strike="noStrike" kern="0" cap="none" spc="0" normalizeH="0" baseline="0" noProof="0" dirty="0">
                <a:ln>
                  <a:noFill/>
                </a:ln>
                <a:solidFill>
                  <a:srgbClr val="000000"/>
                </a:solidFill>
                <a:effectLst/>
                <a:uLnTx/>
                <a:uFillTx/>
                <a:latin typeface="Times New Roman"/>
              </a:rPr>
              <a:t>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Advise the WG attendees that:</a:t>
            </a:r>
            <a:r>
              <a:rPr kumimoji="0" lang="en-US" sz="14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IEEE’s patent policy is consistent with the ANSI patent policy and is described in Clause 6 of the </a:t>
            </a:r>
            <a:r>
              <a:rPr kumimoji="0" lang="en-US" sz="1400" b="0" i="1" u="none" strike="noStrike" kern="0" cap="none" spc="0" normalizeH="0" baseline="0" noProof="0" dirty="0">
                <a:ln>
                  <a:noFill/>
                </a:ln>
                <a:solidFill>
                  <a:srgbClr val="000000"/>
                </a:solidFill>
                <a:effectLst/>
                <a:uLnTx/>
                <a:uFillTx/>
                <a:latin typeface="Times New Roman"/>
              </a:rPr>
              <a:t>IEEE-SA Standards Board Bylaws</a:t>
            </a:r>
            <a:r>
              <a:rPr kumimoji="0" lang="en-US" sz="1400" b="0" i="0" u="none" strike="noStrike" kern="0" cap="none" spc="0" normalizeH="0" baseline="0" noProof="0" dirty="0">
                <a:ln>
                  <a:noFill/>
                </a:ln>
                <a:solidFill>
                  <a:srgbClr val="000000"/>
                </a:solidFill>
                <a:effectLst/>
                <a:uLnTx/>
                <a:uFillTx/>
                <a:latin typeface="Times New Roman"/>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dirty="0">
                <a:ln>
                  <a:noFill/>
                </a:ln>
                <a:solidFill>
                  <a:srgbClr val="000000"/>
                </a:solidFill>
                <a:effectLst/>
                <a:uLnTx/>
                <a:uFillTx/>
                <a:latin typeface="Times New Roman"/>
              </a:rPr>
            </a:br>
            <a:endParaRPr kumimoji="0" lang="en-US" sz="14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Instruct the WG Secretary to record in the minutes of the relevant WG meeting:</a:t>
            </a:r>
            <a:r>
              <a:rPr kumimoji="0" lang="en-US" sz="9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8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It is recommended that the WG chair review the guidance in </a:t>
            </a:r>
            <a:r>
              <a:rPr kumimoji="0" lang="en-US" sz="1400" b="0" i="1" u="none" strike="noStrike" kern="0" cap="none" spc="0" normalizeH="0" baseline="0" noProof="0" dirty="0">
                <a:ln>
                  <a:noFill/>
                </a:ln>
                <a:solidFill>
                  <a:srgbClr val="000000"/>
                </a:solidFill>
                <a:effectLst/>
                <a:uLnTx/>
                <a:uFillTx/>
                <a:latin typeface="Times New Roman"/>
              </a:rPr>
              <a:t>IEEE-SA Standards Board Operations Manual</a:t>
            </a:r>
            <a:r>
              <a:rPr kumimoji="0" lang="en-US" sz="1400" b="0" i="0" u="none" strike="noStrike" kern="0" cap="none" spc="0" normalizeH="0" baseline="0" noProof="0" dirty="0">
                <a:ln>
                  <a:noFill/>
                </a:ln>
                <a:solidFill>
                  <a:srgbClr val="000000"/>
                </a:solidFill>
                <a:effectLst/>
                <a:uLnTx/>
                <a:uFillTx/>
                <a:latin typeface="Times New Roman"/>
              </a:rPr>
              <a:t> 6.3.5 and in FAQs 12 and 12a on inclusion of potential Essential Patent Claims by incorporation or by reference.</a:t>
            </a:r>
            <a:r>
              <a:rPr kumimoji="0" lang="en-US" sz="1400" b="0" i="0" u="none" strike="noStrike" kern="0" cap="none" spc="0" normalizeH="0" baseline="0" noProof="0" dirty="0">
                <a:ln>
                  <a:noFill/>
                </a:ln>
                <a:solidFill>
                  <a:srgbClr val="FF3300"/>
                </a:solidFill>
                <a:effectLst/>
                <a:uLnTx/>
                <a:uFillTx/>
                <a:latin typeface="Times New Roman"/>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a:rPr>
              <a:t>	Note: </a:t>
            </a:r>
            <a:r>
              <a:rPr kumimoji="0" lang="en-US" sz="1200" b="1" i="0" u="none" strike="noStrike" kern="0" cap="none" spc="0" normalizeH="0" baseline="0" noProof="0" dirty="0">
                <a:ln>
                  <a:noFill/>
                </a:ln>
                <a:solidFill>
                  <a:srgbClr val="000000"/>
                </a:solidFill>
                <a:effectLst/>
                <a:uLnTx/>
                <a:uFillTx/>
                <a:latin typeface="Times New Roman"/>
              </a:rPr>
              <a:t>WG</a:t>
            </a:r>
            <a:r>
              <a:rPr kumimoji="0" lang="en-US" sz="1200" b="0" i="0" u="none" strike="noStrike" kern="0" cap="none" spc="0" normalizeH="0" baseline="0" noProof="0" dirty="0">
                <a:ln>
                  <a:noFill/>
                </a:ln>
                <a:solidFill>
                  <a:srgbClr val="000000"/>
                </a:solidFill>
                <a:effectLst/>
                <a:uLnTx/>
                <a:uFillTx/>
                <a:latin typeface="Times New Roman"/>
              </a:rPr>
              <a:t> includes Working Groups, Task Groups, and other standards-developing committees with a PAR approved by the IEEE-SA Standards Board.</a:t>
            </a:r>
          </a:p>
        </p:txBody>
      </p:sp>
      <p:sp>
        <p:nvSpPr>
          <p:cNvPr id="5" name="바닥글 개체 틀 1">
            <a:extLst>
              <a:ext uri="{FF2B5EF4-FFF2-40B4-BE49-F238E27FC236}">
                <a16:creationId xmlns:a16="http://schemas.microsoft.com/office/drawing/2014/main" id="{AC29C859-ECFE-4A66-9F95-473E2926D5B8}"/>
              </a:ext>
            </a:extLst>
          </p:cNvPr>
          <p:cNvSpPr>
            <a:spLocks noGrp="1"/>
          </p:cNvSpPr>
          <p:nvPr>
            <p:ph type="ftr" sz="quarter" idx="11"/>
          </p:nvPr>
        </p:nvSpPr>
        <p:spPr>
          <a:xfrm>
            <a:off x="457200" y="6610350"/>
            <a:ext cx="4038600" cy="247650"/>
          </a:xfrm>
        </p:spPr>
        <p:txBody>
          <a:bodyPr/>
          <a:lstStyle/>
          <a:p>
            <a:pPr>
              <a:defRPr/>
            </a:pPr>
            <a:r>
              <a:rPr lang="en-US"/>
              <a:t>3079-20-0044-00-0000-Session #16 WG Opening Plenary</a:t>
            </a:r>
            <a:endParaRPr lang="en-US" dirty="0"/>
          </a:p>
        </p:txBody>
      </p:sp>
    </p:spTree>
    <p:extLst>
      <p:ext uri="{BB962C8B-B14F-4D97-AF65-F5344CB8AC3E}">
        <p14:creationId xmlns:p14="http://schemas.microsoft.com/office/powerpoint/2010/main" val="3408857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0AEEAF2-1414-4987-AB11-E7859BBC75D2}"/>
              </a:ext>
            </a:extLst>
          </p:cNvPr>
          <p:cNvSpPr>
            <a:spLocks noGrp="1"/>
          </p:cNvSpPr>
          <p:nvPr>
            <p:ph type="title"/>
          </p:nvPr>
        </p:nvSpPr>
        <p:spPr/>
        <p:txBody>
          <a:bodyPr/>
          <a:lstStyle/>
          <a:p>
            <a:r>
              <a:rPr lang="en-US" altLang="ko-KR" dirty="0"/>
              <a:t>Participants, Patents, and Duty to Inform</a:t>
            </a:r>
            <a:endParaRPr lang="ko-KR" altLang="en-US" dirty="0"/>
          </a:p>
        </p:txBody>
      </p:sp>
      <p:sp>
        <p:nvSpPr>
          <p:cNvPr id="4" name="슬라이드 번호 개체 틀 3">
            <a:extLst>
              <a:ext uri="{FF2B5EF4-FFF2-40B4-BE49-F238E27FC236}">
                <a16:creationId xmlns:a16="http://schemas.microsoft.com/office/drawing/2014/main" id="{33FD7F16-542D-46DD-8C4A-19F49F0A99AA}"/>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4">
            <a:extLst>
              <a:ext uri="{FF2B5EF4-FFF2-40B4-BE49-F238E27FC236}">
                <a16:creationId xmlns:a16="http://schemas.microsoft.com/office/drawing/2014/main" id="{F0323769-6AC0-489F-AABB-3CD4DF8BBCF6}"/>
              </a:ext>
            </a:extLst>
          </p:cNvPr>
          <p:cNvSpPr>
            <a:spLocks noChangeArrowheads="1"/>
          </p:cNvSpPr>
          <p:nvPr/>
        </p:nvSpPr>
        <p:spPr bwMode="auto">
          <a:xfrm>
            <a:off x="457200" y="914400"/>
            <a:ext cx="8229600" cy="5181600"/>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500" u="sng" dirty="0">
              <a:solidFill>
                <a:srgbClr val="FF0000"/>
              </a:solidFill>
              <a:latin typeface="Times New Roman" pitchFamily="18" charset="0"/>
              <a:ea typeface="+mn-ea"/>
              <a:cs typeface="+mn-cs"/>
            </a:endParaRPr>
          </a:p>
          <a:p>
            <a:pPr marL="230188" indent="-230188" eaLnBrk="0" hangingPunct="0">
              <a:spcBef>
                <a:spcPct val="20000"/>
              </a:spcBef>
            </a:pPr>
            <a:r>
              <a:rPr lang="en-US" sz="1600" b="1" dirty="0">
                <a:solidFill>
                  <a:srgbClr val="000000"/>
                </a:solidFill>
                <a:latin typeface="Times New Roman" pitchFamily="18" charset="0"/>
                <a:ea typeface="+mn-ea"/>
                <a:cs typeface="+mn-cs"/>
              </a:rPr>
              <a:t>	All participants in this meeting have certain obligations under the IEEE-SA Patent Policy.  Participants: </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0" hangingPunct="0">
              <a:spcBef>
                <a:spcPct val="20000"/>
              </a:spcBef>
              <a:buFontTx/>
              <a:buChar char="•"/>
            </a:pPr>
            <a:r>
              <a:rPr lang="en-US" sz="1400" b="1" dirty="0">
                <a:solidFill>
                  <a:srgbClr val="000000"/>
                </a:solidFill>
                <a:latin typeface="Times New Roman" pitchFamily="18" charset="0"/>
                <a:ea typeface="+mn-ea"/>
                <a:cs typeface="+mn-cs"/>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Times New Roman" pitchFamily="18" charset="0"/>
                <a:ea typeface="+mn-ea"/>
                <a:cs typeface="+mn-cs"/>
              </a:rPr>
              <a:t> </a:t>
            </a:r>
            <a:r>
              <a:rPr lang="en-US" sz="1400" b="1" dirty="0">
                <a:solidFill>
                  <a:srgbClr val="000000"/>
                </a:solidFill>
                <a:latin typeface="Times New Roman" pitchFamily="18" charset="0"/>
                <a:ea typeface="+mn-ea"/>
                <a:cs typeface="+mn-cs"/>
              </a:rPr>
              <a:t>patent claims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The above does not apply if the patent</a:t>
            </a:r>
            <a:r>
              <a:rPr lang="en-US" sz="1600" b="1" dirty="0">
                <a:solidFill>
                  <a:srgbClr val="FF3300"/>
                </a:solidFill>
                <a:latin typeface="Times New Roman" pitchFamily="18" charset="0"/>
                <a:ea typeface="+mn-ea"/>
                <a:cs typeface="+mn-cs"/>
              </a:rPr>
              <a:t> </a:t>
            </a:r>
            <a:r>
              <a:rPr lang="en-US" sz="1600" b="1" dirty="0">
                <a:solidFill>
                  <a:srgbClr val="000000"/>
                </a:solidFill>
                <a:latin typeface="Times New Roman" pitchFamily="18" charset="0"/>
                <a:ea typeface="+mn-ea"/>
                <a:cs typeface="+mn-cs"/>
              </a:rPr>
              <a:t>claim is already the subject of an Accepted Letter of Assurance that applies to the proposed standard(s) under consideration by this group</a:t>
            </a:r>
          </a:p>
          <a:p>
            <a:pPr marL="230188" indent="-230188" eaLnBrk="0" hangingPunct="0">
              <a:spcBef>
                <a:spcPct val="20000"/>
              </a:spcBef>
            </a:pPr>
            <a:r>
              <a:rPr lang="en-GB" sz="1600" dirty="0">
                <a:solidFill>
                  <a:srgbClr val="000000"/>
                </a:solidFill>
                <a:latin typeface="Times New Roman" pitchFamily="18" charset="0"/>
                <a:ea typeface="+mn-ea"/>
                <a:cs typeface="+mn-cs"/>
              </a:rPr>
              <a:t>		Quoted text excerpted from IEEE-SA Standards Board Bylaws subclause 6.2</a:t>
            </a:r>
            <a:endParaRPr lang="en-US" sz="1600" dirty="0">
              <a:solidFill>
                <a:srgbClr val="000000"/>
              </a:solidFill>
              <a:latin typeface="Times New Roman" pitchFamily="18" charset="0"/>
              <a:ea typeface="+mn-ea"/>
              <a:cs typeface="+mn-cs"/>
            </a:endParaRP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Early identification of holders of potential Essential Patent Claims is strongly encouraged</a:t>
            </a: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No duty to perform a patent search</a:t>
            </a:r>
            <a:endParaRPr lang="en-GB" sz="1600" b="1" dirty="0">
              <a:solidFill>
                <a:srgbClr val="000000"/>
              </a:solidFill>
              <a:latin typeface="Times New Roman" pitchFamily="18" charset="0"/>
              <a:ea typeface="+mn-ea"/>
              <a:cs typeface="+mn-cs"/>
            </a:endParaRPr>
          </a:p>
        </p:txBody>
      </p:sp>
      <p:sp>
        <p:nvSpPr>
          <p:cNvPr id="7" name="바닥글 개체 틀 1">
            <a:extLst>
              <a:ext uri="{FF2B5EF4-FFF2-40B4-BE49-F238E27FC236}">
                <a16:creationId xmlns:a16="http://schemas.microsoft.com/office/drawing/2014/main" id="{B81F1042-F9D9-41D6-8CBD-B343D3A3BF8D}"/>
              </a:ext>
            </a:extLst>
          </p:cNvPr>
          <p:cNvSpPr>
            <a:spLocks noGrp="1"/>
          </p:cNvSpPr>
          <p:nvPr>
            <p:ph type="ftr" sz="quarter" idx="11"/>
          </p:nvPr>
        </p:nvSpPr>
        <p:spPr>
          <a:xfrm>
            <a:off x="457200" y="6610350"/>
            <a:ext cx="4038600" cy="247650"/>
          </a:xfrm>
        </p:spPr>
        <p:txBody>
          <a:bodyPr/>
          <a:lstStyle/>
          <a:p>
            <a:pPr>
              <a:defRPr/>
            </a:pPr>
            <a:r>
              <a:rPr lang="en-US"/>
              <a:t>3079-20-0044-00-0000-Session #16 WG Opening Plenary</a:t>
            </a:r>
            <a:endParaRPr lang="en-US" dirty="0"/>
          </a:p>
        </p:txBody>
      </p:sp>
    </p:spTree>
    <p:extLst>
      <p:ext uri="{BB962C8B-B14F-4D97-AF65-F5344CB8AC3E}">
        <p14:creationId xmlns:p14="http://schemas.microsoft.com/office/powerpoint/2010/main" val="2489473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6D7D0-BFD0-418F-8AFF-C16CA8DE76FA}"/>
              </a:ext>
            </a:extLst>
          </p:cNvPr>
          <p:cNvSpPr>
            <a:spLocks noGrp="1"/>
          </p:cNvSpPr>
          <p:nvPr>
            <p:ph type="title"/>
          </p:nvPr>
        </p:nvSpPr>
        <p:spPr/>
        <p:txBody>
          <a:bodyPr/>
          <a:lstStyle/>
          <a:p>
            <a:r>
              <a:rPr lang="en-US" altLang="ko-KR" dirty="0"/>
              <a:t>Call for Potentially Essential Patents</a:t>
            </a:r>
            <a:endParaRPr lang="ko-KR" altLang="en-US" dirty="0"/>
          </a:p>
        </p:txBody>
      </p:sp>
      <p:sp>
        <p:nvSpPr>
          <p:cNvPr id="4" name="슬라이드 번호 개체 틀 3">
            <a:extLst>
              <a:ext uri="{FF2B5EF4-FFF2-40B4-BE49-F238E27FC236}">
                <a16:creationId xmlns:a16="http://schemas.microsoft.com/office/drawing/2014/main" id="{4AF915D5-45D7-48FC-ABE2-AABE111FB15E}"/>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3">
            <a:extLst>
              <a:ext uri="{FF2B5EF4-FFF2-40B4-BE49-F238E27FC236}">
                <a16:creationId xmlns:a16="http://schemas.microsoft.com/office/drawing/2014/main" id="{42BF1A73-4B9E-4A74-B5BE-AAF624419380}"/>
              </a:ext>
            </a:extLst>
          </p:cNvPr>
          <p:cNvSpPr txBox="1">
            <a:spLocks noChangeArrowheads="1"/>
          </p:cNvSpPr>
          <p:nvPr/>
        </p:nvSpPr>
        <p:spPr bwMode="auto">
          <a:xfrm>
            <a:off x="685800" y="838200"/>
            <a:ext cx="77724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3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Times New Roman"/>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Either speak up now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Provide the chair of this group with the identity of the holder(s) of any and all such claims as soon as possible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Cause an LOA to be submitted</a:t>
            </a:r>
            <a:endParaRPr kumimoji="0" lang="en-US" sz="2000" b="0" i="0" u="none" strike="noStrike" kern="0" cap="none" spc="0" normalizeH="0" baseline="0" noProof="0" dirty="0">
              <a:ln>
                <a:noFill/>
              </a:ln>
              <a:solidFill>
                <a:srgbClr val="000000"/>
              </a:solidFill>
              <a:effectLst/>
              <a:uLnTx/>
              <a:uFillTx/>
              <a:latin typeface="Times New Roman"/>
            </a:endParaRPr>
          </a:p>
        </p:txBody>
      </p:sp>
      <p:sp>
        <p:nvSpPr>
          <p:cNvPr id="7" name="바닥글 개체 틀 1">
            <a:extLst>
              <a:ext uri="{FF2B5EF4-FFF2-40B4-BE49-F238E27FC236}">
                <a16:creationId xmlns:a16="http://schemas.microsoft.com/office/drawing/2014/main" id="{BBBFB510-4F67-4E61-87EC-A25CA6DDF846}"/>
              </a:ext>
            </a:extLst>
          </p:cNvPr>
          <p:cNvSpPr>
            <a:spLocks noGrp="1"/>
          </p:cNvSpPr>
          <p:nvPr>
            <p:ph type="ftr" sz="quarter" idx="11"/>
          </p:nvPr>
        </p:nvSpPr>
        <p:spPr>
          <a:xfrm>
            <a:off x="457200" y="6610350"/>
            <a:ext cx="4038600" cy="247650"/>
          </a:xfrm>
        </p:spPr>
        <p:txBody>
          <a:bodyPr/>
          <a:lstStyle/>
          <a:p>
            <a:pPr>
              <a:defRPr/>
            </a:pPr>
            <a:r>
              <a:rPr lang="en-US"/>
              <a:t>3079-20-0044-00-0000-Session #16 WG Opening Plenary</a:t>
            </a:r>
            <a:endParaRPr lang="en-US" dirty="0"/>
          </a:p>
        </p:txBody>
      </p:sp>
    </p:spTree>
    <p:extLst>
      <p:ext uri="{BB962C8B-B14F-4D97-AF65-F5344CB8AC3E}">
        <p14:creationId xmlns:p14="http://schemas.microsoft.com/office/powerpoint/2010/main" val="3488338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
        <p:nvSpPr>
          <p:cNvPr id="7" name="바닥글 개체 틀 1">
            <a:extLst>
              <a:ext uri="{FF2B5EF4-FFF2-40B4-BE49-F238E27FC236}">
                <a16:creationId xmlns:a16="http://schemas.microsoft.com/office/drawing/2014/main" id="{DA941CF9-7D31-46B2-AE08-4D01D9C0DE27}"/>
              </a:ext>
            </a:extLst>
          </p:cNvPr>
          <p:cNvSpPr>
            <a:spLocks noGrp="1"/>
          </p:cNvSpPr>
          <p:nvPr>
            <p:ph type="ftr" sz="quarter" idx="11"/>
          </p:nvPr>
        </p:nvSpPr>
        <p:spPr>
          <a:xfrm>
            <a:off x="457200" y="6610350"/>
            <a:ext cx="4038600" cy="247650"/>
          </a:xfrm>
        </p:spPr>
        <p:txBody>
          <a:bodyPr/>
          <a:lstStyle/>
          <a:p>
            <a:pPr>
              <a:defRPr/>
            </a:pPr>
            <a:r>
              <a:rPr lang="en-US"/>
              <a:t>3079-20-0044-00-0000-Session #16 WG Opening Plenary</a:t>
            </a:r>
            <a:endParaRPr lang="en-US" dirty="0"/>
          </a:p>
        </p:txBody>
      </p:sp>
    </p:spTree>
    <p:extLst>
      <p:ext uri="{BB962C8B-B14F-4D97-AF65-F5344CB8AC3E}">
        <p14:creationId xmlns:p14="http://schemas.microsoft.com/office/powerpoint/2010/main" val="3948919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BD5D39-8E77-4D4E-AD14-6A6E8BEE8549}"/>
              </a:ext>
            </a:extLst>
          </p:cNvPr>
          <p:cNvSpPr>
            <a:spLocks noGrp="1"/>
          </p:cNvSpPr>
          <p:nvPr>
            <p:ph type="title"/>
          </p:nvPr>
        </p:nvSpPr>
        <p:spPr/>
        <p:txBody>
          <a:bodyPr/>
          <a:lstStyle/>
          <a:p>
            <a:r>
              <a:rPr lang="en-US" altLang="ko-KR" dirty="0"/>
              <a:t>Other Guidelines for IEEE WG Meetings</a:t>
            </a:r>
            <a:endParaRPr lang="ko-KR" altLang="en-US" dirty="0"/>
          </a:p>
        </p:txBody>
      </p:sp>
      <p:sp>
        <p:nvSpPr>
          <p:cNvPr id="4" name="슬라이드 번호 개체 틀 3">
            <a:extLst>
              <a:ext uri="{FF2B5EF4-FFF2-40B4-BE49-F238E27FC236}">
                <a16:creationId xmlns:a16="http://schemas.microsoft.com/office/drawing/2014/main" id="{867332A0-8433-4919-9389-03BEA230A01D}"/>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4">
            <a:extLst>
              <a:ext uri="{FF2B5EF4-FFF2-40B4-BE49-F238E27FC236}">
                <a16:creationId xmlns:a16="http://schemas.microsoft.com/office/drawing/2014/main" id="{8CFDB2D6-0584-4C09-98DF-9F026F833CA4}"/>
              </a:ext>
            </a:extLst>
          </p:cNvPr>
          <p:cNvSpPr>
            <a:spLocks noChangeArrowheads="1"/>
          </p:cNvSpPr>
          <p:nvPr/>
        </p:nvSpPr>
        <p:spPr bwMode="auto">
          <a:xfrm>
            <a:off x="457200" y="762000"/>
            <a:ext cx="8229600" cy="5334000"/>
          </a:xfrm>
          <a:prstGeom prst="rect">
            <a:avLst/>
          </a:prstGeom>
          <a:noFill/>
          <a:ln w="9525">
            <a:noFill/>
            <a:miter lim="800000"/>
            <a:headEnd/>
            <a:tailEnd/>
          </a:ln>
        </p:spPr>
        <p:txBody>
          <a:bodyPr/>
          <a:lstStyle/>
          <a:p>
            <a:pPr marL="230188" indent="-230188" eaLnBrk="0" hangingPunct="0">
              <a:lnSpc>
                <a:spcPct val="120000"/>
              </a:lnSpc>
              <a:spcBef>
                <a:spcPct val="20000"/>
              </a:spcBef>
              <a:buFontTx/>
              <a:buChar char="•"/>
            </a:pPr>
            <a:endParaRPr lang="en-US" sz="700" u="sng" dirty="0">
              <a:solidFill>
                <a:srgbClr val="FF0000"/>
              </a:solidFill>
              <a:latin typeface="Times New Roman" pitchFamily="18" charset="0"/>
              <a:ea typeface="+mn-ea"/>
              <a:cs typeface="+mn-cs"/>
            </a:endParaRPr>
          </a:p>
          <a:p>
            <a:pPr marL="230188" indent="-230188" eaLnBrk="0" hangingPunct="0">
              <a:lnSpc>
                <a:spcPct val="120000"/>
              </a:lnSpc>
              <a:spcBef>
                <a:spcPct val="20000"/>
              </a:spcBef>
              <a:spcAft>
                <a:spcPct val="40000"/>
              </a:spcAft>
              <a:buFontTx/>
              <a:buChar char="•"/>
            </a:pPr>
            <a:r>
              <a:rPr lang="en-US" b="1" dirty="0">
                <a:solidFill>
                  <a:srgbClr val="000000"/>
                </a:solidFill>
                <a:latin typeface="Times New Roman" pitchFamily="18" charset="0"/>
                <a:ea typeface="+mn-ea"/>
                <a:cs typeface="+mn-cs"/>
              </a:rPr>
              <a:t>All IEEE-SA standards meetings shall be conducted in compliance with all applicable laws, including antitrust and competition laws.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interpretation, validity, or essentiality of patents/patent claims.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specific license rates, terms, or conditions.</a:t>
            </a:r>
          </a:p>
          <a:p>
            <a:pPr marL="1143000" lvl="2" indent="-228600" eaLnBrk="0" hangingPunct="0">
              <a:lnSpc>
                <a:spcPct val="120000"/>
              </a:lnSpc>
              <a:spcBef>
                <a:spcPct val="20000"/>
              </a:spcBef>
              <a:spcAft>
                <a:spcPct val="40000"/>
              </a:spcAft>
              <a:buFontTx/>
              <a:buChar char="•"/>
            </a:pPr>
            <a:r>
              <a:rPr lang="en-US" sz="1400" dirty="0">
                <a:solidFill>
                  <a:srgbClr val="000000"/>
                </a:solidFill>
                <a:latin typeface="Times New Roman" pitchFamily="18" charset="0"/>
                <a:ea typeface="+mn-ea"/>
                <a:cs typeface="+mn-cs"/>
              </a:rPr>
              <a:t>Relative costs, including licensing costs of essential patent claims, of different technical approaches may be discussed in standards development meetings. </a:t>
            </a:r>
          </a:p>
          <a:p>
            <a:pPr marL="1600200" lvl="3" indent="-228600" eaLnBrk="0" hangingPunct="0">
              <a:lnSpc>
                <a:spcPct val="120000"/>
              </a:lnSpc>
              <a:spcBef>
                <a:spcPct val="20000"/>
              </a:spcBef>
              <a:spcAft>
                <a:spcPct val="40000"/>
              </a:spcAft>
              <a:buFontTx/>
              <a:buChar char="–"/>
            </a:pPr>
            <a:r>
              <a:rPr lang="en-GB" sz="1400" dirty="0">
                <a:solidFill>
                  <a:srgbClr val="000000"/>
                </a:solidFill>
                <a:latin typeface="Times New Roman" pitchFamily="18" charset="0"/>
                <a:ea typeface="+mn-ea"/>
                <a:cs typeface="+mn-cs"/>
              </a:rPr>
              <a:t>Technical considerations remain primary focus</a:t>
            </a:r>
            <a:endParaRPr lang="en-US" sz="1400" dirty="0">
              <a:solidFill>
                <a:srgbClr val="000000"/>
              </a:solidFill>
              <a:latin typeface="Times New Roman" pitchFamily="18" charset="0"/>
              <a:ea typeface="+mn-ea"/>
              <a:cs typeface="+mn-cs"/>
            </a:endParaRP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or engage in the fixing of product prices, allocation of customers, or division of sales markets.</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status or substance of ongoing or threatened litigation.</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be silent if inappropriate topics are discussed </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 do formally object.</a:t>
            </a:r>
          </a:p>
          <a:p>
            <a:pPr marL="230188" indent="-230188" algn="ctr" eaLnBrk="0" hangingPunct="0">
              <a:lnSpc>
                <a:spcPct val="120000"/>
              </a:lnSpc>
              <a:spcBef>
                <a:spcPct val="20000"/>
              </a:spcBef>
            </a:pPr>
            <a:r>
              <a:rPr lang="en-US" sz="1000" b="1" dirty="0">
                <a:solidFill>
                  <a:srgbClr val="000000"/>
                </a:solidFill>
                <a:latin typeface="Times New Roman" pitchFamily="18" charset="0"/>
                <a:ea typeface="+mn-ea"/>
                <a:cs typeface="+mn-cs"/>
              </a:rPr>
              <a:t>---------------------------------------------------------------   </a:t>
            </a:r>
            <a:endParaRPr lang="en-US" sz="1200" b="1" dirty="0">
              <a:solidFill>
                <a:srgbClr val="000000"/>
              </a:solidFill>
              <a:latin typeface="Times New Roman" pitchFamily="18" charset="0"/>
              <a:ea typeface="+mn-ea"/>
              <a:cs typeface="+mn-cs"/>
            </a:endParaRPr>
          </a:p>
          <a:p>
            <a:pPr marL="230188" indent="-230188" algn="ctr" eaLnBrk="0" hangingPunct="0">
              <a:lnSpc>
                <a:spcPct val="120000"/>
              </a:lnSpc>
              <a:spcBef>
                <a:spcPct val="20000"/>
              </a:spcBef>
            </a:pPr>
            <a:r>
              <a:rPr lang="en-US" sz="1200" b="1" dirty="0">
                <a:solidFill>
                  <a:srgbClr val="000000"/>
                </a:solidFill>
                <a:latin typeface="Times New Roman" pitchFamily="18" charset="0"/>
                <a:ea typeface="+mn-ea"/>
                <a:cs typeface="+mn-cs"/>
              </a:rPr>
              <a:t>See </a:t>
            </a:r>
            <a:r>
              <a:rPr lang="en-US" sz="1200" b="1" i="1" dirty="0">
                <a:solidFill>
                  <a:srgbClr val="000000"/>
                </a:solidFill>
                <a:latin typeface="Times New Roman" pitchFamily="18" charset="0"/>
                <a:ea typeface="+mn-ea"/>
                <a:cs typeface="+mn-cs"/>
              </a:rPr>
              <a:t>IEEE-SA Standards Board Operations Manual</a:t>
            </a:r>
            <a:r>
              <a:rPr lang="en-US" sz="1200" b="1" dirty="0">
                <a:solidFill>
                  <a:srgbClr val="000000"/>
                </a:solidFill>
                <a:latin typeface="Times New Roman" pitchFamily="18" charset="0"/>
                <a:ea typeface="+mn-ea"/>
                <a:cs typeface="+mn-cs"/>
              </a:rPr>
              <a:t>, clause 5.3.10 and </a:t>
            </a:r>
            <a:r>
              <a:rPr lang="en-GB" sz="1200" b="1" dirty="0">
                <a:solidFill>
                  <a:srgbClr val="000000"/>
                </a:solidFill>
                <a:latin typeface="Times New Roman" pitchFamily="18" charset="0"/>
                <a:ea typeface="+mn-ea"/>
                <a:cs typeface="+mn-cs"/>
              </a:rPr>
              <a:t>“Promoting Competition and Innovation: What You Need to Know about the IEEE Standards Association's Antitrust and Competition Policy”</a:t>
            </a:r>
            <a:r>
              <a:rPr lang="en-US" sz="1200" b="1" dirty="0">
                <a:solidFill>
                  <a:srgbClr val="000000"/>
                </a:solidFill>
                <a:latin typeface="Times New Roman" pitchFamily="18" charset="0"/>
                <a:ea typeface="+mn-ea"/>
                <a:cs typeface="+mn-cs"/>
              </a:rPr>
              <a:t> for more details.</a:t>
            </a:r>
          </a:p>
        </p:txBody>
      </p:sp>
      <p:sp>
        <p:nvSpPr>
          <p:cNvPr id="7" name="바닥글 개체 틀 1">
            <a:extLst>
              <a:ext uri="{FF2B5EF4-FFF2-40B4-BE49-F238E27FC236}">
                <a16:creationId xmlns:a16="http://schemas.microsoft.com/office/drawing/2014/main" id="{FC8696CE-C3B2-43F4-BACC-4444B06F7232}"/>
              </a:ext>
            </a:extLst>
          </p:cNvPr>
          <p:cNvSpPr>
            <a:spLocks noGrp="1"/>
          </p:cNvSpPr>
          <p:nvPr>
            <p:ph type="ftr" sz="quarter" idx="11"/>
          </p:nvPr>
        </p:nvSpPr>
        <p:spPr>
          <a:xfrm>
            <a:off x="457200" y="6610350"/>
            <a:ext cx="4038600" cy="247650"/>
          </a:xfrm>
        </p:spPr>
        <p:txBody>
          <a:bodyPr/>
          <a:lstStyle/>
          <a:p>
            <a:pPr>
              <a:defRPr/>
            </a:pPr>
            <a:r>
              <a:rPr lang="en-US"/>
              <a:t>3079-20-0044-00-0000-Session #16 WG Opening Plenary</a:t>
            </a:r>
            <a:endParaRPr lang="en-US" dirty="0"/>
          </a:p>
        </p:txBody>
      </p:sp>
    </p:spTree>
    <p:extLst>
      <p:ext uri="{BB962C8B-B14F-4D97-AF65-F5344CB8AC3E}">
        <p14:creationId xmlns:p14="http://schemas.microsoft.com/office/powerpoint/2010/main" val="3156915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3079-20-0044-00-0000-Session #16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Items for This Meeting</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Update</a:t>
            </a:r>
            <a:r>
              <a:rPr lang="ko-KR" altLang="en-US" sz="2400" kern="0" dirty="0">
                <a:latin typeface="Times New Roman" panose="02020603050405020304" pitchFamily="18" charset="0"/>
                <a:ea typeface="+mn-ea"/>
                <a:cs typeface="Times New Roman" panose="02020603050405020304" pitchFamily="18" charset="0"/>
              </a:rPr>
              <a:t> </a:t>
            </a:r>
            <a:r>
              <a:rPr lang="en-US" altLang="ko-KR" sz="2400" kern="0" dirty="0">
                <a:latin typeface="Times New Roman" panose="02020603050405020304" pitchFamily="18" charset="0"/>
                <a:ea typeface="+mn-ea"/>
                <a:cs typeface="Times New Roman" panose="02020603050405020304" pitchFamily="18" charset="0"/>
              </a:rPr>
              <a:t>on the last </a:t>
            </a:r>
            <a:r>
              <a:rPr lang="en-US" altLang="ko-KR" sz="2400" kern="0" dirty="0" err="1">
                <a:latin typeface="Times New Roman" panose="02020603050405020304" pitchFamily="18" charset="0"/>
                <a:ea typeface="+mn-ea"/>
                <a:cs typeface="Times New Roman" panose="02020603050405020304" pitchFamily="18" charset="0"/>
              </a:rPr>
              <a:t>NesCom</a:t>
            </a:r>
            <a:r>
              <a:rPr lang="en-US" altLang="ko-KR" sz="2400" kern="0" dirty="0">
                <a:latin typeface="Times New Roman" panose="02020603050405020304" pitchFamily="18" charset="0"/>
                <a:ea typeface="+mn-ea"/>
                <a:cs typeface="Times New Roman" panose="02020603050405020304" pitchFamily="18" charset="0"/>
              </a:rPr>
              <a:t>, </a:t>
            </a:r>
            <a:r>
              <a:rPr lang="en-US" altLang="ko-KR" sz="2400" kern="0" dirty="0" err="1">
                <a:latin typeface="Times New Roman" panose="02020603050405020304" pitchFamily="18" charset="0"/>
                <a:ea typeface="+mn-ea"/>
                <a:cs typeface="Times New Roman" panose="02020603050405020304" pitchFamily="18" charset="0"/>
              </a:rPr>
              <a:t>RevCom</a:t>
            </a:r>
            <a:r>
              <a:rPr lang="en-US" altLang="ko-KR" sz="2400" kern="0" dirty="0">
                <a:latin typeface="Times New Roman" panose="02020603050405020304" pitchFamily="18" charset="0"/>
                <a:ea typeface="+mn-ea"/>
                <a:cs typeface="Times New Roman" panose="02020603050405020304" pitchFamily="18" charset="0"/>
              </a:rPr>
              <a:t> and IEEE-SASB in the IEEE-SA meeting</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Restructuring the current IEEE 3079 WG as PARs on IEEE 3079.1 and IEEE 3079.2 are fully approved</a:t>
            </a:r>
          </a:p>
          <a:p>
            <a:pPr marL="717550" lvl="1" indent="-279400">
              <a:lnSpc>
                <a:spcPct val="150000"/>
              </a:lnSpc>
              <a:buFont typeface="Wingdings" panose="05000000000000000000" pitchFamily="2" charset="2"/>
              <a:buChar char="§"/>
            </a:pPr>
            <a:r>
              <a:rPr lang="en-US" altLang="ko-KR" sz="2400" kern="0" dirty="0">
                <a:latin typeface="Times New Roman" panose="02020603050405020304" pitchFamily="18" charset="0"/>
                <a:ea typeface="+mn-ea"/>
                <a:cs typeface="Times New Roman" panose="02020603050405020304" pitchFamily="18" charset="0"/>
              </a:rPr>
              <a:t>Current 7 TG structure to 2 TGs structure</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Official standard development activities of IEEE 3079.1 &amp; IEEE 3079.2 TG begins</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3079-20-0031-00-0000-Session-15-WG-Closing-Plenary</a:t>
            </a:r>
            <a:endParaRPr lang="en-US" dirty="0"/>
          </a:p>
        </p:txBody>
      </p:sp>
    </p:spTree>
    <p:extLst>
      <p:ext uri="{BB962C8B-B14F-4D97-AF65-F5344CB8AC3E}">
        <p14:creationId xmlns:p14="http://schemas.microsoft.com/office/powerpoint/2010/main" val="2703815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Times New Roman" panose="02020603050405020304" pitchFamily="18" charset="0"/>
              <a:cs typeface="Times New Roman" panose="02020603050405020304" pitchFamily="18" charset="0"/>
            </a:endParaRPr>
          </a:p>
          <a:p>
            <a:pPr>
              <a:lnSpc>
                <a:spcPct val="80000"/>
              </a:lnSpc>
            </a:pPr>
            <a:r>
              <a:rPr lang="en-US" sz="2800" kern="0" dirty="0">
                <a:latin typeface="Times New Roman" panose="02020603050405020304" pitchFamily="18" charset="0"/>
                <a:cs typeface="Times New Roman" panose="02020603050405020304" pitchFamily="18" charset="0"/>
              </a:rPr>
              <a:t>Working Group Status</a:t>
            </a:r>
          </a:p>
          <a:p>
            <a:pPr lvl="2">
              <a:lnSpc>
                <a:spcPct val="80000"/>
              </a:lnSpc>
              <a:buFontTx/>
              <a:buNone/>
            </a:pPr>
            <a:endParaRPr lang="en-US" sz="1200" kern="0" dirty="0">
              <a:latin typeface="Times New Roman" panose="02020603050405020304" pitchFamily="18" charset="0"/>
              <a:cs typeface="Times New Roman" panose="02020603050405020304" pitchFamily="18" charset="0"/>
            </a:endParaRPr>
          </a:p>
          <a:p>
            <a:pPr lvl="1">
              <a:lnSpc>
                <a:spcPct val="150000"/>
              </a:lnSpc>
            </a:pPr>
            <a:r>
              <a:rPr lang="en-US" altLang="ko-KR" sz="2400" kern="0" dirty="0">
                <a:latin typeface="Times New Roman" panose="02020603050405020304" pitchFamily="18" charset="0"/>
                <a:cs typeface="Times New Roman" panose="02020603050405020304" pitchFamily="18" charset="0"/>
              </a:rPr>
              <a:t>Initiating IEEE 3079.1 TG</a:t>
            </a:r>
            <a:br>
              <a:rPr lang="en-US" altLang="ko-KR" sz="2400" kern="0" dirty="0">
                <a:latin typeface="Times New Roman" panose="02020603050405020304" pitchFamily="18" charset="0"/>
                <a:cs typeface="Times New Roman" panose="02020603050405020304" pitchFamily="18" charset="0"/>
              </a:rPr>
            </a:br>
            <a:r>
              <a:rPr lang="en-US" altLang="ko-KR" sz="2400" kern="0" dirty="0">
                <a:latin typeface="Times New Roman" panose="02020603050405020304" pitchFamily="18" charset="0"/>
                <a:cs typeface="Times New Roman" panose="02020603050405020304" pitchFamily="18" charset="0"/>
              </a:rPr>
              <a:t>Motion to Photon (MTP) Latency in Virtual Environments</a:t>
            </a:r>
          </a:p>
          <a:p>
            <a:pPr lvl="1">
              <a:lnSpc>
                <a:spcPct val="150000"/>
              </a:lnSpc>
            </a:pPr>
            <a:r>
              <a:rPr lang="en-US" altLang="ko-KR" sz="2400" kern="0" dirty="0">
                <a:latin typeface="Times New Roman" panose="02020603050405020304" pitchFamily="18" charset="0"/>
                <a:cs typeface="Times New Roman" panose="02020603050405020304" pitchFamily="18" charset="0"/>
              </a:rPr>
              <a:t>Initiating IEEE 3079.2 TG</a:t>
            </a:r>
            <a:br>
              <a:rPr lang="en-US" altLang="ko-KR" sz="2400" kern="0" dirty="0">
                <a:latin typeface="Times New Roman" panose="02020603050405020304" pitchFamily="18" charset="0"/>
                <a:cs typeface="Times New Roman" panose="02020603050405020304" pitchFamily="18" charset="0"/>
              </a:rPr>
            </a:br>
            <a:r>
              <a:rPr lang="en-US" altLang="ko-KR" sz="2400" kern="0" dirty="0">
                <a:latin typeface="Times New Roman" panose="02020603050405020304" pitchFamily="18" charset="0"/>
                <a:cs typeface="Times New Roman" panose="02020603050405020304" pitchFamily="18" charset="0"/>
              </a:rPr>
              <a:t>Mixed Reality Standard Framework for Motion Learning</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on meeting dates and locations for December 2020 Interim Meeting.</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3079-20-0044-00-0000-Session #16 WG Opening Plenary</a:t>
            </a:r>
            <a:endParaRPr lang="en-US" dirty="0"/>
          </a:p>
        </p:txBody>
      </p:sp>
    </p:spTree>
    <p:extLst>
      <p:ext uri="{BB962C8B-B14F-4D97-AF65-F5344CB8AC3E}">
        <p14:creationId xmlns:p14="http://schemas.microsoft.com/office/powerpoint/2010/main" val="1875051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2021</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3079-20-0031-00-0000-Session-15-WG-Closing-Plenary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266700" y="990600"/>
            <a:ext cx="8458200" cy="3349956"/>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February 01-05 2021, </a:t>
            </a:r>
            <a:r>
              <a:rPr lang="en-US" altLang="ko-KR" sz="2400" b="1" kern="0" dirty="0">
                <a:solidFill>
                  <a:srgbClr val="0000FF"/>
                </a:solidFill>
                <a:latin typeface="Times New Roman"/>
              </a:rPr>
              <a:t>KRISS Office, 267 </a:t>
            </a:r>
            <a:r>
              <a:rPr lang="en-US" altLang="ko-KR" sz="2400" b="1" kern="0" dirty="0" err="1">
                <a:solidFill>
                  <a:srgbClr val="0000FF"/>
                </a:solidFill>
                <a:latin typeface="Times New Roman"/>
              </a:rPr>
              <a:t>Gajeong-ro</a:t>
            </a:r>
            <a:r>
              <a:rPr lang="en-US" altLang="ko-KR" sz="2400" b="1" kern="0" dirty="0">
                <a:solidFill>
                  <a:srgbClr val="0000FF"/>
                </a:solidFill>
                <a:latin typeface="Times New Roman"/>
              </a:rPr>
              <a:t>, </a:t>
            </a:r>
            <a:br>
              <a:rPr lang="en-US" altLang="ko-KR" sz="2400" b="1" kern="0" dirty="0">
                <a:solidFill>
                  <a:srgbClr val="0000FF"/>
                </a:solidFill>
                <a:latin typeface="Times New Roman"/>
              </a:rPr>
            </a:br>
            <a:r>
              <a:rPr lang="en-US" altLang="ko-KR" sz="2400" b="1" kern="0" dirty="0" err="1">
                <a:solidFill>
                  <a:srgbClr val="0000FF"/>
                </a:solidFill>
                <a:latin typeface="Times New Roman"/>
              </a:rPr>
              <a:t>Yuseong</a:t>
            </a:r>
            <a:r>
              <a:rPr lang="en-US" altLang="ko-KR" sz="2400" b="1" kern="0" dirty="0">
                <a:solidFill>
                  <a:srgbClr val="0000FF"/>
                </a:solidFill>
                <a:latin typeface="Times New Roman"/>
              </a:rPr>
              <a:t>-gu, Daejeon, Republic of Korea</a:t>
            </a:r>
            <a:endParaRPr lang="en-US" altLang="ko-KR" sz="2400" b="1" kern="0" dirty="0">
              <a:solidFill>
                <a:srgbClr val="FF0000"/>
              </a:solidFill>
              <a:latin typeface="Times New Roman"/>
            </a:endParaRP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19-23 2021, IEEE-SA Office, 1 </a:t>
            </a:r>
            <a:r>
              <a:rPr lang="en-US" altLang="ko-KR" sz="2400" b="1" kern="0" dirty="0" err="1">
                <a:solidFill>
                  <a:srgbClr val="FF0000"/>
                </a:solidFill>
                <a:latin typeface="Times New Roman"/>
              </a:rPr>
              <a:t>Fusionopolis</a:t>
            </a:r>
            <a:r>
              <a:rPr lang="en-US" altLang="ko-KR" sz="2400" b="1" kern="0" dirty="0">
                <a:solidFill>
                  <a:srgbClr val="FF0000"/>
                </a:solidFill>
                <a:latin typeface="Times New Roman"/>
              </a:rPr>
              <a:t> Walk </a:t>
            </a:r>
            <a:br>
              <a:rPr lang="en-US" altLang="ko-KR" sz="2400" b="1" kern="0" dirty="0">
                <a:solidFill>
                  <a:srgbClr val="FF0000"/>
                </a:solidFill>
                <a:latin typeface="Times New Roman"/>
              </a:rPr>
            </a:br>
            <a:r>
              <a:rPr lang="en-US" altLang="ko-KR" sz="2400" b="1" kern="0" dirty="0">
                <a:solidFill>
                  <a:srgbClr val="FF0000"/>
                </a:solidFill>
                <a:latin typeface="Times New Roman"/>
              </a:rPr>
              <a:t>#04-07 South Tower, Solaris, Singapore, Singapore</a:t>
            </a:r>
          </a:p>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19-23 2021, Frankfurt, Germany (TBD)</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04-08 2021, Toshkent, Republic of Uzbekistan (TBD)</a:t>
            </a:r>
          </a:p>
        </p:txBody>
      </p:sp>
    </p:spTree>
    <p:extLst>
      <p:ext uri="{BB962C8B-B14F-4D97-AF65-F5344CB8AC3E}">
        <p14:creationId xmlns:p14="http://schemas.microsoft.com/office/powerpoint/2010/main" val="3746616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3079-20-0044-00-0000-Session #16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18276108"/>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2020-</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07</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03</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Dong Il</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DTCP</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+82 10 3135 3194</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dillon.seo@dtcp.capital</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Human Factor for Immersive Content Working Group</a:t>
            </a:r>
            <a:br>
              <a:rPr lang="en-US" altLang="ko-KR" sz="1800" dirty="0"/>
            </a:br>
            <a:r>
              <a:rPr lang="en-US" altLang="ko-KR" sz="1800" dirty="0" err="1"/>
              <a:t>Seo</a:t>
            </a:r>
            <a:r>
              <a:rPr lang="en-US" altLang="ko-KR" sz="1800" dirty="0"/>
              <a:t>, Dong Il Dillon, </a:t>
            </a:r>
            <a:r>
              <a:rPr lang="en-US" altLang="ko-KR" sz="1800" dirty="0" err="1"/>
              <a:t>dillon.seo@dtcp.capital</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a:t>3079-20-0044-00-0000-Session #16 WG Opening Plenary</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334000"/>
            <a:ext cx="8382000" cy="738664"/>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altLang="ko-KR" sz="1400" b="1" dirty="0">
                <a:solidFill>
                  <a:srgbClr val="000000"/>
                </a:solidFill>
                <a:latin typeface="Times New Roman" pitchFamily="18" charset="0"/>
                <a:ea typeface="+mn-ea"/>
                <a:cs typeface="+mn-cs"/>
              </a:rPr>
              <a:t>2.2 Room, </a:t>
            </a:r>
            <a:r>
              <a:rPr lang="en-US" sz="1400" b="1" dirty="0" err="1">
                <a:solidFill>
                  <a:srgbClr val="000000"/>
                </a:solidFill>
                <a:latin typeface="Times New Roman" pitchFamily="18" charset="0"/>
                <a:ea typeface="+mn-ea"/>
                <a:cs typeface="+mn-cs"/>
              </a:rPr>
              <a:t>ToZ</a:t>
            </a:r>
            <a:r>
              <a:rPr lang="en-US" sz="1400" b="1" dirty="0">
                <a:solidFill>
                  <a:srgbClr val="000000"/>
                </a:solidFill>
                <a:latin typeface="Times New Roman" pitchFamily="18" charset="0"/>
                <a:ea typeface="+mn-ea"/>
                <a:cs typeface="+mn-cs"/>
              </a:rPr>
              <a:t> Gangnam 2nd, Gangnam 2nd </a:t>
            </a:r>
            <a:r>
              <a:rPr lang="en-US" sz="1400" b="1" dirty="0" err="1">
                <a:solidFill>
                  <a:srgbClr val="000000"/>
                </a:solidFill>
                <a:latin typeface="Times New Roman" pitchFamily="18" charset="0"/>
                <a:ea typeface="+mn-ea"/>
                <a:cs typeface="+mn-cs"/>
              </a:rPr>
              <a:t>ToZ</a:t>
            </a:r>
            <a:r>
              <a:rPr lang="en-US" sz="1400" b="1" dirty="0">
                <a:solidFill>
                  <a:srgbClr val="000000"/>
                </a:solidFill>
                <a:latin typeface="Times New Roman" pitchFamily="18" charset="0"/>
                <a:ea typeface="+mn-ea"/>
                <a:cs typeface="+mn-cs"/>
              </a:rPr>
              <a:t> meeting room</a:t>
            </a:r>
          </a:p>
          <a:p>
            <a:pPr marL="452438" indent="-180975">
              <a:buFont typeface="Arial" panose="020B0604020202020204" pitchFamily="34" charset="0"/>
              <a:buChar char="•"/>
            </a:pPr>
            <a:r>
              <a:rPr lang="en-US" sz="1400" b="1" dirty="0">
                <a:solidFill>
                  <a:srgbClr val="000000"/>
                </a:solidFill>
                <a:latin typeface="Times New Roman" pitchFamily="18" charset="0"/>
                <a:ea typeface="+mn-ea"/>
                <a:cs typeface="+mn-cs"/>
              </a:rPr>
              <a:t>Contact to Video Conference: https://global.gotomeeting.com/join/479737733</a:t>
            </a:r>
          </a:p>
        </p:txBody>
      </p:sp>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a:t>3079-20-0044-00-0000-Session #16 WG Opening Plenary</a:t>
            </a:r>
            <a:endParaRPr lang="en-US" dirty="0"/>
          </a:p>
        </p:txBody>
      </p:sp>
      <p:graphicFrame>
        <p:nvGraphicFramePr>
          <p:cNvPr id="7" name="표 6">
            <a:extLst>
              <a:ext uri="{FF2B5EF4-FFF2-40B4-BE49-F238E27FC236}">
                <a16:creationId xmlns:a16="http://schemas.microsoft.com/office/drawing/2014/main" id="{D18D7C00-797E-43B7-B81B-4A531EB63BD5}"/>
              </a:ext>
            </a:extLst>
          </p:cNvPr>
          <p:cNvGraphicFramePr>
            <a:graphicFrameLocks noGrp="1"/>
          </p:cNvGraphicFramePr>
          <p:nvPr>
            <p:extLst>
              <p:ext uri="{D42A27DB-BD31-4B8C-83A1-F6EECF244321}">
                <p14:modId xmlns:p14="http://schemas.microsoft.com/office/powerpoint/2010/main" val="1158366045"/>
              </p:ext>
            </p:extLst>
          </p:nvPr>
        </p:nvGraphicFramePr>
        <p:xfrm>
          <a:off x="380539" y="914400"/>
          <a:ext cx="8382000" cy="4309545"/>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613664">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October</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2020)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October 20,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October 21,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October 22,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October 23,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697910">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9:00-10:30a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11:00-12:30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3079.1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3079.1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p>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(Topic: </a:t>
                      </a:r>
                      <a:b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3079.1 PAR submit</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3079.2 PAR submit )</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a:effectLst/>
                          <a:latin typeface="Times New Roman" panose="02020603050405020304" pitchFamily="18" charset="0"/>
                          <a:ea typeface="+mn-ea"/>
                          <a:cs typeface="Times New Roman" panose="02020603050405020304" pitchFamily="18" charset="0"/>
                        </a:rPr>
                        <a:t>3079.1 </a:t>
                      </a:r>
                      <a:r>
                        <a:rPr lang="en-US" altLang="ko-KR" sz="1200" dirty="0">
                          <a:effectLst/>
                          <a:latin typeface="Times New Roman" panose="02020603050405020304" pitchFamily="18" charset="0"/>
                          <a:ea typeface="+mn-ea"/>
                          <a:cs typeface="Times New Roman" panose="02020603050405020304" pitchFamily="18" charset="0"/>
                        </a:rPr>
                        <a:t>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5484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3:30 – 5:00p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a:extLst>
              <a:ext uri="{FF2B5EF4-FFF2-40B4-BE49-F238E27FC236}">
                <a16:creationId xmlns:a16="http://schemas.microsoft.com/office/drawing/2014/main" id="{034D177C-2625-4C3C-AD62-E3AB5B380212}"/>
              </a:ext>
            </a:extLst>
          </p:cNvPr>
          <p:cNvSpPr>
            <a:spLocks noGrp="1"/>
          </p:cNvSpPr>
          <p:nvPr>
            <p:ph idx="1"/>
          </p:nvPr>
        </p:nvSpPr>
        <p:spPr/>
        <p:txBody>
          <a:bodyPr>
            <a:normAutofit fontScale="92500" lnSpcReduction="10000"/>
          </a:bodyPr>
          <a:lstStyle/>
          <a:p>
            <a:pPr>
              <a:lnSpc>
                <a:spcPct val="130000"/>
              </a:lnSpc>
              <a:defRPr/>
            </a:pPr>
            <a:r>
              <a:rPr lang="en-US" altLang="ko-KR" sz="2400" dirty="0">
                <a:latin typeface="Arial" panose="020B0604020202020204" pitchFamily="34" charset="0"/>
                <a:cs typeface="Arial" panose="020B0604020202020204" pitchFamily="34" charset="0"/>
              </a:rPr>
              <a:t>Electronic Attendance ONLY</a:t>
            </a:r>
          </a:p>
          <a:p>
            <a:pPr>
              <a:lnSpc>
                <a:spcPct val="130000"/>
              </a:lnSpc>
              <a:defRPr/>
            </a:pPr>
            <a:r>
              <a:rPr lang="en-US" altLang="ko-KR" sz="2400" dirty="0">
                <a:latin typeface="Arial" panose="020B0604020202020204" pitchFamily="34" charset="0"/>
                <a:cs typeface="Arial" panose="020B0604020202020204" pitchFamily="34" charset="0"/>
              </a:rPr>
              <a:t>Electronic Attendance</a:t>
            </a:r>
          </a:p>
          <a:p>
            <a:pPr lvl="1">
              <a:lnSpc>
                <a:spcPct val="130000"/>
              </a:lnSpc>
              <a:defRPr/>
            </a:pPr>
            <a:r>
              <a:rPr lang="en-US" altLang="ja-JP" sz="2000" dirty="0">
                <a:latin typeface="Arial" panose="020B0604020202020204" pitchFamily="34" charset="0"/>
                <a:ea typeface="ＭＳ Ｐゴシック" charset="-128"/>
                <a:cs typeface="Arial" panose="020B0604020202020204" pitchFamily="34" charset="0"/>
              </a:rPr>
              <a:t>IMAT System   </a:t>
            </a:r>
          </a:p>
          <a:p>
            <a:pPr lvl="2">
              <a:lnSpc>
                <a:spcPct val="130000"/>
              </a:lnSpc>
              <a:defRPr/>
            </a:pPr>
            <a:r>
              <a:rPr lang="en-US" altLang="ja-JP" sz="1800" b="1" dirty="0">
                <a:latin typeface="Arial" panose="020B0604020202020204" pitchFamily="34" charset="0"/>
                <a:ea typeface="ＭＳ Ｐゴシック" charset="-128"/>
                <a:cs typeface="Arial" panose="020B0604020202020204" pitchFamily="34" charset="0"/>
                <a:hlinkClick r:id="rId2"/>
              </a:rPr>
              <a:t>https://imat.ieee.org/attendance</a:t>
            </a:r>
            <a:endParaRPr lang="en-US" altLang="ja-JP" sz="1600" dirty="0">
              <a:latin typeface="Arial" panose="020B0604020202020204" pitchFamily="34" charset="0"/>
              <a:ea typeface="ＭＳ Ｐゴシック" charset="-128"/>
              <a:cs typeface="Arial" panose="020B0604020202020204" pitchFamily="34" charset="0"/>
            </a:endParaRPr>
          </a:p>
          <a:p>
            <a:pPr lvl="1">
              <a:lnSpc>
                <a:spcPct val="130000"/>
              </a:lnSpc>
              <a:defRPr/>
            </a:pPr>
            <a:r>
              <a:rPr lang="en-US" altLang="ko-KR" sz="2000" dirty="0">
                <a:latin typeface="Arial" charset="0"/>
              </a:rPr>
              <a:t>Mark attendance during every session </a:t>
            </a:r>
          </a:p>
          <a:p>
            <a:pPr>
              <a:lnSpc>
                <a:spcPct val="130000"/>
              </a:lnSpc>
              <a:defRPr/>
            </a:pPr>
            <a:r>
              <a:rPr lang="en-US" altLang="ko-KR" sz="2400" dirty="0">
                <a:latin typeface="Arial" charset="0"/>
              </a:rPr>
              <a:t>Total number of 3079 WG sessions: 14</a:t>
            </a:r>
          </a:p>
          <a:p>
            <a:pPr>
              <a:lnSpc>
                <a:spcPct val="130000"/>
              </a:lnSpc>
              <a:defRPr/>
            </a:pPr>
            <a:r>
              <a:rPr lang="en-US" altLang="ko-KR" sz="2400" dirty="0">
                <a:latin typeface="Arial" charset="0"/>
              </a:rPr>
              <a:t>07 sessions for 50% attendance to be counted towards WG voting membership</a:t>
            </a:r>
          </a:p>
          <a:p>
            <a:pPr>
              <a:lnSpc>
                <a:spcPct val="130000"/>
              </a:lnSpc>
              <a:defRPr/>
            </a:pPr>
            <a:r>
              <a:rPr lang="en-US" altLang="ko-KR" sz="2400" dirty="0">
                <a:latin typeface="Arial" charset="0"/>
              </a:rPr>
              <a:t>All attendance records are reported on the meeting minutes </a:t>
            </a:r>
          </a:p>
          <a:p>
            <a:pPr lvl="1">
              <a:lnSpc>
                <a:spcPct val="130000"/>
              </a:lnSpc>
              <a:defRPr/>
            </a:pPr>
            <a:r>
              <a:rPr lang="en-US" altLang="ko-KR" sz="2000" dirty="0">
                <a:latin typeface="Arial" charset="0"/>
              </a:rPr>
              <a:t>Please check the attendance records for any errors</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3079-20-0044-00-0000-Session #16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8" name="제목 1">
            <a:extLst>
              <a:ext uri="{FF2B5EF4-FFF2-40B4-BE49-F238E27FC236}">
                <a16:creationId xmlns:a16="http://schemas.microsoft.com/office/drawing/2014/main" id="{6FF3A023-0609-413D-BFD9-B351B33AFA9B}"/>
              </a:ext>
            </a:extLst>
          </p:cNvPr>
          <p:cNvSpPr>
            <a:spLocks noGrp="1"/>
          </p:cNvSpPr>
          <p:nvPr>
            <p:ph type="title"/>
          </p:nvPr>
        </p:nvSpPr>
        <p:spPr>
          <a:xfrm>
            <a:off x="457200" y="152401"/>
            <a:ext cx="8229600" cy="625474"/>
          </a:xfrm>
        </p:spPr>
        <p:txBody>
          <a:bodyPr/>
          <a:lstStyle/>
          <a:p>
            <a:r>
              <a:rPr lang="en-US" altLang="ko-KR" dirty="0"/>
              <a:t>Attendance</a:t>
            </a:r>
            <a:endParaRPr lang="ko-KR" altLang="en-US" dirty="0"/>
          </a:p>
        </p:txBody>
      </p:sp>
    </p:spTree>
    <p:extLst>
      <p:ext uri="{BB962C8B-B14F-4D97-AF65-F5344CB8AC3E}">
        <p14:creationId xmlns:p14="http://schemas.microsoft.com/office/powerpoint/2010/main" val="14648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3"/>
          <p:cNvSpPr>
            <a:spLocks noGrp="1" noChangeArrowheads="1"/>
          </p:cNvSpPr>
          <p:nvPr>
            <p:ph type="body" idx="1"/>
          </p:nvPr>
        </p:nvSpPr>
        <p:spPr>
          <a:xfrm>
            <a:off x="400050" y="1066800"/>
            <a:ext cx="8343900" cy="4495800"/>
          </a:xfrm>
        </p:spPr>
        <p:txBody>
          <a:bodyPr wrap="square">
            <a:normAutofit/>
          </a:bodyPr>
          <a:lstStyle/>
          <a:p>
            <a:pPr algn="just">
              <a:lnSpc>
                <a:spcPct val="90000"/>
              </a:lnSpc>
            </a:pPr>
            <a:r>
              <a:rPr lang="en-US" sz="2800" dirty="0">
                <a:latin typeface="Times New Roman" panose="02020603050405020304" pitchFamily="18" charset="0"/>
                <a:cs typeface="Times New Roman" panose="02020603050405020304" pitchFamily="18" charset="0"/>
              </a:rPr>
              <a:t>3079 Voting Membership described in</a:t>
            </a:r>
          </a:p>
          <a:p>
            <a:pPr lvl="1"/>
            <a:r>
              <a:rPr lang="en-US" sz="2400" dirty="0">
                <a:latin typeface="Times New Roman" panose="02020603050405020304" pitchFamily="18" charset="0"/>
                <a:cs typeface="Times New Roman" panose="02020603050405020304" pitchFamily="18" charset="0"/>
              </a:rPr>
              <a:t>DCN#: 3</a:t>
            </a:r>
            <a:r>
              <a:rPr lang="en-US" altLang="ko-KR" sz="2400" dirty="0">
                <a:latin typeface="Times New Roman" panose="02020603050405020304" pitchFamily="18" charset="0"/>
                <a:cs typeface="Times New Roman" panose="02020603050405020304" pitchFamily="18" charset="0"/>
              </a:rPr>
              <a:t>079</a:t>
            </a:r>
            <a:r>
              <a:rPr lang="en-US" sz="2400" dirty="0">
                <a:latin typeface="Times New Roman" panose="02020603050405020304" pitchFamily="18" charset="0"/>
                <a:cs typeface="Times New Roman" panose="02020603050405020304" pitchFamily="18" charset="0"/>
              </a:rPr>
              <a:t>-</a:t>
            </a:r>
            <a:r>
              <a:rPr lang="en-US" altLang="ko-KR" sz="2400" dirty="0">
                <a:latin typeface="Times New Roman" panose="02020603050405020304" pitchFamily="18" charset="0"/>
                <a:cs typeface="Times New Roman" panose="02020603050405020304" pitchFamily="18" charset="0"/>
              </a:rPr>
              <a:t>20</a:t>
            </a:r>
            <a:r>
              <a:rPr lang="en-US" sz="2400" dirty="0">
                <a:latin typeface="Times New Roman" panose="02020603050405020304" pitchFamily="18" charset="0"/>
                <a:cs typeface="Times New Roman" panose="02020603050405020304" pitchFamily="18" charset="0"/>
              </a:rPr>
              <a:t>-004</a:t>
            </a:r>
            <a:r>
              <a:rPr lang="en-US" altLang="ko-KR" sz="24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-00-0000 </a:t>
            </a:r>
            <a:r>
              <a:rPr lang="en-US" altLang="ko-KR" sz="2400" dirty="0">
                <a:latin typeface="Times New Roman" panose="02020603050405020304" pitchFamily="18" charset="0"/>
                <a:cs typeface="Times New Roman" panose="02020603050405020304" pitchFamily="18" charset="0"/>
              </a:rPr>
              <a:t>(https://mentor.ieee.org/3079/dcn/20/3079-20-0043-00-0000-ieee-3079-wg-p-p.pdf)</a:t>
            </a:r>
            <a:endParaRPr lang="en-US" sz="2400" dirty="0">
              <a:latin typeface="Times New Roman" panose="02020603050405020304" pitchFamily="18" charset="0"/>
              <a:cs typeface="Times New Roman" panose="02020603050405020304" pitchFamily="18" charset="0"/>
            </a:endParaRP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Two Plenary sessions out of four consecutive Plenary sessions on a moving window basis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3079-20-0044-00-0000-Session #16 WG Opening Plenary</a:t>
            </a:r>
            <a:endParaRPr lang="en-US" dirty="0"/>
          </a:p>
        </p:txBody>
      </p:sp>
      <p:sp>
        <p:nvSpPr>
          <p:cNvPr id="8" name="Rectangle 2">
            <a:extLst>
              <a:ext uri="{FF2B5EF4-FFF2-40B4-BE49-F238E27FC236}">
                <a16:creationId xmlns:a16="http://schemas.microsoft.com/office/drawing/2014/main" id="{6C373B44-01EE-4DCA-A739-F3F338341AFC}"/>
              </a:ext>
            </a:extLst>
          </p:cNvPr>
          <p:cNvSpPr txBox="1">
            <a:spLocks noChangeArrowheads="1"/>
          </p:cNvSpPr>
          <p:nvPr/>
        </p:nvSpPr>
        <p:spPr>
          <a:xfrm>
            <a:off x="457200" y="152401"/>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a:lstStyle>
          <a:p>
            <a:pPr fontAlgn="auto">
              <a:spcAft>
                <a:spcPts val="0"/>
              </a:spcAft>
            </a:pPr>
            <a:r>
              <a:rPr lang="en-US">
                <a:latin typeface="Arial" charset="0"/>
              </a:rPr>
              <a:t>Voting Membership</a:t>
            </a:r>
            <a:endParaRPr lang="en-US" dirty="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 </a:t>
            </a:r>
            <a:r>
              <a:rPr lang="en-US" sz="2000" kern="0" dirty="0">
                <a:latin typeface="Times New Roman" panose="02020603050405020304" pitchFamily="18" charset="0"/>
                <a:cs typeface="Times New Roman" panose="02020603050405020304" pitchFamily="18" charset="0"/>
                <a:hlinkClick r:id="rId2"/>
              </a:rPr>
              <a:t>https://mentor.ieee.org/3079/documents</a:t>
            </a:r>
            <a:endParaRPr lang="en-US"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Standard Draft Documents: </a:t>
            </a:r>
            <a:r>
              <a:rPr lang="en-US" altLang="ko-KR" sz="2000" kern="0" dirty="0">
                <a:latin typeface="Times New Roman" panose="02020603050405020304" pitchFamily="18" charset="0"/>
                <a:cs typeface="Times New Roman" panose="02020603050405020304" pitchFamily="18" charset="0"/>
                <a:hlinkClick r:id="rId3"/>
              </a:rPr>
              <a:t>https://ieee-sa.imeetcentral.com/3079/</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Breakfast:</a:t>
            </a:r>
          </a:p>
          <a:p>
            <a:pPr lvl="1">
              <a:lnSpc>
                <a:spcPct val="150000"/>
              </a:lnSpc>
            </a:pPr>
            <a:r>
              <a:rPr lang="en-US" altLang="ko-KR" sz="1800" kern="0" dirty="0">
                <a:latin typeface="Times New Roman" panose="02020603050405020304" pitchFamily="18" charset="0"/>
                <a:cs typeface="Times New Roman" panose="02020603050405020304" pitchFamily="18" charset="0"/>
              </a:rPr>
              <a:t>Morning Coffee Break: 10:30 ~ 11:00</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 ~ 13:30</a:t>
            </a:r>
          </a:p>
          <a:p>
            <a:pPr lvl="1">
              <a:lnSpc>
                <a:spcPct val="150000"/>
              </a:lnSpc>
            </a:pPr>
            <a:r>
              <a:rPr lang="en-US" altLang="ko-KR" sz="1800" kern="0" dirty="0">
                <a:latin typeface="Times New Roman" panose="02020603050405020304" pitchFamily="18" charset="0"/>
                <a:cs typeface="Times New Roman" panose="02020603050405020304" pitchFamily="18" charset="0"/>
              </a:rPr>
              <a:t>Afternoon Coffee Break: 15:00 ~ 15:30</a:t>
            </a:r>
          </a:p>
          <a:p>
            <a:pPr lvl="1">
              <a:lnSpc>
                <a:spcPct val="150000"/>
              </a:lnSpc>
            </a:pPr>
            <a:r>
              <a:rPr lang="en-US" altLang="ko-KR" sz="1800" kern="0" dirty="0">
                <a:latin typeface="Times New Roman" panose="02020603050405020304" pitchFamily="18" charset="0"/>
                <a:cs typeface="Times New Roman" panose="02020603050405020304" pitchFamily="18" charset="0"/>
              </a:rPr>
              <a:t>Dinner: </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3079-20-0044-00-0000-Session #16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3079 WG Chair is allowed to give verbal statements/interviews to the media on behalf of the IEEE 3079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3079-20-0044-00-0000-Session #16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3079-20-0044-00-0000-Session #16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5635</TotalTime>
  <Words>2242</Words>
  <Application>Microsoft Office PowerPoint</Application>
  <PresentationFormat>화면 슬라이드 쇼(4:3)</PresentationFormat>
  <Paragraphs>215</Paragraphs>
  <Slides>19</Slides>
  <Notes>2</Notes>
  <HiddenSlides>0</HiddenSlides>
  <MMClips>0</MMClips>
  <ScaleCrop>false</ScaleCrop>
  <HeadingPairs>
    <vt:vector size="6" baseType="variant">
      <vt:variant>
        <vt:lpstr>사용한 글꼴</vt:lpstr>
      </vt:variant>
      <vt:variant>
        <vt:i4>7</vt:i4>
      </vt:variant>
      <vt:variant>
        <vt:lpstr>테마</vt:lpstr>
      </vt:variant>
      <vt:variant>
        <vt:i4>3</vt:i4>
      </vt:variant>
      <vt:variant>
        <vt:lpstr>슬라이드 제목</vt:lpstr>
      </vt:variant>
      <vt:variant>
        <vt:i4>19</vt:i4>
      </vt:variant>
    </vt:vector>
  </HeadingPairs>
  <TitlesOfParts>
    <vt:vector size="29" baseType="lpstr">
      <vt:lpstr>맑은 고딕</vt:lpstr>
      <vt:lpstr>Arial</vt:lpstr>
      <vt:lpstr>Calibri</vt:lpstr>
      <vt:lpstr>Myriad Pro</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3079 Human Factor for Immersive Content Working Group Seo, Dong Il Dillon, dillon.seo@dtcp.capital</vt:lpstr>
      <vt:lpstr>Session Time and Location</vt:lpstr>
      <vt:lpstr>Attendance</vt:lpstr>
      <vt:lpstr>PowerPoint 프레젠테이션</vt:lpstr>
      <vt:lpstr>Miscellaneous Meeting Logistics</vt:lpstr>
      <vt:lpstr>Registration and Media Recording</vt:lpstr>
      <vt:lpstr>Membership &amp; Anti-Trust</vt:lpstr>
      <vt:lpstr>PowerPoint 프레젠테이션</vt:lpstr>
      <vt:lpstr>Participants, Patents, and Duty to Inform</vt:lpstr>
      <vt:lpstr>Call for Potentially Essential Patents</vt:lpstr>
      <vt:lpstr>Participation in IEEE 3079 Meetings</vt:lpstr>
      <vt:lpstr>Other Guidelines for IEEE WG Meetings</vt:lpstr>
      <vt:lpstr>Copyright</vt:lpstr>
      <vt:lpstr>Work Items for This Meeting</vt:lpstr>
      <vt:lpstr>Work Status</vt:lpstr>
      <vt:lpstr>Future Sessions – 2021</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244</cp:revision>
  <dcterms:created xsi:type="dcterms:W3CDTF">2014-10-13T13:02:20Z</dcterms:created>
  <dcterms:modified xsi:type="dcterms:W3CDTF">2020-10-18T13:06:07Z</dcterms:modified>
</cp:coreProperties>
</file>