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417" r:id="rId2"/>
    <p:sldId id="402" r:id="rId3"/>
    <p:sldId id="505" r:id="rId4"/>
    <p:sldId id="413" r:id="rId5"/>
    <p:sldId id="332" r:id="rId6"/>
    <p:sldId id="414" r:id="rId7"/>
    <p:sldId id="337" r:id="rId8"/>
    <p:sldId id="461" r:id="rId9"/>
    <p:sldId id="462" r:id="rId10"/>
    <p:sldId id="463" r:id="rId11"/>
    <p:sldId id="368" r:id="rId12"/>
    <p:sldId id="369" r:id="rId13"/>
    <p:sldId id="370" r:id="rId14"/>
    <p:sldId id="371" r:id="rId15"/>
    <p:sldId id="372" r:id="rId16"/>
    <p:sldId id="502" r:id="rId17"/>
    <p:sldId id="509" r:id="rId18"/>
    <p:sldId id="510" r:id="rId19"/>
    <p:sldId id="511" r:id="rId20"/>
    <p:sldId id="465" r:id="rId21"/>
    <p:sldId id="437" r:id="rId22"/>
    <p:sldId id="438" r:id="rId23"/>
    <p:sldId id="512" r:id="rId24"/>
    <p:sldId id="477" r:id="rId25"/>
    <p:sldId id="426" r:id="rId26"/>
    <p:sldId id="485" r:id="rId27"/>
    <p:sldId id="482" r:id="rId28"/>
    <p:sldId id="440" r:id="rId29"/>
    <p:sldId id="430" r:id="rId30"/>
    <p:sldId id="454"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96" autoAdjust="0"/>
    <p:restoredTop sz="94404" autoAdjust="0"/>
  </p:normalViewPr>
  <p:slideViewPr>
    <p:cSldViewPr>
      <p:cViewPr varScale="1">
        <p:scale>
          <a:sx n="115" d="100"/>
          <a:sy n="115" d="100"/>
        </p:scale>
        <p:origin x="38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28AE980-0AEA-4592-B83F-08A8A2DCBEA0}" type="datetimeFigureOut">
              <a:rPr lang="en-US"/>
              <a:pPr>
                <a:defRPr/>
              </a:pPr>
              <a:t>8/1/2025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78B8EE3-C8F8-469A-B83F-7938F8D092CE}" type="slidenum">
              <a:rPr lang="en-US"/>
              <a:pPr>
                <a:defRPr/>
              </a:pPr>
              <a:t>‹#›</a:t>
            </a:fld>
            <a:endParaRPr lang="en-US"/>
          </a:p>
        </p:txBody>
      </p:sp>
    </p:spTree>
    <p:extLst>
      <p:ext uri="{BB962C8B-B14F-4D97-AF65-F5344CB8AC3E}">
        <p14:creationId xmlns:p14="http://schemas.microsoft.com/office/powerpoint/2010/main" val="3259267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2</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3760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E94DB-2AA2-59C1-E8DF-8E544C0F1B63}"/>
            </a:ext>
          </a:extLst>
        </p:cNvPr>
        <p:cNvGrpSpPr/>
        <p:nvPr/>
      </p:nvGrpSpPr>
      <p:grpSpPr>
        <a:xfrm>
          <a:off x="0" y="0"/>
          <a:ext cx="0" cy="0"/>
          <a:chOff x="0" y="0"/>
          <a:chExt cx="0" cy="0"/>
        </a:xfrm>
      </p:grpSpPr>
      <p:sp>
        <p:nvSpPr>
          <p:cNvPr id="20482" name="Rectangle 3">
            <a:extLst>
              <a:ext uri="{FF2B5EF4-FFF2-40B4-BE49-F238E27FC236}">
                <a16:creationId xmlns:a16="http://schemas.microsoft.com/office/drawing/2014/main" id="{2067836E-6F5D-1C36-CA9A-0CBEC8170ABD}"/>
              </a:ext>
            </a:extLst>
          </p:cNvPr>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a:extLst>
              <a:ext uri="{FF2B5EF4-FFF2-40B4-BE49-F238E27FC236}">
                <a16:creationId xmlns:a16="http://schemas.microsoft.com/office/drawing/2014/main" id="{41A190E7-DB9D-3240-8CD7-7B2C683C33DF}"/>
              </a:ext>
            </a:extLst>
          </p:cNvPr>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3</a:t>
            </a:fld>
            <a:endParaRPr lang="en-US" sz="1200">
              <a:latin typeface="Times New Roman" pitchFamily="18" charset="0"/>
            </a:endParaRPr>
          </a:p>
        </p:txBody>
      </p:sp>
      <p:sp>
        <p:nvSpPr>
          <p:cNvPr id="20484" name="Rectangle 2">
            <a:extLst>
              <a:ext uri="{FF2B5EF4-FFF2-40B4-BE49-F238E27FC236}">
                <a16:creationId xmlns:a16="http://schemas.microsoft.com/office/drawing/2014/main" id="{62E21B7D-AFF4-F468-7E11-1BCDD11662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a:extLst>
              <a:ext uri="{FF2B5EF4-FFF2-40B4-BE49-F238E27FC236}">
                <a16:creationId xmlns:a16="http://schemas.microsoft.com/office/drawing/2014/main" id="{846B3683-441F-CE8E-742A-F05E4D1835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470331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1507"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F697DFB6-44D2-4E82-8F05-D51C4D51A22C}" type="slidenum">
              <a:rPr lang="en-US" sz="1200">
                <a:latin typeface="Times New Roman" pitchFamily="18" charset="0"/>
              </a:rPr>
              <a:pPr algn="r"/>
              <a:t>5</a:t>
            </a:fld>
            <a:endParaRPr lang="en-US" sz="1200">
              <a:latin typeface="Times New Roman" pitchFamily="18" charset="0"/>
            </a:endParaRPr>
          </a:p>
        </p:txBody>
      </p:sp>
      <p:sp>
        <p:nvSpPr>
          <p:cNvPr id="2150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1978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78B8EE3-C8F8-469A-B83F-7938F8D092CE}" type="slidenum">
              <a:rPr lang="en-US" smtClean="0"/>
              <a:pPr>
                <a:defRPr/>
              </a:pPr>
              <a:t>21</a:t>
            </a:fld>
            <a:endParaRPr lang="en-US"/>
          </a:p>
        </p:txBody>
      </p:sp>
    </p:spTree>
    <p:extLst>
      <p:ext uri="{BB962C8B-B14F-4D97-AF65-F5344CB8AC3E}">
        <p14:creationId xmlns:p14="http://schemas.microsoft.com/office/powerpoint/2010/main" val="4131232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4" name="Date Placeholder 23">
            <a:extLst>
              <a:ext uri="{FF2B5EF4-FFF2-40B4-BE49-F238E27FC236}">
                <a16:creationId xmlns:a16="http://schemas.microsoft.com/office/drawing/2014/main" id="{D3C62022-4EFA-6B44-B763-20D6C849579F}"/>
              </a:ext>
            </a:extLst>
          </p:cNvPr>
          <p:cNvSpPr>
            <a:spLocks noGrp="1"/>
          </p:cNvSpPr>
          <p:nvPr>
            <p:ph type="dt" sz="half" idx="10"/>
          </p:nvPr>
        </p:nvSpPr>
        <p:spPr/>
        <p:txBody>
          <a:bodyPr/>
          <a:lstStyle/>
          <a:p>
            <a:pPr>
              <a:defRPr/>
            </a:pPr>
            <a:fld id="{45D0093F-E890-0943-AD3F-B9A9DF4A0AF4}" type="datetime1">
              <a:rPr lang="en-US" smtClean="0"/>
              <a:t>8/1/2025</a:t>
            </a:fld>
            <a:endParaRPr lang="en-US"/>
          </a:p>
        </p:txBody>
      </p:sp>
      <p:sp>
        <p:nvSpPr>
          <p:cNvPr id="25" name="Footer Placeholder 24">
            <a:extLst>
              <a:ext uri="{FF2B5EF4-FFF2-40B4-BE49-F238E27FC236}">
                <a16:creationId xmlns:a16="http://schemas.microsoft.com/office/drawing/2014/main" id="{003895E8-47D1-3049-A869-269C39A1E1A2}"/>
              </a:ext>
            </a:extLst>
          </p:cNvPr>
          <p:cNvSpPr>
            <a:spLocks noGrp="1"/>
          </p:cNvSpPr>
          <p:nvPr>
            <p:ph type="ftr" sz="quarter" idx="11"/>
          </p:nvPr>
        </p:nvSpPr>
        <p:spPr/>
        <p:txBody>
          <a:bodyPr/>
          <a:lstStyle/>
          <a:p>
            <a:r>
              <a:rPr lang="en-US" dirty="0"/>
              <a:t>Doc #:5-25-0015-00-agen</a:t>
            </a:r>
          </a:p>
        </p:txBody>
      </p:sp>
      <p:sp>
        <p:nvSpPr>
          <p:cNvPr id="26" name="Slide Number Placeholder 25">
            <a:extLst>
              <a:ext uri="{FF2B5EF4-FFF2-40B4-BE49-F238E27FC236}">
                <a16:creationId xmlns:a16="http://schemas.microsoft.com/office/drawing/2014/main" id="{C3189C99-40CD-A443-A190-28446D7C0B0A}"/>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506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8E551E-B836-AA46-BD94-C444860C32A9}"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#:5-25-0015-00-agen</a:t>
            </a:r>
          </a:p>
        </p:txBody>
      </p:sp>
      <p:sp>
        <p:nvSpPr>
          <p:cNvPr id="6" name="Slide Number Placeholder 5"/>
          <p:cNvSpPr>
            <a:spLocks noGrp="1"/>
          </p:cNvSpPr>
          <p:nvPr>
            <p:ph type="sldNum" sz="quarter" idx="12"/>
          </p:nvPr>
        </p:nvSpPr>
        <p:spPr/>
        <p:txBody>
          <a:bodyPr/>
          <a:lstStyle>
            <a:lvl1pPr>
              <a:defRPr/>
            </a:lvl1pPr>
          </a:lstStyle>
          <a:p>
            <a:pPr>
              <a:defRPr/>
            </a:pPr>
            <a:fld id="{258D2A58-DC43-4464-8966-CD21900EF851}" type="slidenum">
              <a:rPr lang="en-US"/>
              <a:pPr>
                <a:defRPr/>
              </a:pPr>
              <a:t>‹#›</a:t>
            </a:fld>
            <a:endParaRPr lang="en-US"/>
          </a:p>
        </p:txBody>
      </p:sp>
    </p:spTree>
    <p:extLst>
      <p:ext uri="{BB962C8B-B14F-4D97-AF65-F5344CB8AC3E}">
        <p14:creationId xmlns:p14="http://schemas.microsoft.com/office/powerpoint/2010/main" val="3636492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E9306-3688-0442-8B56-73AA6F8D45DA}"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#:5-25-0015-00-agen</a:t>
            </a:r>
          </a:p>
        </p:txBody>
      </p:sp>
      <p:sp>
        <p:nvSpPr>
          <p:cNvPr id="6" name="Slide Number Placeholder 5"/>
          <p:cNvSpPr>
            <a:spLocks noGrp="1"/>
          </p:cNvSpPr>
          <p:nvPr>
            <p:ph type="sldNum" sz="quarter" idx="12"/>
          </p:nvPr>
        </p:nvSpPr>
        <p:spPr/>
        <p:txBody>
          <a:bodyPr/>
          <a:lstStyle>
            <a:lvl1pPr>
              <a:defRPr/>
            </a:lvl1pPr>
          </a:lstStyle>
          <a:p>
            <a:pPr>
              <a:defRPr/>
            </a:pPr>
            <a:fld id="{81167EFB-64EC-4BC4-AA8A-B8CD6344AF37}" type="slidenum">
              <a:rPr lang="en-US"/>
              <a:pPr>
                <a:defRPr/>
              </a:pPr>
              <a:t>‹#›</a:t>
            </a:fld>
            <a:endParaRPr lang="en-US"/>
          </a:p>
        </p:txBody>
      </p:sp>
    </p:spTree>
    <p:extLst>
      <p:ext uri="{BB962C8B-B14F-4D97-AF65-F5344CB8AC3E}">
        <p14:creationId xmlns:p14="http://schemas.microsoft.com/office/powerpoint/2010/main" val="1880497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line Bluebar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7F077763-78F2-4310-9E3D-B9E137BE33BC}"/>
              </a:ext>
            </a:extLst>
          </p:cNvPr>
          <p:cNvSpPr>
            <a:spLocks noGrp="1"/>
          </p:cNvSpPr>
          <p:nvPr>
            <p:ph type="sldNum" sz="quarter" idx="10"/>
          </p:nvPr>
        </p:nvSpPr>
        <p:spPr/>
        <p:txBody>
          <a:bodyPr/>
          <a:lstStyle/>
          <a:p>
            <a:fld id="{A3979A82-1A5E-4C7B-AFC0-111CA6C3130A}" type="slidenum">
              <a:rPr lang="en-US" altLang="en-US" smtClean="0"/>
              <a:pPr/>
              <a:t>‹#›</a:t>
            </a:fld>
            <a:endParaRPr lang="en-US" altLang="en-US"/>
          </a:p>
        </p:txBody>
      </p:sp>
    </p:spTree>
    <p:extLst>
      <p:ext uri="{BB962C8B-B14F-4D97-AF65-F5344CB8AC3E}">
        <p14:creationId xmlns:p14="http://schemas.microsoft.com/office/powerpoint/2010/main" val="140875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5E0534BA-38EE-C441-AD12-B2BAF2FAA53C}"/>
              </a:ext>
            </a:extLst>
          </p:cNvPr>
          <p:cNvSpPr>
            <a:spLocks noGrp="1"/>
          </p:cNvSpPr>
          <p:nvPr>
            <p:ph type="dt" sz="half" idx="10"/>
          </p:nvPr>
        </p:nvSpPr>
        <p:spPr/>
        <p:txBody>
          <a:bodyPr/>
          <a:lstStyle/>
          <a:p>
            <a:pPr>
              <a:defRPr/>
            </a:pPr>
            <a:fld id="{16B57355-4AF4-A441-8AA9-B06FF469BB9E}" type="datetime1">
              <a:rPr lang="en-US" smtClean="0"/>
              <a:t>8/1/2025</a:t>
            </a:fld>
            <a:endParaRPr lang="en-US"/>
          </a:p>
        </p:txBody>
      </p:sp>
      <p:sp>
        <p:nvSpPr>
          <p:cNvPr id="11" name="Footer Placeholder 10">
            <a:extLst>
              <a:ext uri="{FF2B5EF4-FFF2-40B4-BE49-F238E27FC236}">
                <a16:creationId xmlns:a16="http://schemas.microsoft.com/office/drawing/2014/main" id="{64D3C53B-5302-3E46-BC31-4DD8851F3278}"/>
              </a:ext>
            </a:extLst>
          </p:cNvPr>
          <p:cNvSpPr>
            <a:spLocks noGrp="1"/>
          </p:cNvSpPr>
          <p:nvPr>
            <p:ph type="ftr" sz="quarter" idx="11"/>
          </p:nvPr>
        </p:nvSpPr>
        <p:spPr>
          <a:xfrm>
            <a:off x="3028950" y="6430963"/>
            <a:ext cx="3086100" cy="290512"/>
          </a:xfrm>
          <a:prstGeom prst="rect">
            <a:avLst/>
          </a:prstGeom>
        </p:spPr>
        <p:txBody>
          <a:bodyPr/>
          <a:lstStyle/>
          <a:p>
            <a:r>
              <a:rPr lang="en-US" dirty="0"/>
              <a:t>Doc #:5-25-0015-00-agen</a:t>
            </a:r>
          </a:p>
        </p:txBody>
      </p:sp>
      <p:sp>
        <p:nvSpPr>
          <p:cNvPr id="12" name="Slide Number Placeholder 11">
            <a:extLst>
              <a:ext uri="{FF2B5EF4-FFF2-40B4-BE49-F238E27FC236}">
                <a16:creationId xmlns:a16="http://schemas.microsoft.com/office/drawing/2014/main" id="{94D807E5-C824-D249-B6C6-C8B17D9B5228}"/>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11540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1314B77C-3601-C34E-86C7-28DD5C72584A}"/>
              </a:ext>
            </a:extLst>
          </p:cNvPr>
          <p:cNvSpPr>
            <a:spLocks noGrp="1"/>
          </p:cNvSpPr>
          <p:nvPr>
            <p:ph type="dt" sz="half" idx="10"/>
          </p:nvPr>
        </p:nvSpPr>
        <p:spPr/>
        <p:txBody>
          <a:bodyPr/>
          <a:lstStyle/>
          <a:p>
            <a:pPr>
              <a:defRPr/>
            </a:pPr>
            <a:fld id="{F58DFF79-B962-6343-97FA-C94E253BB4DF}" type="datetime1">
              <a:rPr lang="en-US" smtClean="0"/>
              <a:t>8/1/2025</a:t>
            </a:fld>
            <a:endParaRPr lang="en-US"/>
          </a:p>
        </p:txBody>
      </p:sp>
      <p:sp>
        <p:nvSpPr>
          <p:cNvPr id="8" name="Footer Placeholder 7">
            <a:extLst>
              <a:ext uri="{FF2B5EF4-FFF2-40B4-BE49-F238E27FC236}">
                <a16:creationId xmlns:a16="http://schemas.microsoft.com/office/drawing/2014/main" id="{2D3CA2A1-DFF7-B44D-960E-1F9F170FDD26}"/>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#:5-25-0015-00-agen</a:t>
            </a:r>
          </a:p>
        </p:txBody>
      </p:sp>
      <p:sp>
        <p:nvSpPr>
          <p:cNvPr id="9" name="Slide Number Placeholder 8">
            <a:extLst>
              <a:ext uri="{FF2B5EF4-FFF2-40B4-BE49-F238E27FC236}">
                <a16:creationId xmlns:a16="http://schemas.microsoft.com/office/drawing/2014/main" id="{6AB90A06-5359-5944-8ADA-15B40D330A75}"/>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89287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945F612-75DE-794A-B72C-FA37D66817AE}"/>
              </a:ext>
            </a:extLst>
          </p:cNvPr>
          <p:cNvSpPr>
            <a:spLocks noGrp="1"/>
          </p:cNvSpPr>
          <p:nvPr>
            <p:ph type="dt" sz="half" idx="10"/>
          </p:nvPr>
        </p:nvSpPr>
        <p:spPr/>
        <p:txBody>
          <a:bodyPr/>
          <a:lstStyle/>
          <a:p>
            <a:pPr>
              <a:defRPr/>
            </a:pPr>
            <a:fld id="{D19A1EE0-C281-D743-948D-FD8D72B73AE4}" type="datetime1">
              <a:rPr lang="en-US" smtClean="0"/>
              <a:t>8/1/2025</a:t>
            </a:fld>
            <a:endParaRPr lang="en-US"/>
          </a:p>
        </p:txBody>
      </p:sp>
      <p:sp>
        <p:nvSpPr>
          <p:cNvPr id="9" name="Footer Placeholder 8">
            <a:extLst>
              <a:ext uri="{FF2B5EF4-FFF2-40B4-BE49-F238E27FC236}">
                <a16:creationId xmlns:a16="http://schemas.microsoft.com/office/drawing/2014/main" id="{E2C3C321-5E66-584A-AFFB-336998248102}"/>
              </a:ext>
            </a:extLst>
          </p:cNvPr>
          <p:cNvSpPr>
            <a:spLocks noGrp="1"/>
          </p:cNvSpPr>
          <p:nvPr>
            <p:ph type="ftr" sz="quarter" idx="11"/>
          </p:nvPr>
        </p:nvSpPr>
        <p:spPr>
          <a:xfrm>
            <a:off x="3028950" y="6430963"/>
            <a:ext cx="3086100" cy="290512"/>
          </a:xfrm>
          <a:prstGeom prst="rect">
            <a:avLst/>
          </a:prstGeom>
        </p:spPr>
        <p:txBody>
          <a:bodyPr/>
          <a:lstStyle/>
          <a:p>
            <a:r>
              <a:rPr lang="en-US" dirty="0"/>
              <a:t>Doc #:5-25-0015-00-agen</a:t>
            </a:r>
          </a:p>
        </p:txBody>
      </p:sp>
      <p:sp>
        <p:nvSpPr>
          <p:cNvPr id="10" name="Slide Number Placeholder 9">
            <a:extLst>
              <a:ext uri="{FF2B5EF4-FFF2-40B4-BE49-F238E27FC236}">
                <a16:creationId xmlns:a16="http://schemas.microsoft.com/office/drawing/2014/main" id="{CF422AD3-31C6-6943-8B49-8A39F95329A2}"/>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9901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197CF149-4039-434C-9692-8BA0407302FC}"/>
              </a:ext>
            </a:extLst>
          </p:cNvPr>
          <p:cNvSpPr>
            <a:spLocks noGrp="1"/>
          </p:cNvSpPr>
          <p:nvPr>
            <p:ph type="dt" sz="half" idx="10"/>
          </p:nvPr>
        </p:nvSpPr>
        <p:spPr/>
        <p:txBody>
          <a:bodyPr/>
          <a:lstStyle/>
          <a:p>
            <a:pPr>
              <a:defRPr/>
            </a:pPr>
            <a:fld id="{1F73B83E-2183-E549-A177-1526F4DB003B}" type="datetime1">
              <a:rPr lang="en-US" smtClean="0"/>
              <a:t>8/1/2025</a:t>
            </a:fld>
            <a:endParaRPr lang="en-US"/>
          </a:p>
        </p:txBody>
      </p:sp>
      <p:sp>
        <p:nvSpPr>
          <p:cNvPr id="11" name="Footer Placeholder 10">
            <a:extLst>
              <a:ext uri="{FF2B5EF4-FFF2-40B4-BE49-F238E27FC236}">
                <a16:creationId xmlns:a16="http://schemas.microsoft.com/office/drawing/2014/main" id="{14F57D93-239F-5F4E-9759-72EF1A72D217}"/>
              </a:ext>
            </a:extLst>
          </p:cNvPr>
          <p:cNvSpPr>
            <a:spLocks noGrp="1"/>
          </p:cNvSpPr>
          <p:nvPr>
            <p:ph type="ftr" sz="quarter" idx="11"/>
          </p:nvPr>
        </p:nvSpPr>
        <p:spPr>
          <a:xfrm>
            <a:off x="3028950" y="6430963"/>
            <a:ext cx="3086100" cy="290512"/>
          </a:xfrm>
          <a:prstGeom prst="rect">
            <a:avLst/>
          </a:prstGeom>
        </p:spPr>
        <p:txBody>
          <a:bodyPr/>
          <a:lstStyle/>
          <a:p>
            <a:r>
              <a:rPr lang="en-US" dirty="0"/>
              <a:t>Doc #:5-25-0015-00-agen</a:t>
            </a:r>
          </a:p>
        </p:txBody>
      </p:sp>
      <p:sp>
        <p:nvSpPr>
          <p:cNvPr id="12" name="Slide Number Placeholder 11">
            <a:extLst>
              <a:ext uri="{FF2B5EF4-FFF2-40B4-BE49-F238E27FC236}">
                <a16:creationId xmlns:a16="http://schemas.microsoft.com/office/drawing/2014/main" id="{803A304B-5D5B-E142-B567-E3D9AC50B424}"/>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8255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AB348410-5BFF-1C40-9FEB-2E5C4D99F2F9}"/>
              </a:ext>
            </a:extLst>
          </p:cNvPr>
          <p:cNvSpPr>
            <a:spLocks noGrp="1"/>
          </p:cNvSpPr>
          <p:nvPr>
            <p:ph type="dt" sz="half" idx="10"/>
          </p:nvPr>
        </p:nvSpPr>
        <p:spPr/>
        <p:txBody>
          <a:bodyPr/>
          <a:lstStyle/>
          <a:p>
            <a:pPr>
              <a:defRPr/>
            </a:pPr>
            <a:fld id="{B85C61DD-8074-0A41-9C23-52D4ED9269A6}" type="datetime1">
              <a:rPr lang="en-US" smtClean="0"/>
              <a:t>8/1/2025</a:t>
            </a:fld>
            <a:endParaRPr lang="en-US"/>
          </a:p>
        </p:txBody>
      </p:sp>
      <p:sp>
        <p:nvSpPr>
          <p:cNvPr id="7" name="Footer Placeholder 6">
            <a:extLst>
              <a:ext uri="{FF2B5EF4-FFF2-40B4-BE49-F238E27FC236}">
                <a16:creationId xmlns:a16="http://schemas.microsoft.com/office/drawing/2014/main" id="{4D7647D5-35CD-8449-B90A-6D4E3BD83D01}"/>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#:5-25-0015-00-agen</a:t>
            </a:r>
          </a:p>
        </p:txBody>
      </p:sp>
      <p:sp>
        <p:nvSpPr>
          <p:cNvPr id="8" name="Slide Number Placeholder 7">
            <a:extLst>
              <a:ext uri="{FF2B5EF4-FFF2-40B4-BE49-F238E27FC236}">
                <a16:creationId xmlns:a16="http://schemas.microsoft.com/office/drawing/2014/main" id="{EE48611F-4A48-F546-B2D9-8F96BEFB773E}"/>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0049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Date Placeholder 12">
            <a:extLst>
              <a:ext uri="{FF2B5EF4-FFF2-40B4-BE49-F238E27FC236}">
                <a16:creationId xmlns:a16="http://schemas.microsoft.com/office/drawing/2014/main" id="{247B1C10-0B5B-4345-AE99-A03C2350FDCA}"/>
              </a:ext>
            </a:extLst>
          </p:cNvPr>
          <p:cNvSpPr>
            <a:spLocks noGrp="1"/>
          </p:cNvSpPr>
          <p:nvPr>
            <p:ph type="dt" sz="half" idx="10"/>
          </p:nvPr>
        </p:nvSpPr>
        <p:spPr/>
        <p:txBody>
          <a:bodyPr/>
          <a:lstStyle/>
          <a:p>
            <a:pPr>
              <a:defRPr/>
            </a:pPr>
            <a:fld id="{5E66545D-41DF-C74D-82CB-1DF8D975D992}" type="datetime1">
              <a:rPr lang="en-US" smtClean="0"/>
              <a:t>8/1/2025</a:t>
            </a:fld>
            <a:endParaRPr lang="en-US"/>
          </a:p>
        </p:txBody>
      </p:sp>
      <p:sp>
        <p:nvSpPr>
          <p:cNvPr id="14" name="Footer Placeholder 13">
            <a:extLst>
              <a:ext uri="{FF2B5EF4-FFF2-40B4-BE49-F238E27FC236}">
                <a16:creationId xmlns:a16="http://schemas.microsoft.com/office/drawing/2014/main" id="{25A46CBA-4395-9F42-A16A-F2FE765881FC}"/>
              </a:ext>
            </a:extLst>
          </p:cNvPr>
          <p:cNvSpPr>
            <a:spLocks noGrp="1"/>
          </p:cNvSpPr>
          <p:nvPr>
            <p:ph type="ftr" sz="quarter" idx="11"/>
          </p:nvPr>
        </p:nvSpPr>
        <p:spPr/>
        <p:txBody>
          <a:bodyPr/>
          <a:lstStyle/>
          <a:p>
            <a:r>
              <a:rPr lang="en-US" dirty="0"/>
              <a:t>Doc #:5-25-0015-00-agen</a:t>
            </a:r>
          </a:p>
        </p:txBody>
      </p:sp>
      <p:sp>
        <p:nvSpPr>
          <p:cNvPr id="15" name="Slide Number Placeholder 14">
            <a:extLst>
              <a:ext uri="{FF2B5EF4-FFF2-40B4-BE49-F238E27FC236}">
                <a16:creationId xmlns:a16="http://schemas.microsoft.com/office/drawing/2014/main" id="{A8C04CCA-2DCE-864D-8084-DD984E23087C}"/>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4282502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910E2A26-90D1-B846-A6E9-3811DFA87A33}"/>
              </a:ext>
            </a:extLst>
          </p:cNvPr>
          <p:cNvSpPr>
            <a:spLocks noGrp="1"/>
          </p:cNvSpPr>
          <p:nvPr>
            <p:ph type="dt" sz="half" idx="10"/>
          </p:nvPr>
        </p:nvSpPr>
        <p:spPr/>
        <p:txBody>
          <a:bodyPr/>
          <a:lstStyle/>
          <a:p>
            <a:pPr>
              <a:defRPr/>
            </a:pPr>
            <a:fld id="{AF8F7AC2-1C76-CA44-8BF3-2053B995B960}" type="datetime1">
              <a:rPr lang="en-US" smtClean="0"/>
              <a:t>8/1/2025</a:t>
            </a:fld>
            <a:endParaRPr lang="en-US"/>
          </a:p>
        </p:txBody>
      </p:sp>
      <p:sp>
        <p:nvSpPr>
          <p:cNvPr id="9" name="Footer Placeholder 8">
            <a:extLst>
              <a:ext uri="{FF2B5EF4-FFF2-40B4-BE49-F238E27FC236}">
                <a16:creationId xmlns:a16="http://schemas.microsoft.com/office/drawing/2014/main" id="{5B4457FA-4BC6-6D40-95B4-ACE52A20450B}"/>
              </a:ext>
            </a:extLst>
          </p:cNvPr>
          <p:cNvSpPr>
            <a:spLocks noGrp="1"/>
          </p:cNvSpPr>
          <p:nvPr>
            <p:ph type="ftr" sz="quarter" idx="11"/>
          </p:nvPr>
        </p:nvSpPr>
        <p:spPr>
          <a:xfrm>
            <a:off x="3028950" y="6430963"/>
            <a:ext cx="3086100" cy="290512"/>
          </a:xfrm>
          <a:prstGeom prst="rect">
            <a:avLst/>
          </a:prstGeom>
        </p:spPr>
        <p:txBody>
          <a:bodyPr/>
          <a:lstStyle/>
          <a:p>
            <a:r>
              <a:rPr lang="en-US" dirty="0"/>
              <a:t>Doc #:5-25-0015-00-agen</a:t>
            </a:r>
          </a:p>
        </p:txBody>
      </p:sp>
      <p:sp>
        <p:nvSpPr>
          <p:cNvPr id="10" name="Slide Number Placeholder 9">
            <a:extLst>
              <a:ext uri="{FF2B5EF4-FFF2-40B4-BE49-F238E27FC236}">
                <a16:creationId xmlns:a16="http://schemas.microsoft.com/office/drawing/2014/main" id="{F207CF00-35CF-024D-A613-FE77956DAB49}"/>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310401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7BCC884-CF38-4442-A8E3-08CD70980B24}" type="datetime1">
              <a:rPr lang="en-US" smtClean="0"/>
              <a:t>8/1/2025</a:t>
            </a:fld>
            <a:endParaRPr lang="en-US"/>
          </a:p>
        </p:txBody>
      </p:sp>
      <p:sp>
        <p:nvSpPr>
          <p:cNvPr id="6"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#:5-25-0015-00-agen</a:t>
            </a:r>
          </a:p>
        </p:txBody>
      </p:sp>
      <p:sp>
        <p:nvSpPr>
          <p:cNvPr id="7" name="Slide Number Placeholder 5"/>
          <p:cNvSpPr>
            <a:spLocks noGrp="1"/>
          </p:cNvSpPr>
          <p:nvPr>
            <p:ph type="sldNum" sz="quarter" idx="12"/>
          </p:nvPr>
        </p:nvSpPr>
        <p:spPr/>
        <p:txBody>
          <a:bodyPr/>
          <a:lstStyle>
            <a:lvl1pPr>
              <a:defRPr/>
            </a:lvl1pPr>
          </a:lstStyle>
          <a:p>
            <a:pPr>
              <a:defRPr/>
            </a:pPr>
            <a:fld id="{F53BE6D3-2445-4B78-ACD3-9A89CE454323}" type="slidenum">
              <a:rPr lang="en-US"/>
              <a:pPr>
                <a:defRPr/>
              </a:pPr>
              <a:t>‹#›</a:t>
            </a:fld>
            <a:endParaRPr lang="en-US"/>
          </a:p>
        </p:txBody>
      </p:sp>
    </p:spTree>
    <p:extLst>
      <p:ext uri="{BB962C8B-B14F-4D97-AF65-F5344CB8AC3E}">
        <p14:creationId xmlns:p14="http://schemas.microsoft.com/office/powerpoint/2010/main" val="312597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48425"/>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000099"/>
                </a:solidFill>
                <a:latin typeface="+mn-lt"/>
                <a:cs typeface="+mn-cs"/>
              </a:defRPr>
            </a:lvl1pPr>
          </a:lstStyle>
          <a:p>
            <a:pPr>
              <a:defRPr/>
            </a:pPr>
            <a:fld id="{D02CCFEB-2DCB-2347-8989-600FDC21AAE2}" type="datetime1">
              <a:rPr lang="en-US" smtClean="0"/>
              <a:t>8/1/2025</a:t>
            </a:fld>
            <a:endParaRPr lang="en-US" dirty="0"/>
          </a:p>
        </p:txBody>
      </p:sp>
      <p:sp>
        <p:nvSpPr>
          <p:cNvPr id="6" name="Slide Number Placeholder 5"/>
          <p:cNvSpPr>
            <a:spLocks noGrp="1"/>
          </p:cNvSpPr>
          <p:nvPr>
            <p:ph type="sldNum" sz="quarter" idx="4"/>
          </p:nvPr>
        </p:nvSpPr>
        <p:spPr>
          <a:xfrm>
            <a:off x="6553200" y="644842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000099"/>
                </a:solidFill>
                <a:latin typeface="+mn-lt"/>
                <a:cs typeface="+mn-cs"/>
              </a:defRPr>
            </a:lvl1pPr>
          </a:lstStyle>
          <a:p>
            <a:pPr>
              <a:defRPr/>
            </a:pPr>
            <a:fld id="{E6A9CA49-25C3-408A-A7C2-6BBA5AFB62A7}" type="slidenum">
              <a:rPr lang="en-US"/>
              <a:pPr>
                <a:defRPr/>
              </a:pPr>
              <a:t>‹#›</a:t>
            </a:fld>
            <a:endParaRPr lang="en-US"/>
          </a:p>
        </p:txBody>
      </p:sp>
      <p:sp>
        <p:nvSpPr>
          <p:cNvPr id="1031" name="Line 8"/>
          <p:cNvSpPr>
            <a:spLocks noChangeShapeType="1"/>
          </p:cNvSpPr>
          <p:nvPr userDrawn="1"/>
        </p:nvSpPr>
        <p:spPr bwMode="auto">
          <a:xfrm flipV="1">
            <a:off x="533400" y="6430963"/>
            <a:ext cx="6746875" cy="6350"/>
          </a:xfrm>
          <a:prstGeom prst="line">
            <a:avLst/>
          </a:prstGeom>
          <a:noFill/>
          <a:ln w="50800">
            <a:solidFill>
              <a:srgbClr val="2944B7"/>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pic>
        <p:nvPicPr>
          <p:cNvPr id="1032" name="Picture 12" descr="ieeeblu"/>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04113" y="6167438"/>
            <a:ext cx="106680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818C92C4-E450-A340-AC7A-773F75385F7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9" name="Footer Placeholder 8">
            <a:extLst>
              <a:ext uri="{FF2B5EF4-FFF2-40B4-BE49-F238E27FC236}">
                <a16:creationId xmlns:a16="http://schemas.microsoft.com/office/drawing/2014/main" id="{4926A52C-E26E-024E-93E9-47A619AB965B}"/>
              </a:ext>
            </a:extLst>
          </p:cNvPr>
          <p:cNvSpPr>
            <a:spLocks noGrp="1"/>
          </p:cNvSpPr>
          <p:nvPr>
            <p:ph type="ftr" sz="quarter" idx="3"/>
          </p:nvPr>
        </p:nvSpPr>
        <p:spPr>
          <a:xfrm>
            <a:off x="2991644" y="6449159"/>
            <a:ext cx="3086100" cy="365125"/>
          </a:xfrm>
          <a:prstGeom prst="rect">
            <a:avLst/>
          </a:prstGeom>
        </p:spPr>
        <p:txBody>
          <a:bodyPr vert="horz" lIns="91440" tIns="45720" rIns="91440" bIns="45720" rtlCol="0" anchor="ctr"/>
          <a:lstStyle>
            <a:lvl1pPr algn="ctr">
              <a:defRPr lang="en-US" sz="1200" kern="1200" dirty="0" smtClean="0">
                <a:solidFill>
                  <a:srgbClr val="000099"/>
                </a:solidFill>
                <a:latin typeface="+mn-lt"/>
                <a:ea typeface="+mn-ea"/>
                <a:cs typeface="+mn-cs"/>
              </a:defRPr>
            </a:lvl1pPr>
          </a:lstStyle>
          <a:p>
            <a:r>
              <a:rPr lang="en-US" dirty="0"/>
              <a:t>Doc #:5-25-0015-00-agen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lang="en-US" sz="3600" b="1" kern="1200">
          <a:solidFill>
            <a:srgbClr val="000099"/>
          </a:solidFill>
          <a:latin typeface="+mj-lt"/>
          <a:ea typeface="+mj-ea"/>
          <a:cs typeface="+mj-cs"/>
        </a:defRPr>
      </a:lvl1pPr>
      <a:lvl2pPr algn="ctr" rtl="0" eaLnBrk="0" fontAlgn="base" hangingPunct="0">
        <a:spcBef>
          <a:spcPct val="0"/>
        </a:spcBef>
        <a:spcAft>
          <a:spcPct val="0"/>
        </a:spcAft>
        <a:defRPr sz="3600" b="1">
          <a:solidFill>
            <a:srgbClr val="000099"/>
          </a:solidFill>
          <a:latin typeface="Calibri" pitchFamily="34" charset="0"/>
        </a:defRPr>
      </a:lvl2pPr>
      <a:lvl3pPr algn="ctr" rtl="0" eaLnBrk="0" fontAlgn="base" hangingPunct="0">
        <a:spcBef>
          <a:spcPct val="0"/>
        </a:spcBef>
        <a:spcAft>
          <a:spcPct val="0"/>
        </a:spcAft>
        <a:defRPr sz="3600" b="1">
          <a:solidFill>
            <a:srgbClr val="000099"/>
          </a:solidFill>
          <a:latin typeface="Calibri" pitchFamily="34" charset="0"/>
        </a:defRPr>
      </a:lvl3pPr>
      <a:lvl4pPr algn="ctr" rtl="0" eaLnBrk="0" fontAlgn="base" hangingPunct="0">
        <a:spcBef>
          <a:spcPct val="0"/>
        </a:spcBef>
        <a:spcAft>
          <a:spcPct val="0"/>
        </a:spcAft>
        <a:defRPr sz="3600" b="1">
          <a:solidFill>
            <a:srgbClr val="000099"/>
          </a:solidFill>
          <a:latin typeface="Calibri" pitchFamily="34" charset="0"/>
        </a:defRPr>
      </a:lvl4pPr>
      <a:lvl5pPr algn="ctr" rtl="0" eaLnBrk="0" fontAlgn="base" hangingPunct="0">
        <a:spcBef>
          <a:spcPct val="0"/>
        </a:spcBef>
        <a:spcAft>
          <a:spcPct val="0"/>
        </a:spcAft>
        <a:defRPr sz="3600" b="1">
          <a:solidFill>
            <a:srgbClr val="000099"/>
          </a:solidFill>
          <a:latin typeface="Calibri" pitchFamily="34" charset="0"/>
        </a:defRPr>
      </a:lvl5pPr>
      <a:lvl6pPr marL="457200" algn="ctr" rtl="0" fontAlgn="base">
        <a:spcBef>
          <a:spcPct val="0"/>
        </a:spcBef>
        <a:spcAft>
          <a:spcPct val="0"/>
        </a:spcAft>
        <a:defRPr sz="3600" b="1">
          <a:solidFill>
            <a:srgbClr val="000099"/>
          </a:solidFill>
          <a:latin typeface="Calibri" pitchFamily="34" charset="0"/>
        </a:defRPr>
      </a:lvl6pPr>
      <a:lvl7pPr marL="914400" algn="ctr" rtl="0" fontAlgn="base">
        <a:spcBef>
          <a:spcPct val="0"/>
        </a:spcBef>
        <a:spcAft>
          <a:spcPct val="0"/>
        </a:spcAft>
        <a:defRPr sz="3600" b="1">
          <a:solidFill>
            <a:srgbClr val="000099"/>
          </a:solidFill>
          <a:latin typeface="Calibri" pitchFamily="34" charset="0"/>
        </a:defRPr>
      </a:lvl7pPr>
      <a:lvl8pPr marL="1371600" algn="ctr" rtl="0" fontAlgn="base">
        <a:spcBef>
          <a:spcPct val="0"/>
        </a:spcBef>
        <a:spcAft>
          <a:spcPct val="0"/>
        </a:spcAft>
        <a:defRPr sz="3600" b="1">
          <a:solidFill>
            <a:srgbClr val="000099"/>
          </a:solidFill>
          <a:latin typeface="Calibri" pitchFamily="34" charset="0"/>
        </a:defRPr>
      </a:lvl8pPr>
      <a:lvl9pPr marL="1828800" algn="ctr" rtl="0" fontAlgn="base">
        <a:spcBef>
          <a:spcPct val="0"/>
        </a:spcBef>
        <a:spcAft>
          <a:spcPct val="0"/>
        </a:spcAft>
        <a:defRPr sz="3600" b="1">
          <a:solidFill>
            <a:srgbClr val="000099"/>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lang="en-US" sz="3200" kern="1200">
          <a:solidFill>
            <a:srgbClr val="000099"/>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lang="en-US" sz="2800" kern="1200">
          <a:solidFill>
            <a:srgbClr val="000099"/>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lang="en-US" sz="2400" kern="1200">
          <a:solidFill>
            <a:srgbClr val="000099"/>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mailto:jstine@mitre.or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6.xml"/><Relationship Id="rId6" Type="http://schemas.openxmlformats.org/officeDocument/2006/relationships/hyperlink" Target="http://site.ieee.org/sagroups-7004/files/2017/05/Best-Practices-for-IEEE-Standards-Development.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tel:%2B1-646-992-2010,,*01*23359921678%23%23*0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urldefense.us/v2/url?u=https-3A__ieeesa.webex.com_ieeesa_j.php-3FMTID-3Dme20be262b1db93d8417a6106c3d0b913&amp;d=DwMGaQ&amp;c=Al8V6E3U0yBSSEuVtdZbGtsvjPA49U3WmtZAsdW0D_Q&amp;r=IDMTyJNfnsd2hJTZiDsZG3KCmPfXFIgLFjAYj1aIO30&amp;m=lY4ZURavo_IjgZeFla7NB71S3pkhkXBYLcRVf2dqCtS2c9Gz1De3j8sLk0AkleYG&amp;s=GqRANkmw0ocZE5CpDIe12ZNBJ5FxPCyDIBEQxI6Y380&amp;e=" TargetMode="External"/><Relationship Id="rId4" Type="http://schemas.openxmlformats.org/officeDocument/2006/relationships/hyperlink" Target="tel:%2B1-213-306-3065,,*01*23359921678%23%23*0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purl.ieee.org/sa/dyspan/scm" TargetMode="External"/><Relationship Id="rId2" Type="http://schemas.openxmlformats.org/officeDocument/2006/relationships/hyperlink" Target="http://purl.iee.org/sa"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ieee-sa.imeetcentral.com/p1900-5/folder/WzIwLDE3MDgwNzczXQ/WzIsODQ4NjE5NjFd/" TargetMode="External"/><Relationship Id="rId2" Type="http://schemas.openxmlformats.org/officeDocument/2006/relationships/hyperlink" Target="https://sagroups.ieee.org/dyspan/ieee-1900-5/"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eeesa.webex.com/ieeesa/j.php?MTID=md7311864ed3e53cd11516759e11c358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20sip:23312458293@ieeesa.webex.com" TargetMode="External"/><Relationship Id="rId5" Type="http://schemas.openxmlformats.org/officeDocument/2006/relationships/hyperlink" Target="tel:%2B1-213-306-3065,,*01*23312458293%23%23*01*" TargetMode="External"/><Relationship Id="rId4" Type="http://schemas.openxmlformats.org/officeDocument/2006/relationships/hyperlink" Target="tel:%2B1-646-992-2010,,*01*23312458293%23%23*01*"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eee-sa.imeetcentral.com/p/eAAAAAAAR5QwAAAAACXzaF0" TargetMode="External"/><Relationship Id="rId2" Type="http://schemas.openxmlformats.org/officeDocument/2006/relationships/hyperlink" Target="https://ieee.app.box.com/v/PandP-DySPAN-S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AC6EEB-314B-584C-95EF-15674DD01717}"/>
              </a:ext>
            </a:extLst>
          </p:cNvPr>
          <p:cNvSpPr>
            <a:spLocks noGrp="1"/>
          </p:cNvSpPr>
          <p:nvPr>
            <p:ph type="dt" sz="half" idx="10"/>
          </p:nvPr>
        </p:nvSpPr>
        <p:spPr/>
        <p:txBody>
          <a:bodyPr/>
          <a:lstStyle/>
          <a:p>
            <a:fld id="{E68A9F0F-567A-1143-A748-8C9123F1CDEA}" type="datetime1">
              <a:rPr lang="en-US" smtClean="0"/>
              <a:t>8/1/2025</a:t>
            </a:fld>
            <a:endParaRPr lang="en-US"/>
          </a:p>
        </p:txBody>
      </p:sp>
      <p:sp>
        <p:nvSpPr>
          <p:cNvPr id="3" name="Footer Placeholder 2">
            <a:extLst>
              <a:ext uri="{FF2B5EF4-FFF2-40B4-BE49-F238E27FC236}">
                <a16:creationId xmlns:a16="http://schemas.microsoft.com/office/drawing/2014/main" id="{B0DF4C98-78BB-9445-98AC-6FFD8EE98F5D}"/>
              </a:ext>
            </a:extLst>
          </p:cNvPr>
          <p:cNvSpPr>
            <a:spLocks noGrp="1"/>
          </p:cNvSpPr>
          <p:nvPr>
            <p:ph type="ftr" sz="quarter" idx="11"/>
          </p:nvPr>
        </p:nvSpPr>
        <p:spPr/>
        <p:txBody>
          <a:bodyPr/>
          <a:lstStyle/>
          <a:p>
            <a:r>
              <a:rPr lang="en-US" dirty="0"/>
              <a:t>Doc #:5-25-0015-00-agen</a:t>
            </a:r>
          </a:p>
        </p:txBody>
      </p:sp>
      <p:sp>
        <p:nvSpPr>
          <p:cNvPr id="4" name="Slide Number Placeholder 3">
            <a:extLst>
              <a:ext uri="{FF2B5EF4-FFF2-40B4-BE49-F238E27FC236}">
                <a16:creationId xmlns:a16="http://schemas.microsoft.com/office/drawing/2014/main" id="{76786E06-72AC-6846-8915-933892103356}"/>
              </a:ext>
            </a:extLst>
          </p:cNvPr>
          <p:cNvSpPr>
            <a:spLocks noGrp="1"/>
          </p:cNvSpPr>
          <p:nvPr>
            <p:ph type="sldNum" sz="quarter" idx="12"/>
          </p:nvPr>
        </p:nvSpPr>
        <p:spPr/>
        <p:txBody>
          <a:bodyPr/>
          <a:lstStyle/>
          <a:p>
            <a:fld id="{E6A9CA49-25C3-408A-A7C2-6BBA5AFB62A7}" type="slidenum">
              <a:rPr lang="en-US" smtClean="0"/>
              <a:pPr/>
              <a:t>1</a:t>
            </a:fld>
            <a:endParaRPr lang="en-US"/>
          </a:p>
        </p:txBody>
      </p:sp>
      <p:sp>
        <p:nvSpPr>
          <p:cNvPr id="5" name="Rectangle 2">
            <a:extLst>
              <a:ext uri="{FF2B5EF4-FFF2-40B4-BE49-F238E27FC236}">
                <a16:creationId xmlns:a16="http://schemas.microsoft.com/office/drawing/2014/main" id="{61FBFA34-AD31-C64C-9C03-9FE4B70D0283}"/>
              </a:ext>
            </a:extLst>
          </p:cNvPr>
          <p:cNvSpPr>
            <a:spLocks noChangeArrowheads="1"/>
          </p:cNvSpPr>
          <p:nvPr/>
        </p:nvSpPr>
        <p:spPr bwMode="auto">
          <a:xfrm>
            <a:off x="685800" y="1785034"/>
            <a:ext cx="698556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200" b="1" dirty="0">
                <a:latin typeface="Arial" pitchFamily="34" charset="0"/>
                <a:cs typeface="Times New Roman" pitchFamily="18" charset="0"/>
              </a:rPr>
              <a:t>Document Title: Agenda, Admin and Chair’s Notes for IEEE 1900.5 WG Meeting on 1 Aug 2025</a:t>
            </a:r>
            <a:endParaRPr lang="en-US" sz="900" i="1" dirty="0">
              <a:latin typeface="Arial" pitchFamily="34" charset="0"/>
            </a:endParaRPr>
          </a:p>
          <a:p>
            <a:pPr eaLnBrk="0" hangingPunct="0"/>
            <a:r>
              <a:rPr lang="en-US" sz="1200" b="1" dirty="0">
                <a:latin typeface="Arial" pitchFamily="34" charset="0"/>
                <a:cs typeface="Times New Roman" pitchFamily="18" charset="0"/>
              </a:rPr>
              <a:t>Document Date: 1 Aug 2025</a:t>
            </a:r>
          </a:p>
          <a:p>
            <a:pPr eaLnBrk="0" hangingPunct="0"/>
            <a:r>
              <a:rPr lang="en-US" sz="1200" b="1" dirty="0">
                <a:latin typeface="Arial" pitchFamily="34" charset="0"/>
                <a:cs typeface="Times New Roman" pitchFamily="18" charset="0"/>
              </a:rPr>
              <a:t>Document No: 5-25-00015-00-agen</a:t>
            </a:r>
            <a:endParaRPr lang="en-US" dirty="0">
              <a:latin typeface="Arial" pitchFamily="34" charset="0"/>
            </a:endParaRPr>
          </a:p>
        </p:txBody>
      </p:sp>
      <p:graphicFrame>
        <p:nvGraphicFramePr>
          <p:cNvPr id="6" name="Group 40">
            <a:extLst>
              <a:ext uri="{FF2B5EF4-FFF2-40B4-BE49-F238E27FC236}">
                <a16:creationId xmlns:a16="http://schemas.microsoft.com/office/drawing/2014/main" id="{61EB1BE5-43AE-A145-ABE6-42170DE879A1}"/>
              </a:ext>
            </a:extLst>
          </p:cNvPr>
          <p:cNvGraphicFramePr>
            <a:graphicFrameLocks noGrp="1"/>
          </p:cNvGraphicFramePr>
          <p:nvPr>
            <p:extLst>
              <p:ext uri="{D42A27DB-BD31-4B8C-83A1-F6EECF244321}">
                <p14:modId xmlns:p14="http://schemas.microsoft.com/office/powerpoint/2010/main" val="1677081649"/>
              </p:ext>
            </p:extLst>
          </p:nvPr>
        </p:nvGraphicFramePr>
        <p:xfrm>
          <a:off x="685800" y="827088"/>
          <a:ext cx="7696199" cy="849312"/>
        </p:xfrm>
        <a:graphic>
          <a:graphicData uri="http://schemas.openxmlformats.org/drawingml/2006/table">
            <a:tbl>
              <a:tblPr/>
              <a:tblGrid>
                <a:gridCol w="1377027">
                  <a:extLst>
                    <a:ext uri="{9D8B030D-6E8A-4147-A177-3AD203B41FA5}">
                      <a16:colId xmlns:a16="http://schemas.microsoft.com/office/drawing/2014/main" val="20000"/>
                    </a:ext>
                  </a:extLst>
                </a:gridCol>
                <a:gridCol w="1289973">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2666999">
                  <a:extLst>
                    <a:ext uri="{9D8B030D-6E8A-4147-A177-3AD203B41FA5}">
                      <a16:colId xmlns:a16="http://schemas.microsoft.com/office/drawing/2014/main" val="20004"/>
                    </a:ext>
                  </a:extLst>
                </a:gridCol>
              </a:tblGrid>
              <a:tr h="300262">
                <a:tc>
                  <a:txBody>
                    <a:bodyPr/>
                    <a:lstStyle/>
                    <a:p>
                      <a:pPr marL="0" marR="0" lvl="0" indent="0" algn="l"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Author’s Name</a:t>
                      </a:r>
                      <a:endParaRPr kumimoji="0" lang="en-US" sz="1600" b="1" i="0" u="none" strike="noStrike" cap="none" normalizeH="0" baseline="0" dirty="0">
                        <a:ln>
                          <a:noFill/>
                        </a:ln>
                        <a:solidFill>
                          <a:srgbClr val="000099"/>
                        </a:solidFill>
                        <a:effectLst/>
                        <a:latin typeface="Arial" charset="0"/>
                        <a:cs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Affiliation</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Address</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Phone</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email</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9050">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John A Stine</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MITRE Corp.</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McLean, VA</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703-983-6281</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hlinkClick r:id="rId2"/>
                        </a:rPr>
                        <a:t>jstine@mitre.org</a:t>
                      </a:r>
                      <a:endParaRPr kumimoji="0" lang="en-US" sz="10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 name="TextBox 1">
            <a:extLst>
              <a:ext uri="{FF2B5EF4-FFF2-40B4-BE49-F238E27FC236}">
                <a16:creationId xmlns:a16="http://schemas.microsoft.com/office/drawing/2014/main" id="{4D78DC25-C740-384D-8938-4AB3B5D758AE}"/>
              </a:ext>
            </a:extLst>
          </p:cNvPr>
          <p:cNvSpPr txBox="1">
            <a:spLocks noChangeArrowheads="1"/>
          </p:cNvSpPr>
          <p:nvPr/>
        </p:nvSpPr>
        <p:spPr bwMode="auto">
          <a:xfrm>
            <a:off x="2867025" y="166688"/>
            <a:ext cx="3409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dirty="0">
                <a:solidFill>
                  <a:srgbClr val="000099"/>
                </a:solidFill>
              </a:rPr>
              <a:t>IEEE 1900.5 Contribution </a:t>
            </a:r>
          </a:p>
        </p:txBody>
      </p:sp>
      <p:sp>
        <p:nvSpPr>
          <p:cNvPr id="8" name="Rectangle 23">
            <a:extLst>
              <a:ext uri="{FF2B5EF4-FFF2-40B4-BE49-F238E27FC236}">
                <a16:creationId xmlns:a16="http://schemas.microsoft.com/office/drawing/2014/main" id="{CE2CF95B-7224-B742-B0A5-D3703FB72C7A}"/>
              </a:ext>
            </a:extLst>
          </p:cNvPr>
          <p:cNvSpPr>
            <a:spLocks noChangeArrowheads="1"/>
          </p:cNvSpPr>
          <p:nvPr/>
        </p:nvSpPr>
        <p:spPr bwMode="auto">
          <a:xfrm>
            <a:off x="695372" y="2396478"/>
            <a:ext cx="77724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1200" b="1" dirty="0">
                <a:latin typeface="Arial" pitchFamily="34" charset="0"/>
                <a:cs typeface="Times New Roman" pitchFamily="18" charset="0"/>
              </a:rPr>
              <a:t>Notice:</a:t>
            </a:r>
            <a:r>
              <a:rPr lang="en-US" sz="1200" dirty="0">
                <a:latin typeface="Arial" pitchFamily="34" charset="0"/>
                <a:cs typeface="Times New Roman" pitchFamily="18" charset="0"/>
              </a:rPr>
              <a:t> This document has been prepared to assist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sz="1200" dirty="0">
                <a:latin typeface="Arial" pitchFamily="34" charset="0"/>
                <a:cs typeface="Times New Roman" pitchFamily="18" charset="0"/>
              </a:rPr>
              <a:t> </a:t>
            </a:r>
            <a:endParaRPr lang="en-US" sz="1200" dirty="0">
              <a:latin typeface="Arial" pitchFamily="34" charset="0"/>
            </a:endParaRPr>
          </a:p>
          <a:p>
            <a:pPr eaLnBrk="0" hangingPunct="0"/>
            <a:r>
              <a:rPr lang="en-US" sz="1200" b="1" dirty="0">
                <a:latin typeface="Arial" pitchFamily="34" charset="0"/>
                <a:cs typeface="Times New Roman" pitchFamily="18" charset="0"/>
              </a:rPr>
              <a:t>Release:</a:t>
            </a:r>
            <a:r>
              <a:rPr lang="en-US" sz="1200" dirty="0">
                <a:latin typeface="Arial" pitchFamily="34" charset="0"/>
                <a:cs typeface="Times New Roman" pitchFamily="18" charset="0"/>
              </a:rPr>
              <a:t> 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t>
            </a:r>
          </a:p>
          <a:p>
            <a:pPr eaLnBrk="0" hangingPunct="0"/>
            <a:endParaRPr lang="en-US" sz="1200" dirty="0">
              <a:latin typeface="Arial" pitchFamily="34" charset="0"/>
            </a:endParaRPr>
          </a:p>
          <a:p>
            <a:pPr eaLnBrk="0" hangingPunct="0"/>
            <a:r>
              <a:rPr lang="en-US" sz="1200" b="1" dirty="0">
                <a:latin typeface="Arial" pitchFamily="34" charset="0"/>
                <a:cs typeface="Times New Roman" pitchFamily="18" charset="0"/>
              </a:rPr>
              <a:t>Patent Policy and Procedures:</a:t>
            </a:r>
            <a:r>
              <a:rPr lang="en-US" sz="1200" dirty="0">
                <a:latin typeface="Arial" pitchFamily="34" charset="0"/>
                <a:cs typeface="Times New Roman" pitchFamily="18" charset="0"/>
              </a:rPr>
              <a:t> The contributor is familiar with the IEEE Patent Policy and Procedures including the statement "IEEE standards may include the known use of patent(s), including patent applications, provided the IEEE receives assurance from the patent holder or applicant with respect to patents essential for compliance with both mandatory and optional portions of the standard." Early disclosure to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of patent information that might be relevant to the standard is essential to reduce the possibility for delays in the development process and increase the likelihood that the draft publication will be approved for publication. Please notify the Chair &lt;</a:t>
            </a:r>
            <a:r>
              <a:rPr lang="en-US" sz="1200" dirty="0">
                <a:solidFill>
                  <a:srgbClr val="000099"/>
                </a:solidFill>
                <a:latin typeface="Arial" charset="0"/>
              </a:rPr>
              <a:t>jstine@mitre.org</a:t>
            </a:r>
            <a:r>
              <a:rPr lang="en-US" sz="1200" dirty="0">
                <a:latin typeface="Arial" pitchFamily="34" charset="0"/>
                <a:cs typeface="Times New Roman" pitchFamily="18" charset="0"/>
              </a:rPr>
              <a:t>&gt; as early as possible, in written or electronic form, if patented technology (or technology under patent application) might be incorporated into a draft standard being developed within the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Committee. </a:t>
            </a:r>
            <a:r>
              <a:rPr lang="en-US" sz="1200" b="1" dirty="0">
                <a:latin typeface="Arial" pitchFamily="34" charset="0"/>
                <a:cs typeface="Times New Roman" pitchFamily="18" charset="0"/>
              </a:rPr>
              <a:t>If you have questions, contact the IEEE Patent Committee Administrator at </a:t>
            </a:r>
            <a:r>
              <a:rPr lang="en-US" sz="1200" dirty="0">
                <a:latin typeface="Arial" pitchFamily="34" charset="0"/>
                <a:cs typeface="Times New Roman" pitchFamily="18" charset="0"/>
              </a:rPr>
              <a:t>&lt; </a:t>
            </a:r>
            <a:r>
              <a:rPr lang="en-US" sz="1200" dirty="0">
                <a:latin typeface="Arial" pitchFamily="34" charset="0"/>
                <a:cs typeface="Times New Roman" pitchFamily="18" charset="0"/>
                <a:hlinkClick r:id="rId3"/>
              </a:rPr>
              <a:t>patcom@ieee.org</a:t>
            </a:r>
            <a:r>
              <a:rPr lang="en-US" sz="1200" dirty="0">
                <a:latin typeface="Arial" pitchFamily="34" charset="0"/>
                <a:cs typeface="Times New Roman" pitchFamily="18" charset="0"/>
              </a:rPr>
              <a:t> </a:t>
            </a:r>
            <a:r>
              <a:rPr lang="en-US" sz="1200" b="1" dirty="0">
                <a:latin typeface="Arial" pitchFamily="34" charset="0"/>
                <a:cs typeface="Times New Roman" pitchFamily="18" charset="0"/>
              </a:rPr>
              <a:t>&gt;.</a:t>
            </a:r>
            <a:r>
              <a:rPr lang="en-US" sz="1200" dirty="0">
                <a:latin typeface="Arial" pitchFamily="34" charset="0"/>
                <a:cs typeface="Times New Roman" pitchFamily="18" charset="0"/>
              </a:rPr>
              <a:t> </a:t>
            </a:r>
            <a:endParaRPr lang="en-US" sz="1200" dirty="0">
              <a:latin typeface="Arial" pitchFamily="34" charset="0"/>
            </a:endParaRPr>
          </a:p>
          <a:p>
            <a:pPr eaLnBrk="0" hangingPunct="0"/>
            <a:endParaRPr lang="en-US" sz="1200" dirty="0">
              <a:latin typeface="Arial" pitchFamily="34" charset="0"/>
            </a:endParaRPr>
          </a:p>
        </p:txBody>
      </p:sp>
    </p:spTree>
    <p:extLst>
      <p:ext uri="{BB962C8B-B14F-4D97-AF65-F5344CB8AC3E}">
        <p14:creationId xmlns:p14="http://schemas.microsoft.com/office/powerpoint/2010/main" val="51741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2"/>
          </p:nvPr>
        </p:nvSpPr>
        <p:spPr/>
        <p:txBody>
          <a:bodyPr/>
          <a:lstStyle/>
          <a:p>
            <a:fld id="{A3979A82-1A5E-4C7B-AFC0-111CA6C3130A}" type="slidenum">
              <a:rPr lang="en-US" altLang="en-US" smtClean="0"/>
              <a:pPr/>
              <a:t>10</a:t>
            </a:fld>
            <a:endParaRPr lang="en-US" altLang="en-US"/>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4294967295"/>
          </p:nvPr>
        </p:nvSpPr>
        <p:spPr>
          <a:xfrm>
            <a:off x="0" y="1655763"/>
            <a:ext cx="8229600" cy="4521200"/>
          </a:xfrm>
        </p:spPr>
        <p:txBody>
          <a:bodyPr>
            <a:normAutofit fontScale="70000" lnSpcReduction="20000"/>
          </a:bodyPr>
          <a:lstStyle/>
          <a:p>
            <a:pPr lvl="2">
              <a:buSzPct val="150000"/>
            </a:pPr>
            <a:r>
              <a:rPr lang="en-US" dirty="0"/>
              <a:t>The IEEE SA Copyright Policy is described in the IEEE SA Standards Board Bylaws and IEEE SA Standards Board Operations Manual</a:t>
            </a:r>
            <a:br>
              <a:rPr lang="en-US" dirty="0"/>
            </a:br>
            <a:endParaRPr lang="en-US"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dirty="0"/>
              <a:t>IEEE SA Copyright FAQs</a:t>
            </a:r>
          </a:p>
          <a:p>
            <a:pPr lvl="3">
              <a:buSzPct val="150000"/>
            </a:pPr>
            <a:r>
              <a:rPr lang="en-US" sz="1867" dirty="0">
                <a:hlinkClick r:id="rId5"/>
              </a:rPr>
              <a:t>http://standards.ieee.org/faqs/copyrights.html/</a:t>
            </a:r>
            <a:endParaRPr lang="en-US" sz="1867" dirty="0"/>
          </a:p>
          <a:p>
            <a:pPr lvl="2">
              <a:buSzPct val="150000"/>
            </a:pPr>
            <a:r>
              <a:rPr lang="en-US" dirty="0"/>
              <a:t>IEEE SA Best Practices for IEEE Standards Development </a:t>
            </a:r>
          </a:p>
          <a:p>
            <a:pPr lvl="3">
              <a:buSzPct val="150000"/>
            </a:pPr>
            <a:r>
              <a:rPr lang="en-US" sz="1867" dirty="0">
                <a:hlinkClick r:id="rId6"/>
              </a:rPr>
              <a:t>http://site.ieee.org/sagroups-7004/files/2017/05/Best-Practices-for-IEEE-Standards-Development.pdf</a:t>
            </a:r>
            <a:endParaRPr lang="en-US" sz="1867" dirty="0"/>
          </a:p>
          <a:p>
            <a:pPr lvl="3">
              <a:buSzPct val="150000"/>
            </a:pPr>
            <a:r>
              <a:rPr lang="en-US"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Date Placeholder 4">
            <a:extLst>
              <a:ext uri="{FF2B5EF4-FFF2-40B4-BE49-F238E27FC236}">
                <a16:creationId xmlns:a16="http://schemas.microsoft.com/office/drawing/2014/main" id="{43666204-C915-A74B-AE75-D9D230D68BFC}"/>
              </a:ext>
            </a:extLst>
          </p:cNvPr>
          <p:cNvSpPr>
            <a:spLocks noGrp="1"/>
          </p:cNvSpPr>
          <p:nvPr>
            <p:ph type="dt" sz="half" idx="10"/>
          </p:nvPr>
        </p:nvSpPr>
        <p:spPr/>
        <p:txBody>
          <a:bodyPr/>
          <a:lstStyle/>
          <a:p>
            <a:pPr>
              <a:defRPr/>
            </a:pPr>
            <a:fld id="{6C34D8EC-DA06-B04F-8423-F4907FAB4AFE}" type="datetime1">
              <a:rPr lang="en-US" smtClean="0"/>
              <a:t>8/1/2025</a:t>
            </a:fld>
            <a:endParaRPr lang="en-US" dirty="0"/>
          </a:p>
        </p:txBody>
      </p:sp>
      <p:sp>
        <p:nvSpPr>
          <p:cNvPr id="6" name="Footer Placeholder 5">
            <a:extLst>
              <a:ext uri="{FF2B5EF4-FFF2-40B4-BE49-F238E27FC236}">
                <a16:creationId xmlns:a16="http://schemas.microsoft.com/office/drawing/2014/main" id="{CC0DE05E-5062-384A-99D3-0AF1009B62D3}"/>
              </a:ext>
            </a:extLst>
          </p:cNvPr>
          <p:cNvSpPr>
            <a:spLocks noGrp="1"/>
          </p:cNvSpPr>
          <p:nvPr>
            <p:ph type="ftr" sz="quarter" idx="11"/>
          </p:nvPr>
        </p:nvSpPr>
        <p:spPr/>
        <p:txBody>
          <a:bodyPr/>
          <a:lstStyle/>
          <a:p>
            <a:pPr>
              <a:defRPr/>
            </a:pPr>
            <a:r>
              <a:rPr lang="en-US" dirty="0"/>
              <a:t>Doc #:5-25-0015-00-agen</a:t>
            </a:r>
          </a:p>
        </p:txBody>
      </p:sp>
    </p:spTree>
    <p:extLst>
      <p:ext uri="{BB962C8B-B14F-4D97-AF65-F5344CB8AC3E}">
        <p14:creationId xmlns:p14="http://schemas.microsoft.com/office/powerpoint/2010/main" val="4040225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3BA1E-940F-6240-BD3D-5E7D6D1D4EA1}"/>
              </a:ext>
            </a:extLst>
          </p:cNvPr>
          <p:cNvSpPr>
            <a:spLocks noGrp="1"/>
          </p:cNvSpPr>
          <p:nvPr>
            <p:ph type="title"/>
          </p:nvPr>
        </p:nvSpPr>
        <p:spPr>
          <a:xfrm>
            <a:off x="457200" y="478367"/>
            <a:ext cx="8229600" cy="448733"/>
          </a:xfrm>
        </p:spPr>
        <p:txBody>
          <a:bodyPr>
            <a:noAutofit/>
          </a:bodyPr>
          <a:lstStyle/>
          <a:p>
            <a:pPr eaLnBrk="1" hangingPunct="1">
              <a:defRPr/>
            </a:pPr>
            <a:r>
              <a:rPr lang="en-US" dirty="0"/>
              <a:t>Instructions for the WG Chair</a:t>
            </a:r>
          </a:p>
        </p:txBody>
      </p:sp>
      <p:sp>
        <p:nvSpPr>
          <p:cNvPr id="40963" name="Content Placeholder 2">
            <a:extLst>
              <a:ext uri="{FF2B5EF4-FFF2-40B4-BE49-F238E27FC236}">
                <a16:creationId xmlns:a16="http://schemas.microsoft.com/office/drawing/2014/main" id="{FEE44D8E-C359-C94C-BA63-6480B8368493}"/>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80554A07-AE94-214D-9F67-3D2D5BFDC865}"/>
              </a:ext>
            </a:extLst>
          </p:cNvPr>
          <p:cNvSpPr/>
          <p:nvPr/>
        </p:nvSpPr>
        <p:spPr>
          <a:xfrm>
            <a:off x="336551" y="994834"/>
            <a:ext cx="8489949" cy="4797339"/>
          </a:xfrm>
          <a:prstGeom prst="rect">
            <a:avLst/>
          </a:prstGeom>
        </p:spPr>
        <p:txBody>
          <a:bodyPr>
            <a:spAutoFit/>
          </a:bodyPr>
          <a:lstStyle/>
          <a:p>
            <a:pPr>
              <a:lnSpc>
                <a:spcPct val="80000"/>
              </a:lnSpc>
              <a:spcAft>
                <a:spcPts val="400"/>
              </a:spcAft>
              <a:defRPr/>
            </a:pPr>
            <a:r>
              <a:rPr lang="en-US" altLang="en-US" sz="1400" b="1" dirty="0">
                <a:cs typeface="Calibri" panose="020F0502020204030204" pitchFamily="34" charset="0"/>
              </a:rPr>
              <a:t>The IEEE SA strongly recommends that at each WG meeting the chair or a designee:</a:t>
            </a:r>
            <a:endParaRPr lang="en-US" altLang="en-US" sz="1400" dirty="0">
              <a:cs typeface="Calibri" panose="020F0502020204030204" pitchFamily="34" charset="0"/>
            </a:endParaRP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Show slides 1 through 4 of this presentation</a:t>
            </a: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Advise the WG attendees that:</a:t>
            </a:r>
            <a:r>
              <a:rPr lang="en-US" altLang="en-US" sz="1400" dirty="0">
                <a:cs typeface="Calibri" panose="020F0502020204030204" pitchFamily="34" charset="0"/>
              </a:rPr>
              <a:t>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IEEE’s patent policy is described in Clause 6 of the </a:t>
            </a:r>
            <a:r>
              <a:rPr lang="en-US" altLang="en-US" sz="1400" i="1" dirty="0">
                <a:solidFill>
                  <a:schemeClr val="accent2">
                    <a:lumMod val="75000"/>
                  </a:schemeClr>
                </a:solidFill>
                <a:cs typeface="Calibri" panose="020F0502020204030204" pitchFamily="34" charset="0"/>
              </a:rPr>
              <a:t>IEEE SA Standards Board Bylaws</a:t>
            </a:r>
            <a:r>
              <a:rPr lang="en-US" altLang="en-US" sz="1400" dirty="0">
                <a:solidFill>
                  <a:schemeClr val="accent2">
                    <a:lumMod val="75000"/>
                  </a:schemeClr>
                </a:solidFill>
                <a:cs typeface="Calibri" panose="020F0502020204030204" pitchFamily="34" charset="0"/>
              </a:rPr>
              <a:t>;</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Early identification of patent claims which may be essential for the use of standards under development is strongly encouraged;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endParaRPr lang="en-US" altLang="en-US" sz="1400" b="1" dirty="0">
              <a:solidFill>
                <a:schemeClr val="accent2">
                  <a:lumMod val="75000"/>
                </a:schemeClr>
              </a:solidFill>
              <a:cs typeface="Calibri" panose="020F0502020204030204" pitchFamily="34" charset="0"/>
            </a:endParaRP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b="1" dirty="0">
                <a:solidFill>
                  <a:schemeClr val="accent2">
                    <a:lumMod val="75000"/>
                  </a:schemeClr>
                </a:solidFill>
                <a:cs typeface="Calibri" panose="020F0502020204030204" pitchFamily="34" charset="0"/>
              </a:rPr>
              <a:t>Instruct the WG Secretary to record in the minutes of the relevant WG meeting: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foregoing information was provided and that slides 1 through 4 (and this slide 0, if applicable) were shown;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 WG Chair shall ensure that a request is made to any identified holders of potential essential patent claim(s) to complete and submit a Letter of Assurance.</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cs typeface="Calibri" panose="020F0502020204030204" pitchFamily="34" charset="0"/>
              </a:rPr>
              <a:t>It is recommended that the WG Chair review the guidance in </a:t>
            </a:r>
            <a:r>
              <a:rPr lang="en-US" altLang="en-US" sz="1400" i="1" dirty="0">
                <a:cs typeface="Calibri" panose="020F0502020204030204" pitchFamily="34" charset="0"/>
              </a:rPr>
              <a:t>IEEE SA Standards Board Operations Manual</a:t>
            </a:r>
            <a:r>
              <a:rPr lang="en-US" altLang="en-US" sz="1400" dirty="0">
                <a:cs typeface="Calibri" panose="020F0502020204030204" pitchFamily="34" charset="0"/>
              </a:rPr>
              <a:t> 6.3.5 and in FAQs 14 and 15 on inclusion of potential Essential Patent Claims by incorporation or by reference. </a:t>
            </a:r>
          </a:p>
          <a:p>
            <a:pPr>
              <a:lnSpc>
                <a:spcPct val="80000"/>
              </a:lnSpc>
              <a:spcBef>
                <a:spcPts val="800"/>
              </a:spcBef>
              <a:defRPr/>
            </a:pPr>
            <a:r>
              <a:rPr lang="en-US" altLang="en-US" sz="1400" dirty="0">
                <a:cs typeface="Calibri" panose="020F0502020204030204" pitchFamily="34" charset="0"/>
              </a:rPr>
              <a:t>Note: </a:t>
            </a:r>
            <a:r>
              <a:rPr lang="en-US" altLang="en-US" sz="1400" b="1" dirty="0">
                <a:cs typeface="Calibri" panose="020F0502020204030204" pitchFamily="34" charset="0"/>
              </a:rPr>
              <a:t>WG</a:t>
            </a:r>
            <a:r>
              <a:rPr lang="en-US" altLang="en-US" sz="1400" dirty="0">
                <a:cs typeface="Calibri" panose="020F0502020204030204" pitchFamily="34" charset="0"/>
              </a:rPr>
              <a:t> includes Working Groups, Task Groups, and other standards-developing committees with a PAR approved by the IEEE SA Standards Board.</a:t>
            </a:r>
          </a:p>
        </p:txBody>
      </p:sp>
      <p:sp>
        <p:nvSpPr>
          <p:cNvPr id="3" name="Slide Number Placeholder 2">
            <a:extLst>
              <a:ext uri="{FF2B5EF4-FFF2-40B4-BE49-F238E27FC236}">
                <a16:creationId xmlns:a16="http://schemas.microsoft.com/office/drawing/2014/main" id="{241C7C27-BBD4-C542-A42B-7F756CDA355F}"/>
              </a:ext>
            </a:extLst>
          </p:cNvPr>
          <p:cNvSpPr>
            <a:spLocks noGrp="1"/>
          </p:cNvSpPr>
          <p:nvPr>
            <p:ph type="sldNum" sz="quarter" idx="10"/>
          </p:nvPr>
        </p:nvSpPr>
        <p:spPr/>
        <p:txBody>
          <a:bodyPr/>
          <a:lstStyle/>
          <a:p>
            <a:fld id="{A3979A82-1A5E-4C7B-AFC0-111CA6C3130A}" type="slidenum">
              <a:rPr lang="en-US" altLang="en-US" smtClean="0"/>
              <a:pPr/>
              <a:t>11</a:t>
            </a:fld>
            <a:endParaRPr lang="en-US" altLang="en-US"/>
          </a:p>
        </p:txBody>
      </p:sp>
      <p:sp>
        <p:nvSpPr>
          <p:cNvPr id="9" name="Footer Placeholder 5">
            <a:extLst>
              <a:ext uri="{FF2B5EF4-FFF2-40B4-BE49-F238E27FC236}">
                <a16:creationId xmlns:a16="http://schemas.microsoft.com/office/drawing/2014/main" id="{26A23643-4790-B1C7-CB23-9CF5EBF6E15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#:5-25-0015-00-agen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1A5C5-6D2A-DE43-B63C-34F023CF8649}"/>
              </a:ext>
            </a:extLst>
          </p:cNvPr>
          <p:cNvSpPr>
            <a:spLocks noGrp="1"/>
          </p:cNvSpPr>
          <p:nvPr>
            <p:ph type="title"/>
          </p:nvPr>
        </p:nvSpPr>
        <p:spPr>
          <a:xfrm>
            <a:off x="457200" y="478367"/>
            <a:ext cx="8369300" cy="448733"/>
          </a:xfrm>
        </p:spPr>
        <p:txBody>
          <a:bodyPr>
            <a:noAutofit/>
          </a:bodyPr>
          <a:lstStyle/>
          <a:p>
            <a:pPr eaLnBrk="1" hangingPunct="1">
              <a:defRPr/>
            </a:pPr>
            <a:r>
              <a:rPr lang="en-US" altLang="en-US" dirty="0"/>
              <a:t>Participants have a duty to inform the IEEE</a:t>
            </a:r>
            <a:endParaRPr lang="en-US" dirty="0"/>
          </a:p>
        </p:txBody>
      </p:sp>
      <p:sp>
        <p:nvSpPr>
          <p:cNvPr id="41987" name="Content Placeholder 2">
            <a:extLst>
              <a:ext uri="{FF2B5EF4-FFF2-40B4-BE49-F238E27FC236}">
                <a16:creationId xmlns:a16="http://schemas.microsoft.com/office/drawing/2014/main" id="{FDB828D8-9F93-1247-9791-CC38A11E8829}"/>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E632F1A-9003-3B4C-98C9-E0CFB63E9856}"/>
              </a:ext>
            </a:extLst>
          </p:cNvPr>
          <p:cNvSpPr/>
          <p:nvPr/>
        </p:nvSpPr>
        <p:spPr>
          <a:xfrm>
            <a:off x="336551" y="994834"/>
            <a:ext cx="8489949" cy="4257063"/>
          </a:xfrm>
          <a:prstGeom prst="rect">
            <a:avLst/>
          </a:prstGeom>
        </p:spPr>
        <p:txBody>
          <a:bodyPr>
            <a:spAutoFit/>
          </a:bodyPr>
          <a:lstStyle/>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shall</a:t>
            </a:r>
            <a:r>
              <a:rPr lang="en-US" altLang="en-US" sz="2133"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eaLnBrk="1" hangingPunct="1">
              <a:buClr>
                <a:srgbClr val="4AC9E3"/>
              </a:buClr>
              <a:buSzPct val="150000"/>
              <a:buFont typeface="Arial" panose="020B0604020202020204" pitchFamily="34" charset="0"/>
              <a:buChar char="•"/>
              <a:defRPr/>
            </a:pPr>
            <a:endParaRPr lang="en-US" altLang="en-US" sz="2133" b="1" dirty="0">
              <a:cs typeface="Calibri" panose="020F0502020204030204" pitchFamily="34" charset="0"/>
            </a:endParaRPr>
          </a:p>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should </a:t>
            </a:r>
            <a:r>
              <a:rPr lang="en-US" altLang="en-US" sz="2133" b="1" dirty="0">
                <a:cs typeface="Calibri" panose="020F0502020204030204" pitchFamily="34" charset="0"/>
              </a:rPr>
              <a:t>inform the IEEE (or cause the IEEE to be informed) of the identity of any other holders of potential Essential Patent Claims</a:t>
            </a: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0" lvl="1" algn="ctr">
              <a:defRPr/>
            </a:pPr>
            <a:r>
              <a:rPr lang="en-US" altLang="en-US" sz="3200" b="1" dirty="0">
                <a:cs typeface="Calibri" panose="020F0502020204030204" pitchFamily="34" charset="0"/>
              </a:rPr>
              <a:t>Early identification of holders of potential Essential Patent Claims is encouraged</a:t>
            </a:r>
          </a:p>
        </p:txBody>
      </p:sp>
      <p:sp>
        <p:nvSpPr>
          <p:cNvPr id="3" name="Slide Number Placeholder 2">
            <a:extLst>
              <a:ext uri="{FF2B5EF4-FFF2-40B4-BE49-F238E27FC236}">
                <a16:creationId xmlns:a16="http://schemas.microsoft.com/office/drawing/2014/main" id="{F8A6CE01-8F84-D247-8D1D-201999D10A5D}"/>
              </a:ext>
            </a:extLst>
          </p:cNvPr>
          <p:cNvSpPr>
            <a:spLocks noGrp="1"/>
          </p:cNvSpPr>
          <p:nvPr>
            <p:ph type="sldNum" sz="quarter" idx="10"/>
          </p:nvPr>
        </p:nvSpPr>
        <p:spPr/>
        <p:txBody>
          <a:bodyPr/>
          <a:lstStyle/>
          <a:p>
            <a:fld id="{A3979A82-1A5E-4C7B-AFC0-111CA6C3130A}" type="slidenum">
              <a:rPr lang="en-US" altLang="en-US" smtClean="0"/>
              <a:pPr/>
              <a:t>12</a:t>
            </a:fld>
            <a:endParaRPr lang="en-US" altLang="en-US"/>
          </a:p>
        </p:txBody>
      </p:sp>
      <p:sp>
        <p:nvSpPr>
          <p:cNvPr id="4" name="Footer Placeholder 5">
            <a:extLst>
              <a:ext uri="{FF2B5EF4-FFF2-40B4-BE49-F238E27FC236}">
                <a16:creationId xmlns:a16="http://schemas.microsoft.com/office/drawing/2014/main" id="{09FC986E-BF54-8723-BBE4-0A0D961EAEC3}"/>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#:5-25-0015-00-agen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D7B40-7910-7844-8851-B23883757CCD}"/>
              </a:ext>
            </a:extLst>
          </p:cNvPr>
          <p:cNvSpPr>
            <a:spLocks noGrp="1"/>
          </p:cNvSpPr>
          <p:nvPr>
            <p:ph type="title"/>
          </p:nvPr>
        </p:nvSpPr>
        <p:spPr>
          <a:xfrm>
            <a:off x="457200" y="484718"/>
            <a:ext cx="8229600" cy="448733"/>
          </a:xfrm>
        </p:spPr>
        <p:txBody>
          <a:bodyPr>
            <a:noAutofit/>
          </a:bodyPr>
          <a:lstStyle/>
          <a:p>
            <a:pPr eaLnBrk="1" hangingPunct="1">
              <a:defRPr/>
            </a:pPr>
            <a:r>
              <a:rPr lang="en-US" altLang="en-US" dirty="0"/>
              <a:t>Ways to inform IEEE</a:t>
            </a:r>
            <a:endParaRPr lang="en-US" dirty="0"/>
          </a:p>
        </p:txBody>
      </p:sp>
      <p:sp>
        <p:nvSpPr>
          <p:cNvPr id="43011" name="Content Placeholder 2">
            <a:extLst>
              <a:ext uri="{FF2B5EF4-FFF2-40B4-BE49-F238E27FC236}">
                <a16:creationId xmlns:a16="http://schemas.microsoft.com/office/drawing/2014/main" id="{36E3DC31-4768-EA44-80A1-B7FECE41C2C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57A5EA2-5572-DA41-8E37-FAD1195D4863}"/>
              </a:ext>
            </a:extLst>
          </p:cNvPr>
          <p:cNvSpPr/>
          <p:nvPr/>
        </p:nvSpPr>
        <p:spPr>
          <a:xfrm>
            <a:off x="340784" y="994834"/>
            <a:ext cx="8492067" cy="4758226"/>
          </a:xfrm>
          <a:prstGeom prst="rect">
            <a:avLst/>
          </a:prstGeom>
        </p:spPr>
        <p:txBody>
          <a:bodyPr>
            <a:spAutoFit/>
          </a:bodyPr>
          <a:lstStyle/>
          <a:p>
            <a:pPr marL="230394" indent="-230394">
              <a:buClr>
                <a:srgbClr val="4AC9E3"/>
              </a:buClr>
              <a:buSzPct val="150000"/>
              <a:buFont typeface="Arial" panose="020B0604020202020204" pitchFamily="34" charset="0"/>
              <a:buChar char="•"/>
              <a:defRPr/>
            </a:pPr>
            <a:r>
              <a:rPr lang="en-US" altLang="en-US" sz="2133" b="1" dirty="0">
                <a:cs typeface="Calibri" pitchFamily="34" charset="0"/>
              </a:rPr>
              <a:t>Cause an LOA to be submitted to the IEEE SA (patcom@ieee.org);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Provide the chair of this group with the identity of the holder(s) of any and all such claims as soon as possible;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Speak up now and respond to this Call for Potentially Essential Patents</a:t>
            </a:r>
          </a:p>
          <a:p>
            <a:pPr eaLnBrk="1" hangingPunct="1">
              <a:buClr>
                <a:srgbClr val="C00000"/>
              </a:buClr>
              <a:buSzPct val="150000"/>
              <a:defRPr/>
            </a:pPr>
            <a:endParaRPr lang="en-US" altLang="en-US" sz="2133" b="1" dirty="0">
              <a:cs typeface="Calibri" pitchFamily="34" charset="0"/>
            </a:endParaRPr>
          </a:p>
          <a:p>
            <a:pPr eaLnBrk="1" hangingPunct="1">
              <a:buClr>
                <a:srgbClr val="C00000"/>
              </a:buClr>
              <a:defRPr/>
            </a:pPr>
            <a:r>
              <a:rPr lang="en-US" altLang="en-US" sz="2133" dirty="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133" dirty="0">
                <a:cs typeface="Calibri" pitchFamily="34" charset="0"/>
              </a:rPr>
            </a:br>
            <a:endParaRPr lang="en-US" altLang="en-US" sz="2133" b="1" dirty="0">
              <a:cs typeface="Calibri" pitchFamily="34" charset="0"/>
            </a:endParaRPr>
          </a:p>
          <a:p>
            <a:pPr eaLnBrk="1" hangingPunct="1">
              <a:lnSpc>
                <a:spcPct val="80000"/>
              </a:lnSpc>
              <a:buFont typeface="Monotype Sorts"/>
              <a:buNone/>
              <a:defRPr/>
            </a:pP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3DE05459-0913-3242-91BF-8F85D71B203B}"/>
              </a:ext>
            </a:extLst>
          </p:cNvPr>
          <p:cNvSpPr>
            <a:spLocks noGrp="1"/>
          </p:cNvSpPr>
          <p:nvPr>
            <p:ph type="sldNum" sz="quarter" idx="10"/>
          </p:nvPr>
        </p:nvSpPr>
        <p:spPr/>
        <p:txBody>
          <a:bodyPr/>
          <a:lstStyle/>
          <a:p>
            <a:fld id="{A3979A82-1A5E-4C7B-AFC0-111CA6C3130A}" type="slidenum">
              <a:rPr lang="en-US" altLang="en-US" smtClean="0"/>
              <a:pPr/>
              <a:t>13</a:t>
            </a:fld>
            <a:endParaRPr lang="en-US" altLang="en-US"/>
          </a:p>
        </p:txBody>
      </p:sp>
      <p:sp>
        <p:nvSpPr>
          <p:cNvPr id="4" name="Footer Placeholder 5">
            <a:extLst>
              <a:ext uri="{FF2B5EF4-FFF2-40B4-BE49-F238E27FC236}">
                <a16:creationId xmlns:a16="http://schemas.microsoft.com/office/drawing/2014/main" id="{EF01FA0B-CC38-E958-5CD3-44AB8257A9F9}"/>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#:5-25-0015-00-agen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0B6F-4AF0-5249-A4FA-F2B31A2344E4}"/>
              </a:ext>
            </a:extLst>
          </p:cNvPr>
          <p:cNvSpPr>
            <a:spLocks noGrp="1"/>
          </p:cNvSpPr>
          <p:nvPr>
            <p:ph type="title"/>
          </p:nvPr>
        </p:nvSpPr>
        <p:spPr>
          <a:xfrm>
            <a:off x="495300" y="469900"/>
            <a:ext cx="8229600" cy="450851"/>
          </a:xfrm>
        </p:spPr>
        <p:txBody>
          <a:bodyPr>
            <a:noAutofit/>
          </a:bodyPr>
          <a:lstStyle/>
          <a:p>
            <a:pPr eaLnBrk="1" hangingPunct="1">
              <a:defRPr/>
            </a:pPr>
            <a:r>
              <a:rPr lang="en-US" altLang="en-US" sz="2800" dirty="0"/>
              <a:t>Other Guidelines for IEEE Working Group Meetings</a:t>
            </a:r>
            <a:endParaRPr lang="en-US" sz="2800" dirty="0"/>
          </a:p>
        </p:txBody>
      </p:sp>
      <p:sp>
        <p:nvSpPr>
          <p:cNvPr id="44035" name="Content Placeholder 2">
            <a:extLst>
              <a:ext uri="{FF2B5EF4-FFF2-40B4-BE49-F238E27FC236}">
                <a16:creationId xmlns:a16="http://schemas.microsoft.com/office/drawing/2014/main" id="{68425C63-1CB4-BE42-9C97-7DF6C37963CA}"/>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44036" name="Rectangle 4">
            <a:extLst>
              <a:ext uri="{FF2B5EF4-FFF2-40B4-BE49-F238E27FC236}">
                <a16:creationId xmlns:a16="http://schemas.microsoft.com/office/drawing/2014/main" id="{2DDC883A-0F0C-D746-B0B5-A05030C3EC8B}"/>
              </a:ext>
            </a:extLst>
          </p:cNvPr>
          <p:cNvSpPr>
            <a:spLocks noChangeArrowheads="1"/>
          </p:cNvSpPr>
          <p:nvPr/>
        </p:nvSpPr>
        <p:spPr bwMode="auto">
          <a:xfrm>
            <a:off x="340784" y="994833"/>
            <a:ext cx="8492067" cy="4587731"/>
          </a:xfrm>
          <a:prstGeom prst="rect">
            <a:avLst/>
          </a:prstGeom>
          <a:noFill/>
          <a:ln>
            <a:noFill/>
          </a:ln>
        </p:spPr>
        <p:txBody>
          <a:bodyPr>
            <a:spAutoFit/>
          </a:bodyPr>
          <a:lstStyle/>
          <a:p>
            <a:pPr marL="153596" indent="-1535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interpretation, validity, or essentiality of patents/patent claims.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specific license rates, terms, or conditions.</a:t>
            </a:r>
          </a:p>
          <a:p>
            <a:pPr marL="767981" lvl="2" indent="-153596">
              <a:lnSpc>
                <a:spcPct val="80000"/>
              </a:lnSpc>
              <a:spcAft>
                <a:spcPts val="800"/>
              </a:spcAft>
              <a:buClr>
                <a:srgbClr val="4AC9E3"/>
              </a:buClr>
              <a:buSzPct val="150000"/>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marL="1075173" lvl="3" indent="-153596">
              <a:lnSpc>
                <a:spcPct val="80000"/>
              </a:lnSpc>
              <a:spcAft>
                <a:spcPts val="800"/>
              </a:spcAft>
              <a:buClr>
                <a:srgbClr val="4AC9E3"/>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status or substance of ongoing or threatened litigation.</a:t>
            </a:r>
          </a:p>
          <a:p>
            <a:pPr marL="460788" lvl="1" indent="-152396">
              <a:lnSpc>
                <a:spcPct val="80000"/>
              </a:lnSpc>
              <a:spcAft>
                <a:spcPts val="533"/>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be silent if inappropriate topics are discussed. Formally object to the discussion immediately.</a:t>
            </a:r>
          </a:p>
          <a:p>
            <a:pPr algn="ctr" eaLnBrk="1" hangingPunct="1">
              <a:lnSpc>
                <a:spcPct val="80000"/>
              </a:lnSpc>
              <a:buFont typeface="Monotype Sorts"/>
              <a:buNone/>
              <a:defRPr/>
            </a:pPr>
            <a:r>
              <a:rPr lang="en-US" altLang="en-US" sz="1600" b="1" dirty="0">
                <a:cs typeface="Calibri" panose="020F0502020204030204" pitchFamily="34" charset="0"/>
              </a:rPr>
              <a:t>---------------------------------------------------------------   </a:t>
            </a:r>
          </a:p>
          <a:p>
            <a:pPr algn="ctr">
              <a:lnSpc>
                <a:spcPct val="80000"/>
              </a:lnSpc>
              <a:spcBef>
                <a:spcPts val="533"/>
              </a:spcBef>
              <a:defRPr/>
            </a:pPr>
            <a:r>
              <a:rPr lang="en-US" altLang="en-US" sz="1600" b="1" dirty="0">
                <a:cs typeface="Calibri" panose="020F0502020204030204" pitchFamily="34" charset="0"/>
              </a:rPr>
              <a:t>For more details, see </a:t>
            </a:r>
            <a:r>
              <a:rPr lang="en-US" altLang="en-US" sz="1600" b="1" i="1" dirty="0">
                <a:cs typeface="Calibri" panose="020F0502020204030204" pitchFamily="34" charset="0"/>
              </a:rPr>
              <a:t>IEEE SA Standards Board Operations Manual</a:t>
            </a:r>
            <a:r>
              <a:rPr lang="en-US" altLang="en-US" sz="1600" b="1" dirty="0">
                <a:cs typeface="Calibri" panose="020F0502020204030204" pitchFamily="34" charset="0"/>
              </a:rPr>
              <a:t>, clause 5.3.10 and </a:t>
            </a:r>
            <a:br>
              <a:rPr lang="en-US" altLang="en-US" sz="1600" b="1" dirty="0">
                <a:cs typeface="Calibri" panose="020F0502020204030204" pitchFamily="34" charset="0"/>
              </a:rPr>
            </a:br>
            <a:r>
              <a:rPr lang="en-US" altLang="en-US" sz="1600" b="1" i="1" dirty="0">
                <a:cs typeface="Calibri" panose="020F0502020204030204" pitchFamily="34" charset="0"/>
              </a:rPr>
              <a:t>Antitrust and Competition Policy: What You Need to Know </a:t>
            </a:r>
            <a:r>
              <a:rPr lang="en-US" altLang="en-US" sz="1600" b="1" dirty="0">
                <a:cs typeface="Calibri" panose="020F0502020204030204" pitchFamily="34" charset="0"/>
              </a:rPr>
              <a:t>at http://standards.ieee.org/develop/policies/antitrust.pdf</a:t>
            </a: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42BB7973-8A72-5949-B6AC-23877D731C37}"/>
              </a:ext>
            </a:extLst>
          </p:cNvPr>
          <p:cNvSpPr>
            <a:spLocks noGrp="1"/>
          </p:cNvSpPr>
          <p:nvPr>
            <p:ph type="sldNum" sz="quarter" idx="10"/>
          </p:nvPr>
        </p:nvSpPr>
        <p:spPr/>
        <p:txBody>
          <a:bodyPr/>
          <a:lstStyle/>
          <a:p>
            <a:fld id="{A3979A82-1A5E-4C7B-AFC0-111CA6C3130A}" type="slidenum">
              <a:rPr lang="en-US" altLang="en-US" smtClean="0"/>
              <a:pPr/>
              <a:t>14</a:t>
            </a:fld>
            <a:endParaRPr lang="en-US" altLang="en-US"/>
          </a:p>
        </p:txBody>
      </p:sp>
      <p:sp>
        <p:nvSpPr>
          <p:cNvPr id="4" name="Footer Placeholder 5">
            <a:extLst>
              <a:ext uri="{FF2B5EF4-FFF2-40B4-BE49-F238E27FC236}">
                <a16:creationId xmlns:a16="http://schemas.microsoft.com/office/drawing/2014/main" id="{8A3C22C4-7A53-BA5C-E0F0-1A3B75C8A91B}"/>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#:5-25-0015-00-agen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621F1-B588-A548-98CD-6E8ACAC99CD0}"/>
              </a:ext>
            </a:extLst>
          </p:cNvPr>
          <p:cNvSpPr>
            <a:spLocks noGrp="1"/>
          </p:cNvSpPr>
          <p:nvPr>
            <p:ph type="title"/>
          </p:nvPr>
        </p:nvSpPr>
        <p:spPr>
          <a:xfrm>
            <a:off x="457200" y="478367"/>
            <a:ext cx="8229600" cy="448733"/>
          </a:xfrm>
        </p:spPr>
        <p:txBody>
          <a:bodyPr>
            <a:noAutofit/>
          </a:bodyPr>
          <a:lstStyle/>
          <a:p>
            <a:pPr eaLnBrk="1" hangingPunct="1">
              <a:defRPr/>
            </a:pPr>
            <a:r>
              <a:rPr lang="en-US" altLang="en-US" dirty="0"/>
              <a:t>Patent-related information</a:t>
            </a:r>
            <a:endParaRPr lang="en-US" dirty="0"/>
          </a:p>
        </p:txBody>
      </p:sp>
      <p:sp>
        <p:nvSpPr>
          <p:cNvPr id="45059" name="Content Placeholder 2">
            <a:extLst>
              <a:ext uri="{FF2B5EF4-FFF2-40B4-BE49-F238E27FC236}">
                <a16:creationId xmlns:a16="http://schemas.microsoft.com/office/drawing/2014/main" id="{08168351-CCEF-0D4E-8145-C11BCC665F1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C7F5A872-0D6A-A94E-8DAB-CACD0E694393}"/>
              </a:ext>
            </a:extLst>
          </p:cNvPr>
          <p:cNvSpPr/>
          <p:nvPr/>
        </p:nvSpPr>
        <p:spPr>
          <a:xfrm>
            <a:off x="340785" y="994834"/>
            <a:ext cx="8011583" cy="5260671"/>
          </a:xfrm>
          <a:prstGeom prst="rect">
            <a:avLst/>
          </a:prstGeom>
        </p:spPr>
        <p:txBody>
          <a:bodyPr>
            <a:spAutoFit/>
          </a:bodyPr>
          <a:lstStyle/>
          <a:p>
            <a:pPr marL="479988">
              <a:lnSpc>
                <a:spcPct val="90000"/>
              </a:lnSpc>
              <a:spcBef>
                <a:spcPts val="800"/>
              </a:spcBef>
              <a:defRPr/>
            </a:pPr>
            <a:r>
              <a:rPr lang="en-US" altLang="en-US" sz="2133" b="1" dirty="0">
                <a:latin typeface="+mn-lt"/>
                <a:cs typeface="Calibri" panose="020F0502020204030204" pitchFamily="34" charset="0"/>
              </a:rPr>
              <a:t>The patent policy and the procedures used to execute that policy are documented in the:</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Bylaws</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(http://standards.ieee.org/develop/policies/bylaws/sect6-7.html#6) </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Operations Manual</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(http://standards.ieee.org/develop/policies/opman/sect6.html#6.3)</a:t>
            </a:r>
          </a:p>
          <a:p>
            <a:pPr lvl="1" eaLnBrk="1" hangingPunct="1">
              <a:lnSpc>
                <a:spcPct val="90000"/>
              </a:lnSpc>
              <a:buFont typeface="Monotype Sorts"/>
              <a:buNone/>
              <a:defRPr/>
            </a:pPr>
            <a:endParaRPr lang="en-US" altLang="en-US" sz="2133" dirty="0">
              <a:latin typeface="+mn-lt"/>
            </a:endParaRPr>
          </a:p>
          <a:p>
            <a:pPr marL="479988" lvl="1">
              <a:lnSpc>
                <a:spcPct val="90000"/>
              </a:lnSpc>
              <a:defRPr/>
            </a:pPr>
            <a:r>
              <a:rPr lang="en-US" altLang="en-US" sz="2133" b="1" dirty="0">
                <a:latin typeface="+mn-lt"/>
                <a:cs typeface="Calibri" panose="020F0502020204030204" pitchFamily="34" charset="0"/>
              </a:rPr>
              <a:t>Material about the patent policy is available at </a:t>
            </a:r>
            <a:r>
              <a:rPr lang="en-US" altLang="en-US" sz="2133" b="1" i="1" dirty="0">
                <a:latin typeface="+mn-lt"/>
                <a:cs typeface="Calibri" panose="020F0502020204030204" pitchFamily="34" charset="0"/>
              </a:rPr>
              <a:t>http://standards.ieee.org/about/sasb/patcom/materials.html</a:t>
            </a:r>
          </a:p>
          <a:p>
            <a:pPr lvl="1" eaLnBrk="1" hangingPunct="1">
              <a:lnSpc>
                <a:spcPct val="90000"/>
              </a:lnSpc>
              <a:defRPr/>
            </a:pPr>
            <a:endParaRPr lang="en-US" altLang="en-US" sz="2133" b="1" i="1" dirty="0">
              <a:latin typeface="+mn-lt"/>
              <a:cs typeface="Calibri" panose="020F0502020204030204" pitchFamily="34" charset="0"/>
            </a:endParaRPr>
          </a:p>
          <a:p>
            <a:pPr lvl="1" eaLnBrk="1" hangingPunct="1">
              <a:lnSpc>
                <a:spcPct val="90000"/>
              </a:lnSpc>
              <a:defRPr/>
            </a:pPr>
            <a:endParaRPr lang="en-US" altLang="en-US" sz="2133" b="1" dirty="0">
              <a:latin typeface="+mn-lt"/>
              <a:cs typeface="Calibri" panose="020F0502020204030204" pitchFamily="34" charset="0"/>
            </a:endParaRPr>
          </a:p>
          <a:p>
            <a:pPr marL="479988" algn="ctr">
              <a:lnSpc>
                <a:spcPct val="90000"/>
              </a:lnSpc>
              <a:defRPr/>
            </a:pPr>
            <a:r>
              <a:rPr lang="en-US" altLang="en-US" sz="3200" b="1" dirty="0">
                <a:solidFill>
                  <a:schemeClr val="accent2">
                    <a:lumMod val="75000"/>
                  </a:schemeClr>
                </a:solidFill>
                <a:latin typeface="+mn-lt"/>
                <a:cs typeface="Calibri" panose="020F0502020204030204" pitchFamily="34" charset="0"/>
              </a:rPr>
              <a:t>If you have questions, contact the IEEE SA Standards Board Patent Committee Administrator at patcom@ieee.org</a:t>
            </a:r>
          </a:p>
          <a:p>
            <a:pPr eaLnBrk="1" hangingPunct="1">
              <a:lnSpc>
                <a:spcPct val="80000"/>
              </a:lnSpc>
              <a:buFont typeface="Monotype Sorts"/>
              <a:buNone/>
              <a:defRPr/>
            </a:pPr>
            <a:br>
              <a:rPr lang="en-US" altLang="en-US" sz="2133" b="1" dirty="0">
                <a:latin typeface="+mn-lt"/>
                <a:cs typeface="Calibri" panose="020F0502020204030204" pitchFamily="34" charset="0"/>
              </a:rPr>
            </a:br>
            <a:endParaRPr lang="en-US" altLang="en-US" sz="2133" b="1" dirty="0">
              <a:latin typeface="+mn-lt"/>
              <a:cs typeface="Calibri" panose="020F0502020204030204" pitchFamily="34" charset="0"/>
            </a:endParaRPr>
          </a:p>
        </p:txBody>
      </p:sp>
      <p:sp>
        <p:nvSpPr>
          <p:cNvPr id="3" name="Slide Number Placeholder 2">
            <a:extLst>
              <a:ext uri="{FF2B5EF4-FFF2-40B4-BE49-F238E27FC236}">
                <a16:creationId xmlns:a16="http://schemas.microsoft.com/office/drawing/2014/main" id="{754C5E76-CE17-D44A-802A-E1539C8BBEF9}"/>
              </a:ext>
            </a:extLst>
          </p:cNvPr>
          <p:cNvSpPr>
            <a:spLocks noGrp="1"/>
          </p:cNvSpPr>
          <p:nvPr>
            <p:ph type="sldNum" sz="quarter" idx="10"/>
          </p:nvPr>
        </p:nvSpPr>
        <p:spPr/>
        <p:txBody>
          <a:bodyPr/>
          <a:lstStyle/>
          <a:p>
            <a:fld id="{A3979A82-1A5E-4C7B-AFC0-111CA6C3130A}" type="slidenum">
              <a:rPr lang="en-US" altLang="en-US" smtClean="0"/>
              <a:pPr/>
              <a:t>15</a:t>
            </a:fld>
            <a:endParaRPr lang="en-US" altLang="en-US"/>
          </a:p>
        </p:txBody>
      </p:sp>
      <p:sp>
        <p:nvSpPr>
          <p:cNvPr id="4" name="Footer Placeholder 5">
            <a:extLst>
              <a:ext uri="{FF2B5EF4-FFF2-40B4-BE49-F238E27FC236}">
                <a16:creationId xmlns:a16="http://schemas.microsoft.com/office/drawing/2014/main" id="{B94ACDCA-C2CF-BA59-C2F5-2B0A5E0FBBFD}"/>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#:5-25-0015-00-agen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72942-F424-CCA1-6315-FCA6341AA51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045FABD-F0D5-4314-6CAF-A7C0613FBCF5}"/>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84B39DAF-328C-3507-C727-143AE5121186}"/>
              </a:ext>
            </a:extLst>
          </p:cNvPr>
          <p:cNvSpPr>
            <a:spLocks noGrp="1"/>
          </p:cNvSpPr>
          <p:nvPr>
            <p:ph idx="1"/>
          </p:nvPr>
        </p:nvSpPr>
        <p:spPr/>
        <p:txBody>
          <a:bodyPr/>
          <a:lstStyle/>
          <a:p>
            <a:r>
              <a:rPr dirty="0"/>
              <a:t>Motion to approve </a:t>
            </a:r>
            <a:r>
              <a:rPr lang="en-US" dirty="0">
                <a:solidFill>
                  <a:schemeClr val="tx1"/>
                </a:solidFill>
              </a:rPr>
              <a:t>11/1/24 </a:t>
            </a:r>
            <a:r>
              <a:rPr dirty="0"/>
              <a:t>WG minutes contained in </a:t>
            </a:r>
            <a:r>
              <a:rPr lang="en-US" dirty="0"/>
              <a:t>Doc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0C961BD3-7502-43E5-7124-828E3BA6F5A7}"/>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8/1/2025</a:t>
            </a:fld>
            <a:endParaRPr lang="en-US" dirty="0"/>
          </a:p>
        </p:txBody>
      </p:sp>
      <p:sp>
        <p:nvSpPr>
          <p:cNvPr id="5" name="Footer Placeholder 4">
            <a:extLst>
              <a:ext uri="{FF2B5EF4-FFF2-40B4-BE49-F238E27FC236}">
                <a16:creationId xmlns:a16="http://schemas.microsoft.com/office/drawing/2014/main" id="{4AB5C6F3-1F19-46F1-59B4-2E260A5C96E5}"/>
              </a:ext>
            </a:extLst>
          </p:cNvPr>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a:extLst>
              <a:ext uri="{FF2B5EF4-FFF2-40B4-BE49-F238E27FC236}">
                <a16:creationId xmlns:a16="http://schemas.microsoft.com/office/drawing/2014/main" id="{13E34BA0-065A-D4DB-B441-520AE0FF3C15}"/>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16</a:t>
            </a:fld>
            <a:endParaRPr lang="en-US" dirty="0"/>
          </a:p>
        </p:txBody>
      </p:sp>
      <p:sp>
        <p:nvSpPr>
          <p:cNvPr id="12295" name="Rectangle 2">
            <a:extLst>
              <a:ext uri="{FF2B5EF4-FFF2-40B4-BE49-F238E27FC236}">
                <a16:creationId xmlns:a16="http://schemas.microsoft.com/office/drawing/2014/main" id="{C93277F5-4565-F2E5-7A30-F784A0B2D842}"/>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591026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F221F-CA0B-1968-2CD9-3F3BBAA75DC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8AB00EFA-B0BA-DCF9-CA21-3FAA7829ECAF}"/>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9C8A22A3-A978-23E7-8C21-412E7367537D}"/>
              </a:ext>
            </a:extLst>
          </p:cNvPr>
          <p:cNvSpPr>
            <a:spLocks noGrp="1"/>
          </p:cNvSpPr>
          <p:nvPr>
            <p:ph idx="1"/>
          </p:nvPr>
        </p:nvSpPr>
        <p:spPr/>
        <p:txBody>
          <a:bodyPr/>
          <a:lstStyle/>
          <a:p>
            <a:r>
              <a:rPr dirty="0"/>
              <a:t>Motion to approve </a:t>
            </a:r>
            <a:r>
              <a:rPr lang="en-US" dirty="0">
                <a:solidFill>
                  <a:schemeClr val="tx1"/>
                </a:solidFill>
              </a:rPr>
              <a:t>5/2/25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E8EFFFA3-931F-E3BC-8293-7D44AF303C74}"/>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8/1/2025</a:t>
            </a:fld>
            <a:endParaRPr lang="en-US" dirty="0"/>
          </a:p>
        </p:txBody>
      </p:sp>
      <p:sp>
        <p:nvSpPr>
          <p:cNvPr id="5" name="Footer Placeholder 4">
            <a:extLst>
              <a:ext uri="{FF2B5EF4-FFF2-40B4-BE49-F238E27FC236}">
                <a16:creationId xmlns:a16="http://schemas.microsoft.com/office/drawing/2014/main" id="{B0681CBE-440F-ED45-F63C-292A3E0F9A4A}"/>
              </a:ext>
            </a:extLst>
          </p:cNvPr>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a:extLst>
              <a:ext uri="{FF2B5EF4-FFF2-40B4-BE49-F238E27FC236}">
                <a16:creationId xmlns:a16="http://schemas.microsoft.com/office/drawing/2014/main" id="{3DD1EED0-C17F-2332-4F13-F9587DC0D079}"/>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17</a:t>
            </a:fld>
            <a:endParaRPr lang="en-US" dirty="0"/>
          </a:p>
        </p:txBody>
      </p:sp>
      <p:sp>
        <p:nvSpPr>
          <p:cNvPr id="12295" name="Rectangle 2">
            <a:extLst>
              <a:ext uri="{FF2B5EF4-FFF2-40B4-BE49-F238E27FC236}">
                <a16:creationId xmlns:a16="http://schemas.microsoft.com/office/drawing/2014/main" id="{46DF7D5D-4B6A-2536-3623-2BDC3BD6722F}"/>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4275127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BAE5C-C91F-291F-2F85-7544CEB5DC8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3E4DFD5-85CC-87F5-D177-0C30F19EE338}"/>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F1AAEEA0-1803-0350-2F2A-BA4C130FD215}"/>
              </a:ext>
            </a:extLst>
          </p:cNvPr>
          <p:cNvSpPr>
            <a:spLocks noGrp="1"/>
          </p:cNvSpPr>
          <p:nvPr>
            <p:ph idx="1"/>
          </p:nvPr>
        </p:nvSpPr>
        <p:spPr/>
        <p:txBody>
          <a:bodyPr/>
          <a:lstStyle/>
          <a:p>
            <a:r>
              <a:rPr dirty="0"/>
              <a:t>Motion to approve </a:t>
            </a:r>
            <a:r>
              <a:rPr lang="en-US" dirty="0">
                <a:solidFill>
                  <a:schemeClr val="tx1"/>
                </a:solidFill>
              </a:rPr>
              <a:t>6/5/25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7ABC7DB5-2AEC-CE43-34C4-7E99DCC4AAA6}"/>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8/1/2025</a:t>
            </a:fld>
            <a:endParaRPr lang="en-US" dirty="0"/>
          </a:p>
        </p:txBody>
      </p:sp>
      <p:sp>
        <p:nvSpPr>
          <p:cNvPr id="5" name="Footer Placeholder 4">
            <a:extLst>
              <a:ext uri="{FF2B5EF4-FFF2-40B4-BE49-F238E27FC236}">
                <a16:creationId xmlns:a16="http://schemas.microsoft.com/office/drawing/2014/main" id="{BB1F0217-84B4-C945-4597-31E3E12EC85F}"/>
              </a:ext>
            </a:extLst>
          </p:cNvPr>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a:extLst>
              <a:ext uri="{FF2B5EF4-FFF2-40B4-BE49-F238E27FC236}">
                <a16:creationId xmlns:a16="http://schemas.microsoft.com/office/drawing/2014/main" id="{148B44F4-DE3E-D7FC-0C49-B75A7E5DAA7D}"/>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18</a:t>
            </a:fld>
            <a:endParaRPr lang="en-US" dirty="0"/>
          </a:p>
        </p:txBody>
      </p:sp>
      <p:sp>
        <p:nvSpPr>
          <p:cNvPr id="12295" name="Rectangle 2">
            <a:extLst>
              <a:ext uri="{FF2B5EF4-FFF2-40B4-BE49-F238E27FC236}">
                <a16:creationId xmlns:a16="http://schemas.microsoft.com/office/drawing/2014/main" id="{34CEC2A5-09E2-7FB8-DBA4-7A349755A171}"/>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406999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AB216-9B84-25E2-BD47-F36D8209351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7C31AE40-D6CF-8EF3-587F-FB40457D8D83}"/>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7DC46935-81D8-6F44-31E8-EC7D0C90682C}"/>
              </a:ext>
            </a:extLst>
          </p:cNvPr>
          <p:cNvSpPr>
            <a:spLocks noGrp="1"/>
          </p:cNvSpPr>
          <p:nvPr>
            <p:ph idx="1"/>
          </p:nvPr>
        </p:nvSpPr>
        <p:spPr/>
        <p:txBody>
          <a:bodyPr/>
          <a:lstStyle/>
          <a:p>
            <a:r>
              <a:rPr dirty="0"/>
              <a:t>Motion to approve </a:t>
            </a:r>
            <a:r>
              <a:rPr lang="en-US" dirty="0">
                <a:solidFill>
                  <a:schemeClr val="tx1"/>
                </a:solidFill>
              </a:rPr>
              <a:t>7/11/25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BF8E6A8A-74EA-A32D-DB8F-24241D3AB105}"/>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8/1/2025</a:t>
            </a:fld>
            <a:endParaRPr lang="en-US" dirty="0"/>
          </a:p>
        </p:txBody>
      </p:sp>
      <p:sp>
        <p:nvSpPr>
          <p:cNvPr id="5" name="Footer Placeholder 4">
            <a:extLst>
              <a:ext uri="{FF2B5EF4-FFF2-40B4-BE49-F238E27FC236}">
                <a16:creationId xmlns:a16="http://schemas.microsoft.com/office/drawing/2014/main" id="{1C092ED2-5354-7395-B2B7-C46ED97316E9}"/>
              </a:ext>
            </a:extLst>
          </p:cNvPr>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a:extLst>
              <a:ext uri="{FF2B5EF4-FFF2-40B4-BE49-F238E27FC236}">
                <a16:creationId xmlns:a16="http://schemas.microsoft.com/office/drawing/2014/main" id="{6D583081-CBC9-B9DD-7272-B23E365F825A}"/>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19</a:t>
            </a:fld>
            <a:endParaRPr lang="en-US" dirty="0"/>
          </a:p>
        </p:txBody>
      </p:sp>
      <p:sp>
        <p:nvSpPr>
          <p:cNvPr id="12295" name="Rectangle 2">
            <a:extLst>
              <a:ext uri="{FF2B5EF4-FFF2-40B4-BE49-F238E27FC236}">
                <a16:creationId xmlns:a16="http://schemas.microsoft.com/office/drawing/2014/main" id="{44FEF44B-2782-4519-6D33-A0246CE0C535}"/>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223935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48425"/>
            <a:ext cx="2133600" cy="365125"/>
          </a:xfrm>
        </p:spPr>
        <p:txBody>
          <a:bodyPr/>
          <a:lstStyle/>
          <a:p>
            <a:pPr>
              <a:defRPr/>
            </a:pPr>
            <a:fld id="{F92B9163-773B-844A-BA75-0E440DDA909F}" type="datetime1">
              <a:rPr lang="en-US" smtClean="0"/>
              <a:t>8/1/2025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2</a:t>
            </a:fld>
            <a:endParaRPr lang="en-US"/>
          </a:p>
        </p:txBody>
      </p:sp>
      <p:sp>
        <p:nvSpPr>
          <p:cNvPr id="3074" name="Rectangle 2"/>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sp>
        <p:nvSpPr>
          <p:cNvPr id="5" name="Rectangle 4"/>
          <p:cNvSpPr/>
          <p:nvPr/>
        </p:nvSpPr>
        <p:spPr>
          <a:xfrm>
            <a:off x="304800" y="990600"/>
            <a:ext cx="8458200" cy="3477875"/>
          </a:xfrm>
          <a:prstGeom prst="rect">
            <a:avLst/>
          </a:prstGeom>
        </p:spPr>
        <p:txBody>
          <a:bodyPr wrap="square">
            <a:spAutoFit/>
          </a:bodyPr>
          <a:lstStyle/>
          <a:p>
            <a:pPr marL="0" marR="0">
              <a:spcBef>
                <a:spcPts val="0"/>
              </a:spcBef>
              <a:spcAft>
                <a:spcPts val="0"/>
              </a:spcAft>
            </a:pPr>
            <a:r>
              <a:rPr lang="en-US" b="1" dirty="0"/>
              <a:t>IEEE 1900.5 Meetings from 1430-1630</a:t>
            </a:r>
          </a:p>
          <a:p>
            <a:pPr marL="0" marR="0">
              <a:spcBef>
                <a:spcPts val="0"/>
              </a:spcBef>
              <a:spcAft>
                <a:spcPts val="0"/>
              </a:spcAft>
            </a:pPr>
            <a:endParaRPr lang="en-US" dirty="0"/>
          </a:p>
          <a:p>
            <a:endParaRPr lang="en-US" sz="1400" dirty="0"/>
          </a:p>
          <a:p>
            <a:endParaRPr lang="en-US" sz="1400" dirty="0"/>
          </a:p>
          <a:p>
            <a:endParaRPr lang="en-US" sz="1400" dirty="0"/>
          </a:p>
          <a:p>
            <a:br>
              <a:rPr lang="en-US" sz="3200" dirty="0"/>
            </a:b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Meeting number (access code): </a:t>
            </a:r>
            <a:r>
              <a:rPr lang="en-US" kern="0" dirty="0">
                <a:solidFill>
                  <a:srgbClr val="333333"/>
                </a:solidFill>
                <a:effectLst/>
                <a:latin typeface="Arial" panose="020B0604020202020204" pitchFamily="34" charset="0"/>
                <a:ea typeface="Aptos" panose="020B0004020202020204" pitchFamily="34" charset="0"/>
              </a:rPr>
              <a:t>2335 </a:t>
            </a:r>
            <a:r>
              <a:rPr lang="en-US" sz="1800" kern="0" dirty="0">
                <a:solidFill>
                  <a:srgbClr val="333333"/>
                </a:solidFill>
                <a:effectLst/>
                <a:latin typeface="Arial" panose="020B0604020202020204" pitchFamily="34" charset="0"/>
                <a:ea typeface="Aptos" panose="020B0004020202020204" pitchFamily="34" charset="0"/>
              </a:rPr>
              <a:t>992 1678 </a:t>
            </a:r>
          </a:p>
          <a:p>
            <a:endParaRPr lang="en-US" sz="1400" kern="100" dirty="0">
              <a:solidFill>
                <a:srgbClr val="333333"/>
              </a:solidFill>
              <a:effectLst/>
              <a:latin typeface="Arial" panose="020B0604020202020204" pitchFamily="34" charset="0"/>
              <a:ea typeface="Aptos" panose="020B0004020202020204" pitchFamily="34" charset="0"/>
              <a:cs typeface="Aptos" panose="020B0004020202020204" pitchFamily="34" charset="0"/>
            </a:endParaRPr>
          </a:p>
          <a:p>
            <a:endParaRPr lang="en-US" sz="1400" kern="100" dirty="0">
              <a:solidFill>
                <a:srgbClr val="333333"/>
              </a:solidFill>
              <a:latin typeface="Arial" panose="020B0604020202020204" pitchFamily="34" charset="0"/>
              <a:ea typeface="Aptos" panose="020B0004020202020204" pitchFamily="34" charset="0"/>
              <a:cs typeface="Aptos" panose="020B0004020202020204" pitchFamily="34" charset="0"/>
            </a:endParaRPr>
          </a:p>
          <a:p>
            <a:r>
              <a:rPr lang="en-US"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Tap to join from a mobile device (attendees only)</a:t>
            </a:r>
            <a:endParaRPr lang="en-US" sz="2800" kern="100" dirty="0">
              <a:effectLst/>
              <a:latin typeface="Aptos" panose="020B0004020202020204" pitchFamily="34" charset="0"/>
              <a:ea typeface="Aptos" panose="020B0004020202020204" pitchFamily="34" charset="0"/>
              <a:cs typeface="Aptos" panose="020B0004020202020204" pitchFamily="34" charset="0"/>
            </a:endParaRPr>
          </a:p>
          <a:p>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3"/>
              </a:rPr>
              <a:t>+1-646-992-2010,,23359921678##</a:t>
            </a:r>
            <a:r>
              <a:rPr lang="en-US" sz="1800"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(New York City)</a:t>
            </a:r>
            <a:endParaRPr lang="en-US" kern="100" dirty="0">
              <a:effectLst/>
              <a:latin typeface="Aptos" panose="020B0004020202020204" pitchFamily="34" charset="0"/>
              <a:ea typeface="Aptos" panose="020B0004020202020204" pitchFamily="34" charset="0"/>
              <a:cs typeface="Aptos" panose="020B0004020202020204" pitchFamily="34" charset="0"/>
            </a:endParaRPr>
          </a:p>
          <a:p>
            <a:r>
              <a:rPr lang="en-US"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4"/>
              </a:rPr>
              <a:t>+1-213-306-3065,,23359921678##</a:t>
            </a:r>
            <a:r>
              <a:rPr lang="en-US"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(Los Angeles)</a:t>
            </a:r>
            <a:endParaRPr lang="en-US" dirty="0">
              <a:ea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C4D1BFF7-6F08-563B-F5A7-E26415DB100A}"/>
              </a:ext>
            </a:extLst>
          </p:cNvPr>
          <p:cNvGraphicFramePr>
            <a:graphicFrameLocks noGrp="1"/>
          </p:cNvGraphicFramePr>
          <p:nvPr>
            <p:extLst>
              <p:ext uri="{D42A27DB-BD31-4B8C-83A1-F6EECF244321}">
                <p14:modId xmlns:p14="http://schemas.microsoft.com/office/powerpoint/2010/main" val="251396466"/>
              </p:ext>
            </p:extLst>
          </p:nvPr>
        </p:nvGraphicFramePr>
        <p:xfrm>
          <a:off x="350982" y="1533617"/>
          <a:ext cx="8458200" cy="466344"/>
        </p:xfrm>
        <a:graphic>
          <a:graphicData uri="http://schemas.openxmlformats.org/drawingml/2006/table">
            <a:tbl>
              <a:tblPr firstRow="1" firstCol="1" bandRow="1"/>
              <a:tblGrid>
                <a:gridCol w="8458200">
                  <a:extLst>
                    <a:ext uri="{9D8B030D-6E8A-4147-A177-3AD203B41FA5}">
                      <a16:colId xmlns:a16="http://schemas.microsoft.com/office/drawing/2014/main" val="1391975394"/>
                    </a:ext>
                  </a:extLst>
                </a:gridCol>
              </a:tblGrid>
              <a:tr h="0">
                <a:tc>
                  <a:txBody>
                    <a:bodyPr/>
                    <a:lstStyle/>
                    <a:p>
                      <a:pPr marL="0" marR="0">
                        <a:lnSpc>
                          <a:spcPts val="1800"/>
                        </a:lnSpc>
                        <a:spcBef>
                          <a:spcPts val="0"/>
                        </a:spcBef>
                        <a:spcAft>
                          <a:spcPts val="0"/>
                        </a:spcAft>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338442221"/>
                  </a:ext>
                </a:extLst>
              </a:tr>
              <a:tr h="0">
                <a:tc>
                  <a:txBody>
                    <a:bodyPr/>
                    <a:lstStyle/>
                    <a:p>
                      <a:pPr marL="0" marR="0" latinLnBrk="1">
                        <a:lnSpc>
                          <a:spcPts val="1800"/>
                        </a:lnSpc>
                        <a:spcBef>
                          <a:spcPts val="0"/>
                        </a:spcBef>
                        <a:spcAft>
                          <a:spcPts val="0"/>
                        </a:spcAft>
                      </a:pPr>
                      <a:r>
                        <a:rPr lang="en-US" sz="1800" u="none" strike="noStrike" kern="1200" dirty="0">
                          <a:solidFill>
                            <a:schemeClr val="tx1"/>
                          </a:solidFill>
                          <a:effectLst/>
                          <a:latin typeface="+mn-lt"/>
                          <a:ea typeface="+mn-ea"/>
                          <a:cs typeface="+mn-cs"/>
                          <a:hlinkClick r:id="rId5"/>
                        </a:rPr>
                        <a:t>https://ieeesa.webex.com/ieeesa/j.php?MTID=me20be262b1db93d8417a6106c3d0b913</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6947709"/>
                  </a:ext>
                </a:extLst>
              </a:tr>
            </a:tbl>
          </a:graphicData>
        </a:graphic>
      </p:graphicFrame>
    </p:spTree>
    <p:extLst>
      <p:ext uri="{BB962C8B-B14F-4D97-AF65-F5344CB8AC3E}">
        <p14:creationId xmlns:p14="http://schemas.microsoft.com/office/powerpoint/2010/main" val="261924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a:t>
            </a:r>
            <a:r>
              <a:rPr lang="en-US" dirty="0"/>
              <a:t> for 1900.5 Revision</a:t>
            </a:r>
            <a:endParaRPr dirty="0"/>
          </a:p>
        </p:txBody>
      </p:sp>
      <p:sp>
        <p:nvSpPr>
          <p:cNvPr id="14339" name="Content Placeholder 2"/>
          <p:cNvSpPr>
            <a:spLocks noGrp="1"/>
          </p:cNvSpPr>
          <p:nvPr>
            <p:ph idx="1"/>
          </p:nvPr>
        </p:nvSpPr>
        <p:spPr>
          <a:xfrm>
            <a:off x="281709" y="1066800"/>
            <a:ext cx="8416636" cy="5181600"/>
          </a:xfrm>
        </p:spPr>
        <p:txBody>
          <a:bodyPr>
            <a:normAutofit/>
          </a:bodyPr>
          <a:lstStyle/>
          <a:p>
            <a:r>
              <a:rPr lang="en-US" sz="2200" dirty="0"/>
              <a:t>6/6/25</a:t>
            </a:r>
          </a:p>
          <a:p>
            <a:pPr lvl="1"/>
            <a:r>
              <a:rPr lang="en-US" sz="1800" dirty="0"/>
              <a:t>Integrated feedback so far and aligned it to the IEEE document format in anticipation to complete a word document.  Would like to go through it for a couple of elements.  The controls (i.e., a controls spreadsheet) and a table top description that we can walk through. (Suggested reaching out to Ed Coyle when it is ready and request someone to try using it to verify it suitable.)</a:t>
            </a:r>
          </a:p>
          <a:p>
            <a:r>
              <a:rPr lang="en-US" sz="2200" dirty="0"/>
              <a:t>7/11/25</a:t>
            </a:r>
          </a:p>
          <a:p>
            <a:pPr lvl="1"/>
            <a:r>
              <a:rPr lang="en-US" sz="1800" dirty="0"/>
              <a:t>Currently responding to feedback with edits and creating a spreadsheet of proposed controls for a table top.  The spreadsheet is normative and the table top guidance is informative.</a:t>
            </a:r>
          </a:p>
          <a:p>
            <a:r>
              <a:rPr lang="en-US" sz="2200" dirty="0"/>
              <a:t>8/1/25</a:t>
            </a:r>
          </a:p>
          <a:p>
            <a:pPr lvl="1"/>
            <a:r>
              <a:rPr lang="en-US" sz="1800" dirty="0"/>
              <a:t>Have the latest revision with the integrated updates for sufficiency in anticipation of preparing for MI events – focus on readiness.  Creating a control sheet putting those in a table in Excel.  This worksheet will compute your readiness. Will give an example to users how to parameterize the controls for their system.</a:t>
            </a:r>
          </a:p>
        </p:txBody>
      </p:sp>
      <p:sp>
        <p:nvSpPr>
          <p:cNvPr id="4" name="Date Placeholder 3"/>
          <p:cNvSpPr>
            <a:spLocks noGrp="1"/>
          </p:cNvSpPr>
          <p:nvPr>
            <p:ph type="dt" sz="quarter" idx="10"/>
          </p:nvPr>
        </p:nvSpPr>
        <p:spPr>
          <a:xfrm>
            <a:off x="457200" y="6448425"/>
            <a:ext cx="2133600" cy="365125"/>
          </a:xfrm>
        </p:spPr>
        <p:txBody>
          <a:bodyPr/>
          <a:lstStyle/>
          <a:p>
            <a:pPr>
              <a:defRPr/>
            </a:pPr>
            <a:fld id="{0DF68597-3CD9-6549-B14A-197E613A375C}"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20</a:t>
            </a:fld>
            <a:endParaRPr lang="en-US" dirty="0"/>
          </a:p>
        </p:txBody>
      </p:sp>
    </p:spTree>
    <p:extLst>
      <p:ext uri="{BB962C8B-B14F-4D97-AF65-F5344CB8AC3E}">
        <p14:creationId xmlns:p14="http://schemas.microsoft.com/office/powerpoint/2010/main" val="1343855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2437" y="-4763"/>
            <a:ext cx="8229600" cy="793534"/>
          </a:xfrm>
        </p:spPr>
        <p:txBody>
          <a:bodyPr/>
          <a:lstStyle/>
          <a:p>
            <a:r>
              <a:rPr dirty="0"/>
              <a:t>Current Status for 1900.5.</a:t>
            </a:r>
            <a:r>
              <a:rPr lang="en-US" dirty="0"/>
              <a:t>1</a:t>
            </a:r>
            <a:endParaRPr dirty="0"/>
          </a:p>
        </p:txBody>
      </p:sp>
      <p:sp>
        <p:nvSpPr>
          <p:cNvPr id="14339" name="Content Placeholder 2"/>
          <p:cNvSpPr>
            <a:spLocks noGrp="1"/>
          </p:cNvSpPr>
          <p:nvPr>
            <p:ph idx="1"/>
          </p:nvPr>
        </p:nvSpPr>
        <p:spPr>
          <a:xfrm>
            <a:off x="533400" y="609600"/>
            <a:ext cx="7835900" cy="5785443"/>
          </a:xfrm>
        </p:spPr>
        <p:txBody>
          <a:bodyPr>
            <a:normAutofit/>
          </a:bodyPr>
          <a:lstStyle/>
          <a:p>
            <a:r>
              <a:rPr lang="en-US" sz="2000" dirty="0"/>
              <a:t>5/2/25</a:t>
            </a:r>
          </a:p>
          <a:p>
            <a:pPr lvl="1"/>
            <a:r>
              <a:rPr lang="en-US" sz="1600" dirty="0"/>
              <a:t>There will be a follow-on ad hoc.  Will cover ternary logic, the generalized closed world assumption, (GCWA), some general paradigms and topics about modal logic as relevant to policies – namely to  modal polices </a:t>
            </a:r>
          </a:p>
          <a:p>
            <a:r>
              <a:rPr lang="en-US" sz="2000" dirty="0"/>
              <a:t>6/6/25</a:t>
            </a:r>
          </a:p>
          <a:p>
            <a:pPr lvl="1"/>
            <a:r>
              <a:rPr lang="en-US" sz="1600" dirty="0"/>
              <a:t>Further refining .1.  Conducted a couple of ad </a:t>
            </a:r>
            <a:r>
              <a:rPr lang="en-US" sz="1600" dirty="0" err="1"/>
              <a:t>hocs</a:t>
            </a:r>
            <a:r>
              <a:rPr lang="en-US" sz="1600" dirty="0"/>
              <a:t>.  Time to have another ad hoc before laying down the groundwork for the revised standard.</a:t>
            </a:r>
          </a:p>
          <a:p>
            <a:r>
              <a:rPr lang="en-US" sz="2000" dirty="0"/>
              <a:t>7/11/25</a:t>
            </a:r>
          </a:p>
          <a:p>
            <a:pPr lvl="1"/>
            <a:r>
              <a:rPr lang="en-US" sz="1600" dirty="0"/>
              <a:t>Going to present the structure of policies in the SCM and further for other designs.  How they can be organized. Considering Petri Nets.  The ad hoc will cover the components, the structure, and how the policy and dynamics can be expressed in the language.  This is the last ingredient and the draft will be started and Reinhard will build a reference implementation.</a:t>
            </a:r>
          </a:p>
          <a:p>
            <a:r>
              <a:rPr lang="en-US" sz="2000" dirty="0"/>
              <a:t>8/1/25</a:t>
            </a:r>
          </a:p>
          <a:p>
            <a:pPr lvl="1"/>
            <a:r>
              <a:rPr lang="en-US" sz="1600" dirty="0"/>
              <a:t>After the last ad hoc, now working on the prototype reference implementation.  Starting a draft.</a:t>
            </a:r>
          </a:p>
          <a:p>
            <a:pPr lvl="1"/>
            <a:r>
              <a:rPr lang="en-US" sz="1600" dirty="0"/>
              <a:t>Would like an ad hoc the next WG meeting</a:t>
            </a:r>
          </a:p>
          <a:p>
            <a:pPr lvl="1"/>
            <a:endParaRPr lang="en-US" sz="1600" dirty="0"/>
          </a:p>
          <a:p>
            <a:endParaRPr lang="en-US" sz="2000" dirty="0"/>
          </a:p>
          <a:p>
            <a:pPr lvl="1"/>
            <a:endParaRPr lang="en-US" sz="1600" dirty="0"/>
          </a:p>
          <a:p>
            <a:pPr lvl="1"/>
            <a:endParaRPr lang="en-US" sz="1600" dirty="0"/>
          </a:p>
          <a:p>
            <a:pPr lvl="1"/>
            <a:endParaRPr lang="en-US" sz="1600" dirty="0"/>
          </a:p>
          <a:p>
            <a:pPr lvl="1"/>
            <a:endParaRPr lang="en-US" sz="2000" dirty="0"/>
          </a:p>
        </p:txBody>
      </p:sp>
      <p:sp>
        <p:nvSpPr>
          <p:cNvPr id="4" name="Date Placeholder 3"/>
          <p:cNvSpPr>
            <a:spLocks noGrp="1"/>
          </p:cNvSpPr>
          <p:nvPr>
            <p:ph type="dt" sz="quarter" idx="10"/>
          </p:nvPr>
        </p:nvSpPr>
        <p:spPr>
          <a:xfrm>
            <a:off x="457200" y="6448425"/>
            <a:ext cx="2133600" cy="365125"/>
          </a:xfrm>
        </p:spPr>
        <p:txBody>
          <a:bodyPr/>
          <a:lstStyle/>
          <a:p>
            <a:pPr>
              <a:defRPr/>
            </a:pPr>
            <a:fld id="{9177AF8C-C63B-F24F-9922-35D604F8E9B1}"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21</a:t>
            </a:fld>
            <a:endParaRPr lang="en-US"/>
          </a:p>
        </p:txBody>
      </p:sp>
    </p:spTree>
    <p:extLst>
      <p:ext uri="{BB962C8B-B14F-4D97-AF65-F5344CB8AC3E}">
        <p14:creationId xmlns:p14="http://schemas.microsoft.com/office/powerpoint/2010/main" val="2720461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 for 1900.5.2</a:t>
            </a:r>
            <a:r>
              <a:rPr lang="en-US" dirty="0"/>
              <a:t> Revision</a:t>
            </a:r>
            <a:endParaRPr dirty="0"/>
          </a:p>
        </p:txBody>
      </p:sp>
      <p:sp>
        <p:nvSpPr>
          <p:cNvPr id="14339" name="Content Placeholder 2"/>
          <p:cNvSpPr>
            <a:spLocks noGrp="1"/>
          </p:cNvSpPr>
          <p:nvPr>
            <p:ph idx="1"/>
          </p:nvPr>
        </p:nvSpPr>
        <p:spPr>
          <a:xfrm>
            <a:off x="609599" y="990600"/>
            <a:ext cx="8229599" cy="5334000"/>
          </a:xfrm>
        </p:spPr>
        <p:txBody>
          <a:bodyPr/>
          <a:lstStyle/>
          <a:p>
            <a:r>
              <a:rPr lang="en-US" sz="2000" dirty="0"/>
              <a:t>3/7/25</a:t>
            </a:r>
          </a:p>
          <a:p>
            <a:pPr lvl="1"/>
            <a:r>
              <a:rPr lang="en-US" sz="1600" dirty="0"/>
              <a:t>No updates</a:t>
            </a:r>
          </a:p>
          <a:p>
            <a:r>
              <a:rPr lang="en-US" sz="2000" dirty="0"/>
              <a:t>4/4/25</a:t>
            </a:r>
          </a:p>
          <a:p>
            <a:pPr lvl="1"/>
            <a:r>
              <a:rPr lang="en-US" sz="1600" dirty="0"/>
              <a:t>No updates</a:t>
            </a:r>
          </a:p>
          <a:p>
            <a:r>
              <a:rPr lang="en-US" sz="2000" dirty="0"/>
              <a:t>5/2/25</a:t>
            </a:r>
          </a:p>
          <a:p>
            <a:pPr lvl="1"/>
            <a:r>
              <a:rPr lang="en-US" sz="1600" dirty="0"/>
              <a:t>Edited standard returned for review on 28 Apr</a:t>
            </a:r>
          </a:p>
          <a:p>
            <a:r>
              <a:rPr lang="en-US" sz="2000" dirty="0"/>
              <a:t>6/6/25</a:t>
            </a:r>
          </a:p>
          <a:p>
            <a:pPr lvl="1"/>
            <a:r>
              <a:rPr lang="en-US" sz="1600" dirty="0"/>
              <a:t>Standard edits are in their second iteration and should be resolved this week</a:t>
            </a:r>
          </a:p>
          <a:p>
            <a:r>
              <a:rPr lang="en-US" sz="2000" dirty="0"/>
              <a:t>7/11/25</a:t>
            </a:r>
          </a:p>
          <a:p>
            <a:pPr lvl="1"/>
            <a:r>
              <a:rPr lang="en-US" sz="1600" dirty="0"/>
              <a:t>Standard was officially published on 30 Jun 25. Group members can download a free copy.  Link for the download will be sent out after this meeting.</a:t>
            </a:r>
          </a:p>
          <a:p>
            <a:r>
              <a:rPr lang="en-US" sz="2000" dirty="0"/>
              <a:t>8/1/25</a:t>
            </a:r>
          </a:p>
          <a:p>
            <a:pPr lvl="1"/>
            <a:r>
              <a:rPr lang="en-US" sz="1600" dirty="0"/>
              <a:t>Pending discussion of amendments.</a:t>
            </a:r>
          </a:p>
          <a:p>
            <a:endParaRPr lang="en-US" sz="2000" dirty="0"/>
          </a:p>
          <a:p>
            <a:endParaRPr lang="en-US" sz="2000" dirty="0"/>
          </a:p>
          <a:p>
            <a:pPr lvl="2"/>
            <a:endParaRPr lang="en-US" sz="1200" dirty="0"/>
          </a:p>
          <a:p>
            <a:pPr lvl="1"/>
            <a:endParaRPr lang="en-US" sz="1600" dirty="0"/>
          </a:p>
        </p:txBody>
      </p:sp>
      <p:sp>
        <p:nvSpPr>
          <p:cNvPr id="4" name="Date Placeholder 3"/>
          <p:cNvSpPr>
            <a:spLocks noGrp="1"/>
          </p:cNvSpPr>
          <p:nvPr>
            <p:ph type="dt" sz="quarter" idx="10"/>
          </p:nvPr>
        </p:nvSpPr>
        <p:spPr>
          <a:xfrm>
            <a:off x="457200" y="6448425"/>
            <a:ext cx="2133600" cy="365125"/>
          </a:xfrm>
        </p:spPr>
        <p:txBody>
          <a:bodyPr/>
          <a:lstStyle/>
          <a:p>
            <a:pPr>
              <a:defRPr/>
            </a:pPr>
            <a:fld id="{9D89828F-6334-5646-92E1-2A6AEDACD0A2}"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22</a:t>
            </a:fld>
            <a:endParaRPr lang="en-US"/>
          </a:p>
        </p:txBody>
      </p:sp>
    </p:spTree>
    <p:extLst>
      <p:ext uri="{BB962C8B-B14F-4D97-AF65-F5344CB8AC3E}">
        <p14:creationId xmlns:p14="http://schemas.microsoft.com/office/powerpoint/2010/main" val="3952479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3B13F-0334-9CC3-0A6C-58AFB86A6171}"/>
              </a:ext>
            </a:extLst>
          </p:cNvPr>
          <p:cNvSpPr>
            <a:spLocks noGrp="1"/>
          </p:cNvSpPr>
          <p:nvPr>
            <p:ph type="title"/>
          </p:nvPr>
        </p:nvSpPr>
        <p:spPr/>
        <p:txBody>
          <a:bodyPr/>
          <a:lstStyle/>
          <a:p>
            <a:r>
              <a:rPr lang="en-US" dirty="0"/>
              <a:t>1900.5.3 Standard PAR</a:t>
            </a:r>
          </a:p>
        </p:txBody>
      </p:sp>
      <p:sp>
        <p:nvSpPr>
          <p:cNvPr id="3" name="Content Placeholder 2">
            <a:extLst>
              <a:ext uri="{FF2B5EF4-FFF2-40B4-BE49-F238E27FC236}">
                <a16:creationId xmlns:a16="http://schemas.microsoft.com/office/drawing/2014/main" id="{18955347-BD15-E0FD-FF74-C3C1156CA64F}"/>
              </a:ext>
            </a:extLst>
          </p:cNvPr>
          <p:cNvSpPr>
            <a:spLocks noGrp="1"/>
          </p:cNvSpPr>
          <p:nvPr>
            <p:ph idx="1"/>
          </p:nvPr>
        </p:nvSpPr>
        <p:spPr/>
        <p:txBody>
          <a:bodyPr/>
          <a:lstStyle/>
          <a:p>
            <a:r>
              <a:rPr lang="en-US" dirty="0"/>
              <a:t>8/1/25</a:t>
            </a:r>
          </a:p>
          <a:p>
            <a:pPr lvl="1"/>
            <a:r>
              <a:rPr lang="en-US" dirty="0"/>
              <a:t>Standard would cover sensing and sensor models and their application</a:t>
            </a:r>
          </a:p>
          <a:p>
            <a:pPr lvl="1"/>
            <a:r>
              <a:rPr lang="en-US" dirty="0"/>
              <a:t>Scheduling an ad hoc to work on the PAR </a:t>
            </a:r>
          </a:p>
          <a:p>
            <a:pPr lvl="1"/>
            <a:r>
              <a:rPr lang="en-US" dirty="0"/>
              <a:t>Joint modular specification- NSC – due by August 12</a:t>
            </a:r>
            <a:r>
              <a:rPr lang="en-US" baseline="30000" dirty="0"/>
              <a:t>th</a:t>
            </a:r>
            <a:r>
              <a:rPr lang="en-US" dirty="0"/>
              <a:t> </a:t>
            </a:r>
          </a:p>
        </p:txBody>
      </p:sp>
      <p:sp>
        <p:nvSpPr>
          <p:cNvPr id="4" name="Date Placeholder 3">
            <a:extLst>
              <a:ext uri="{FF2B5EF4-FFF2-40B4-BE49-F238E27FC236}">
                <a16:creationId xmlns:a16="http://schemas.microsoft.com/office/drawing/2014/main" id="{7B92CD5F-2095-D74A-CEB5-CCEB3DEBB45E}"/>
              </a:ext>
            </a:extLst>
          </p:cNvPr>
          <p:cNvSpPr>
            <a:spLocks noGrp="1"/>
          </p:cNvSpPr>
          <p:nvPr>
            <p:ph type="dt" sz="half" idx="10"/>
          </p:nvPr>
        </p:nvSpPr>
        <p:spPr/>
        <p:txBody>
          <a:bodyPr/>
          <a:lstStyle/>
          <a:p>
            <a:pPr>
              <a:defRPr/>
            </a:pPr>
            <a:fld id="{16B57355-4AF4-A441-8AA9-B06FF469BB9E}" type="datetime1">
              <a:rPr lang="en-US" smtClean="0"/>
              <a:t>8/1/2025</a:t>
            </a:fld>
            <a:endParaRPr lang="en-US"/>
          </a:p>
        </p:txBody>
      </p:sp>
      <p:sp>
        <p:nvSpPr>
          <p:cNvPr id="5" name="Footer Placeholder 4">
            <a:extLst>
              <a:ext uri="{FF2B5EF4-FFF2-40B4-BE49-F238E27FC236}">
                <a16:creationId xmlns:a16="http://schemas.microsoft.com/office/drawing/2014/main" id="{697523B8-5188-0E6B-C5C5-1BCFCFE966AD}"/>
              </a:ext>
            </a:extLst>
          </p:cNvPr>
          <p:cNvSpPr>
            <a:spLocks noGrp="1"/>
          </p:cNvSpPr>
          <p:nvPr>
            <p:ph type="ftr" sz="quarter" idx="11"/>
          </p:nvPr>
        </p:nvSpPr>
        <p:spPr/>
        <p:txBody>
          <a:bodyPr/>
          <a:lstStyle/>
          <a:p>
            <a:r>
              <a:rPr lang="en-US"/>
              <a:t>Doc #:5-25-0015-00-agen</a:t>
            </a:r>
            <a:endParaRPr lang="en-US" dirty="0"/>
          </a:p>
        </p:txBody>
      </p:sp>
      <p:sp>
        <p:nvSpPr>
          <p:cNvPr id="6" name="Slide Number Placeholder 5">
            <a:extLst>
              <a:ext uri="{FF2B5EF4-FFF2-40B4-BE49-F238E27FC236}">
                <a16:creationId xmlns:a16="http://schemas.microsoft.com/office/drawing/2014/main" id="{5073B5D3-3C5F-7F47-69A2-EC1581DF39F7}"/>
              </a:ext>
            </a:extLst>
          </p:cNvPr>
          <p:cNvSpPr>
            <a:spLocks noGrp="1"/>
          </p:cNvSpPr>
          <p:nvPr>
            <p:ph type="sldNum" sz="quarter" idx="12"/>
          </p:nvPr>
        </p:nvSpPr>
        <p:spPr/>
        <p:txBody>
          <a:bodyPr/>
          <a:lstStyle/>
          <a:p>
            <a:pPr>
              <a:defRPr/>
            </a:pPr>
            <a:fld id="{E6A9CA49-25C3-408A-A7C2-6BBA5AFB62A7}" type="slidenum">
              <a:rPr lang="en-US" smtClean="0"/>
              <a:pPr>
                <a:defRPr/>
              </a:pPr>
              <a:t>23</a:t>
            </a:fld>
            <a:endParaRPr lang="en-US"/>
          </a:p>
        </p:txBody>
      </p:sp>
    </p:spTree>
    <p:extLst>
      <p:ext uri="{BB962C8B-B14F-4D97-AF65-F5344CB8AC3E}">
        <p14:creationId xmlns:p14="http://schemas.microsoft.com/office/powerpoint/2010/main" val="261355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7DA4-84CA-4A5F-2B01-5ACD5298B44C}"/>
              </a:ext>
            </a:extLst>
          </p:cNvPr>
          <p:cNvSpPr>
            <a:spLocks noGrp="1"/>
          </p:cNvSpPr>
          <p:nvPr>
            <p:ph type="title"/>
          </p:nvPr>
        </p:nvSpPr>
        <p:spPr>
          <a:xfrm>
            <a:off x="457200" y="274638"/>
            <a:ext cx="8229600" cy="638176"/>
          </a:xfrm>
        </p:spPr>
        <p:txBody>
          <a:bodyPr>
            <a:normAutofit fontScale="90000"/>
          </a:bodyPr>
          <a:lstStyle/>
          <a:p>
            <a:r>
              <a:rPr lang="en-US" dirty="0"/>
              <a:t>Opensource Repository</a:t>
            </a:r>
          </a:p>
        </p:txBody>
      </p:sp>
      <p:sp>
        <p:nvSpPr>
          <p:cNvPr id="3" name="Content Placeholder 2">
            <a:extLst>
              <a:ext uri="{FF2B5EF4-FFF2-40B4-BE49-F238E27FC236}">
                <a16:creationId xmlns:a16="http://schemas.microsoft.com/office/drawing/2014/main" id="{9C806C28-9F61-25DA-D45A-DDD3FD6D9A52}"/>
              </a:ext>
            </a:extLst>
          </p:cNvPr>
          <p:cNvSpPr>
            <a:spLocks noGrp="1"/>
          </p:cNvSpPr>
          <p:nvPr>
            <p:ph idx="1"/>
          </p:nvPr>
        </p:nvSpPr>
        <p:spPr>
          <a:xfrm>
            <a:off x="457200" y="1097629"/>
            <a:ext cx="8229600" cy="5150771"/>
          </a:xfrm>
        </p:spPr>
        <p:txBody>
          <a:bodyPr>
            <a:normAutofit/>
          </a:bodyPr>
          <a:lstStyle/>
          <a:p>
            <a:r>
              <a:rPr lang="en-US" sz="2400" dirty="0"/>
              <a:t>Lead – Eric Lindahl</a:t>
            </a:r>
          </a:p>
          <a:p>
            <a:r>
              <a:rPr lang="en-US" sz="2400" dirty="0"/>
              <a:t>Maintainer – Carlos Caicedo, Becca Rousseau</a:t>
            </a:r>
          </a:p>
          <a:p>
            <a:r>
              <a:rPr lang="en-US" sz="2600" dirty="0">
                <a:effectLst/>
                <a:latin typeface="Calibri" panose="020F0502020204030204" pitchFamily="34" charset="0"/>
                <a:ea typeface="Calibri" panose="020F0502020204030204" pitchFamily="34" charset="0"/>
              </a:rPr>
              <a:t>Root URL "</a:t>
            </a:r>
            <a:r>
              <a:rPr lang="en-US" sz="2600" u="sng" dirty="0">
                <a:solidFill>
                  <a:srgbClr val="0000FF"/>
                </a:solidFill>
                <a:effectLst/>
                <a:latin typeface="Calibri" panose="020F0502020204030204" pitchFamily="34" charset="0"/>
                <a:ea typeface="Calibri" panose="020F0502020204030204" pitchFamily="34" charset="0"/>
                <a:hlinkClick r:id="rId2"/>
              </a:rPr>
              <a:t>purl.ieee.org/</a:t>
            </a:r>
            <a:r>
              <a:rPr lang="en-US" sz="2600" u="sng" dirty="0" err="1">
                <a:solidFill>
                  <a:srgbClr val="0000FF"/>
                </a:solidFill>
                <a:effectLst/>
                <a:latin typeface="Calibri" panose="020F0502020204030204" pitchFamily="34" charset="0"/>
                <a:ea typeface="Calibri" panose="020F0502020204030204" pitchFamily="34" charset="0"/>
                <a:hlinkClick r:id="rId2"/>
              </a:rPr>
              <a:t>sa</a:t>
            </a:r>
            <a:r>
              <a:rPr lang="en-US" sz="2600" dirty="0">
                <a:effectLst/>
                <a:latin typeface="Calibri" panose="020F0502020204030204" pitchFamily="34" charset="0"/>
                <a:ea typeface="Calibri" panose="020F0502020204030204" pitchFamily="34" charset="0"/>
              </a:rPr>
              <a:t>" for the standards groups is fixed and must be the root and using </a:t>
            </a:r>
            <a:r>
              <a:rPr lang="en-US" sz="2600" kern="0" dirty="0">
                <a:effectLst/>
                <a:latin typeface="Calibri" panose="020F0502020204030204" pitchFamily="34" charset="0"/>
                <a:ea typeface="Calibri" panose="020F0502020204030204" pitchFamily="34" charset="0"/>
              </a:rPr>
              <a:t>"/</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for our </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work, and "/</a:t>
            </a:r>
            <a:r>
              <a:rPr lang="en-US" sz="2600" kern="0" dirty="0" err="1">
                <a:effectLst/>
                <a:latin typeface="Calibri" panose="020F0502020204030204" pitchFamily="34" charset="0"/>
                <a:ea typeface="Calibri" panose="020F0502020204030204" pitchFamily="34" charset="0"/>
              </a:rPr>
              <a:t>scm</a:t>
            </a:r>
            <a:r>
              <a:rPr lang="en-US" sz="2600" kern="0" dirty="0">
                <a:effectLst/>
                <a:latin typeface="Calibri" panose="020F0502020204030204" pitchFamily="34" charset="0"/>
                <a:ea typeface="Calibri" panose="020F0502020204030204" pitchFamily="34" charset="0"/>
              </a:rPr>
              <a:t>" for our SCM work</a:t>
            </a:r>
          </a:p>
          <a:p>
            <a:pPr lvl="1"/>
            <a:r>
              <a:rPr lang="en-US" sz="2200" dirty="0">
                <a:effectLst/>
                <a:latin typeface="Calibri" panose="020F0502020204030204" pitchFamily="34" charset="0"/>
                <a:ea typeface="Calibri" panose="020F0502020204030204" pitchFamily="34" charset="0"/>
              </a:rPr>
              <a:t>Our SCM full PURL is "</a:t>
            </a:r>
            <a:r>
              <a:rPr lang="en-US" sz="2200" u="sng" dirty="0">
                <a:solidFill>
                  <a:srgbClr val="0000FF"/>
                </a:solidFill>
                <a:effectLst/>
                <a:latin typeface="Calibri" panose="020F0502020204030204" pitchFamily="34" charset="0"/>
                <a:ea typeface="Calibri" panose="020F0502020204030204" pitchFamily="34" charset="0"/>
                <a:hlinkClick r:id="rId3"/>
              </a:rPr>
              <a:t>purl.ieee.org/</a:t>
            </a:r>
            <a:r>
              <a:rPr lang="en-US" sz="2200" u="sng" dirty="0" err="1">
                <a:solidFill>
                  <a:srgbClr val="0000FF"/>
                </a:solidFill>
                <a:effectLst/>
                <a:latin typeface="Calibri" panose="020F0502020204030204" pitchFamily="34" charset="0"/>
                <a:ea typeface="Calibri" panose="020F0502020204030204" pitchFamily="34" charset="0"/>
                <a:hlinkClick r:id="rId3"/>
              </a:rPr>
              <a:t>sa</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dyspan</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scm</a:t>
            </a:r>
            <a:r>
              <a:rPr lang="en-US" sz="2200" dirty="0">
                <a:effectLst/>
                <a:latin typeface="Calibri" panose="020F0502020204030204" pitchFamily="34" charset="0"/>
                <a:ea typeface="Calibri" panose="020F0502020204030204" pitchFamily="34" charset="0"/>
              </a:rPr>
              <a:t>“</a:t>
            </a:r>
          </a:p>
          <a:p>
            <a:r>
              <a:rPr lang="en-US" sz="2600" dirty="0">
                <a:latin typeface="Calibri" panose="020F0502020204030204" pitchFamily="34" charset="0"/>
                <a:ea typeface="Calibri" panose="020F0502020204030204" pitchFamily="34" charset="0"/>
              </a:rPr>
              <a:t>5/2/25</a:t>
            </a:r>
          </a:p>
          <a:p>
            <a:pPr lvl="1"/>
            <a:r>
              <a:rPr lang="en-US" sz="2200" dirty="0">
                <a:latin typeface="Calibri" panose="020F0502020204030204" pitchFamily="34" charset="0"/>
                <a:ea typeface="Calibri" panose="020F0502020204030204" pitchFamily="34" charset="0"/>
              </a:rPr>
              <a:t>Goal is to post in this month</a:t>
            </a:r>
          </a:p>
          <a:p>
            <a:pPr lvl="1"/>
            <a:r>
              <a:rPr lang="en-US" sz="2200" dirty="0">
                <a:latin typeface="Calibri" panose="020F0502020204030204" pitchFamily="34" charset="0"/>
                <a:ea typeface="Calibri" panose="020F0502020204030204" pitchFamily="34" charset="0"/>
              </a:rPr>
              <a:t>Coordination necessary with Josh Gay</a:t>
            </a:r>
          </a:p>
          <a:p>
            <a:r>
              <a:rPr lang="en-US" sz="2600" dirty="0">
                <a:latin typeface="Calibri" panose="020F0502020204030204" pitchFamily="34" charset="0"/>
                <a:ea typeface="Calibri" panose="020F0502020204030204" pitchFamily="34" charset="0"/>
              </a:rPr>
              <a:t>6/6/25</a:t>
            </a:r>
          </a:p>
          <a:p>
            <a:pPr lvl="1"/>
            <a:r>
              <a:rPr lang="en-US" sz="2200" dirty="0">
                <a:latin typeface="Calibri" panose="020F0502020204030204" pitchFamily="34" charset="0"/>
                <a:ea typeface="Calibri" panose="020F0502020204030204" pitchFamily="34" charset="0"/>
              </a:rPr>
              <a:t>Opened a ticket but there has been no response.  </a:t>
            </a:r>
          </a:p>
          <a:p>
            <a:pPr lvl="1"/>
            <a:endParaRPr lang="en-US" sz="2200" dirty="0">
              <a:effectLst/>
              <a:latin typeface="Calibri" panose="020F0502020204030204" pitchFamily="34" charset="0"/>
              <a:ea typeface="Calibri" panose="020F0502020204030204" pitchFamily="34" charset="0"/>
            </a:endParaRPr>
          </a:p>
          <a:p>
            <a:pPr lvl="1"/>
            <a:endParaRPr lang="en-US" sz="2200" dirty="0">
              <a:effectLst/>
              <a:latin typeface="Calibri" panose="020F0502020204030204" pitchFamily="34" charset="0"/>
              <a:ea typeface="Calibri" panose="020F0502020204030204" pitchFamily="34" charset="0"/>
            </a:endParaRPr>
          </a:p>
          <a:p>
            <a:pPr lvl="2"/>
            <a:endParaRPr lang="en-US" sz="1600" dirty="0"/>
          </a:p>
          <a:p>
            <a:pPr lvl="1"/>
            <a:endParaRPr lang="en-US" sz="2000" dirty="0"/>
          </a:p>
          <a:p>
            <a:pPr lvl="1"/>
            <a:endParaRPr lang="en-US" sz="2000" dirty="0"/>
          </a:p>
          <a:p>
            <a:pPr lvl="1"/>
            <a:endParaRPr lang="en-US" sz="2000" dirty="0"/>
          </a:p>
          <a:p>
            <a:pPr lvl="1"/>
            <a:endParaRPr lang="en-US" sz="2000" dirty="0"/>
          </a:p>
        </p:txBody>
      </p:sp>
      <p:sp>
        <p:nvSpPr>
          <p:cNvPr id="4" name="Date Placeholder 3">
            <a:extLst>
              <a:ext uri="{FF2B5EF4-FFF2-40B4-BE49-F238E27FC236}">
                <a16:creationId xmlns:a16="http://schemas.microsoft.com/office/drawing/2014/main" id="{51AE827E-72A1-AA38-EF1D-FBDB593383AF}"/>
              </a:ext>
            </a:extLst>
          </p:cNvPr>
          <p:cNvSpPr>
            <a:spLocks noGrp="1"/>
          </p:cNvSpPr>
          <p:nvPr>
            <p:ph type="dt" sz="half" idx="10"/>
          </p:nvPr>
        </p:nvSpPr>
        <p:spPr/>
        <p:txBody>
          <a:bodyPr/>
          <a:lstStyle/>
          <a:p>
            <a:pPr>
              <a:defRPr/>
            </a:pPr>
            <a:fld id="{16B57355-4AF4-A441-8AA9-B06FF469BB9E}" type="datetime1">
              <a:rPr lang="en-US" smtClean="0"/>
              <a:t>8/1/2025</a:t>
            </a:fld>
            <a:endParaRPr lang="en-US"/>
          </a:p>
        </p:txBody>
      </p:sp>
      <p:sp>
        <p:nvSpPr>
          <p:cNvPr id="5" name="Footer Placeholder 4">
            <a:extLst>
              <a:ext uri="{FF2B5EF4-FFF2-40B4-BE49-F238E27FC236}">
                <a16:creationId xmlns:a16="http://schemas.microsoft.com/office/drawing/2014/main" id="{82C10DFD-274A-A2E4-CB95-7B41D35AB344}"/>
              </a:ext>
            </a:extLst>
          </p:cNvPr>
          <p:cNvSpPr>
            <a:spLocks noGrp="1"/>
          </p:cNvSpPr>
          <p:nvPr>
            <p:ph type="ftr" sz="quarter" idx="11"/>
          </p:nvPr>
        </p:nvSpPr>
        <p:spPr/>
        <p:txBody>
          <a:bodyPr/>
          <a:lstStyle/>
          <a:p>
            <a:r>
              <a:rPr lang="en-US" dirty="0"/>
              <a:t>Doc #:5-25-0015-00-agen</a:t>
            </a:r>
          </a:p>
        </p:txBody>
      </p:sp>
      <p:sp>
        <p:nvSpPr>
          <p:cNvPr id="6" name="Slide Number Placeholder 5">
            <a:extLst>
              <a:ext uri="{FF2B5EF4-FFF2-40B4-BE49-F238E27FC236}">
                <a16:creationId xmlns:a16="http://schemas.microsoft.com/office/drawing/2014/main" id="{9D0380AB-2F47-F5E3-F3BC-1E6C7DDC0873}"/>
              </a:ext>
            </a:extLst>
          </p:cNvPr>
          <p:cNvSpPr>
            <a:spLocks noGrp="1"/>
          </p:cNvSpPr>
          <p:nvPr>
            <p:ph type="sldNum" sz="quarter" idx="12"/>
          </p:nvPr>
        </p:nvSpPr>
        <p:spPr/>
        <p:txBody>
          <a:bodyPr/>
          <a:lstStyle/>
          <a:p>
            <a:pPr>
              <a:defRPr/>
            </a:pPr>
            <a:fld id="{E6A9CA49-25C3-408A-A7C2-6BBA5AFB62A7}" type="slidenum">
              <a:rPr lang="en-US" smtClean="0"/>
              <a:pPr>
                <a:defRPr/>
              </a:pPr>
              <a:t>24</a:t>
            </a:fld>
            <a:endParaRPr lang="en-US"/>
          </a:p>
        </p:txBody>
      </p:sp>
    </p:spTree>
    <p:extLst>
      <p:ext uri="{BB962C8B-B14F-4D97-AF65-F5344CB8AC3E}">
        <p14:creationId xmlns:p14="http://schemas.microsoft.com/office/powerpoint/2010/main" val="552489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54107"/>
            <a:ext cx="8229600" cy="715962"/>
          </a:xfrm>
        </p:spPr>
        <p:txBody>
          <a:bodyPr/>
          <a:lstStyle/>
          <a:p>
            <a:r>
              <a:rPr dirty="0"/>
              <a:t>Other </a:t>
            </a:r>
            <a:r>
              <a:rPr dirty="0" err="1"/>
              <a:t>DySPAN</a:t>
            </a:r>
            <a:r>
              <a:rPr dirty="0"/>
              <a:t>-SC Activities - 1</a:t>
            </a:r>
          </a:p>
        </p:txBody>
      </p:sp>
      <p:sp>
        <p:nvSpPr>
          <p:cNvPr id="15363" name="Content Placeholder 2"/>
          <p:cNvSpPr>
            <a:spLocks noGrp="1"/>
          </p:cNvSpPr>
          <p:nvPr>
            <p:ph idx="1"/>
          </p:nvPr>
        </p:nvSpPr>
        <p:spPr>
          <a:xfrm>
            <a:off x="342900" y="921703"/>
            <a:ext cx="8648700" cy="5392617"/>
          </a:xfrm>
        </p:spPr>
        <p:txBody>
          <a:bodyPr>
            <a:normAutofit lnSpcReduction="10000"/>
          </a:bodyPr>
          <a:lstStyle/>
          <a:p>
            <a:r>
              <a:rPr lang="en-US" sz="2000" dirty="0"/>
              <a:t>Met on 15 July 25 – </a:t>
            </a:r>
          </a:p>
          <a:p>
            <a:r>
              <a:rPr lang="en-US" sz="2000" dirty="0"/>
              <a:t>Treasurer – &gt;$</a:t>
            </a:r>
            <a:r>
              <a:rPr lang="en-US" sz="1800" dirty="0">
                <a:latin typeface="Aptos" panose="020B0004020202020204" pitchFamily="34" charset="0"/>
                <a:cs typeface="Times New Roman" panose="02020603050405020304" pitchFamily="18" charset="0"/>
              </a:rPr>
              <a:t>38,452</a:t>
            </a:r>
            <a:r>
              <a:rPr lang="en-US" sz="2000" dirty="0"/>
              <a:t> in the account </a:t>
            </a:r>
          </a:p>
          <a:p>
            <a:r>
              <a:rPr lang="en-US" sz="2000" dirty="0"/>
              <a:t>Selected updates</a:t>
            </a:r>
          </a:p>
          <a:p>
            <a:pPr lvl="1"/>
            <a:r>
              <a:rPr lang="en-US" sz="1500" dirty="0"/>
              <a:t>1900.1 – PAR for 1900.1 ends in December. Working to get a PAR for an extension.  Scheduling is hard.  Most participants are in Europe.</a:t>
            </a:r>
          </a:p>
          <a:p>
            <a:pPr lvl="1"/>
            <a:r>
              <a:rPr lang="en-US" sz="1500" dirty="0"/>
              <a:t>1900.2 – Working to resurrect old lists of participants and to garner additional participation. Hoping for assistance from IEEE but they have lost staff.</a:t>
            </a:r>
          </a:p>
          <a:p>
            <a:pPr lvl="1"/>
            <a:r>
              <a:rPr lang="en-US" sz="1500" dirty="0"/>
              <a:t>1900.6 – At the same level of progress.  Simply thinking about continuing hoping there is interest</a:t>
            </a:r>
          </a:p>
          <a:p>
            <a:pPr lvl="1"/>
            <a:r>
              <a:rPr lang="en-US" sz="1500" dirty="0"/>
              <a:t>1900.7 – Will become inactive at the end of this year</a:t>
            </a:r>
          </a:p>
          <a:p>
            <a:pPr marL="744538" lvl="1">
              <a:lnSpc>
                <a:spcPct val="107000"/>
              </a:lnSpc>
              <a:spcAft>
                <a:spcPts val="800"/>
              </a:spcAft>
            </a:pPr>
            <a:r>
              <a:rPr lang="en-US" sz="1500" dirty="0"/>
              <a:t>1900.8 – We are doing analysis of our schema, elections, PAR was extended.  Requested access to the SCM schema</a:t>
            </a:r>
          </a:p>
          <a:p>
            <a:r>
              <a:rPr lang="en-US" sz="2100" dirty="0"/>
              <a:t>Updating the 1900 web site</a:t>
            </a:r>
          </a:p>
          <a:p>
            <a:pPr lvl="1"/>
            <a:r>
              <a:rPr lang="en-US" sz="1500" dirty="0"/>
              <a:t>The Secretary’s (Alex </a:t>
            </a:r>
            <a:r>
              <a:rPr lang="en-US" sz="1500" dirty="0" err="1"/>
              <a:t>Lackpour’s</a:t>
            </a:r>
            <a:r>
              <a:rPr lang="en-US" sz="1500" dirty="0"/>
              <a:t>) role is to update our web site.  Recommended reviewing and editing our website as a word document and he would then make changes to the web page based on the word document </a:t>
            </a:r>
          </a:p>
          <a:p>
            <a:r>
              <a:rPr lang="en-US" sz="2100" dirty="0"/>
              <a:t>Potential new projects – Looking at 6G and the importance of spectrum sharing</a:t>
            </a:r>
          </a:p>
          <a:p>
            <a:pPr lvl="1"/>
            <a:r>
              <a:rPr lang="en-US" sz="1700" dirty="0"/>
              <a:t>Eric currently putting to together a document on AI/ML Quantum alignment with IMT 2030</a:t>
            </a:r>
          </a:p>
          <a:p>
            <a:pPr marL="0" indent="0">
              <a:buNone/>
            </a:pPr>
            <a:endParaRPr lang="en-US" sz="1400" dirty="0"/>
          </a:p>
        </p:txBody>
      </p:sp>
      <p:sp>
        <p:nvSpPr>
          <p:cNvPr id="4" name="Date Placeholder 3"/>
          <p:cNvSpPr>
            <a:spLocks noGrp="1"/>
          </p:cNvSpPr>
          <p:nvPr>
            <p:ph type="dt" sz="quarter" idx="10"/>
          </p:nvPr>
        </p:nvSpPr>
        <p:spPr/>
        <p:txBody>
          <a:bodyPr/>
          <a:lstStyle/>
          <a:p>
            <a:pPr>
              <a:defRPr/>
            </a:pPr>
            <a:fld id="{5F260B7F-E713-624F-97BF-A290A018D659}" type="datetime1">
              <a:rPr lang="en-US" smtClean="0"/>
              <a:t>8/1/2025</a:t>
            </a:fld>
            <a:endParaRPr lang="en-US"/>
          </a:p>
        </p:txBody>
      </p:sp>
      <p:sp>
        <p:nvSpPr>
          <p:cNvPr id="5" name="Footer Placeholder 4"/>
          <p:cNvSpPr>
            <a:spLocks noGrp="1"/>
          </p:cNvSpPr>
          <p:nvPr>
            <p:ph type="ftr" sz="quarter" idx="11"/>
          </p:nvPr>
        </p:nvSpPr>
        <p:spPr/>
        <p:txBody>
          <a:bodyPr/>
          <a:lstStyle/>
          <a:p>
            <a:pPr>
              <a:defRPr/>
            </a:pPr>
            <a:r>
              <a:rPr lang="en-US" dirty="0"/>
              <a:t>Doc #:5-25-0015-00-agen</a:t>
            </a:r>
          </a:p>
        </p:txBody>
      </p:sp>
      <p:sp>
        <p:nvSpPr>
          <p:cNvPr id="6" name="Slide Number Placeholder 5"/>
          <p:cNvSpPr>
            <a:spLocks noGrp="1"/>
          </p:cNvSpPr>
          <p:nvPr>
            <p:ph type="sldNum" sz="quarter" idx="12"/>
          </p:nvPr>
        </p:nvSpPr>
        <p:spPr/>
        <p:txBody>
          <a:bodyPr/>
          <a:lstStyle/>
          <a:p>
            <a:pPr>
              <a:defRPr/>
            </a:pPr>
            <a:fld id="{3F8E209E-B556-43A6-906C-D45DFA64A2DE}" type="slidenum">
              <a:rPr lang="en-US" smtClean="0"/>
              <a:pPr>
                <a:defRPr/>
              </a:pPr>
              <a:t>25</a:t>
            </a:fld>
            <a:endParaRPr lang="en-US"/>
          </a:p>
        </p:txBody>
      </p:sp>
      <p:pic>
        <p:nvPicPr>
          <p:cNvPr id="3" name="Picture 2">
            <a:extLst>
              <a:ext uri="{FF2B5EF4-FFF2-40B4-BE49-F238E27FC236}">
                <a16:creationId xmlns:a16="http://schemas.microsoft.com/office/drawing/2014/main" id="{8ED5BE52-8811-DF9C-87E8-0CB31FC513D9}"/>
              </a:ext>
            </a:extLst>
          </p:cNvPr>
          <p:cNvPicPr>
            <a:picLocks noChangeAspect="1"/>
          </p:cNvPicPr>
          <p:nvPr/>
        </p:nvPicPr>
        <p:blipFill>
          <a:blip r:embed="rId2"/>
          <a:stretch>
            <a:fillRect/>
          </a:stretch>
        </p:blipFill>
        <p:spPr>
          <a:xfrm>
            <a:off x="7764766" y="555700"/>
            <a:ext cx="1343212" cy="628737"/>
          </a:xfrm>
          <a:prstGeom prst="rect">
            <a:avLst/>
          </a:prstGeom>
        </p:spPr>
      </p:pic>
    </p:spTree>
    <p:extLst>
      <p:ext uri="{BB962C8B-B14F-4D97-AF65-F5344CB8AC3E}">
        <p14:creationId xmlns:p14="http://schemas.microsoft.com/office/powerpoint/2010/main" val="603797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DBF0E-FC79-06E8-3F74-3426E6C40396}"/>
              </a:ext>
            </a:extLst>
          </p:cNvPr>
          <p:cNvSpPr>
            <a:spLocks noGrp="1"/>
          </p:cNvSpPr>
          <p:nvPr>
            <p:ph type="title"/>
          </p:nvPr>
        </p:nvSpPr>
        <p:spPr>
          <a:xfrm>
            <a:off x="457200" y="274638"/>
            <a:ext cx="8229600" cy="563562"/>
          </a:xfrm>
        </p:spPr>
        <p:txBody>
          <a:bodyPr>
            <a:normAutofit fontScale="90000"/>
          </a:bodyPr>
          <a:lstStyle/>
          <a:p>
            <a:r>
              <a:rPr lang="en-US" dirty="0"/>
              <a:t>IEEE 1900 Working Groups</a:t>
            </a:r>
          </a:p>
        </p:txBody>
      </p:sp>
      <p:sp>
        <p:nvSpPr>
          <p:cNvPr id="4" name="Date Placeholder 3">
            <a:extLst>
              <a:ext uri="{FF2B5EF4-FFF2-40B4-BE49-F238E27FC236}">
                <a16:creationId xmlns:a16="http://schemas.microsoft.com/office/drawing/2014/main" id="{45398C4A-8183-5DD1-15AC-C9EF3C46F7E0}"/>
              </a:ext>
            </a:extLst>
          </p:cNvPr>
          <p:cNvSpPr>
            <a:spLocks noGrp="1"/>
          </p:cNvSpPr>
          <p:nvPr>
            <p:ph type="dt" sz="half" idx="10"/>
          </p:nvPr>
        </p:nvSpPr>
        <p:spPr/>
        <p:txBody>
          <a:bodyPr/>
          <a:lstStyle/>
          <a:p>
            <a:pPr>
              <a:defRPr/>
            </a:pPr>
            <a:fld id="{16B57355-4AF4-A441-8AA9-B06FF469BB9E}" type="datetime1">
              <a:rPr lang="en-US" smtClean="0"/>
              <a:t>8/1/2025</a:t>
            </a:fld>
            <a:endParaRPr lang="en-US"/>
          </a:p>
        </p:txBody>
      </p:sp>
      <p:sp>
        <p:nvSpPr>
          <p:cNvPr id="5" name="Footer Placeholder 4">
            <a:extLst>
              <a:ext uri="{FF2B5EF4-FFF2-40B4-BE49-F238E27FC236}">
                <a16:creationId xmlns:a16="http://schemas.microsoft.com/office/drawing/2014/main" id="{1E50C9DA-76DD-8DE8-8D91-F5607148732F}"/>
              </a:ext>
            </a:extLst>
          </p:cNvPr>
          <p:cNvSpPr>
            <a:spLocks noGrp="1"/>
          </p:cNvSpPr>
          <p:nvPr>
            <p:ph type="ftr" sz="quarter" idx="11"/>
          </p:nvPr>
        </p:nvSpPr>
        <p:spPr/>
        <p:txBody>
          <a:bodyPr/>
          <a:lstStyle/>
          <a:p>
            <a:r>
              <a:rPr lang="en-US" dirty="0"/>
              <a:t>Doc #:5-25-0015-00-agen</a:t>
            </a:r>
          </a:p>
        </p:txBody>
      </p:sp>
      <p:sp>
        <p:nvSpPr>
          <p:cNvPr id="6" name="Slide Number Placeholder 5">
            <a:extLst>
              <a:ext uri="{FF2B5EF4-FFF2-40B4-BE49-F238E27FC236}">
                <a16:creationId xmlns:a16="http://schemas.microsoft.com/office/drawing/2014/main" id="{FAD0273A-C846-3EAF-928E-0493F5ACBE18}"/>
              </a:ext>
            </a:extLst>
          </p:cNvPr>
          <p:cNvSpPr>
            <a:spLocks noGrp="1"/>
          </p:cNvSpPr>
          <p:nvPr>
            <p:ph type="sldNum" sz="quarter" idx="12"/>
          </p:nvPr>
        </p:nvSpPr>
        <p:spPr/>
        <p:txBody>
          <a:bodyPr/>
          <a:lstStyle/>
          <a:p>
            <a:pPr>
              <a:defRPr/>
            </a:pPr>
            <a:fld id="{E6A9CA49-25C3-408A-A7C2-6BBA5AFB62A7}" type="slidenum">
              <a:rPr lang="en-US" smtClean="0"/>
              <a:pPr>
                <a:defRPr/>
              </a:pPr>
              <a:t>26</a:t>
            </a:fld>
            <a:endParaRPr lang="en-US"/>
          </a:p>
        </p:txBody>
      </p:sp>
      <p:pic>
        <p:nvPicPr>
          <p:cNvPr id="7" name="Content Placeholder 6" descr="Diagram&#10;&#10;Description automatically generated">
            <a:extLst>
              <a:ext uri="{FF2B5EF4-FFF2-40B4-BE49-F238E27FC236}">
                <a16:creationId xmlns:a16="http://schemas.microsoft.com/office/drawing/2014/main" id="{15829661-A499-386E-323A-91B3257B0F4D}"/>
              </a:ext>
            </a:extLst>
          </p:cNvPr>
          <p:cNvPicPr>
            <a:picLocks noGrp="1" noChangeAspect="1"/>
          </p:cNvPicPr>
          <p:nvPr>
            <p:ph idx="1"/>
          </p:nvPr>
        </p:nvPicPr>
        <p:blipFill>
          <a:blip r:embed="rId2"/>
          <a:stretch>
            <a:fillRect/>
          </a:stretch>
        </p:blipFill>
        <p:spPr>
          <a:xfrm>
            <a:off x="815146" y="990600"/>
            <a:ext cx="7513707" cy="5135563"/>
          </a:xfrm>
          <a:prstGeom prst="rect">
            <a:avLst/>
          </a:prstGeom>
        </p:spPr>
      </p:pic>
    </p:spTree>
    <p:extLst>
      <p:ext uri="{BB962C8B-B14F-4D97-AF65-F5344CB8AC3E}">
        <p14:creationId xmlns:p14="http://schemas.microsoft.com/office/powerpoint/2010/main" val="1064523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F1A-7493-2AD4-AE6C-3B30D63D2634}"/>
              </a:ext>
            </a:extLst>
          </p:cNvPr>
          <p:cNvSpPr>
            <a:spLocks noGrp="1"/>
          </p:cNvSpPr>
          <p:nvPr>
            <p:ph type="title"/>
          </p:nvPr>
        </p:nvSpPr>
        <p:spPr/>
        <p:txBody>
          <a:bodyPr/>
          <a:lstStyle/>
          <a:p>
            <a:r>
              <a:rPr lang="en-US" dirty="0"/>
              <a:t>Website</a:t>
            </a:r>
          </a:p>
        </p:txBody>
      </p:sp>
      <p:sp>
        <p:nvSpPr>
          <p:cNvPr id="3" name="Content Placeholder 2">
            <a:extLst>
              <a:ext uri="{FF2B5EF4-FFF2-40B4-BE49-F238E27FC236}">
                <a16:creationId xmlns:a16="http://schemas.microsoft.com/office/drawing/2014/main" id="{5DBA96A7-EFF4-CD11-B576-3D6761F47B9B}"/>
              </a:ext>
            </a:extLst>
          </p:cNvPr>
          <p:cNvSpPr>
            <a:spLocks noGrp="1"/>
          </p:cNvSpPr>
          <p:nvPr>
            <p:ph idx="1"/>
          </p:nvPr>
        </p:nvSpPr>
        <p:spPr/>
        <p:txBody>
          <a:bodyPr/>
          <a:lstStyle/>
          <a:p>
            <a:r>
              <a:rPr lang="en-US" dirty="0">
                <a:hlinkClick r:id="rId2"/>
              </a:rPr>
              <a:t>IEEE 1900.5 | </a:t>
            </a:r>
            <a:r>
              <a:rPr lang="en-US" dirty="0" err="1">
                <a:hlinkClick r:id="rId2"/>
              </a:rPr>
              <a:t>DySPAN</a:t>
            </a:r>
            <a:r>
              <a:rPr lang="en-US" dirty="0">
                <a:hlinkClick r:id="rId2"/>
              </a:rPr>
              <a:t> Standards Committee</a:t>
            </a:r>
            <a:endParaRPr lang="en-US" dirty="0"/>
          </a:p>
          <a:p>
            <a:r>
              <a:rPr lang="en-US" dirty="0">
                <a:hlinkClick r:id="rId3"/>
              </a:rPr>
              <a:t>Word version on </a:t>
            </a:r>
            <a:r>
              <a:rPr lang="en-US" dirty="0" err="1">
                <a:hlinkClick r:id="rId3"/>
              </a:rPr>
              <a:t>iMeet</a:t>
            </a:r>
            <a:r>
              <a:rPr lang="en-US" dirty="0">
                <a:hlinkClick r:id="rId3"/>
              </a:rPr>
              <a:t> </a:t>
            </a:r>
            <a:r>
              <a:rPr lang="en-US" dirty="0"/>
              <a:t>– </a:t>
            </a:r>
          </a:p>
          <a:p>
            <a:r>
              <a:rPr lang="en-US" dirty="0"/>
              <a:t>Update Ideas</a:t>
            </a:r>
          </a:p>
          <a:p>
            <a:pPr lvl="1"/>
            <a:r>
              <a:rPr lang="en-US" dirty="0"/>
              <a:t>8/1/25</a:t>
            </a:r>
          </a:p>
          <a:p>
            <a:pPr marL="0" indent="0">
              <a:buNone/>
            </a:pPr>
            <a:endParaRPr lang="en-US" dirty="0"/>
          </a:p>
        </p:txBody>
      </p:sp>
      <p:sp>
        <p:nvSpPr>
          <p:cNvPr id="4" name="Date Placeholder 3">
            <a:extLst>
              <a:ext uri="{FF2B5EF4-FFF2-40B4-BE49-F238E27FC236}">
                <a16:creationId xmlns:a16="http://schemas.microsoft.com/office/drawing/2014/main" id="{97AFC9DC-6B52-C884-9527-2AB3594305BA}"/>
              </a:ext>
            </a:extLst>
          </p:cNvPr>
          <p:cNvSpPr>
            <a:spLocks noGrp="1"/>
          </p:cNvSpPr>
          <p:nvPr>
            <p:ph type="dt" sz="half" idx="10"/>
          </p:nvPr>
        </p:nvSpPr>
        <p:spPr/>
        <p:txBody>
          <a:bodyPr/>
          <a:lstStyle/>
          <a:p>
            <a:pPr>
              <a:defRPr/>
            </a:pPr>
            <a:fld id="{16B57355-4AF4-A441-8AA9-B06FF469BB9E}" type="datetime1">
              <a:rPr lang="en-US" smtClean="0"/>
              <a:t>8/1/2025</a:t>
            </a:fld>
            <a:endParaRPr lang="en-US"/>
          </a:p>
        </p:txBody>
      </p:sp>
      <p:sp>
        <p:nvSpPr>
          <p:cNvPr id="5" name="Footer Placeholder 4">
            <a:extLst>
              <a:ext uri="{FF2B5EF4-FFF2-40B4-BE49-F238E27FC236}">
                <a16:creationId xmlns:a16="http://schemas.microsoft.com/office/drawing/2014/main" id="{144DCA94-091F-F049-FA88-D435C265FB2B}"/>
              </a:ext>
            </a:extLst>
          </p:cNvPr>
          <p:cNvSpPr>
            <a:spLocks noGrp="1"/>
          </p:cNvSpPr>
          <p:nvPr>
            <p:ph type="ftr" sz="quarter" idx="11"/>
          </p:nvPr>
        </p:nvSpPr>
        <p:spPr/>
        <p:txBody>
          <a:bodyPr/>
          <a:lstStyle/>
          <a:p>
            <a:r>
              <a:rPr lang="en-US" dirty="0"/>
              <a:t>Doc #:5-25-0015-00-agen</a:t>
            </a:r>
          </a:p>
        </p:txBody>
      </p:sp>
      <p:sp>
        <p:nvSpPr>
          <p:cNvPr id="6" name="Slide Number Placeholder 5">
            <a:extLst>
              <a:ext uri="{FF2B5EF4-FFF2-40B4-BE49-F238E27FC236}">
                <a16:creationId xmlns:a16="http://schemas.microsoft.com/office/drawing/2014/main" id="{856FAE28-2448-ACBA-6E6B-56005E68FB98}"/>
              </a:ext>
            </a:extLst>
          </p:cNvPr>
          <p:cNvSpPr>
            <a:spLocks noGrp="1"/>
          </p:cNvSpPr>
          <p:nvPr>
            <p:ph type="sldNum" sz="quarter" idx="12"/>
          </p:nvPr>
        </p:nvSpPr>
        <p:spPr/>
        <p:txBody>
          <a:bodyPr/>
          <a:lstStyle/>
          <a:p>
            <a:pPr>
              <a:defRPr/>
            </a:pPr>
            <a:fld id="{E6A9CA49-25C3-408A-A7C2-6BBA5AFB62A7}" type="slidenum">
              <a:rPr lang="en-US" smtClean="0"/>
              <a:pPr>
                <a:defRPr/>
              </a:pPr>
              <a:t>27</a:t>
            </a:fld>
            <a:endParaRPr lang="en-US"/>
          </a:p>
        </p:txBody>
      </p:sp>
    </p:spTree>
    <p:extLst>
      <p:ext uri="{BB962C8B-B14F-4D97-AF65-F5344CB8AC3E}">
        <p14:creationId xmlns:p14="http://schemas.microsoft.com/office/powerpoint/2010/main" val="18033074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366"/>
          </a:xfrm>
        </p:spPr>
        <p:txBody>
          <a:bodyPr>
            <a:normAutofit fontScale="90000"/>
          </a:bodyPr>
          <a:lstStyle/>
          <a:p>
            <a:r>
              <a:rPr lang="en-US" dirty="0"/>
              <a:t>1900.5 Marketing Inputs</a:t>
            </a:r>
          </a:p>
        </p:txBody>
      </p:sp>
      <p:sp>
        <p:nvSpPr>
          <p:cNvPr id="3" name="Content Placeholder 2"/>
          <p:cNvSpPr>
            <a:spLocks noGrp="1"/>
          </p:cNvSpPr>
          <p:nvPr>
            <p:ph idx="1"/>
          </p:nvPr>
        </p:nvSpPr>
        <p:spPr>
          <a:xfrm>
            <a:off x="609600" y="835004"/>
            <a:ext cx="8229600" cy="5489596"/>
          </a:xfrm>
        </p:spPr>
        <p:txBody>
          <a:bodyPr/>
          <a:lstStyle/>
          <a:p>
            <a:r>
              <a:rPr lang="en-US" sz="1800" dirty="0"/>
              <a:t>6/6/25</a:t>
            </a:r>
          </a:p>
          <a:p>
            <a:pPr lvl="1"/>
            <a:r>
              <a:rPr lang="en-US" sz="1400" dirty="0" err="1"/>
              <a:t>DySPAN</a:t>
            </a:r>
            <a:r>
              <a:rPr lang="en-US" sz="1400" dirty="0"/>
              <a:t> Conference held</a:t>
            </a:r>
          </a:p>
          <a:p>
            <a:pPr lvl="1"/>
            <a:r>
              <a:rPr lang="en-US" sz="1400" dirty="0"/>
              <a:t>Eric cold emailed Future G (Tom Rondeau) to request participation in 1900.5 and 1900.2</a:t>
            </a:r>
          </a:p>
          <a:p>
            <a:pPr lvl="1"/>
            <a:r>
              <a:rPr lang="en-US" sz="1400" dirty="0"/>
              <a:t>Gave an update on his management system.  Group mentioned to NSF their use of SCMs. </a:t>
            </a:r>
          </a:p>
          <a:p>
            <a:pPr lvl="1"/>
            <a:r>
              <a:rPr lang="en-US" sz="1400" dirty="0"/>
              <a:t>On the last day of </a:t>
            </a:r>
            <a:r>
              <a:rPr lang="en-US" sz="1400" dirty="0" err="1"/>
              <a:t>DySPAN</a:t>
            </a:r>
            <a:r>
              <a:rPr lang="en-US" sz="1400" dirty="0"/>
              <a:t> – I am part of the spectrum policy forum (SPF) of the UK.  We will have a couple of online meetings.  Will learn the issues and how they progress. Possibility of promoting 1900.5 work there.</a:t>
            </a:r>
          </a:p>
          <a:p>
            <a:r>
              <a:rPr lang="en-US" sz="1800" dirty="0"/>
              <a:t>7/11/25</a:t>
            </a:r>
          </a:p>
          <a:p>
            <a:pPr lvl="1"/>
            <a:r>
              <a:rPr lang="en-US" sz="1400" dirty="0"/>
              <a:t>Eric promulgated DSA architecture controls to the DoD CIO for review and consideration for a regulatory point of view.  Trying to recruit participation.</a:t>
            </a:r>
          </a:p>
          <a:p>
            <a:r>
              <a:rPr lang="en-US" sz="1800" dirty="0"/>
              <a:t>8/1/25</a:t>
            </a:r>
          </a:p>
          <a:p>
            <a:pPr lvl="1"/>
            <a:r>
              <a:rPr lang="en-US" sz="1400" dirty="0"/>
              <a:t>Carlos is submitting a paper mentions SCMs for TPRC</a:t>
            </a:r>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050" dirty="0"/>
          </a:p>
          <a:p>
            <a:pPr lvl="1"/>
            <a:endParaRPr lang="en-US" sz="1400" dirty="0"/>
          </a:p>
          <a:p>
            <a:pPr lvl="1"/>
            <a:endParaRPr lang="en-US" sz="1400" dirty="0"/>
          </a:p>
          <a:p>
            <a:endParaRPr lang="en-US" sz="1800" dirty="0"/>
          </a:p>
          <a:p>
            <a:pPr lvl="1"/>
            <a:endParaRPr lang="en-US" sz="1400" dirty="0"/>
          </a:p>
          <a:p>
            <a:endParaRPr lang="en-US" sz="1800" dirty="0"/>
          </a:p>
          <a:p>
            <a:pPr lvl="2"/>
            <a:endParaRPr lang="en-US" sz="1400" dirty="0"/>
          </a:p>
        </p:txBody>
      </p:sp>
      <p:sp>
        <p:nvSpPr>
          <p:cNvPr id="4" name="Date Placeholder 3"/>
          <p:cNvSpPr>
            <a:spLocks noGrp="1"/>
          </p:cNvSpPr>
          <p:nvPr>
            <p:ph type="dt" sz="half" idx="10"/>
          </p:nvPr>
        </p:nvSpPr>
        <p:spPr>
          <a:xfrm>
            <a:off x="457200" y="6448425"/>
            <a:ext cx="2133600" cy="365125"/>
          </a:xfrm>
        </p:spPr>
        <p:txBody>
          <a:bodyPr/>
          <a:lstStyle/>
          <a:p>
            <a:pPr>
              <a:defRPr/>
            </a:pPr>
            <a:fld id="{517AA6F3-E5BA-EB4A-B00A-E0610F28523F}"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986769F2-C589-4C46-B9E8-371DE6369B6E}" type="slidenum">
              <a:rPr lang="en-US" smtClean="0"/>
              <a:pPr>
                <a:defRPr/>
              </a:pPr>
              <a:t>28</a:t>
            </a:fld>
            <a:endParaRPr lang="en-US"/>
          </a:p>
        </p:txBody>
      </p:sp>
    </p:spTree>
    <p:extLst>
      <p:ext uri="{BB962C8B-B14F-4D97-AF65-F5344CB8AC3E}">
        <p14:creationId xmlns:p14="http://schemas.microsoft.com/office/powerpoint/2010/main" val="3648328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84094" y="-22412"/>
            <a:ext cx="6602506" cy="1143000"/>
          </a:xfrm>
        </p:spPr>
        <p:txBody>
          <a:bodyPr>
            <a:normAutofit fontScale="90000"/>
          </a:bodyPr>
          <a:lstStyle/>
          <a:p>
            <a:r>
              <a:rPr lang="en-US" dirty="0"/>
              <a:t>1900.5 </a:t>
            </a:r>
            <a:r>
              <a:rPr dirty="0"/>
              <a:t>Meeting Planning</a:t>
            </a:r>
            <a:r>
              <a:rPr lang="en-US" dirty="0"/>
              <a:t> and Review</a:t>
            </a:r>
            <a:endParaRPr dirty="0"/>
          </a:p>
        </p:txBody>
      </p:sp>
      <p:sp>
        <p:nvSpPr>
          <p:cNvPr id="17411" name="Content Placeholder 2"/>
          <p:cNvSpPr>
            <a:spLocks noGrp="1"/>
          </p:cNvSpPr>
          <p:nvPr>
            <p:ph idx="1"/>
          </p:nvPr>
        </p:nvSpPr>
        <p:spPr>
          <a:xfrm>
            <a:off x="305762" y="1115369"/>
            <a:ext cx="7771438" cy="5181600"/>
          </a:xfrm>
        </p:spPr>
        <p:txBody>
          <a:bodyPr/>
          <a:lstStyle/>
          <a:p>
            <a:r>
              <a:rPr lang="en-US" sz="1600" strike="sngStrike" dirty="0"/>
              <a:t>P1900.5 WG Mtg 7/11/25 0800 ET</a:t>
            </a:r>
          </a:p>
          <a:p>
            <a:r>
              <a:rPr lang="en-US" sz="1600" strike="sngStrike" dirty="0"/>
              <a:t>P1900.5.1 Revision Ad-hoc 7/11/25 following the WG meeting</a:t>
            </a:r>
          </a:p>
          <a:p>
            <a:r>
              <a:rPr lang="en-US" sz="1600" dirty="0"/>
              <a:t>P1900.5 WG Mtg 8/1/25 1430 ET</a:t>
            </a:r>
          </a:p>
          <a:p>
            <a:r>
              <a:rPr lang="en-US" sz="1600" dirty="0"/>
              <a:t>P1900.5 Revision Ad-hoc 8/8/25 1330 ET</a:t>
            </a:r>
          </a:p>
          <a:p>
            <a:r>
              <a:rPr lang="en-US" sz="1600" dirty="0"/>
              <a:t>P1900.5.3 Par Discussion 8/15/25 1300 ET</a:t>
            </a:r>
          </a:p>
          <a:p>
            <a:r>
              <a:rPr lang="en-US" sz="1600" dirty="0"/>
              <a:t>P1900.5 Revision Ad-hoc 8/22/25 1300 ET</a:t>
            </a:r>
          </a:p>
          <a:p>
            <a:r>
              <a:rPr lang="en-US" sz="1600" dirty="0"/>
              <a:t>P1900.5 WG Mtg 9/5/25 0800 ET</a:t>
            </a:r>
          </a:p>
          <a:p>
            <a:r>
              <a:rPr lang="en-US" sz="1600" dirty="0"/>
              <a:t>P1900.5.1 Revision Ad-hoc 9/5/25 following the WG meeting</a:t>
            </a:r>
          </a:p>
          <a:p>
            <a:endParaRPr lang="en-US" sz="1600" dirty="0"/>
          </a:p>
          <a:p>
            <a:pPr marL="0" indent="0">
              <a:buNone/>
            </a:pPr>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pPr lvl="1"/>
            <a:endParaRPr lang="en-US" sz="1200" dirty="0"/>
          </a:p>
          <a:p>
            <a:endParaRPr lang="en-US" sz="1600" dirty="0"/>
          </a:p>
          <a:p>
            <a:pPr marL="0" indent="0">
              <a:buNone/>
            </a:pPr>
            <a:endParaRPr lang="en-US" sz="1600" dirty="0"/>
          </a:p>
          <a:p>
            <a:pPr lvl="1"/>
            <a:endParaRPr lang="en-US" sz="1050" dirty="0"/>
          </a:p>
          <a:p>
            <a:pPr lvl="1"/>
            <a:endParaRPr lang="en-US" sz="1050" dirty="0"/>
          </a:p>
          <a:p>
            <a:endParaRPr lang="en-US" sz="1100" dirty="0"/>
          </a:p>
          <a:p>
            <a:pPr marL="0" indent="0">
              <a:buNone/>
            </a:pPr>
            <a:endParaRPr lang="en-US" sz="2400" dirty="0"/>
          </a:p>
          <a:p>
            <a:endParaRPr lang="en-US" sz="1600" dirty="0"/>
          </a:p>
          <a:p>
            <a:pPr lvl="1"/>
            <a:endParaRPr lang="en-US" sz="1200" dirty="0"/>
          </a:p>
          <a:p>
            <a:pPr marL="0" indent="0">
              <a:buNone/>
            </a:pPr>
            <a:endParaRPr lang="en-US" sz="1400" dirty="0"/>
          </a:p>
        </p:txBody>
      </p:sp>
      <p:sp>
        <p:nvSpPr>
          <p:cNvPr id="4" name="Date Placeholder 3"/>
          <p:cNvSpPr>
            <a:spLocks noGrp="1"/>
          </p:cNvSpPr>
          <p:nvPr>
            <p:ph type="dt" sz="quarter" idx="10"/>
          </p:nvPr>
        </p:nvSpPr>
        <p:spPr>
          <a:xfrm>
            <a:off x="457200" y="6448425"/>
            <a:ext cx="2133600" cy="365125"/>
          </a:xfrm>
        </p:spPr>
        <p:txBody>
          <a:bodyPr/>
          <a:lstStyle/>
          <a:p>
            <a:pPr>
              <a:defRPr/>
            </a:pPr>
            <a:fld id="{40EF8DF4-D794-2343-B4F1-C884AE043E46}"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03B80821-6BB5-481B-A945-F4DBEA439394}" type="slidenum">
              <a:rPr lang="en-US" smtClean="0"/>
              <a:pPr>
                <a:defRPr/>
              </a:pPr>
              <a:t>29</a:t>
            </a:fld>
            <a:endParaRPr lang="en-US"/>
          </a:p>
        </p:txBody>
      </p:sp>
    </p:spTree>
    <p:extLst>
      <p:ext uri="{BB962C8B-B14F-4D97-AF65-F5344CB8AC3E}">
        <p14:creationId xmlns:p14="http://schemas.microsoft.com/office/powerpoint/2010/main" val="1096453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CE858-2961-99B0-FD16-DC7C838D8008}"/>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69AAB03-511E-1436-BBB7-88CAD5DC725C}"/>
              </a:ext>
            </a:extLst>
          </p:cNvPr>
          <p:cNvSpPr>
            <a:spLocks noGrp="1"/>
          </p:cNvSpPr>
          <p:nvPr>
            <p:ph type="dt" sz="half" idx="10"/>
          </p:nvPr>
        </p:nvSpPr>
        <p:spPr>
          <a:xfrm>
            <a:off x="457200" y="6448425"/>
            <a:ext cx="2133600" cy="365125"/>
          </a:xfrm>
        </p:spPr>
        <p:txBody>
          <a:bodyPr/>
          <a:lstStyle/>
          <a:p>
            <a:pPr>
              <a:defRPr/>
            </a:pPr>
            <a:fld id="{F92B9163-773B-844A-BA75-0E440DDA909F}" type="datetime1">
              <a:rPr lang="en-US" smtClean="0"/>
              <a:t>8/1/2025</a:t>
            </a:fld>
            <a:endParaRPr lang="en-US"/>
          </a:p>
        </p:txBody>
      </p:sp>
      <p:sp>
        <p:nvSpPr>
          <p:cNvPr id="3" name="Footer Placeholder 2">
            <a:extLst>
              <a:ext uri="{FF2B5EF4-FFF2-40B4-BE49-F238E27FC236}">
                <a16:creationId xmlns:a16="http://schemas.microsoft.com/office/drawing/2014/main" id="{40CEF509-014E-2B9A-C6AF-21D6D2DAB238}"/>
              </a:ext>
            </a:extLst>
          </p:cNvPr>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4" name="Slide Number Placeholder 3">
            <a:extLst>
              <a:ext uri="{FF2B5EF4-FFF2-40B4-BE49-F238E27FC236}">
                <a16:creationId xmlns:a16="http://schemas.microsoft.com/office/drawing/2014/main" id="{79D2445E-FC76-90B7-AB20-17205109ECDD}"/>
              </a:ext>
            </a:extLst>
          </p:cNvPr>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3</a:t>
            </a:fld>
            <a:endParaRPr lang="en-US"/>
          </a:p>
        </p:txBody>
      </p:sp>
      <p:sp>
        <p:nvSpPr>
          <p:cNvPr id="3074" name="Rectangle 2">
            <a:extLst>
              <a:ext uri="{FF2B5EF4-FFF2-40B4-BE49-F238E27FC236}">
                <a16:creationId xmlns:a16="http://schemas.microsoft.com/office/drawing/2014/main" id="{74B04592-01C3-BD71-BA60-D741BE7ADB4C}"/>
              </a:ext>
            </a:extLst>
          </p:cNvPr>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graphicFrame>
        <p:nvGraphicFramePr>
          <p:cNvPr id="8" name="Table 7">
            <a:extLst>
              <a:ext uri="{FF2B5EF4-FFF2-40B4-BE49-F238E27FC236}">
                <a16:creationId xmlns:a16="http://schemas.microsoft.com/office/drawing/2014/main" id="{E3D37F2D-7998-3CEC-6ECB-77D31BD67501}"/>
              </a:ext>
            </a:extLst>
          </p:cNvPr>
          <p:cNvGraphicFramePr>
            <a:graphicFrameLocks noGrp="1"/>
          </p:cNvGraphicFramePr>
          <p:nvPr>
            <p:extLst>
              <p:ext uri="{D42A27DB-BD31-4B8C-83A1-F6EECF244321}">
                <p14:modId xmlns:p14="http://schemas.microsoft.com/office/powerpoint/2010/main" val="2441829510"/>
              </p:ext>
            </p:extLst>
          </p:nvPr>
        </p:nvGraphicFramePr>
        <p:xfrm>
          <a:off x="609600" y="1045211"/>
          <a:ext cx="7924800" cy="654703"/>
        </p:xfrm>
        <a:graphic>
          <a:graphicData uri="http://schemas.openxmlformats.org/drawingml/2006/table">
            <a:tbl>
              <a:tblPr firstRow="1" firstCol="1" bandRow="1"/>
              <a:tblGrid>
                <a:gridCol w="7924800">
                  <a:extLst>
                    <a:ext uri="{9D8B030D-6E8A-4147-A177-3AD203B41FA5}">
                      <a16:colId xmlns:a16="http://schemas.microsoft.com/office/drawing/2014/main" val="834480286"/>
                    </a:ext>
                  </a:extLst>
                </a:gridCol>
              </a:tblGrid>
              <a:tr h="208769">
                <a:tc>
                  <a:txBody>
                    <a:bodyPr/>
                    <a:lstStyle/>
                    <a:p>
                      <a:pPr marL="0" marR="0">
                        <a:lnSpc>
                          <a:spcPts val="1800"/>
                        </a:lnSpc>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 for 0800-1000 meetings</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648633337"/>
                  </a:ext>
                </a:extLst>
              </a:tr>
              <a:tr h="422420">
                <a:tc>
                  <a:txBody>
                    <a:bodyPr/>
                    <a:lstStyle/>
                    <a:p>
                      <a:pPr marL="0" marR="0" latinLnBrk="1">
                        <a:lnSpc>
                          <a:spcPts val="1800"/>
                        </a:lnSpc>
                      </a:pPr>
                      <a:r>
                        <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hlinkClick r:id="rId3"/>
                        </a:rPr>
                        <a:t>https://ieeesa.webex.com/ieeesa/j.php?MTID=md7311864ed3e53cd11516759e11c358e</a:t>
                      </a:r>
                      <a:endPar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03465572"/>
                  </a:ext>
                </a:extLst>
              </a:tr>
            </a:tbl>
          </a:graphicData>
        </a:graphic>
      </p:graphicFrame>
      <p:sp>
        <p:nvSpPr>
          <p:cNvPr id="11" name="TextBox 10">
            <a:extLst>
              <a:ext uri="{FF2B5EF4-FFF2-40B4-BE49-F238E27FC236}">
                <a16:creationId xmlns:a16="http://schemas.microsoft.com/office/drawing/2014/main" id="{533665ED-CA81-520C-9778-100552C1813D}"/>
              </a:ext>
            </a:extLst>
          </p:cNvPr>
          <p:cNvSpPr txBox="1"/>
          <p:nvPr/>
        </p:nvSpPr>
        <p:spPr>
          <a:xfrm>
            <a:off x="457200" y="2438400"/>
            <a:ext cx="6599114" cy="1615827"/>
          </a:xfrm>
          <a:prstGeom prst="rect">
            <a:avLst/>
          </a:prstGeom>
          <a:noFill/>
        </p:spPr>
        <p:txBody>
          <a:bodyPr wrap="none" rtlCol="0">
            <a:spAutoFit/>
          </a:bodyPr>
          <a:lstStyle/>
          <a:p>
            <a:pPr marL="0" marR="0" latinLnBrk="1">
              <a:lnSpc>
                <a:spcPts val="1800"/>
              </a:lnSpc>
            </a:pPr>
            <a:r>
              <a:rPr lang="en-US" sz="1800" b="1" kern="1200" dirty="0">
                <a:solidFill>
                  <a:schemeClr val="tx1"/>
                </a:solidFill>
                <a:effectLst/>
                <a:latin typeface="+mn-lt"/>
                <a:ea typeface="+mn-ea"/>
                <a:cs typeface="+mn-cs"/>
              </a:rPr>
              <a:t>Tap to join from a mobile device (attendees only)</a:t>
            </a:r>
          </a:p>
          <a:p>
            <a:pPr marL="0" marR="0" latinLnBrk="1">
              <a:lnSpc>
                <a:spcPts val="1800"/>
              </a:lnSpc>
            </a:pPr>
            <a:r>
              <a:rPr lang="en-US" sz="1800" u="none" strike="noStrike" kern="1200" dirty="0">
                <a:solidFill>
                  <a:schemeClr val="tx1"/>
                </a:solidFill>
                <a:effectLst/>
                <a:latin typeface="+mn-lt"/>
                <a:ea typeface="+mn-ea"/>
                <a:cs typeface="+mn-cs"/>
                <a:hlinkClick r:id="rId4"/>
              </a:rPr>
              <a:t>+1-646-992-2010,,23312458293##</a:t>
            </a:r>
            <a:r>
              <a:rPr lang="en-US" sz="1800" kern="1200" dirty="0">
                <a:solidFill>
                  <a:schemeClr val="tx1"/>
                </a:solidFill>
                <a:effectLst/>
                <a:latin typeface="+mn-lt"/>
                <a:ea typeface="+mn-ea"/>
                <a:cs typeface="+mn-cs"/>
              </a:rPr>
              <a:t> United States Toll (New York City)</a:t>
            </a:r>
          </a:p>
          <a:p>
            <a:pPr marL="0" marR="0" latinLnBrk="1">
              <a:lnSpc>
                <a:spcPts val="1800"/>
              </a:lnSpc>
            </a:pPr>
            <a:r>
              <a:rPr lang="en-US" sz="1800" u="none" strike="noStrike" kern="1200" dirty="0">
                <a:solidFill>
                  <a:schemeClr val="tx1"/>
                </a:solidFill>
                <a:effectLst/>
                <a:latin typeface="+mn-lt"/>
                <a:ea typeface="+mn-ea"/>
                <a:cs typeface="+mn-cs"/>
                <a:hlinkClick r:id="rId5"/>
              </a:rPr>
              <a:t>+1-213-306-3065,,23312458293##</a:t>
            </a:r>
            <a:r>
              <a:rPr lang="en-US" sz="1800" kern="1200" dirty="0">
                <a:solidFill>
                  <a:schemeClr val="tx1"/>
                </a:solidFill>
                <a:effectLst/>
                <a:latin typeface="+mn-lt"/>
                <a:ea typeface="+mn-ea"/>
                <a:cs typeface="+mn-cs"/>
              </a:rPr>
              <a:t> United States Toll (Los Angeles)</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p>
            <a:endParaRPr lang="en-US" dirty="0"/>
          </a:p>
          <a:p>
            <a:endParaRPr lang="en-US" dirty="0"/>
          </a:p>
          <a:p>
            <a:endParaRPr lang="en-US" dirty="0"/>
          </a:p>
        </p:txBody>
      </p:sp>
      <p:sp>
        <p:nvSpPr>
          <p:cNvPr id="12" name="TextBox 11">
            <a:extLst>
              <a:ext uri="{FF2B5EF4-FFF2-40B4-BE49-F238E27FC236}">
                <a16:creationId xmlns:a16="http://schemas.microsoft.com/office/drawing/2014/main" id="{A0B719A1-9FD9-5514-6AB8-CD6B8CFE98C6}"/>
              </a:ext>
            </a:extLst>
          </p:cNvPr>
          <p:cNvSpPr txBox="1"/>
          <p:nvPr/>
        </p:nvSpPr>
        <p:spPr>
          <a:xfrm>
            <a:off x="457200" y="1835658"/>
            <a:ext cx="5083443" cy="369332"/>
          </a:xfrm>
          <a:prstGeom prst="rect">
            <a:avLst/>
          </a:prstGeom>
          <a:noFill/>
        </p:spPr>
        <p:txBody>
          <a:bodyPr wrap="none" rtlCol="0">
            <a:spAutoFit/>
          </a:bodyPr>
          <a:lstStyle/>
          <a:p>
            <a:r>
              <a:rPr lang="en-US" sz="1800" kern="0" dirty="0">
                <a:solidFill>
                  <a:srgbClr val="333333"/>
                </a:solidFill>
                <a:effectLst/>
                <a:latin typeface="Arial" panose="020B0604020202020204" pitchFamily="34" charset="0"/>
                <a:ea typeface="Aptos" panose="020B0004020202020204" pitchFamily="34" charset="0"/>
              </a:rPr>
              <a:t>Meeting number (access code): 2331 245 8293 </a:t>
            </a:r>
            <a:endParaRPr lang="en-US" dirty="0"/>
          </a:p>
        </p:txBody>
      </p:sp>
      <p:sp>
        <p:nvSpPr>
          <p:cNvPr id="13" name="TextBox 12">
            <a:extLst>
              <a:ext uri="{FF2B5EF4-FFF2-40B4-BE49-F238E27FC236}">
                <a16:creationId xmlns:a16="http://schemas.microsoft.com/office/drawing/2014/main" id="{7148E93D-80FA-1D9E-0249-433522AC9584}"/>
              </a:ext>
            </a:extLst>
          </p:cNvPr>
          <p:cNvSpPr txBox="1"/>
          <p:nvPr/>
        </p:nvSpPr>
        <p:spPr>
          <a:xfrm>
            <a:off x="489904" y="3545880"/>
            <a:ext cx="4201791" cy="615553"/>
          </a:xfrm>
          <a:prstGeom prst="rect">
            <a:avLst/>
          </a:prstGeom>
          <a:noFill/>
        </p:spPr>
        <p:txBody>
          <a:bodyPr wrap="none" rtlCol="0">
            <a:spAutoFit/>
          </a:bodyPr>
          <a:lstStyle/>
          <a:p>
            <a:r>
              <a:rPr lang="en-US" sz="1600" b="1" kern="0" dirty="0">
                <a:solidFill>
                  <a:srgbClr val="000000"/>
                </a:solidFill>
                <a:effectLst/>
                <a:latin typeface="Arial" panose="020B0604020202020204" pitchFamily="34" charset="0"/>
                <a:ea typeface="Aptos" panose="020B0004020202020204" pitchFamily="34" charset="0"/>
              </a:rPr>
              <a:t>Join from a video system or application</a:t>
            </a:r>
          </a:p>
          <a:p>
            <a:r>
              <a:rPr lang="en-US" sz="1800" kern="0" dirty="0">
                <a:solidFill>
                  <a:srgbClr val="333333"/>
                </a:solidFill>
                <a:effectLst/>
                <a:latin typeface="Arial" panose="020B0604020202020204" pitchFamily="34" charset="0"/>
                <a:ea typeface="Aptos" panose="020B0004020202020204" pitchFamily="34" charset="0"/>
              </a:rPr>
              <a:t>Dial </a:t>
            </a:r>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6"/>
              </a:rPr>
              <a:t>23312458293@ieeesa.webex.com</a:t>
            </a:r>
            <a:endParaRPr lang="en-US" sz="1600" dirty="0"/>
          </a:p>
        </p:txBody>
      </p:sp>
    </p:spTree>
    <p:extLst>
      <p:ext uri="{BB962C8B-B14F-4D97-AF65-F5344CB8AC3E}">
        <p14:creationId xmlns:p14="http://schemas.microsoft.com/office/powerpoint/2010/main" val="3472112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1900.5 AOB</a:t>
            </a:r>
            <a:endParaRPr dirty="0"/>
          </a:p>
        </p:txBody>
      </p:sp>
      <p:sp>
        <p:nvSpPr>
          <p:cNvPr id="17411" name="Content Placeholder 2"/>
          <p:cNvSpPr>
            <a:spLocks noGrp="1"/>
          </p:cNvSpPr>
          <p:nvPr>
            <p:ph idx="1"/>
          </p:nvPr>
        </p:nvSpPr>
        <p:spPr/>
        <p:txBody>
          <a:bodyPr/>
          <a:lstStyle/>
          <a:p>
            <a:endParaRPr lang="en-US" sz="2200" dirty="0"/>
          </a:p>
          <a:p>
            <a:endParaRPr lang="en-US" sz="2200" dirty="0"/>
          </a:p>
        </p:txBody>
      </p:sp>
      <p:sp>
        <p:nvSpPr>
          <p:cNvPr id="6" name="Slide Number Placeholder 5"/>
          <p:cNvSpPr>
            <a:spLocks noGrp="1"/>
          </p:cNvSpPr>
          <p:nvPr>
            <p:ph type="sldNum" sz="quarter" idx="10"/>
          </p:nvPr>
        </p:nvSpPr>
        <p:spPr/>
        <p:txBody>
          <a:bodyPr/>
          <a:lstStyle/>
          <a:p>
            <a:pPr>
              <a:defRPr/>
            </a:pPr>
            <a:fld id="{03B80821-6BB5-481B-A945-F4DBEA439394}" type="slidenum">
              <a:rPr lang="en-US" smtClean="0"/>
              <a:pPr>
                <a:defRPr/>
              </a:pPr>
              <a:t>30</a:t>
            </a:fld>
            <a:endParaRPr lang="en-US"/>
          </a:p>
        </p:txBody>
      </p:sp>
      <p:sp>
        <p:nvSpPr>
          <p:cNvPr id="4" name="Date Placeholder 3"/>
          <p:cNvSpPr>
            <a:spLocks noGrp="1"/>
          </p:cNvSpPr>
          <p:nvPr>
            <p:ph type="dt" sz="half" idx="4294967295"/>
          </p:nvPr>
        </p:nvSpPr>
        <p:spPr>
          <a:xfrm>
            <a:off x="0" y="6448425"/>
            <a:ext cx="2133600" cy="365125"/>
          </a:xfrm>
        </p:spPr>
        <p:txBody>
          <a:bodyPr/>
          <a:lstStyle/>
          <a:p>
            <a:pPr>
              <a:defRPr/>
            </a:pPr>
            <a:fld id="{84EA9CEA-6237-B340-BB3D-FF01A16EE534}" type="datetime1">
              <a:rPr lang="en-US" smtClean="0"/>
              <a:t>8/1/2025</a:t>
            </a:fld>
            <a:endParaRPr lang="en-US"/>
          </a:p>
        </p:txBody>
      </p:sp>
      <p:sp>
        <p:nvSpPr>
          <p:cNvPr id="5" name="Footer Placeholder 4"/>
          <p:cNvSpPr>
            <a:spLocks noGrp="1"/>
          </p:cNvSpPr>
          <p:nvPr>
            <p:ph type="ftr" sz="quarter" idx="4294967295"/>
          </p:nvPr>
        </p:nvSpPr>
        <p:spPr>
          <a:xfrm>
            <a:off x="0" y="6430963"/>
            <a:ext cx="3086100" cy="290512"/>
          </a:xfrm>
        </p:spPr>
        <p:txBody>
          <a:bodyPr/>
          <a:lstStyle/>
          <a:p>
            <a:pPr>
              <a:defRPr/>
            </a:pPr>
            <a:r>
              <a:rPr lang="en-US" dirty="0"/>
              <a:t>Doc #:5-25-0015-00-agen</a:t>
            </a:r>
          </a:p>
        </p:txBody>
      </p:sp>
    </p:spTree>
    <p:extLst>
      <p:ext uri="{BB962C8B-B14F-4D97-AF65-F5344CB8AC3E}">
        <p14:creationId xmlns:p14="http://schemas.microsoft.com/office/powerpoint/2010/main" val="4157851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6562" y="0"/>
            <a:ext cx="4267202" cy="838200"/>
          </a:xfrm>
        </p:spPr>
        <p:txBody>
          <a:bodyPr/>
          <a:lstStyle/>
          <a:p>
            <a:r>
              <a:rPr altLang="en-US" dirty="0"/>
              <a:t>Current Membership</a:t>
            </a:r>
          </a:p>
        </p:txBody>
      </p:sp>
      <p:sp>
        <p:nvSpPr>
          <p:cNvPr id="3" name="Date Placeholder 2"/>
          <p:cNvSpPr>
            <a:spLocks noGrp="1"/>
          </p:cNvSpPr>
          <p:nvPr>
            <p:ph type="dt" sz="quarter" idx="10"/>
          </p:nvPr>
        </p:nvSpPr>
        <p:spPr>
          <a:xfrm>
            <a:off x="457200" y="6448425"/>
            <a:ext cx="2133600" cy="365125"/>
          </a:xfrm>
        </p:spPr>
        <p:txBody>
          <a:bodyPr/>
          <a:lstStyle/>
          <a:p>
            <a:pPr>
              <a:defRPr/>
            </a:pPr>
            <a:fld id="{CF8CF147-8E8E-454C-BC8C-67D1D623FBE3}" type="datetime1">
              <a:rPr lang="en-US" smtClean="0"/>
              <a:t>8/1/2025</a:t>
            </a:fld>
            <a:endParaRPr lang="en-US"/>
          </a:p>
        </p:txBody>
      </p:sp>
      <p:sp>
        <p:nvSpPr>
          <p:cNvPr id="4" name="Footer Placeholder 3"/>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149" name="Slide Number Placeholder 4"/>
          <p:cNvSpPr>
            <a:spLocks noGrp="1"/>
          </p:cNvSpPr>
          <p:nvPr>
            <p:ph type="sldNum" sz="quarter" idx="12"/>
          </p:nvPr>
        </p:nvSpPr>
        <p:spPr bwMode="auto">
          <a:xfrm>
            <a:off x="6553200" y="644842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000099"/>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0099"/>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0099"/>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0099"/>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0099"/>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9pPr>
          </a:lstStyle>
          <a:p>
            <a:pPr>
              <a:spcBef>
                <a:spcPct val="0"/>
              </a:spcBef>
              <a:buFontTx/>
              <a:buNone/>
            </a:pPr>
            <a:fld id="{6FDE4FB3-20CC-4730-B6FF-7FA174C5410C}" type="slidenum">
              <a:rPr lang="en-US" altLang="en-US" sz="1200" smtClean="0"/>
              <a:pPr>
                <a:spcBef>
                  <a:spcPct val="0"/>
                </a:spcBef>
                <a:buFontTx/>
                <a:buNone/>
              </a:pPr>
              <a:t>4</a:t>
            </a:fld>
            <a:endParaRPr lang="en-US" altLang="en-US" sz="1200"/>
          </a:p>
        </p:txBody>
      </p:sp>
      <p:sp>
        <p:nvSpPr>
          <p:cNvPr id="8" name="TextBox 5"/>
          <p:cNvSpPr txBox="1">
            <a:spLocks noChangeArrowheads="1"/>
          </p:cNvSpPr>
          <p:nvPr/>
        </p:nvSpPr>
        <p:spPr bwMode="auto">
          <a:xfrm>
            <a:off x="33737" y="5803612"/>
            <a:ext cx="436792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eaLnBrk="1" hangingPunct="1"/>
            <a:r>
              <a:rPr lang="en-US" sz="1600" dirty="0"/>
              <a:t>              Quorum &gt; ½ membership (</a:t>
            </a:r>
            <a:r>
              <a:rPr lang="en-US" sz="1600" b="1" dirty="0">
                <a:solidFill>
                  <a:srgbClr val="FF0000"/>
                </a:solidFill>
              </a:rPr>
              <a:t>5 members</a:t>
            </a:r>
            <a:r>
              <a:rPr lang="en-US" sz="1600" dirty="0"/>
              <a:t>)</a:t>
            </a:r>
          </a:p>
          <a:p>
            <a:pPr eaLnBrk="1" hangingPunct="1"/>
            <a:r>
              <a:rPr lang="en-US" sz="1600" dirty="0"/>
              <a:t>              2 meetings to get in, 2 meetings to get out</a:t>
            </a:r>
          </a:p>
        </p:txBody>
      </p:sp>
      <p:sp>
        <p:nvSpPr>
          <p:cNvPr id="6" name="Rectangle 5">
            <a:extLst>
              <a:ext uri="{FF2B5EF4-FFF2-40B4-BE49-F238E27FC236}">
                <a16:creationId xmlns:a16="http://schemas.microsoft.com/office/drawing/2014/main" id="{8C6C1438-4184-F740-A4CF-078ABAB76622}"/>
              </a:ext>
            </a:extLst>
          </p:cNvPr>
          <p:cNvSpPr/>
          <p:nvPr/>
        </p:nvSpPr>
        <p:spPr>
          <a:xfrm>
            <a:off x="126562" y="1212867"/>
            <a:ext cx="2235638" cy="646331"/>
          </a:xfrm>
          <a:prstGeom prst="rect">
            <a:avLst/>
          </a:prstGeom>
        </p:spPr>
        <p:txBody>
          <a:bodyPr wrap="square">
            <a:spAutoFit/>
          </a:bodyPr>
          <a:lstStyle/>
          <a:p>
            <a:r>
              <a:rPr lang="en-US" b="1" i="1" dirty="0">
                <a:solidFill>
                  <a:srgbClr val="FF0000"/>
                </a:solidFill>
              </a:rPr>
              <a:t>Quorum? - Yes</a:t>
            </a:r>
          </a:p>
          <a:p>
            <a:endParaRPr lang="en-US" b="1" i="1" dirty="0">
              <a:solidFill>
                <a:srgbClr val="FF0000"/>
              </a:solidFill>
            </a:endParaRPr>
          </a:p>
        </p:txBody>
      </p:sp>
      <p:graphicFrame>
        <p:nvGraphicFramePr>
          <p:cNvPr id="5" name="Table 4">
            <a:extLst>
              <a:ext uri="{FF2B5EF4-FFF2-40B4-BE49-F238E27FC236}">
                <a16:creationId xmlns:a16="http://schemas.microsoft.com/office/drawing/2014/main" id="{18B02E66-191F-A020-3B03-604F48D6A0B1}"/>
              </a:ext>
            </a:extLst>
          </p:cNvPr>
          <p:cNvGraphicFramePr>
            <a:graphicFrameLocks noGrp="1"/>
          </p:cNvGraphicFramePr>
          <p:nvPr>
            <p:extLst>
              <p:ext uri="{D42A27DB-BD31-4B8C-83A1-F6EECF244321}">
                <p14:modId xmlns:p14="http://schemas.microsoft.com/office/powerpoint/2010/main" val="170292873"/>
              </p:ext>
            </p:extLst>
          </p:nvPr>
        </p:nvGraphicFramePr>
        <p:xfrm>
          <a:off x="2590800" y="943282"/>
          <a:ext cx="5550157" cy="4800292"/>
        </p:xfrm>
        <a:graphic>
          <a:graphicData uri="http://schemas.openxmlformats.org/drawingml/2006/table">
            <a:tbl>
              <a:tblPr>
                <a:tableStyleId>{5C22544A-7EE6-4342-B048-85BDC9FD1C3A}</a:tableStyleId>
              </a:tblPr>
              <a:tblGrid>
                <a:gridCol w="635347">
                  <a:extLst>
                    <a:ext uri="{9D8B030D-6E8A-4147-A177-3AD203B41FA5}">
                      <a16:colId xmlns:a16="http://schemas.microsoft.com/office/drawing/2014/main" val="2944991750"/>
                    </a:ext>
                  </a:extLst>
                </a:gridCol>
                <a:gridCol w="664558">
                  <a:extLst>
                    <a:ext uri="{9D8B030D-6E8A-4147-A177-3AD203B41FA5}">
                      <a16:colId xmlns:a16="http://schemas.microsoft.com/office/drawing/2014/main" val="2619339526"/>
                    </a:ext>
                  </a:extLst>
                </a:gridCol>
                <a:gridCol w="1102729">
                  <a:extLst>
                    <a:ext uri="{9D8B030D-6E8A-4147-A177-3AD203B41FA5}">
                      <a16:colId xmlns:a16="http://schemas.microsoft.com/office/drawing/2014/main" val="555896189"/>
                    </a:ext>
                  </a:extLst>
                </a:gridCol>
                <a:gridCol w="963974">
                  <a:extLst>
                    <a:ext uri="{9D8B030D-6E8A-4147-A177-3AD203B41FA5}">
                      <a16:colId xmlns:a16="http://schemas.microsoft.com/office/drawing/2014/main" val="359940211"/>
                    </a:ext>
                  </a:extLst>
                </a:gridCol>
                <a:gridCol w="2183549">
                  <a:extLst>
                    <a:ext uri="{9D8B030D-6E8A-4147-A177-3AD203B41FA5}">
                      <a16:colId xmlns:a16="http://schemas.microsoft.com/office/drawing/2014/main" val="3268146364"/>
                    </a:ext>
                  </a:extLst>
                </a:gridCol>
              </a:tblGrid>
              <a:tr h="274320">
                <a:tc>
                  <a:txBody>
                    <a:bodyPr/>
                    <a:lstStyle/>
                    <a:p>
                      <a:pPr algn="ctr" fontAlgn="b"/>
                      <a:r>
                        <a:rPr lang="en-US" sz="800" b="0" i="0" u="none" strike="noStrike" dirty="0">
                          <a:solidFill>
                            <a:srgbClr val="000000"/>
                          </a:solidFill>
                          <a:effectLst/>
                          <a:latin typeface="Calibri" panose="020F0502020204030204" pitchFamily="34" charset="0"/>
                        </a:rPr>
                        <a:t>08/1/25</a:t>
                      </a:r>
                    </a:p>
                  </a:txBody>
                  <a:tcPr marL="7316" marR="7316" marT="7316" marB="0" anchor="b"/>
                </a:tc>
                <a:tc>
                  <a:txBody>
                    <a:bodyPr/>
                    <a:lstStyle/>
                    <a:p>
                      <a:pPr algn="l" fontAlgn="b"/>
                      <a:r>
                        <a:rPr lang="en-US" sz="800" u="none" strike="noStrike">
                          <a:effectLst/>
                        </a:rPr>
                        <a:t>WG Status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First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Last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Affiliation</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94730918"/>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Julia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Andrusenko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Rampart Communications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98575194"/>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Carlos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Caicedo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Syracuse University (Vice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30338014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David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Chester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0999483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Brent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err="1">
                          <a:effectLst/>
                        </a:rPr>
                        <a:t>Josefiak</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L3Harris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2316553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Mitch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Kokar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 &amp; Northeastern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56392660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Alex</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Lackpour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Drexel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4058247309"/>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Eric</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Lindahl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AMT66</a:t>
                      </a:r>
                    </a:p>
                  </a:txBody>
                  <a:tcPr marL="7316" marR="7316" marT="7316" marB="0" anchor="b"/>
                </a:tc>
                <a:extLst>
                  <a:ext uri="{0D108BD9-81ED-4DB2-BD59-A6C34878D82A}">
                    <a16:rowId xmlns:a16="http://schemas.microsoft.com/office/drawing/2014/main" val="2364933798"/>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Reinhard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SchrageConsult</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15254645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Stilp</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42954224"/>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Stine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8090470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Timothy</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Woods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3877012"/>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Daniel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Zahirniak</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Joint Electromagnetic Warfare Center (JEWC)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39650946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Coyle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Georgia Institute of Technology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6509160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Karen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Haigh</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031170754"/>
                  </a:ext>
                </a:extLst>
              </a:tr>
              <a:tr h="156068">
                <a:tc>
                  <a:txBody>
                    <a:bodyPr/>
                    <a:lstStyle/>
                    <a:p>
                      <a:pPr algn="ctr" fontAlgn="b"/>
                      <a:r>
                        <a:rPr lang="en-US" sz="800" b="0" i="0" u="none" strike="noStrike" dirty="0">
                          <a:solidFill>
                            <a:srgbClr val="000000"/>
                          </a:solidFill>
                          <a:effectLst/>
                          <a:latin typeface="Calibri" panose="020F0502020204030204" pitchFamily="34" charset="0"/>
                        </a:rPr>
                        <a:t>X</a:t>
                      </a: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Shastri</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Jayram</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University of Johannesburg</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292258179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Sean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Furman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7928007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Johnson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720326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Chad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8658255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Jakub</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Moskal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7169673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Becca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Rousseau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MITRE</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7412762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Member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Tony</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Rennier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Foundry Inc.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1012817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Mark</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Silvius</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SSC</a:t>
                      </a:r>
                    </a:p>
                  </a:txBody>
                  <a:tcPr marL="7316" marR="7316" marT="7316" marB="0" anchor="b"/>
                </a:tc>
                <a:extLst>
                  <a:ext uri="{0D108BD9-81ED-4DB2-BD59-A6C34878D82A}">
                    <a16:rowId xmlns:a16="http://schemas.microsoft.com/office/drawing/2014/main" val="256585606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Jesse</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Caulfield</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Keybridge</a:t>
                      </a:r>
                      <a:r>
                        <a:rPr lang="en-US" sz="800" b="0" i="0" u="none" strike="noStrike" dirty="0">
                          <a:solidFill>
                            <a:srgbClr val="000000"/>
                          </a:solidFill>
                          <a:effectLst/>
                          <a:latin typeface="Calibri" panose="020F0502020204030204" pitchFamily="34" charset="0"/>
                        </a:rPr>
                        <a:t> Wireless</a:t>
                      </a:r>
                    </a:p>
                  </a:txBody>
                  <a:tcPr marL="7316" marR="7316" marT="7316" marB="0" anchor="b"/>
                </a:tc>
                <a:extLst>
                  <a:ext uri="{0D108BD9-81ED-4DB2-BD59-A6C34878D82A}">
                    <a16:rowId xmlns:a16="http://schemas.microsoft.com/office/drawing/2014/main" val="136108318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Observer</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Dalisa</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Gonzalez</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IEEE</a:t>
                      </a:r>
                    </a:p>
                  </a:txBody>
                  <a:tcPr marL="7316" marR="7316" marT="7316" marB="0" anchor="b"/>
                </a:tc>
                <a:extLst>
                  <a:ext uri="{0D108BD9-81ED-4DB2-BD59-A6C34878D82A}">
                    <a16:rowId xmlns:a16="http://schemas.microsoft.com/office/drawing/2014/main" val="15456724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Yanji</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Chen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Google</a:t>
                      </a:r>
                    </a:p>
                  </a:txBody>
                  <a:tcPr marL="7316" marR="7316" marT="7316" marB="0" anchor="b"/>
                </a:tc>
                <a:extLst>
                  <a:ext uri="{0D108BD9-81ED-4DB2-BD59-A6C34878D82A}">
                    <a16:rowId xmlns:a16="http://schemas.microsoft.com/office/drawing/2014/main" val="6955964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Mohin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Ahmed</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HRL</a:t>
                      </a:r>
                    </a:p>
                  </a:txBody>
                  <a:tcPr marL="7316" marR="7316" marT="7316" marB="0" anchor="b"/>
                </a:tc>
                <a:extLst>
                  <a:ext uri="{0D108BD9-81ED-4DB2-BD59-A6C34878D82A}">
                    <a16:rowId xmlns:a16="http://schemas.microsoft.com/office/drawing/2014/main" val="139591762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Rajesh </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Krishan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Self</a:t>
                      </a:r>
                    </a:p>
                  </a:txBody>
                  <a:tcPr marL="7316" marR="7316" marT="7316" marB="0" anchor="b"/>
                </a:tc>
                <a:extLst>
                  <a:ext uri="{0D108BD9-81ED-4DB2-BD59-A6C34878D82A}">
                    <a16:rowId xmlns:a16="http://schemas.microsoft.com/office/drawing/2014/main" val="358186022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Benjamin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Rolf</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Blind Creek Associates (BCA)</a:t>
                      </a:r>
                    </a:p>
                  </a:txBody>
                  <a:tcPr marL="7316" marR="7316" marT="7316" marB="0" anchor="b"/>
                </a:tc>
                <a:extLst>
                  <a:ext uri="{0D108BD9-81ED-4DB2-BD59-A6C34878D82A}">
                    <a16:rowId xmlns:a16="http://schemas.microsoft.com/office/drawing/2014/main" val="348109778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Jxiaxang</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Tang</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University of Minnesota </a:t>
                      </a:r>
                    </a:p>
                  </a:txBody>
                  <a:tcPr marL="7316" marR="7316" marT="7316" marB="0" anchor="b"/>
                </a:tc>
                <a:extLst>
                  <a:ext uri="{0D108BD9-81ED-4DB2-BD59-A6C34878D82A}">
                    <a16:rowId xmlns:a16="http://schemas.microsoft.com/office/drawing/2014/main" val="1809216534"/>
                  </a:ext>
                </a:extLst>
              </a:tr>
            </a:tbl>
          </a:graphicData>
        </a:graphic>
      </p:graphicFrame>
    </p:spTree>
    <p:extLst>
      <p:ext uri="{BB962C8B-B14F-4D97-AF65-F5344CB8AC3E}">
        <p14:creationId xmlns:p14="http://schemas.microsoft.com/office/powerpoint/2010/main" val="3042167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609600" y="54688"/>
            <a:ext cx="7772400" cy="609600"/>
          </a:xfrm>
          <a:prstGeom prst="rect">
            <a:avLst/>
          </a:prstGeom>
        </p:spPr>
        <p:txBody>
          <a:bodyPr>
            <a:normAutofit fontScale="90000"/>
          </a:bodyPr>
          <a:lstStyle/>
          <a:p>
            <a:r>
              <a:rPr dirty="0"/>
              <a:t> Draft Agenda</a:t>
            </a:r>
          </a:p>
        </p:txBody>
      </p:sp>
      <p:sp>
        <p:nvSpPr>
          <p:cNvPr id="6147" name="Text Box 5040"/>
          <p:cNvSpPr txBox="1">
            <a:spLocks noChangeArrowheads="1"/>
          </p:cNvSpPr>
          <p:nvPr/>
        </p:nvSpPr>
        <p:spPr bwMode="auto">
          <a:xfrm>
            <a:off x="457200" y="601702"/>
            <a:ext cx="8534400"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6263" indent="-457200" eaLnBrk="0" hangingPunct="0">
              <a:defRPr>
                <a:solidFill>
                  <a:schemeClr val="tx1"/>
                </a:solidFill>
                <a:latin typeface="Calibri" pitchFamily="34" charset="0"/>
                <a:cs typeface="Arial" pitchFamily="34" charset="0"/>
              </a:defRPr>
            </a:lvl1pPr>
            <a:lvl2pPr marL="914400" indent="-45720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119063" indent="0"/>
            <a:r>
              <a:rPr lang="en-US" sz="1600" b="1" dirty="0">
                <a:latin typeface="Times New Roman" pitchFamily="18" charset="0"/>
              </a:rPr>
              <a:t>8/1/25  0800 - 1000 all times ET</a:t>
            </a:r>
            <a:endParaRPr lang="en-US" sz="1600" dirty="0">
              <a:latin typeface="Times New Roman" pitchFamily="18" charset="0"/>
            </a:endParaRPr>
          </a:p>
          <a:p>
            <a:pPr>
              <a:buFont typeface="+mj-lt"/>
              <a:buAutoNum type="arabicPeriod"/>
            </a:pPr>
            <a:r>
              <a:rPr lang="en-US" sz="1600" dirty="0"/>
              <a:t>Administrivia</a:t>
            </a:r>
          </a:p>
          <a:p>
            <a:pPr lvl="1">
              <a:buFont typeface="+mj-lt"/>
              <a:buAutoNum type="alphaLcParenR"/>
            </a:pPr>
            <a:r>
              <a:rPr lang="en-US" sz="1600" dirty="0"/>
              <a:t>Roll Call / Quorum Check</a:t>
            </a:r>
          </a:p>
          <a:p>
            <a:pPr lvl="1">
              <a:buFont typeface="+mj-lt"/>
              <a:buAutoNum type="alphaLcParenR"/>
            </a:pPr>
            <a:r>
              <a:rPr lang="en-US" sz="1600" dirty="0"/>
              <a:t>Approve Agenda</a:t>
            </a:r>
          </a:p>
          <a:p>
            <a:pPr lvl="1">
              <a:buFont typeface="+mj-lt"/>
              <a:buAutoNum type="alphaLcParenR"/>
            </a:pPr>
            <a:r>
              <a:rPr lang="en-US" sz="1600" dirty="0"/>
              <a:t>Copyright Slides</a:t>
            </a:r>
          </a:p>
          <a:p>
            <a:pPr lvl="1">
              <a:buFont typeface="+mj-lt"/>
              <a:buAutoNum type="alphaLcParenR"/>
            </a:pPr>
            <a:r>
              <a:rPr lang="en-US" sz="1600" dirty="0"/>
              <a:t>Patent Slides</a:t>
            </a:r>
          </a:p>
          <a:p>
            <a:pPr lvl="1">
              <a:buFont typeface="+mj-lt"/>
              <a:buAutoNum type="alphaLcParenR"/>
            </a:pPr>
            <a:r>
              <a:rPr lang="en-US" sz="1600" dirty="0"/>
              <a:t>Approval of recent minutes</a:t>
            </a:r>
          </a:p>
          <a:p>
            <a:pPr>
              <a:buFont typeface="+mj-lt"/>
              <a:buAutoNum type="arabicPeriod"/>
            </a:pPr>
            <a:r>
              <a:rPr lang="en-US" sz="1600" dirty="0"/>
              <a:t>Status on 1900.5 Revision</a:t>
            </a:r>
          </a:p>
          <a:p>
            <a:pPr>
              <a:buFont typeface="+mj-lt"/>
              <a:buAutoNum type="arabicPeriod"/>
            </a:pPr>
            <a:r>
              <a:rPr lang="en-US" sz="1600" dirty="0"/>
              <a:t>Status on 1900.5.1 Revision</a:t>
            </a:r>
          </a:p>
          <a:p>
            <a:pPr>
              <a:buFont typeface="+mj-lt"/>
              <a:buAutoNum type="arabicPeriod"/>
            </a:pPr>
            <a:r>
              <a:rPr lang="en-US" sz="1600" dirty="0"/>
              <a:t>Status on 1900.5.2 Revision</a:t>
            </a:r>
          </a:p>
          <a:p>
            <a:pPr>
              <a:buFont typeface="+mj-lt"/>
              <a:buAutoNum type="arabicPeriod"/>
            </a:pPr>
            <a:r>
              <a:rPr lang="en-US" sz="1600" dirty="0"/>
              <a:t>1900.5.3 PAR</a:t>
            </a:r>
          </a:p>
          <a:p>
            <a:pPr>
              <a:buFont typeface="+mj-lt"/>
              <a:buAutoNum type="arabicPeriod"/>
            </a:pPr>
            <a:r>
              <a:rPr lang="en-US" sz="1600" dirty="0"/>
              <a:t>Opensource Repository Status</a:t>
            </a:r>
          </a:p>
          <a:p>
            <a:pPr>
              <a:buFont typeface="+mj-lt"/>
              <a:buAutoNum type="arabicPeriod"/>
            </a:pPr>
            <a:r>
              <a:rPr lang="en-US" sz="1600" dirty="0"/>
              <a:t>Elections for Chair, Vice Chair, and Secretary</a:t>
            </a:r>
          </a:p>
          <a:p>
            <a:pPr>
              <a:buFont typeface="+mj-lt"/>
              <a:buAutoNum type="arabicPeriod"/>
            </a:pPr>
            <a:r>
              <a:rPr lang="en-US" sz="1600" dirty="0"/>
              <a:t>Review of other 1900 activities (1900.1, Leadership meeting etc.)</a:t>
            </a:r>
          </a:p>
          <a:p>
            <a:pPr>
              <a:buFont typeface="+mj-lt"/>
              <a:buAutoNum type="arabicPeriod"/>
            </a:pPr>
            <a:r>
              <a:rPr lang="en-US" sz="1600" dirty="0"/>
              <a:t>Website discussion</a:t>
            </a:r>
          </a:p>
          <a:p>
            <a:pPr>
              <a:buFont typeface="+mj-lt"/>
              <a:buAutoNum type="arabicPeriod"/>
            </a:pPr>
            <a:r>
              <a:rPr lang="en-US" sz="1600" dirty="0"/>
              <a:t>1900.5 Marketing Opportunities</a:t>
            </a:r>
          </a:p>
          <a:p>
            <a:pPr>
              <a:buFont typeface="+mj-lt"/>
              <a:buAutoNum type="arabicPeriod"/>
            </a:pPr>
            <a:r>
              <a:rPr lang="en-US" sz="1600" dirty="0"/>
              <a:t>1900.5 Meeting Planning and Review</a:t>
            </a:r>
          </a:p>
          <a:p>
            <a:pPr>
              <a:buFont typeface="+mj-lt"/>
              <a:buAutoNum type="arabicPeriod"/>
            </a:pPr>
            <a:r>
              <a:rPr lang="en-US" sz="1600" dirty="0" err="1"/>
              <a:t>AoB</a:t>
            </a:r>
            <a:endParaRPr lang="en-US" sz="1600" dirty="0"/>
          </a:p>
          <a:p>
            <a:pPr marL="119063" indent="0"/>
            <a:endParaRPr lang="en-US" sz="1600" b="1" dirty="0">
              <a:latin typeface="Times New Roman" pitchFamily="18" charset="0"/>
            </a:endParaRPr>
          </a:p>
        </p:txBody>
      </p:sp>
      <p:sp>
        <p:nvSpPr>
          <p:cNvPr id="6148" name="TextBox 1"/>
          <p:cNvSpPr txBox="1">
            <a:spLocks noChangeArrowheads="1"/>
          </p:cNvSpPr>
          <p:nvPr/>
        </p:nvSpPr>
        <p:spPr bwMode="auto">
          <a:xfrm>
            <a:off x="4191000" y="742189"/>
            <a:ext cx="449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i="1" dirty="0">
                <a:solidFill>
                  <a:srgbClr val="FF0000"/>
                </a:solidFill>
                <a:latin typeface="Times New Roman" pitchFamily="18" charset="0"/>
              </a:rPr>
              <a:t>Any modifications?</a:t>
            </a:r>
          </a:p>
        </p:txBody>
      </p:sp>
      <p:sp>
        <p:nvSpPr>
          <p:cNvPr id="2" name="Date Placeholder 1"/>
          <p:cNvSpPr>
            <a:spLocks noGrp="1"/>
          </p:cNvSpPr>
          <p:nvPr>
            <p:ph type="dt" sz="quarter" idx="10"/>
          </p:nvPr>
        </p:nvSpPr>
        <p:spPr>
          <a:xfrm>
            <a:off x="457200" y="6448425"/>
            <a:ext cx="2133600" cy="365125"/>
          </a:xfrm>
        </p:spPr>
        <p:txBody>
          <a:bodyPr/>
          <a:lstStyle/>
          <a:p>
            <a:pPr>
              <a:defRPr/>
            </a:pPr>
            <a:fld id="{CB808DC3-B91B-FF4A-B38D-601EB7C2D6EE}" type="datetime1">
              <a:rPr lang="en-US" smtClean="0"/>
              <a:t>8/1/2025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6AB2EC-0DBC-44B9-9ED4-DEF8811F0E73}" type="slidenum">
              <a:rPr lang="en-US" smtClean="0"/>
              <a:pPr>
                <a:defRPr/>
              </a:pPr>
              <a:t>5</a:t>
            </a:fld>
            <a:endParaRPr lang="en-US"/>
          </a:p>
        </p:txBody>
      </p:sp>
      <p:sp>
        <p:nvSpPr>
          <p:cNvPr id="5" name="TextBox 4">
            <a:extLst>
              <a:ext uri="{FF2B5EF4-FFF2-40B4-BE49-F238E27FC236}">
                <a16:creationId xmlns:a16="http://schemas.microsoft.com/office/drawing/2014/main" id="{942055E7-4B83-2C98-B52C-6AFA28AEB73B}"/>
              </a:ext>
            </a:extLst>
          </p:cNvPr>
          <p:cNvSpPr txBox="1"/>
          <p:nvPr/>
        </p:nvSpPr>
        <p:spPr>
          <a:xfrm>
            <a:off x="10094259" y="197224"/>
            <a:ext cx="184731" cy="369332"/>
          </a:xfrm>
          <a:prstGeom prst="rect">
            <a:avLst/>
          </a:prstGeom>
          <a:noFill/>
        </p:spPr>
        <p:txBody>
          <a:bodyPr wrap="none" rtlCol="0">
            <a:spAutoFit/>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dirty="0"/>
              <a:t>Approval of Agenda</a:t>
            </a:r>
          </a:p>
        </p:txBody>
      </p:sp>
      <p:sp>
        <p:nvSpPr>
          <p:cNvPr id="7171" name="Content Placeholder 2"/>
          <p:cNvSpPr>
            <a:spLocks noGrp="1"/>
          </p:cNvSpPr>
          <p:nvPr>
            <p:ph idx="1"/>
          </p:nvPr>
        </p:nvSpPr>
        <p:spPr>
          <a:xfrm>
            <a:off x="457200" y="1447800"/>
            <a:ext cx="7467600" cy="4525963"/>
          </a:xfrm>
        </p:spPr>
        <p:txBody>
          <a:bodyPr/>
          <a:lstStyle/>
          <a:p>
            <a:r>
              <a:rPr dirty="0"/>
              <a:t>Motion to approve Agenda contained </a:t>
            </a:r>
            <a:r>
              <a:rPr lang="en-US" dirty="0"/>
              <a:t>in Doc #: </a:t>
            </a:r>
            <a:r>
              <a:rPr lang="en-US" dirty="0">
                <a:solidFill>
                  <a:schemeClr val="tx1"/>
                </a:solidFill>
              </a:rPr>
              <a:t>5-25-0015-00-agen</a:t>
            </a:r>
          </a:p>
          <a:p>
            <a:endParaRPr dirty="0"/>
          </a:p>
          <a:p>
            <a:r>
              <a:rPr dirty="0"/>
              <a:t>Mover: Eric</a:t>
            </a:r>
          </a:p>
          <a:p>
            <a:r>
              <a:rPr dirty="0"/>
              <a:t>Second: Reinhard</a:t>
            </a:r>
          </a:p>
          <a:p>
            <a:r>
              <a:rPr lang="en-US" dirty="0"/>
              <a:t>Vote:</a:t>
            </a:r>
            <a:endParaRPr dirty="0"/>
          </a:p>
        </p:txBody>
      </p:sp>
      <p:sp>
        <p:nvSpPr>
          <p:cNvPr id="4" name="Date Placeholder 3"/>
          <p:cNvSpPr>
            <a:spLocks noGrp="1"/>
          </p:cNvSpPr>
          <p:nvPr>
            <p:ph type="dt" sz="quarter" idx="10"/>
          </p:nvPr>
        </p:nvSpPr>
        <p:spPr>
          <a:xfrm>
            <a:off x="457200" y="6448425"/>
            <a:ext cx="2133600" cy="365125"/>
          </a:xfrm>
        </p:spPr>
        <p:txBody>
          <a:bodyPr/>
          <a:lstStyle/>
          <a:p>
            <a:pPr>
              <a:defRPr/>
            </a:pPr>
            <a:fld id="{D9C8D650-4F64-C642-9EC0-BD4F6B31B826}" type="datetime1">
              <a:rPr lang="en-US" smtClean="0"/>
              <a:t>8/1/2025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37121803-2D18-4F48-9883-FC84CD494002}" type="slidenum">
              <a:rPr lang="en-US" smtClean="0"/>
              <a:pPr>
                <a:defRPr/>
              </a:pPr>
              <a:t>6</a:t>
            </a:fld>
            <a:endParaRPr lang="en-US"/>
          </a:p>
        </p:txBody>
      </p:sp>
      <p:sp>
        <p:nvSpPr>
          <p:cNvPr id="7175" name="Rectangle 2"/>
          <p:cNvSpPr>
            <a:spLocks noChangeArrowheads="1"/>
          </p:cNvSpPr>
          <p:nvPr/>
        </p:nvSpPr>
        <p:spPr bwMode="auto">
          <a:xfrm>
            <a:off x="2203450" y="27733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a:p>
        </p:txBody>
      </p:sp>
    </p:spTree>
    <p:extLst>
      <p:ext uri="{BB962C8B-B14F-4D97-AF65-F5344CB8AC3E}">
        <p14:creationId xmlns:p14="http://schemas.microsoft.com/office/powerpoint/2010/main" val="329493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p:txBody>
          <a:bodyPr/>
          <a:lstStyle/>
          <a:p>
            <a:r>
              <a:t>Rules</a:t>
            </a:r>
          </a:p>
        </p:txBody>
      </p:sp>
      <p:sp>
        <p:nvSpPr>
          <p:cNvPr id="4099" name="Content Placeholder 5"/>
          <p:cNvSpPr>
            <a:spLocks noGrp="1"/>
          </p:cNvSpPr>
          <p:nvPr>
            <p:ph idx="1"/>
          </p:nvPr>
        </p:nvSpPr>
        <p:spPr>
          <a:xfrm>
            <a:off x="381000" y="1415180"/>
            <a:ext cx="8229600" cy="4525963"/>
          </a:xfrm>
        </p:spPr>
        <p:txBody>
          <a:bodyPr/>
          <a:lstStyle/>
          <a:p>
            <a:r>
              <a:rPr sz="2800" dirty="0"/>
              <a:t>IEEE </a:t>
            </a:r>
            <a:r>
              <a:rPr sz="2800" dirty="0" err="1"/>
              <a:t>DySPAN</a:t>
            </a:r>
            <a:r>
              <a:rPr sz="2800" dirty="0"/>
              <a:t>-SC rules</a:t>
            </a:r>
          </a:p>
          <a:p>
            <a:pPr lvl="1"/>
            <a:r>
              <a:rPr lang="en-US" sz="2400" dirty="0">
                <a:hlinkClick r:id="rId2"/>
              </a:rPr>
              <a:t>https://ieee.app.box.com/v/PandP-DySPAN-SC</a:t>
            </a:r>
            <a:endParaRPr lang="en-US" sz="2800" dirty="0"/>
          </a:p>
          <a:p>
            <a:endParaRPr lang="en-US" sz="2800" dirty="0"/>
          </a:p>
          <a:p>
            <a:r>
              <a:rPr sz="2800" dirty="0"/>
              <a:t>IEEE 1900.5 WG rules</a:t>
            </a:r>
          </a:p>
          <a:p>
            <a:pPr lvl="1"/>
            <a:r>
              <a:rPr lang="en-US" sz="2400" dirty="0">
                <a:hlinkClick r:id="rId3"/>
              </a:rPr>
              <a:t>https://ieee-sa.imeetcentral.com/p/eAAAAAAAR5QwAAAAACXzaF0</a:t>
            </a:r>
            <a:endParaRPr lang="en-US" sz="2400" dirty="0"/>
          </a:p>
          <a:p>
            <a:pPr lvl="1"/>
            <a:endParaRPr lang="en-US" sz="2800" dirty="0"/>
          </a:p>
          <a:p>
            <a:r>
              <a:rPr sz="2800" dirty="0"/>
              <a:t>Roberts Rules (latest edition) as needed…</a:t>
            </a:r>
            <a:endParaRPr lang="en-US" sz="2800" dirty="0"/>
          </a:p>
          <a:p>
            <a:pPr marL="457200" lvl="1" indent="0">
              <a:buNone/>
            </a:pPr>
            <a:endParaRPr sz="2400" dirty="0"/>
          </a:p>
        </p:txBody>
      </p:sp>
      <p:sp>
        <p:nvSpPr>
          <p:cNvPr id="2" name="Date Placeholder 1"/>
          <p:cNvSpPr>
            <a:spLocks noGrp="1"/>
          </p:cNvSpPr>
          <p:nvPr>
            <p:ph type="dt" sz="quarter" idx="10"/>
          </p:nvPr>
        </p:nvSpPr>
        <p:spPr>
          <a:xfrm>
            <a:off x="457200" y="6448425"/>
            <a:ext cx="2133600" cy="365125"/>
          </a:xfrm>
        </p:spPr>
        <p:txBody>
          <a:bodyPr/>
          <a:lstStyle/>
          <a:p>
            <a:pPr>
              <a:defRPr/>
            </a:pPr>
            <a:fld id="{06137BCD-43F7-4F4D-83AE-5C698A9883FD}" type="datetime1">
              <a:rPr lang="en-US" smtClean="0"/>
              <a:t>8/1/2025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#:5-25-0015-00-agen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D24283-4ADC-447A-A334-A90E0754BD4F}"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120108"/>
            <a:ext cx="8229600" cy="819459"/>
          </a:xfrm>
        </p:spPr>
        <p:txBody>
          <a:bodyPr>
            <a:normAutofit fontScale="90000"/>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endParaRPr lang="en-US" altLang="en-US" sz="2933" dirty="0">
              <a:latin typeface="Calibri" pitchFamily="34" charset="0"/>
              <a:cs typeface="Calibri" pitchFamily="34" charset="0"/>
            </a:endParaRPr>
          </a:p>
          <a:p>
            <a:pPr lvl="1">
              <a:buSzPct val="150000"/>
            </a:pPr>
            <a:r>
              <a:rPr lang="en-US" altLang="en-US" sz="2267" dirty="0"/>
              <a:t>Show the following slides (or provide them beforehand)</a:t>
            </a:r>
          </a:p>
          <a:p>
            <a:pPr lvl="1">
              <a:buSzPct val="150000"/>
            </a:pPr>
            <a:r>
              <a:rPr lang="en-US" altLang="en-US" sz="2267" dirty="0"/>
              <a:t>Advise the standards development group participants that: </a:t>
            </a:r>
          </a:p>
          <a:p>
            <a:pPr lvl="2">
              <a:buSzPct val="150000"/>
            </a:pPr>
            <a:r>
              <a:rPr lang="en-US" altLang="en-US" sz="1867" dirty="0">
                <a:solidFill>
                  <a:schemeClr val="accent2">
                    <a:lumMod val="75000"/>
                  </a:schemeClr>
                </a:solidFill>
              </a:rPr>
              <a:t>IEEE SA’s copyright policy is described in Clause 7 of the IEEE SA Standards Board Bylaws and Clause 6.1 of the IEEE SA Standards Board Operations Manual;</a:t>
            </a:r>
          </a:p>
          <a:p>
            <a:pPr lvl="2">
              <a:buSzPct val="150000"/>
            </a:pPr>
            <a:r>
              <a:rPr lang="en-US" altLang="en-US" sz="1867" dirty="0">
                <a:solidFill>
                  <a:schemeClr val="accent2">
                    <a:lumMod val="75000"/>
                  </a:schemeClr>
                </a:solidFill>
              </a:rPr>
              <a:t>Any material submitted during standards development, whether verbal, recorded, or in written form, is a Contribution and shall comply with the IEEE SA Copyright Policy; </a:t>
            </a:r>
          </a:p>
          <a:p>
            <a:pPr lvl="2">
              <a:buSzPct val="150000"/>
            </a:pPr>
            <a:r>
              <a:rPr lang="en-US" altLang="en-US" sz="1867" dirty="0">
                <a:solidFill>
                  <a:schemeClr val="accent2">
                    <a:lumMod val="75000"/>
                  </a:schemeClr>
                </a:solidFill>
              </a:rPr>
              <a:t>Instruct the Secretary to record in the minutes of the relevant meeting: </a:t>
            </a:r>
          </a:p>
          <a:p>
            <a:pPr lvl="2">
              <a:buSzPct val="150000"/>
            </a:pPr>
            <a:r>
              <a:rPr lang="en-US" altLang="en-US" sz="1867" dirty="0">
                <a:solidFill>
                  <a:schemeClr val="accent2">
                    <a:lumMod val="75000"/>
                  </a:schemeClr>
                </a:solidFill>
              </a:rPr>
              <a:t>That the foregoing information was provided and that the copyright slides were shown (or provided beforehand). </a:t>
            </a:r>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8</a:t>
            </a:fld>
            <a:endParaRPr lang="en-US" altLang="en-US"/>
          </a:p>
        </p:txBody>
      </p:sp>
      <p:sp>
        <p:nvSpPr>
          <p:cNvPr id="6" name="Date Placeholder 4">
            <a:extLst>
              <a:ext uri="{FF2B5EF4-FFF2-40B4-BE49-F238E27FC236}">
                <a16:creationId xmlns:a16="http://schemas.microsoft.com/office/drawing/2014/main" id="{0229176C-4695-9F43-9EE6-5E495E911E20}"/>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8/1/2025</a:t>
            </a:fld>
            <a:endParaRPr lang="en-US" dirty="0"/>
          </a:p>
        </p:txBody>
      </p:sp>
      <p:sp>
        <p:nvSpPr>
          <p:cNvPr id="7" name="Footer Placeholder 5">
            <a:extLst>
              <a:ext uri="{FF2B5EF4-FFF2-40B4-BE49-F238E27FC236}">
                <a16:creationId xmlns:a16="http://schemas.microsoft.com/office/drawing/2014/main" id="{E825EB79-2C36-7A4A-9217-77F3041DF386}"/>
              </a:ext>
            </a:extLst>
          </p:cNvPr>
          <p:cNvSpPr txBox="1">
            <a:spLocks/>
          </p:cNvSpPr>
          <p:nvPr/>
        </p:nvSpPr>
        <p:spPr>
          <a:xfrm>
            <a:off x="3124200" y="6448425"/>
            <a:ext cx="2895600" cy="365125"/>
          </a:xfrm>
          <a:prstGeom prst="rect">
            <a:avLst/>
          </a:prstGeom>
        </p:spPr>
        <p:txBody>
          <a:bodyPr vert="horz" lIns="91440" tIns="45720" rIns="91440" bIns="45720" rtlCol="0" anchor="ctr"/>
          <a:lstStyle>
            <a:defPPr>
              <a:defRPr lang="en-US"/>
            </a:defPPr>
            <a:lvl1pPr fontAlgn="auto">
              <a:spcBef>
                <a:spcPts val="0"/>
              </a:spcBef>
              <a:spcAft>
                <a:spcPts val="0"/>
              </a:spcAft>
              <a:defRPr sz="1200">
                <a:solidFill>
                  <a:srgbClr val="000099"/>
                </a:solidFill>
                <a:latin typeface="+mn-lt"/>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dirty="0"/>
              <a:t>Doc #:5-25-0015-00-agen</a:t>
            </a:r>
          </a:p>
        </p:txBody>
      </p:sp>
    </p:spTree>
    <p:extLst>
      <p:ext uri="{BB962C8B-B14F-4D97-AF65-F5344CB8AC3E}">
        <p14:creationId xmlns:p14="http://schemas.microsoft.com/office/powerpoint/2010/main" val="170149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solidFill>
                  <a:schemeClr val="accent2">
                    <a:lumMod val="75000"/>
                  </a:schemeClr>
                </a:solidFill>
              </a:rPr>
              <a:t>By participating in this activity, you agree to comply with the IEEE Code of Ethics, all applicable laws, and all IEEE policies and procedures including, but not limited to, the IEEE SA Copyright Policy</a:t>
            </a:r>
            <a:r>
              <a:rPr lang="en-US" altLang="en-US" sz="2133" dirty="0"/>
              <a:t>.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9</a:t>
            </a:fld>
            <a:endParaRPr lang="en-US" altLang="en-US"/>
          </a:p>
        </p:txBody>
      </p:sp>
      <p:sp>
        <p:nvSpPr>
          <p:cNvPr id="5" name="Date Placeholder 4">
            <a:extLst>
              <a:ext uri="{FF2B5EF4-FFF2-40B4-BE49-F238E27FC236}">
                <a16:creationId xmlns:a16="http://schemas.microsoft.com/office/drawing/2014/main" id="{78E5F7CE-A03E-CF46-9A8D-455CD8DAED5D}"/>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8/1/2025</a:t>
            </a:fld>
            <a:endParaRPr lang="en-US" dirty="0"/>
          </a:p>
        </p:txBody>
      </p:sp>
      <p:sp>
        <p:nvSpPr>
          <p:cNvPr id="6" name="Footer Placeholder 5">
            <a:extLst>
              <a:ext uri="{FF2B5EF4-FFF2-40B4-BE49-F238E27FC236}">
                <a16:creationId xmlns:a16="http://schemas.microsoft.com/office/drawing/2014/main" id="{16106627-DDB8-3540-8268-8E196F45F3A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000" dirty="0"/>
              <a:t>Doc #:5-25-0015-00-agen</a:t>
            </a:r>
          </a:p>
        </p:txBody>
      </p:sp>
    </p:spTree>
    <p:extLst>
      <p:ext uri="{BB962C8B-B14F-4D97-AF65-F5344CB8AC3E}">
        <p14:creationId xmlns:p14="http://schemas.microsoft.com/office/powerpoint/2010/main" val="191112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41236</TotalTime>
  <Words>3426</Words>
  <Application>Microsoft Office PowerPoint</Application>
  <PresentationFormat>On-screen Show (4:3)</PresentationFormat>
  <Paragraphs>527</Paragraphs>
  <Slides>30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Aptos</vt:lpstr>
      <vt:lpstr>Arial</vt:lpstr>
      <vt:lpstr>Calibri</vt:lpstr>
      <vt:lpstr>Lucida Grande</vt:lpstr>
      <vt:lpstr>Monotype Sorts</vt:lpstr>
      <vt:lpstr>Montserrat</vt:lpstr>
      <vt:lpstr>Times New Roman</vt:lpstr>
      <vt:lpstr>Office Theme</vt:lpstr>
      <vt:lpstr>PowerPoint Presentation</vt:lpstr>
      <vt:lpstr> Electronic Meeting Details </vt:lpstr>
      <vt:lpstr> Electronic Meeting Details </vt:lpstr>
      <vt:lpstr>Current Membership</vt:lpstr>
      <vt:lpstr> Draft Agenda</vt:lpstr>
      <vt:lpstr>Approval of Agenda</vt:lpstr>
      <vt:lpstr>Rules</vt:lpstr>
      <vt:lpstr>Instructions for Chairs of  standards development activities</vt:lpstr>
      <vt:lpstr>IEEE SA Copyright Policy</vt:lpstr>
      <vt:lpstr>IEEE SA Copyright Policy</vt:lpstr>
      <vt:lpstr>Instructions for the WG Chair</vt:lpstr>
      <vt:lpstr>Participants have a duty to inform the IEEE</vt:lpstr>
      <vt:lpstr>Ways to inform IEEE</vt:lpstr>
      <vt:lpstr>Other Guidelines for IEEE Working Group Meetings</vt:lpstr>
      <vt:lpstr>Patent-related information</vt:lpstr>
      <vt:lpstr>Minutes for approval</vt:lpstr>
      <vt:lpstr>Minutes for approval</vt:lpstr>
      <vt:lpstr>Minutes for approval</vt:lpstr>
      <vt:lpstr>Minutes for approval</vt:lpstr>
      <vt:lpstr>Current Status for 1900.5 Revision</vt:lpstr>
      <vt:lpstr>Current Status for 1900.5.1</vt:lpstr>
      <vt:lpstr>Current Status for 1900.5.2 Revision</vt:lpstr>
      <vt:lpstr>1900.5.3 Standard PAR</vt:lpstr>
      <vt:lpstr>Opensource Repository</vt:lpstr>
      <vt:lpstr>Other DySPAN-SC Activities - 1</vt:lpstr>
      <vt:lpstr>IEEE 1900 Working Groups</vt:lpstr>
      <vt:lpstr>Website</vt:lpstr>
      <vt:lpstr>1900.5 Marketing Inputs</vt:lpstr>
      <vt:lpstr>1900.5 Meeting Planning and Review</vt:lpstr>
      <vt:lpstr>1900.5 AOB</vt:lpstr>
    </vt:vector>
  </TitlesOfParts>
  <Company>BAE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matthew.sherman</dc:creator>
  <cp:lastModifiedBy>Dr. John A Stine</cp:lastModifiedBy>
  <cp:revision>717</cp:revision>
  <dcterms:created xsi:type="dcterms:W3CDTF">2013-08-13T02:52:21Z</dcterms:created>
  <dcterms:modified xsi:type="dcterms:W3CDTF">2025-08-01T19:03:32Z</dcterms:modified>
</cp:coreProperties>
</file>