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417" r:id="rId2"/>
    <p:sldId id="402" r:id="rId3"/>
    <p:sldId id="505" r:id="rId4"/>
    <p:sldId id="413" r:id="rId5"/>
    <p:sldId id="332" r:id="rId6"/>
    <p:sldId id="414" r:id="rId7"/>
    <p:sldId id="337" r:id="rId8"/>
    <p:sldId id="461" r:id="rId9"/>
    <p:sldId id="462" r:id="rId10"/>
    <p:sldId id="463" r:id="rId11"/>
    <p:sldId id="368" r:id="rId12"/>
    <p:sldId id="369" r:id="rId13"/>
    <p:sldId id="370" r:id="rId14"/>
    <p:sldId id="371" r:id="rId15"/>
    <p:sldId id="372" r:id="rId16"/>
    <p:sldId id="502" r:id="rId17"/>
    <p:sldId id="509" r:id="rId18"/>
    <p:sldId id="510" r:id="rId19"/>
    <p:sldId id="511" r:id="rId20"/>
    <p:sldId id="465" r:id="rId21"/>
    <p:sldId id="437" r:id="rId22"/>
    <p:sldId id="438" r:id="rId23"/>
    <p:sldId id="512" r:id="rId24"/>
    <p:sldId id="477" r:id="rId25"/>
    <p:sldId id="426" r:id="rId26"/>
    <p:sldId id="485" r:id="rId27"/>
    <p:sldId id="482" r:id="rId28"/>
    <p:sldId id="440" r:id="rId29"/>
    <p:sldId id="430" r:id="rId30"/>
    <p:sldId id="454" r:id="rId3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496" autoAdjust="0"/>
    <p:restoredTop sz="94404" autoAdjust="0"/>
  </p:normalViewPr>
  <p:slideViewPr>
    <p:cSldViewPr>
      <p:cViewPr varScale="1">
        <p:scale>
          <a:sx n="115" d="100"/>
          <a:sy n="115" d="100"/>
        </p:scale>
        <p:origin x="1722" y="11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7/31/2025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1E94DB-2AA2-59C1-E8DF-8E544C0F1B63}"/>
            </a:ext>
          </a:extLst>
        </p:cNvPr>
        <p:cNvGrpSpPr/>
        <p:nvPr/>
      </p:nvGrpSpPr>
      <p:grpSpPr>
        <a:xfrm>
          <a:off x="0" y="0"/>
          <a:ext cx="0" cy="0"/>
          <a:chOff x="0" y="0"/>
          <a:chExt cx="0" cy="0"/>
        </a:xfrm>
      </p:grpSpPr>
      <p:sp>
        <p:nvSpPr>
          <p:cNvPr id="20482" name="Rectangle 3">
            <a:extLst>
              <a:ext uri="{FF2B5EF4-FFF2-40B4-BE49-F238E27FC236}">
                <a16:creationId xmlns:a16="http://schemas.microsoft.com/office/drawing/2014/main" id="{2067836E-6F5D-1C36-CA9A-0CBEC8170ABD}"/>
              </a:ext>
            </a:extLst>
          </p:cNvPr>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a:extLst>
              <a:ext uri="{FF2B5EF4-FFF2-40B4-BE49-F238E27FC236}">
                <a16:creationId xmlns:a16="http://schemas.microsoft.com/office/drawing/2014/main" id="{41A190E7-DB9D-3240-8CD7-7B2C683C33DF}"/>
              </a:ext>
            </a:extLst>
          </p:cNvPr>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3</a:t>
            </a:fld>
            <a:endParaRPr lang="en-US" sz="1200">
              <a:latin typeface="Times New Roman" pitchFamily="18" charset="0"/>
            </a:endParaRPr>
          </a:p>
        </p:txBody>
      </p:sp>
      <p:sp>
        <p:nvSpPr>
          <p:cNvPr id="20484" name="Rectangle 2">
            <a:extLst>
              <a:ext uri="{FF2B5EF4-FFF2-40B4-BE49-F238E27FC236}">
                <a16:creationId xmlns:a16="http://schemas.microsoft.com/office/drawing/2014/main" id="{62E21B7D-AFF4-F468-7E11-1BCDD116625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a:extLst>
              <a:ext uri="{FF2B5EF4-FFF2-40B4-BE49-F238E27FC236}">
                <a16:creationId xmlns:a16="http://schemas.microsoft.com/office/drawing/2014/main" id="{846B3683-441F-CE8E-742A-F05E4D18354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4703313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21</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45D0093F-E890-0943-AD3F-B9A9DF4A0AF4}" type="datetime1">
              <a:rPr lang="en-US" smtClean="0"/>
              <a:t>7/31/2025</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dirty="0"/>
              <a:t>Doc #:5-25-0015-00-agen</a:t>
            </a:r>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C8E551E-B836-AA46-BD94-C444860C32A9}" type="datetime1">
              <a:rPr lang="en-US" smtClean="0"/>
              <a:t>7/31/2025</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#:5-25-0015-00-agen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E9E9306-3688-0442-8B56-73AA6F8D45DA}" type="datetime1">
              <a:rPr lang="en-US" smtClean="0"/>
              <a:t>7/31/2025</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#:5-25-0015-00-agen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16B57355-4AF4-A441-8AA9-B06FF469BB9E}" type="datetime1">
              <a:rPr lang="en-US" smtClean="0"/>
              <a:t>7/31/2025</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dirty="0"/>
              <a:t>Doc #:5-25-0015-00-agen</a:t>
            </a:r>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F58DFF79-B962-6343-97FA-C94E253BB4DF}" type="datetime1">
              <a:rPr lang="en-US" smtClean="0"/>
              <a:t>7/31/2025</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#:5-25-0015-00-agen</a:t>
            </a:r>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D19A1EE0-C281-D743-948D-FD8D72B73AE4}" type="datetime1">
              <a:rPr lang="en-US" smtClean="0"/>
              <a:t>7/31/2025</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dirty="0"/>
              <a:t>Doc #:5-25-0015-00-agen</a:t>
            </a:r>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1F73B83E-2183-E549-A177-1526F4DB003B}" type="datetime1">
              <a:rPr lang="en-US" smtClean="0"/>
              <a:t>7/31/2025</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dirty="0"/>
              <a:t>Doc #:5-25-0015-00-agen</a:t>
            </a:r>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B85C61DD-8074-0A41-9C23-52D4ED9269A6}" type="datetime1">
              <a:rPr lang="en-US" smtClean="0"/>
              <a:t>7/31/2025</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#:5-25-0015-00-agen</a:t>
            </a:r>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5E66545D-41DF-C74D-82CB-1DF8D975D992}" type="datetime1">
              <a:rPr lang="en-US" smtClean="0"/>
              <a:t>7/31/2025</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dirty="0"/>
              <a:t>Doc #:5-25-0015-00-agen</a:t>
            </a:r>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AF8F7AC2-1C76-CA44-8BF3-2053B995B960}" type="datetime1">
              <a:rPr lang="en-US" smtClean="0"/>
              <a:t>7/31/2025</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dirty="0"/>
              <a:t>Doc #:5-25-0015-00-agen</a:t>
            </a:r>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7BCC884-CF38-4442-A8E3-08CD70980B24}" type="datetime1">
              <a:rPr lang="en-US" smtClean="0"/>
              <a:t>7/31/2025</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#:5-25-0015-00-agen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D02CCFEB-2DCB-2347-8989-600FDC21AAE2}" type="datetime1">
              <a:rPr lang="en-US" smtClean="0"/>
              <a:t>7/31/2025</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dirty="0"/>
              <a:t>Doc #:5-25-0015-00-agen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hyperlink" Target="mailto:jstine@mitr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ite.ieee.org/sagroups-7004/files/2017/05/Best-Practices-for-IEEE-Standards-Development.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tel:%2B1-646-992-2010,,*01*23359921678%23%23*01*"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hyperlink" Target="https://urldefense.us/v2/url?u=https-3A__ieeesa.webex.com_ieeesa_j.php-3FMTID-3Dme20be262b1db93d8417a6106c3d0b913&amp;d=DwMGaQ&amp;c=Al8V6E3U0yBSSEuVtdZbGtsvjPA49U3WmtZAsdW0D_Q&amp;r=IDMTyJNfnsd2hJTZiDsZG3KCmPfXFIgLFjAYj1aIO30&amp;m=lY4ZURavo_IjgZeFla7NB71S3pkhkXBYLcRVf2dqCtS2c9Gz1De3j8sLk0AkleYG&amp;s=GqRANkmw0ocZE5CpDIe12ZNBJ5FxPCyDIBEQxI6Y380&amp;e=" TargetMode="External"/><Relationship Id="rId4" Type="http://schemas.openxmlformats.org/officeDocument/2006/relationships/hyperlink" Target="tel:%2B1-213-306-3065,,*01*23359921678%23%23*01*"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purl.ieee.org/sa/dyspan/scm" TargetMode="External"/><Relationship Id="rId2" Type="http://schemas.openxmlformats.org/officeDocument/2006/relationships/hyperlink" Target="http://purl.iee.org/sa"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ieee-sa.imeetcentral.com/p1900-5/folder/WzIwLDE3MDgwNzczXQ/WzIsODQ4NjE5NjFd/" TargetMode="External"/><Relationship Id="rId2" Type="http://schemas.openxmlformats.org/officeDocument/2006/relationships/hyperlink" Target="https://sagroups.ieee.org/dyspan/ieee-1900-5/"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ieeesa.webex.com/ieeesa/j.php?MTID=md7311864ed3e53cd11516759e11c358e"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hyperlink" Target="%20sip:23312458293@ieeesa.webex.com" TargetMode="External"/><Relationship Id="rId5" Type="http://schemas.openxmlformats.org/officeDocument/2006/relationships/hyperlink" Target="tel:%2B1-213-306-3065,,*01*23312458293%23%23*01*" TargetMode="External"/><Relationship Id="rId4" Type="http://schemas.openxmlformats.org/officeDocument/2006/relationships/hyperlink" Target="tel:%2B1-646-992-2010,,*01*23312458293%23%23*01*"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ieee-sa.imeetcentral.com/p/eAAAAAAAR5QwAAAAACXzaF0"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E68A9F0F-567A-1143-A748-8C9123F1CDEA}" type="datetime1">
              <a:rPr lang="en-US" smtClean="0"/>
              <a:t>7/31/2025</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dirty="0"/>
              <a:t>Doc #:5-25-0015-00-agen</a:t>
            </a:r>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6985567"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1 Aug 2025</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11 Jul 2025</a:t>
            </a:r>
          </a:p>
          <a:p>
            <a:pPr eaLnBrk="0" hangingPunct="0"/>
            <a:r>
              <a:rPr lang="en-US" sz="1200" b="1" dirty="0">
                <a:latin typeface="Arial" pitchFamily="34" charset="0"/>
                <a:cs typeface="Times New Roman" pitchFamily="18" charset="0"/>
              </a:rPr>
              <a:t>Document No: 5-25-00015-00-agen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1677081649"/>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John A Stine</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MITRE Corp.</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McLean, VA</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703-983-6281</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hlinkClick r:id="rId2"/>
                        </a:rPr>
                        <a:t>jstine@mitre.org</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dirty="0">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solidFill>
                  <a:srgbClr val="000099"/>
                </a:solidFill>
                <a:latin typeface="Arial" charset="0"/>
              </a:rPr>
              <a:t>jstine@mitre.org</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3"/>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10</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http://site.ieee.org/sagroups-7004/files/2017/05/Best-Practices-for-IEEE-Standards-Development.pdf</a:t>
            </a:r>
            <a:endParaRPr lang="en-US" sz="1867" dirty="0"/>
          </a:p>
          <a:p>
            <a:pPr lvl="3">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6C34D8EC-DA06-B04F-8423-F4907FAB4AFE}" type="datetime1">
              <a:rPr lang="en-US" smtClean="0"/>
              <a:t>7/31/2025</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dirty="0"/>
              <a:t>Doc #:5-25-0015-00-agen</a:t>
            </a:r>
          </a:p>
        </p:txBody>
      </p:sp>
    </p:spTree>
    <p:extLst>
      <p:ext uri="{BB962C8B-B14F-4D97-AF65-F5344CB8AC3E}">
        <p14:creationId xmlns:p14="http://schemas.microsoft.com/office/powerpoint/2010/main" val="40402252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3BA1E-940F-6240-BD3D-5E7D6D1D4EA1}"/>
              </a:ext>
            </a:extLst>
          </p:cNvPr>
          <p:cNvSpPr>
            <a:spLocks noGrp="1"/>
          </p:cNvSpPr>
          <p:nvPr>
            <p:ph type="title"/>
          </p:nvPr>
        </p:nvSpPr>
        <p:spPr>
          <a:xfrm>
            <a:off x="457200" y="478367"/>
            <a:ext cx="8229600" cy="448733"/>
          </a:xfrm>
        </p:spPr>
        <p:txBody>
          <a:bodyPr>
            <a:noAutofit/>
          </a:bodyPr>
          <a:lstStyle/>
          <a:p>
            <a:pPr eaLnBrk="1" hangingPunct="1">
              <a:defRPr/>
            </a:pPr>
            <a:r>
              <a:rPr lang="en-US" dirty="0"/>
              <a:t>Instructions for the WG Chair</a:t>
            </a:r>
          </a:p>
        </p:txBody>
      </p:sp>
      <p:sp>
        <p:nvSpPr>
          <p:cNvPr id="40963" name="Content Placeholder 2">
            <a:extLst>
              <a:ext uri="{FF2B5EF4-FFF2-40B4-BE49-F238E27FC236}">
                <a16:creationId xmlns:a16="http://schemas.microsoft.com/office/drawing/2014/main" id="{FEE44D8E-C359-C94C-BA63-6480B836849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80554A07-AE94-214D-9F67-3D2D5BFDC865}"/>
              </a:ext>
            </a:extLst>
          </p:cNvPr>
          <p:cNvSpPr/>
          <p:nvPr/>
        </p:nvSpPr>
        <p:spPr>
          <a:xfrm>
            <a:off x="336551" y="994834"/>
            <a:ext cx="8489949" cy="4797339"/>
          </a:xfrm>
          <a:prstGeom prst="rect">
            <a:avLst/>
          </a:prstGeom>
        </p:spPr>
        <p:txBody>
          <a:bodyPr>
            <a:spAutoFit/>
          </a:bodyPr>
          <a:lstStyle/>
          <a:p>
            <a:pPr>
              <a:lnSpc>
                <a:spcPct val="80000"/>
              </a:lnSpc>
              <a:spcAft>
                <a:spcPts val="400"/>
              </a:spcAft>
              <a:defRPr/>
            </a:pPr>
            <a:r>
              <a:rPr lang="en-US" altLang="en-US" sz="1400" b="1" dirty="0">
                <a:cs typeface="Calibri" panose="020F0502020204030204" pitchFamily="34" charset="0"/>
              </a:rPr>
              <a:t>The IEEE SA strongly recommends that at each WG meeting the chair or a designee:</a:t>
            </a:r>
            <a:endParaRPr lang="en-US" altLang="en-US" sz="1400" dirty="0">
              <a:cs typeface="Calibri" panose="020F0502020204030204" pitchFamily="34" charset="0"/>
            </a:endParaRP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Show slides 1 through 4 of this presentation</a:t>
            </a: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Advise the WG attendees that:</a:t>
            </a:r>
            <a:r>
              <a:rPr lang="en-US" altLang="en-US" sz="1400" dirty="0">
                <a:cs typeface="Calibri" panose="020F0502020204030204" pitchFamily="34" charset="0"/>
              </a:rPr>
              <a:t>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IEEE’s patent policy is described in Clause 6 of the </a:t>
            </a:r>
            <a:r>
              <a:rPr lang="en-US" altLang="en-US" sz="1400" i="1" dirty="0">
                <a:solidFill>
                  <a:schemeClr val="accent2">
                    <a:lumMod val="75000"/>
                  </a:schemeClr>
                </a:solidFill>
                <a:cs typeface="Calibri" panose="020F0502020204030204" pitchFamily="34" charset="0"/>
              </a:rPr>
              <a:t>IEEE SA Standards Board Bylaws</a:t>
            </a:r>
            <a:r>
              <a:rPr lang="en-US" altLang="en-US" sz="1400" dirty="0">
                <a:solidFill>
                  <a:schemeClr val="accent2">
                    <a:lumMod val="75000"/>
                  </a:schemeClr>
                </a:solidFill>
                <a:cs typeface="Calibri" panose="020F0502020204030204" pitchFamily="34" charset="0"/>
              </a:rPr>
              <a:t>;</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Early identification of patent claims which may be essential for the use of standards under development is strongly encouraged;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endParaRPr lang="en-US" altLang="en-US" sz="1400" b="1" dirty="0">
              <a:solidFill>
                <a:schemeClr val="accent2">
                  <a:lumMod val="75000"/>
                </a:schemeClr>
              </a:solidFill>
              <a:cs typeface="Calibri" panose="020F0502020204030204" pitchFamily="34" charset="0"/>
            </a:endParaRP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b="1" dirty="0">
                <a:solidFill>
                  <a:schemeClr val="accent2">
                    <a:lumMod val="75000"/>
                  </a:schemeClr>
                </a:solidFill>
                <a:cs typeface="Calibri" panose="020F0502020204030204" pitchFamily="34" charset="0"/>
              </a:rPr>
              <a:t>Instruct the WG Secretary to record in the minutes of the relevant WG meeting: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foregoing information was provided and that slides 1 through 4 (and this slide 0, if applicable) were shown;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 WG Chair shall ensure that a request is made to any identified holders of potential essential patent claim(s) to complete and submit a Letter of Assurance.</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It is recommended that the WG Chair review the guidance in </a:t>
            </a:r>
            <a:r>
              <a:rPr lang="en-US" altLang="en-US" sz="1400" i="1" dirty="0">
                <a:cs typeface="Calibri" panose="020F0502020204030204" pitchFamily="34" charset="0"/>
              </a:rPr>
              <a:t>IEEE SA Standards Board Operations Manual</a:t>
            </a:r>
            <a:r>
              <a:rPr lang="en-US" altLang="en-US" sz="1400" dirty="0">
                <a:cs typeface="Calibri" panose="020F0502020204030204" pitchFamily="34" charset="0"/>
              </a:rPr>
              <a:t> 6.3.5 and in FAQs 14 and 15 on inclusion of potential Essential Patent Claims by incorporation or by reference. </a:t>
            </a:r>
          </a:p>
          <a:p>
            <a:pPr>
              <a:lnSpc>
                <a:spcPct val="80000"/>
              </a:lnSpc>
              <a:spcBef>
                <a:spcPts val="800"/>
              </a:spcBef>
              <a:defRPr/>
            </a:pPr>
            <a:r>
              <a:rPr lang="en-US" altLang="en-US" sz="1400" dirty="0">
                <a:cs typeface="Calibri" panose="020F0502020204030204" pitchFamily="34" charset="0"/>
              </a:rPr>
              <a:t>Note: </a:t>
            </a:r>
            <a:r>
              <a:rPr lang="en-US" altLang="en-US" sz="1400" b="1" dirty="0">
                <a:cs typeface="Calibri" panose="020F0502020204030204" pitchFamily="34" charset="0"/>
              </a:rPr>
              <a:t>WG</a:t>
            </a:r>
            <a:r>
              <a:rPr lang="en-US" altLang="en-US" sz="1400" dirty="0">
                <a:cs typeface="Calibri" panose="020F0502020204030204" pitchFamily="34" charset="0"/>
              </a:rPr>
              <a:t> includes Working Groups, Task Groups, and other standards-developing committees with a PAR approved by the IEEE SA Standards Board.</a:t>
            </a:r>
          </a:p>
        </p:txBody>
      </p:sp>
      <p:sp>
        <p:nvSpPr>
          <p:cNvPr id="3" name="Slide Number Placeholder 2">
            <a:extLst>
              <a:ext uri="{FF2B5EF4-FFF2-40B4-BE49-F238E27FC236}">
                <a16:creationId xmlns:a16="http://schemas.microsoft.com/office/drawing/2014/main" id="{241C7C27-BBD4-C542-A42B-7F756CDA355F}"/>
              </a:ext>
            </a:extLst>
          </p:cNvPr>
          <p:cNvSpPr>
            <a:spLocks noGrp="1"/>
          </p:cNvSpPr>
          <p:nvPr>
            <p:ph type="sldNum" sz="quarter" idx="10"/>
          </p:nvPr>
        </p:nvSpPr>
        <p:spPr/>
        <p:txBody>
          <a:bodyPr/>
          <a:lstStyle/>
          <a:p>
            <a:fld id="{A3979A82-1A5E-4C7B-AFC0-111CA6C3130A}" type="slidenum">
              <a:rPr lang="en-US" altLang="en-US" smtClean="0"/>
              <a:pPr/>
              <a:t>11</a:t>
            </a:fld>
            <a:endParaRPr lang="en-US" altLang="en-US"/>
          </a:p>
        </p:txBody>
      </p:sp>
      <p:sp>
        <p:nvSpPr>
          <p:cNvPr id="9" name="Footer Placeholder 5">
            <a:extLst>
              <a:ext uri="{FF2B5EF4-FFF2-40B4-BE49-F238E27FC236}">
                <a16:creationId xmlns:a16="http://schemas.microsoft.com/office/drawing/2014/main" id="{26A23643-4790-B1C7-CB23-9CF5EBF6E15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t>Doc #:5-25-0015-00-agen</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1A5C5-6D2A-DE43-B63C-34F023CF8649}"/>
              </a:ext>
            </a:extLst>
          </p:cNvPr>
          <p:cNvSpPr>
            <a:spLocks noGrp="1"/>
          </p:cNvSpPr>
          <p:nvPr>
            <p:ph type="title"/>
          </p:nvPr>
        </p:nvSpPr>
        <p:spPr>
          <a:xfrm>
            <a:off x="457200" y="478367"/>
            <a:ext cx="83693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DB828D8-9F93-1247-9791-CC38A11E8829}"/>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E632F1A-9003-3B4C-98C9-E0CFB63E9856}"/>
              </a:ext>
            </a:extLst>
          </p:cNvPr>
          <p:cNvSpPr/>
          <p:nvPr/>
        </p:nvSpPr>
        <p:spPr>
          <a:xfrm>
            <a:off x="336551" y="994834"/>
            <a:ext cx="8489949" cy="4257063"/>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shall</a:t>
            </a:r>
            <a:r>
              <a:rPr lang="en-US" altLang="en-US" sz="2133"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should </a:t>
            </a:r>
            <a:r>
              <a:rPr lang="en-US" altLang="en-US" sz="2133" b="1" dirty="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0" lvl="1" algn="ctr">
              <a:defRPr/>
            </a:pPr>
            <a:r>
              <a:rPr lang="en-US" altLang="en-US" sz="3200" b="1" dirty="0">
                <a:cs typeface="Calibri" panose="020F0502020204030204" pitchFamily="34" charset="0"/>
              </a:rPr>
              <a:t>Early identification of holders of potential Essential Patent Claims is encouraged</a:t>
            </a:r>
          </a:p>
        </p:txBody>
      </p:sp>
      <p:sp>
        <p:nvSpPr>
          <p:cNvPr id="3" name="Slide Number Placeholder 2">
            <a:extLst>
              <a:ext uri="{FF2B5EF4-FFF2-40B4-BE49-F238E27FC236}">
                <a16:creationId xmlns:a16="http://schemas.microsoft.com/office/drawing/2014/main" id="{F8A6CE01-8F84-D247-8D1D-201999D10A5D}"/>
              </a:ext>
            </a:extLst>
          </p:cNvPr>
          <p:cNvSpPr>
            <a:spLocks noGrp="1"/>
          </p:cNvSpPr>
          <p:nvPr>
            <p:ph type="sldNum" sz="quarter" idx="10"/>
          </p:nvPr>
        </p:nvSpPr>
        <p:spPr/>
        <p:txBody>
          <a:bodyPr/>
          <a:lstStyle/>
          <a:p>
            <a:fld id="{A3979A82-1A5E-4C7B-AFC0-111CA6C3130A}" type="slidenum">
              <a:rPr lang="en-US" altLang="en-US" smtClean="0"/>
              <a:pPr/>
              <a:t>12</a:t>
            </a:fld>
            <a:endParaRPr lang="en-US" altLang="en-US"/>
          </a:p>
        </p:txBody>
      </p:sp>
      <p:sp>
        <p:nvSpPr>
          <p:cNvPr id="4" name="Footer Placeholder 5">
            <a:extLst>
              <a:ext uri="{FF2B5EF4-FFF2-40B4-BE49-F238E27FC236}">
                <a16:creationId xmlns:a16="http://schemas.microsoft.com/office/drawing/2014/main" id="{09FC986E-BF54-8723-BBE4-0A0D961EAEC3}"/>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t>Doc #:5-25-0015-00-agen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D7B40-7910-7844-8851-B23883757CCD}"/>
              </a:ext>
            </a:extLst>
          </p:cNvPr>
          <p:cNvSpPr>
            <a:spLocks noGrp="1"/>
          </p:cNvSpPr>
          <p:nvPr>
            <p:ph type="title"/>
          </p:nvPr>
        </p:nvSpPr>
        <p:spPr>
          <a:xfrm>
            <a:off x="457200" y="484718"/>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36E3DC31-4768-EA44-80A1-B7FECE41C2C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57A5EA2-5572-DA41-8E37-FAD1195D4863}"/>
              </a:ext>
            </a:extLst>
          </p:cNvPr>
          <p:cNvSpPr/>
          <p:nvPr/>
        </p:nvSpPr>
        <p:spPr>
          <a:xfrm>
            <a:off x="340784" y="994834"/>
            <a:ext cx="8492067" cy="4758226"/>
          </a:xfrm>
          <a:prstGeom prst="rect">
            <a:avLst/>
          </a:prstGeom>
        </p:spPr>
        <p:txBody>
          <a:bodyPr>
            <a:spAutoFit/>
          </a:bodyPr>
          <a:lstStyle/>
          <a:p>
            <a:pPr marL="230394" indent="-230394">
              <a:buClr>
                <a:srgbClr val="4AC9E3"/>
              </a:buClr>
              <a:buSzPct val="150000"/>
              <a:buFont typeface="Arial" panose="020B0604020202020204" pitchFamily="34" charset="0"/>
              <a:buChar char="•"/>
              <a:defRPr/>
            </a:pPr>
            <a:r>
              <a:rPr lang="en-US" altLang="en-US" sz="2133" b="1" dirty="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Speak up now and respond to this Call for Potentially Essential Patents</a:t>
            </a:r>
          </a:p>
          <a:p>
            <a:pPr eaLnBrk="1" hangingPunct="1">
              <a:buClr>
                <a:srgbClr val="C00000"/>
              </a:buClr>
              <a:buSzPct val="150000"/>
              <a:defRPr/>
            </a:pPr>
            <a:endParaRPr lang="en-US" altLang="en-US" sz="2133" b="1" dirty="0">
              <a:cs typeface="Calibri" pitchFamily="34" charset="0"/>
            </a:endParaRPr>
          </a:p>
          <a:p>
            <a:pPr eaLnBrk="1" hangingPunct="1">
              <a:buClr>
                <a:srgbClr val="C00000"/>
              </a:buClr>
              <a:defRPr/>
            </a:pPr>
            <a:r>
              <a:rPr lang="en-US" altLang="en-US" sz="2133" dirty="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cs typeface="Calibri" pitchFamily="34" charset="0"/>
              </a:rPr>
            </a:br>
            <a:endParaRPr lang="en-US" altLang="en-US" sz="2133" b="1" dirty="0">
              <a:cs typeface="Calibri" pitchFamily="34" charset="0"/>
            </a:endParaRPr>
          </a:p>
          <a:p>
            <a:pPr eaLnBrk="1" hangingPunct="1">
              <a:lnSpc>
                <a:spcPct val="80000"/>
              </a:lnSpc>
              <a:buFont typeface="Monotype Sorts"/>
              <a:buNone/>
              <a:defRPr/>
            </a:pP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3DE05459-0913-3242-91BF-8F85D71B203B}"/>
              </a:ext>
            </a:extLst>
          </p:cNvPr>
          <p:cNvSpPr>
            <a:spLocks noGrp="1"/>
          </p:cNvSpPr>
          <p:nvPr>
            <p:ph type="sldNum" sz="quarter" idx="10"/>
          </p:nvPr>
        </p:nvSpPr>
        <p:spPr/>
        <p:txBody>
          <a:bodyPr/>
          <a:lstStyle/>
          <a:p>
            <a:fld id="{A3979A82-1A5E-4C7B-AFC0-111CA6C3130A}" type="slidenum">
              <a:rPr lang="en-US" altLang="en-US" smtClean="0"/>
              <a:pPr/>
              <a:t>13</a:t>
            </a:fld>
            <a:endParaRPr lang="en-US" altLang="en-US"/>
          </a:p>
        </p:txBody>
      </p:sp>
      <p:sp>
        <p:nvSpPr>
          <p:cNvPr id="4" name="Footer Placeholder 5">
            <a:extLst>
              <a:ext uri="{FF2B5EF4-FFF2-40B4-BE49-F238E27FC236}">
                <a16:creationId xmlns:a16="http://schemas.microsoft.com/office/drawing/2014/main" id="{EF01FA0B-CC38-E958-5CD3-44AB8257A9F9}"/>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t>Doc #:5-25-0015-00-agen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50B6F-4AF0-5249-A4FA-F2B31A2344E4}"/>
              </a:ext>
            </a:extLst>
          </p:cNvPr>
          <p:cNvSpPr>
            <a:spLocks noGrp="1"/>
          </p:cNvSpPr>
          <p:nvPr>
            <p:ph type="title"/>
          </p:nvPr>
        </p:nvSpPr>
        <p:spPr>
          <a:xfrm>
            <a:off x="495300" y="469900"/>
            <a:ext cx="8229600" cy="450851"/>
          </a:xfrm>
        </p:spPr>
        <p:txBody>
          <a:bodyPr>
            <a:noAutofit/>
          </a:bodyPr>
          <a:lstStyle/>
          <a:p>
            <a:pPr eaLnBrk="1" hangingPunct="1">
              <a:defRPr/>
            </a:pPr>
            <a:r>
              <a:rPr lang="en-US" altLang="en-US" sz="2800" dirty="0"/>
              <a:t>Other Guidelines for IEEE Working Group Meetings</a:t>
            </a:r>
            <a:endParaRPr lang="en-US" sz="2800" dirty="0"/>
          </a:p>
        </p:txBody>
      </p:sp>
      <p:sp>
        <p:nvSpPr>
          <p:cNvPr id="44035" name="Content Placeholder 2">
            <a:extLst>
              <a:ext uri="{FF2B5EF4-FFF2-40B4-BE49-F238E27FC236}">
                <a16:creationId xmlns:a16="http://schemas.microsoft.com/office/drawing/2014/main" id="{68425C63-1CB4-BE42-9C97-7DF6C37963CA}"/>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2DDC883A-0F0C-D746-B0B5-A05030C3EC8B}"/>
              </a:ext>
            </a:extLst>
          </p:cNvPr>
          <p:cNvSpPr>
            <a:spLocks noChangeArrowheads="1"/>
          </p:cNvSpPr>
          <p:nvPr/>
        </p:nvSpPr>
        <p:spPr bwMode="auto">
          <a:xfrm>
            <a:off x="340784" y="994833"/>
            <a:ext cx="8492067" cy="458773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cs typeface="Calibri" panose="020F0502020204030204" pitchFamily="34" charset="0"/>
              </a:rPr>
              <a:t>---------------------------------------------------------------   </a:t>
            </a:r>
          </a:p>
          <a:p>
            <a:pPr algn="ctr">
              <a:lnSpc>
                <a:spcPct val="80000"/>
              </a:lnSpc>
              <a:spcBef>
                <a:spcPts val="533"/>
              </a:spcBef>
              <a:defRPr/>
            </a:pPr>
            <a:r>
              <a:rPr lang="en-US" altLang="en-US" sz="1600" b="1" dirty="0">
                <a:cs typeface="Calibri" panose="020F0502020204030204" pitchFamily="34" charset="0"/>
              </a:rPr>
              <a:t>For more details, see </a:t>
            </a:r>
            <a:r>
              <a:rPr lang="en-US" altLang="en-US" sz="1600" b="1" i="1" dirty="0">
                <a:cs typeface="Calibri" panose="020F0502020204030204" pitchFamily="34" charset="0"/>
              </a:rPr>
              <a:t>IEEE SA Standards Board Operations Manual</a:t>
            </a:r>
            <a:r>
              <a:rPr lang="en-US" altLang="en-US" sz="1600" b="1" dirty="0">
                <a:cs typeface="Calibri" panose="020F0502020204030204" pitchFamily="34" charset="0"/>
              </a:rPr>
              <a:t>, clause 5.3.10 and </a:t>
            </a:r>
            <a:br>
              <a:rPr lang="en-US" altLang="en-US" sz="1600" b="1" dirty="0">
                <a:cs typeface="Calibri" panose="020F0502020204030204" pitchFamily="34" charset="0"/>
              </a:rPr>
            </a:br>
            <a:r>
              <a:rPr lang="en-US" altLang="en-US" sz="1600" b="1" i="1" dirty="0">
                <a:cs typeface="Calibri" panose="020F0502020204030204" pitchFamily="34" charset="0"/>
              </a:rPr>
              <a:t>Antitrust and Competition Policy: What You Need to Know </a:t>
            </a:r>
            <a:r>
              <a:rPr lang="en-US" altLang="en-US" sz="1600" b="1" dirty="0">
                <a:cs typeface="Calibri" panose="020F0502020204030204" pitchFamily="34" charset="0"/>
              </a:rPr>
              <a:t>at http://standards.ieee.org/develop/policies/antitrust.pdf</a:t>
            </a: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42BB7973-8A72-5949-B6AC-23877D731C37}"/>
              </a:ext>
            </a:extLst>
          </p:cNvPr>
          <p:cNvSpPr>
            <a:spLocks noGrp="1"/>
          </p:cNvSpPr>
          <p:nvPr>
            <p:ph type="sldNum" sz="quarter" idx="10"/>
          </p:nvPr>
        </p:nvSpPr>
        <p:spPr/>
        <p:txBody>
          <a:bodyPr/>
          <a:lstStyle/>
          <a:p>
            <a:fld id="{A3979A82-1A5E-4C7B-AFC0-111CA6C3130A}" type="slidenum">
              <a:rPr lang="en-US" altLang="en-US" smtClean="0"/>
              <a:pPr/>
              <a:t>14</a:t>
            </a:fld>
            <a:endParaRPr lang="en-US" altLang="en-US"/>
          </a:p>
        </p:txBody>
      </p:sp>
      <p:sp>
        <p:nvSpPr>
          <p:cNvPr id="4" name="Footer Placeholder 5">
            <a:extLst>
              <a:ext uri="{FF2B5EF4-FFF2-40B4-BE49-F238E27FC236}">
                <a16:creationId xmlns:a16="http://schemas.microsoft.com/office/drawing/2014/main" id="{8A3C22C4-7A53-BA5C-E0F0-1A3B75C8A91B}"/>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t>Doc #:5-25-0015-00-agen</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621F1-B588-A548-98CD-6E8ACAC99CD0}"/>
              </a:ext>
            </a:extLst>
          </p:cNvPr>
          <p:cNvSpPr>
            <a:spLocks noGrp="1"/>
          </p:cNvSpPr>
          <p:nvPr>
            <p:ph type="title"/>
          </p:nvPr>
        </p:nvSpPr>
        <p:spPr>
          <a:xfrm>
            <a:off x="457200" y="478367"/>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08168351-CCEF-0D4E-8145-C11BCC665F1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7F5A872-0D6A-A94E-8DAB-CACD0E694393}"/>
              </a:ext>
            </a:extLst>
          </p:cNvPr>
          <p:cNvSpPr/>
          <p:nvPr/>
        </p:nvSpPr>
        <p:spPr>
          <a:xfrm>
            <a:off x="340785" y="994834"/>
            <a:ext cx="8011583" cy="5260671"/>
          </a:xfrm>
          <a:prstGeom prst="rect">
            <a:avLst/>
          </a:prstGeom>
        </p:spPr>
        <p:txBody>
          <a:bodyPr>
            <a:spAutoFit/>
          </a:bodyPr>
          <a:lstStyle/>
          <a:p>
            <a:pPr marL="479988">
              <a:lnSpc>
                <a:spcPct val="90000"/>
              </a:lnSpc>
              <a:spcBef>
                <a:spcPts val="800"/>
              </a:spcBef>
              <a:defRPr/>
            </a:pPr>
            <a:r>
              <a:rPr lang="en-US" altLang="en-US" sz="2133" b="1" dirty="0">
                <a:latin typeface="+mn-lt"/>
                <a:cs typeface="Calibri" panose="020F0502020204030204" pitchFamily="34" charset="0"/>
              </a:rPr>
              <a:t>The patent policy and the procedures used to execute that policy are documented in the:</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Bylaws</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(http://standards.ieee.org/develop/policies/bylaws/sect6-7.html#6) </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Operations Manual</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133" dirty="0">
              <a:latin typeface="+mn-lt"/>
            </a:endParaRPr>
          </a:p>
          <a:p>
            <a:pPr marL="479988" lvl="1">
              <a:lnSpc>
                <a:spcPct val="90000"/>
              </a:lnSpc>
              <a:defRPr/>
            </a:pPr>
            <a:r>
              <a:rPr lang="en-US" altLang="en-US" sz="2133" b="1" dirty="0">
                <a:latin typeface="+mn-lt"/>
                <a:cs typeface="Calibri" panose="020F0502020204030204" pitchFamily="34" charset="0"/>
              </a:rPr>
              <a:t>Material about the patent policy is available at </a:t>
            </a:r>
            <a:r>
              <a:rPr lang="en-US" altLang="en-US" sz="2133" b="1" i="1" dirty="0">
                <a:latin typeface="+mn-lt"/>
                <a:cs typeface="Calibri" panose="020F0502020204030204" pitchFamily="34" charset="0"/>
              </a:rPr>
              <a:t>http://standards.ieee.org/about/sasb/patcom/materials.html</a:t>
            </a:r>
          </a:p>
          <a:p>
            <a:pPr lvl="1" eaLnBrk="1" hangingPunct="1">
              <a:lnSpc>
                <a:spcPct val="90000"/>
              </a:lnSpc>
              <a:defRPr/>
            </a:pPr>
            <a:endParaRPr lang="en-US" altLang="en-US" sz="2133" b="1" i="1" dirty="0">
              <a:latin typeface="+mn-lt"/>
              <a:cs typeface="Calibri" panose="020F0502020204030204" pitchFamily="34" charset="0"/>
            </a:endParaRPr>
          </a:p>
          <a:p>
            <a:pPr lvl="1" eaLnBrk="1" hangingPunct="1">
              <a:lnSpc>
                <a:spcPct val="90000"/>
              </a:lnSpc>
              <a:defRPr/>
            </a:pPr>
            <a:endParaRPr lang="en-US" altLang="en-US" sz="2133" b="1" dirty="0">
              <a:latin typeface="+mn-lt"/>
              <a:cs typeface="Calibri" panose="020F0502020204030204" pitchFamily="34" charset="0"/>
            </a:endParaRPr>
          </a:p>
          <a:p>
            <a:pPr marL="479988" algn="ctr">
              <a:lnSpc>
                <a:spcPct val="90000"/>
              </a:lnSpc>
              <a:defRPr/>
            </a:pPr>
            <a:r>
              <a:rPr lang="en-US" altLang="en-US" sz="3200" b="1" dirty="0">
                <a:solidFill>
                  <a:schemeClr val="accent2">
                    <a:lumMod val="75000"/>
                  </a:schemeClr>
                </a:solidFill>
                <a:latin typeface="+mn-lt"/>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133" b="1" dirty="0">
                <a:latin typeface="+mn-lt"/>
                <a:cs typeface="Calibri" panose="020F0502020204030204" pitchFamily="34" charset="0"/>
              </a:rPr>
            </a:br>
            <a:endParaRPr lang="en-US" altLang="en-US" sz="2133" b="1" dirty="0">
              <a:latin typeface="+mn-lt"/>
              <a:cs typeface="Calibri" panose="020F0502020204030204" pitchFamily="34" charset="0"/>
            </a:endParaRPr>
          </a:p>
        </p:txBody>
      </p:sp>
      <p:sp>
        <p:nvSpPr>
          <p:cNvPr id="3" name="Slide Number Placeholder 2">
            <a:extLst>
              <a:ext uri="{FF2B5EF4-FFF2-40B4-BE49-F238E27FC236}">
                <a16:creationId xmlns:a16="http://schemas.microsoft.com/office/drawing/2014/main" id="{754C5E76-CE17-D44A-802A-E1539C8BBEF9}"/>
              </a:ext>
            </a:extLst>
          </p:cNvPr>
          <p:cNvSpPr>
            <a:spLocks noGrp="1"/>
          </p:cNvSpPr>
          <p:nvPr>
            <p:ph type="sldNum" sz="quarter" idx="10"/>
          </p:nvPr>
        </p:nvSpPr>
        <p:spPr/>
        <p:txBody>
          <a:bodyPr/>
          <a:lstStyle/>
          <a:p>
            <a:fld id="{A3979A82-1A5E-4C7B-AFC0-111CA6C3130A}" type="slidenum">
              <a:rPr lang="en-US" altLang="en-US" smtClean="0"/>
              <a:pPr/>
              <a:t>15</a:t>
            </a:fld>
            <a:endParaRPr lang="en-US" altLang="en-US"/>
          </a:p>
        </p:txBody>
      </p:sp>
      <p:sp>
        <p:nvSpPr>
          <p:cNvPr id="4" name="Footer Placeholder 5">
            <a:extLst>
              <a:ext uri="{FF2B5EF4-FFF2-40B4-BE49-F238E27FC236}">
                <a16:creationId xmlns:a16="http://schemas.microsoft.com/office/drawing/2014/main" id="{B94ACDCA-C2CF-BA59-C2F5-2B0A5E0FBBFD}"/>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t>Doc #:5-25-0015-00-agen</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E72942-F424-CCA1-6315-FCA6341AA51D}"/>
            </a:ext>
          </a:extLst>
        </p:cNvPr>
        <p:cNvGrpSpPr/>
        <p:nvPr/>
      </p:nvGrpSpPr>
      <p:grpSpPr>
        <a:xfrm>
          <a:off x="0" y="0"/>
          <a:ext cx="0" cy="0"/>
          <a:chOff x="0" y="0"/>
          <a:chExt cx="0" cy="0"/>
        </a:xfrm>
      </p:grpSpPr>
      <p:sp>
        <p:nvSpPr>
          <p:cNvPr id="12290" name="Title 1">
            <a:extLst>
              <a:ext uri="{FF2B5EF4-FFF2-40B4-BE49-F238E27FC236}">
                <a16:creationId xmlns:a16="http://schemas.microsoft.com/office/drawing/2014/main" id="{C045FABD-F0D5-4314-6CAF-A7C0613FBCF5}"/>
              </a:ext>
            </a:extLst>
          </p:cNvPr>
          <p:cNvSpPr>
            <a:spLocks noGrp="1"/>
          </p:cNvSpPr>
          <p:nvPr>
            <p:ph type="title"/>
          </p:nvPr>
        </p:nvSpPr>
        <p:spPr/>
        <p:txBody>
          <a:bodyPr/>
          <a:lstStyle/>
          <a:p>
            <a:r>
              <a:rPr dirty="0"/>
              <a:t>Minutes for approval</a:t>
            </a:r>
          </a:p>
        </p:txBody>
      </p:sp>
      <p:sp>
        <p:nvSpPr>
          <p:cNvPr id="12291" name="Content Placeholder 2">
            <a:extLst>
              <a:ext uri="{FF2B5EF4-FFF2-40B4-BE49-F238E27FC236}">
                <a16:creationId xmlns:a16="http://schemas.microsoft.com/office/drawing/2014/main" id="{84B39DAF-328C-3507-C727-143AE5121186}"/>
              </a:ext>
            </a:extLst>
          </p:cNvPr>
          <p:cNvSpPr>
            <a:spLocks noGrp="1"/>
          </p:cNvSpPr>
          <p:nvPr>
            <p:ph idx="1"/>
          </p:nvPr>
        </p:nvSpPr>
        <p:spPr/>
        <p:txBody>
          <a:bodyPr/>
          <a:lstStyle/>
          <a:p>
            <a:r>
              <a:rPr dirty="0"/>
              <a:t>Motion to approve </a:t>
            </a:r>
            <a:r>
              <a:rPr lang="en-US" dirty="0">
                <a:solidFill>
                  <a:schemeClr val="tx1"/>
                </a:solidFill>
              </a:rPr>
              <a:t>11/1/24 </a:t>
            </a:r>
            <a:r>
              <a:rPr dirty="0"/>
              <a:t>WG minutes contained in </a:t>
            </a:r>
            <a:r>
              <a:rPr lang="en-US" dirty="0"/>
              <a:t>Doc #:</a:t>
            </a: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 </a:t>
            </a:r>
          </a:p>
          <a:p>
            <a:r>
              <a:rPr lang="en-US" dirty="0"/>
              <a:t>Vote: </a:t>
            </a:r>
          </a:p>
          <a:p>
            <a:endParaRPr lang="en-US" dirty="0"/>
          </a:p>
          <a:p>
            <a:endParaRPr dirty="0"/>
          </a:p>
        </p:txBody>
      </p:sp>
      <p:sp>
        <p:nvSpPr>
          <p:cNvPr id="4" name="Date Placeholder 3">
            <a:extLst>
              <a:ext uri="{FF2B5EF4-FFF2-40B4-BE49-F238E27FC236}">
                <a16:creationId xmlns:a16="http://schemas.microsoft.com/office/drawing/2014/main" id="{0C961BD3-7502-43E5-7124-828E3BA6F5A7}"/>
              </a:ext>
            </a:extLst>
          </p:cNvPr>
          <p:cNvSpPr>
            <a:spLocks noGrp="1"/>
          </p:cNvSpPr>
          <p:nvPr>
            <p:ph type="dt" sz="quarter" idx="10"/>
          </p:nvPr>
        </p:nvSpPr>
        <p:spPr>
          <a:xfrm>
            <a:off x="457200" y="6448425"/>
            <a:ext cx="2133600" cy="365125"/>
          </a:xfrm>
        </p:spPr>
        <p:txBody>
          <a:bodyPr/>
          <a:lstStyle/>
          <a:p>
            <a:pPr>
              <a:defRPr/>
            </a:pPr>
            <a:fld id="{4EB21B0B-15F2-0A42-AF49-0DD5CCEB91BE}" type="datetime1">
              <a:rPr lang="en-US" smtClean="0"/>
              <a:t>7/31/2025</a:t>
            </a:fld>
            <a:endParaRPr lang="en-US" dirty="0"/>
          </a:p>
        </p:txBody>
      </p:sp>
      <p:sp>
        <p:nvSpPr>
          <p:cNvPr id="5" name="Footer Placeholder 4">
            <a:extLst>
              <a:ext uri="{FF2B5EF4-FFF2-40B4-BE49-F238E27FC236}">
                <a16:creationId xmlns:a16="http://schemas.microsoft.com/office/drawing/2014/main" id="{4AB5C6F3-1F19-46F1-59B4-2E260A5C96E5}"/>
              </a:ext>
            </a:extLst>
          </p:cNvPr>
          <p:cNvSpPr>
            <a:spLocks noGrp="1"/>
          </p:cNvSpPr>
          <p:nvPr>
            <p:ph type="ftr" sz="quarter" idx="11"/>
          </p:nvPr>
        </p:nvSpPr>
        <p:spPr>
          <a:xfrm>
            <a:off x="3124200" y="6448425"/>
            <a:ext cx="2895600" cy="365125"/>
          </a:xfrm>
        </p:spPr>
        <p:txBody>
          <a:bodyPr/>
          <a:lstStyle/>
          <a:p>
            <a:pPr>
              <a:defRPr/>
            </a:pPr>
            <a:r>
              <a:rPr lang="en-US" dirty="0"/>
              <a:t>Doc #:5-25-0015-00-agen</a:t>
            </a:r>
          </a:p>
        </p:txBody>
      </p:sp>
      <p:sp>
        <p:nvSpPr>
          <p:cNvPr id="6" name="Slide Number Placeholder 5">
            <a:extLst>
              <a:ext uri="{FF2B5EF4-FFF2-40B4-BE49-F238E27FC236}">
                <a16:creationId xmlns:a16="http://schemas.microsoft.com/office/drawing/2014/main" id="{13E34BA0-065A-D4DB-B441-520AE0FF3C15}"/>
              </a:ext>
            </a:extLst>
          </p:cNvPr>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16</a:t>
            </a:fld>
            <a:endParaRPr lang="en-US" dirty="0"/>
          </a:p>
        </p:txBody>
      </p:sp>
      <p:sp>
        <p:nvSpPr>
          <p:cNvPr id="12295" name="Rectangle 2">
            <a:extLst>
              <a:ext uri="{FF2B5EF4-FFF2-40B4-BE49-F238E27FC236}">
                <a16:creationId xmlns:a16="http://schemas.microsoft.com/office/drawing/2014/main" id="{C93277F5-4565-F2E5-7A30-F784A0B2D842}"/>
              </a:ext>
            </a:extLst>
          </p:cNvPr>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35910260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EF221F-CA0B-1968-2CD9-3F3BBAA75DC6}"/>
            </a:ext>
          </a:extLst>
        </p:cNvPr>
        <p:cNvGrpSpPr/>
        <p:nvPr/>
      </p:nvGrpSpPr>
      <p:grpSpPr>
        <a:xfrm>
          <a:off x="0" y="0"/>
          <a:ext cx="0" cy="0"/>
          <a:chOff x="0" y="0"/>
          <a:chExt cx="0" cy="0"/>
        </a:xfrm>
      </p:grpSpPr>
      <p:sp>
        <p:nvSpPr>
          <p:cNvPr id="12290" name="Title 1">
            <a:extLst>
              <a:ext uri="{FF2B5EF4-FFF2-40B4-BE49-F238E27FC236}">
                <a16:creationId xmlns:a16="http://schemas.microsoft.com/office/drawing/2014/main" id="{8AB00EFA-B0BA-DCF9-CA21-3FAA7829ECAF}"/>
              </a:ext>
            </a:extLst>
          </p:cNvPr>
          <p:cNvSpPr>
            <a:spLocks noGrp="1"/>
          </p:cNvSpPr>
          <p:nvPr>
            <p:ph type="title"/>
          </p:nvPr>
        </p:nvSpPr>
        <p:spPr/>
        <p:txBody>
          <a:bodyPr/>
          <a:lstStyle/>
          <a:p>
            <a:r>
              <a:rPr dirty="0"/>
              <a:t>Minutes for approval</a:t>
            </a:r>
          </a:p>
        </p:txBody>
      </p:sp>
      <p:sp>
        <p:nvSpPr>
          <p:cNvPr id="12291" name="Content Placeholder 2">
            <a:extLst>
              <a:ext uri="{FF2B5EF4-FFF2-40B4-BE49-F238E27FC236}">
                <a16:creationId xmlns:a16="http://schemas.microsoft.com/office/drawing/2014/main" id="{9C8A22A3-A978-23E7-8C21-412E7367537D}"/>
              </a:ext>
            </a:extLst>
          </p:cNvPr>
          <p:cNvSpPr>
            <a:spLocks noGrp="1"/>
          </p:cNvSpPr>
          <p:nvPr>
            <p:ph idx="1"/>
          </p:nvPr>
        </p:nvSpPr>
        <p:spPr/>
        <p:txBody>
          <a:bodyPr/>
          <a:lstStyle/>
          <a:p>
            <a:r>
              <a:rPr dirty="0"/>
              <a:t>Motion to approve </a:t>
            </a:r>
            <a:r>
              <a:rPr lang="en-US" dirty="0">
                <a:solidFill>
                  <a:schemeClr val="tx1"/>
                </a:solidFill>
              </a:rPr>
              <a:t>5/2/25 </a:t>
            </a:r>
            <a:r>
              <a:rPr dirty="0"/>
              <a:t>WG minutes contained in </a:t>
            </a:r>
            <a:r>
              <a:rPr lang="en-US" dirty="0"/>
              <a:t>Doc #: </a:t>
            </a: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 </a:t>
            </a:r>
          </a:p>
          <a:p>
            <a:r>
              <a:rPr lang="en-US" dirty="0"/>
              <a:t>Vote: </a:t>
            </a:r>
          </a:p>
          <a:p>
            <a:endParaRPr lang="en-US" dirty="0"/>
          </a:p>
          <a:p>
            <a:endParaRPr dirty="0"/>
          </a:p>
        </p:txBody>
      </p:sp>
      <p:sp>
        <p:nvSpPr>
          <p:cNvPr id="4" name="Date Placeholder 3">
            <a:extLst>
              <a:ext uri="{FF2B5EF4-FFF2-40B4-BE49-F238E27FC236}">
                <a16:creationId xmlns:a16="http://schemas.microsoft.com/office/drawing/2014/main" id="{E8EFFFA3-931F-E3BC-8293-7D44AF303C74}"/>
              </a:ext>
            </a:extLst>
          </p:cNvPr>
          <p:cNvSpPr>
            <a:spLocks noGrp="1"/>
          </p:cNvSpPr>
          <p:nvPr>
            <p:ph type="dt" sz="quarter" idx="10"/>
          </p:nvPr>
        </p:nvSpPr>
        <p:spPr>
          <a:xfrm>
            <a:off x="457200" y="6448425"/>
            <a:ext cx="2133600" cy="365125"/>
          </a:xfrm>
        </p:spPr>
        <p:txBody>
          <a:bodyPr/>
          <a:lstStyle/>
          <a:p>
            <a:pPr>
              <a:defRPr/>
            </a:pPr>
            <a:fld id="{4EB21B0B-15F2-0A42-AF49-0DD5CCEB91BE}" type="datetime1">
              <a:rPr lang="en-US" smtClean="0"/>
              <a:t>7/31/2025</a:t>
            </a:fld>
            <a:endParaRPr lang="en-US" dirty="0"/>
          </a:p>
        </p:txBody>
      </p:sp>
      <p:sp>
        <p:nvSpPr>
          <p:cNvPr id="5" name="Footer Placeholder 4">
            <a:extLst>
              <a:ext uri="{FF2B5EF4-FFF2-40B4-BE49-F238E27FC236}">
                <a16:creationId xmlns:a16="http://schemas.microsoft.com/office/drawing/2014/main" id="{B0681CBE-440F-ED45-F63C-292A3E0F9A4A}"/>
              </a:ext>
            </a:extLst>
          </p:cNvPr>
          <p:cNvSpPr>
            <a:spLocks noGrp="1"/>
          </p:cNvSpPr>
          <p:nvPr>
            <p:ph type="ftr" sz="quarter" idx="11"/>
          </p:nvPr>
        </p:nvSpPr>
        <p:spPr>
          <a:xfrm>
            <a:off x="3124200" y="6448425"/>
            <a:ext cx="2895600" cy="365125"/>
          </a:xfrm>
        </p:spPr>
        <p:txBody>
          <a:bodyPr/>
          <a:lstStyle/>
          <a:p>
            <a:pPr>
              <a:defRPr/>
            </a:pPr>
            <a:r>
              <a:rPr lang="en-US" dirty="0"/>
              <a:t>Doc #:5-25-0015-00-agen</a:t>
            </a:r>
          </a:p>
        </p:txBody>
      </p:sp>
      <p:sp>
        <p:nvSpPr>
          <p:cNvPr id="6" name="Slide Number Placeholder 5">
            <a:extLst>
              <a:ext uri="{FF2B5EF4-FFF2-40B4-BE49-F238E27FC236}">
                <a16:creationId xmlns:a16="http://schemas.microsoft.com/office/drawing/2014/main" id="{3DD1EED0-C17F-2332-4F13-F9587DC0D079}"/>
              </a:ext>
            </a:extLst>
          </p:cNvPr>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17</a:t>
            </a:fld>
            <a:endParaRPr lang="en-US" dirty="0"/>
          </a:p>
        </p:txBody>
      </p:sp>
      <p:sp>
        <p:nvSpPr>
          <p:cNvPr id="12295" name="Rectangle 2">
            <a:extLst>
              <a:ext uri="{FF2B5EF4-FFF2-40B4-BE49-F238E27FC236}">
                <a16:creationId xmlns:a16="http://schemas.microsoft.com/office/drawing/2014/main" id="{46DF7D5D-4B6A-2536-3623-2BDC3BD6722F}"/>
              </a:ext>
            </a:extLst>
          </p:cNvPr>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42751274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EBAE5C-C91F-291F-2F85-7544CEB5DC86}"/>
            </a:ext>
          </a:extLst>
        </p:cNvPr>
        <p:cNvGrpSpPr/>
        <p:nvPr/>
      </p:nvGrpSpPr>
      <p:grpSpPr>
        <a:xfrm>
          <a:off x="0" y="0"/>
          <a:ext cx="0" cy="0"/>
          <a:chOff x="0" y="0"/>
          <a:chExt cx="0" cy="0"/>
        </a:xfrm>
      </p:grpSpPr>
      <p:sp>
        <p:nvSpPr>
          <p:cNvPr id="12290" name="Title 1">
            <a:extLst>
              <a:ext uri="{FF2B5EF4-FFF2-40B4-BE49-F238E27FC236}">
                <a16:creationId xmlns:a16="http://schemas.microsoft.com/office/drawing/2014/main" id="{C3E4DFD5-85CC-87F5-D177-0C30F19EE338}"/>
              </a:ext>
            </a:extLst>
          </p:cNvPr>
          <p:cNvSpPr>
            <a:spLocks noGrp="1"/>
          </p:cNvSpPr>
          <p:nvPr>
            <p:ph type="title"/>
          </p:nvPr>
        </p:nvSpPr>
        <p:spPr/>
        <p:txBody>
          <a:bodyPr/>
          <a:lstStyle/>
          <a:p>
            <a:r>
              <a:rPr dirty="0"/>
              <a:t>Minutes for approval</a:t>
            </a:r>
          </a:p>
        </p:txBody>
      </p:sp>
      <p:sp>
        <p:nvSpPr>
          <p:cNvPr id="12291" name="Content Placeholder 2">
            <a:extLst>
              <a:ext uri="{FF2B5EF4-FFF2-40B4-BE49-F238E27FC236}">
                <a16:creationId xmlns:a16="http://schemas.microsoft.com/office/drawing/2014/main" id="{F1AAEEA0-1803-0350-2F2A-BA4C130FD215}"/>
              </a:ext>
            </a:extLst>
          </p:cNvPr>
          <p:cNvSpPr>
            <a:spLocks noGrp="1"/>
          </p:cNvSpPr>
          <p:nvPr>
            <p:ph idx="1"/>
          </p:nvPr>
        </p:nvSpPr>
        <p:spPr/>
        <p:txBody>
          <a:bodyPr/>
          <a:lstStyle/>
          <a:p>
            <a:r>
              <a:rPr dirty="0"/>
              <a:t>Motion to approve </a:t>
            </a:r>
            <a:r>
              <a:rPr lang="en-US" dirty="0">
                <a:solidFill>
                  <a:schemeClr val="tx1"/>
                </a:solidFill>
              </a:rPr>
              <a:t>6/5/25 </a:t>
            </a:r>
            <a:r>
              <a:rPr dirty="0"/>
              <a:t>WG minutes contained in </a:t>
            </a:r>
            <a:r>
              <a:rPr lang="en-US" dirty="0"/>
              <a:t>Doc #: </a:t>
            </a: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 </a:t>
            </a:r>
          </a:p>
          <a:p>
            <a:r>
              <a:rPr lang="en-US" dirty="0"/>
              <a:t>Vote: </a:t>
            </a:r>
          </a:p>
          <a:p>
            <a:endParaRPr lang="en-US" dirty="0"/>
          </a:p>
          <a:p>
            <a:endParaRPr dirty="0"/>
          </a:p>
        </p:txBody>
      </p:sp>
      <p:sp>
        <p:nvSpPr>
          <p:cNvPr id="4" name="Date Placeholder 3">
            <a:extLst>
              <a:ext uri="{FF2B5EF4-FFF2-40B4-BE49-F238E27FC236}">
                <a16:creationId xmlns:a16="http://schemas.microsoft.com/office/drawing/2014/main" id="{7ABC7DB5-2AEC-CE43-34C4-7E99DCC4AAA6}"/>
              </a:ext>
            </a:extLst>
          </p:cNvPr>
          <p:cNvSpPr>
            <a:spLocks noGrp="1"/>
          </p:cNvSpPr>
          <p:nvPr>
            <p:ph type="dt" sz="quarter" idx="10"/>
          </p:nvPr>
        </p:nvSpPr>
        <p:spPr>
          <a:xfrm>
            <a:off x="457200" y="6448425"/>
            <a:ext cx="2133600" cy="365125"/>
          </a:xfrm>
        </p:spPr>
        <p:txBody>
          <a:bodyPr/>
          <a:lstStyle/>
          <a:p>
            <a:pPr>
              <a:defRPr/>
            </a:pPr>
            <a:fld id="{4EB21B0B-15F2-0A42-AF49-0DD5CCEB91BE}" type="datetime1">
              <a:rPr lang="en-US" smtClean="0"/>
              <a:t>7/31/2025</a:t>
            </a:fld>
            <a:endParaRPr lang="en-US" dirty="0"/>
          </a:p>
        </p:txBody>
      </p:sp>
      <p:sp>
        <p:nvSpPr>
          <p:cNvPr id="5" name="Footer Placeholder 4">
            <a:extLst>
              <a:ext uri="{FF2B5EF4-FFF2-40B4-BE49-F238E27FC236}">
                <a16:creationId xmlns:a16="http://schemas.microsoft.com/office/drawing/2014/main" id="{BB1F0217-84B4-C945-4597-31E3E12EC85F}"/>
              </a:ext>
            </a:extLst>
          </p:cNvPr>
          <p:cNvSpPr>
            <a:spLocks noGrp="1"/>
          </p:cNvSpPr>
          <p:nvPr>
            <p:ph type="ftr" sz="quarter" idx="11"/>
          </p:nvPr>
        </p:nvSpPr>
        <p:spPr>
          <a:xfrm>
            <a:off x="3124200" y="6448425"/>
            <a:ext cx="2895600" cy="365125"/>
          </a:xfrm>
        </p:spPr>
        <p:txBody>
          <a:bodyPr/>
          <a:lstStyle/>
          <a:p>
            <a:pPr>
              <a:defRPr/>
            </a:pPr>
            <a:r>
              <a:rPr lang="en-US" dirty="0"/>
              <a:t>Doc #:5-25-0015-00-agen</a:t>
            </a:r>
          </a:p>
        </p:txBody>
      </p:sp>
      <p:sp>
        <p:nvSpPr>
          <p:cNvPr id="6" name="Slide Number Placeholder 5">
            <a:extLst>
              <a:ext uri="{FF2B5EF4-FFF2-40B4-BE49-F238E27FC236}">
                <a16:creationId xmlns:a16="http://schemas.microsoft.com/office/drawing/2014/main" id="{148B44F4-DE3E-D7FC-0C49-B75A7E5DAA7D}"/>
              </a:ext>
            </a:extLst>
          </p:cNvPr>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18</a:t>
            </a:fld>
            <a:endParaRPr lang="en-US" dirty="0"/>
          </a:p>
        </p:txBody>
      </p:sp>
      <p:sp>
        <p:nvSpPr>
          <p:cNvPr id="12295" name="Rectangle 2">
            <a:extLst>
              <a:ext uri="{FF2B5EF4-FFF2-40B4-BE49-F238E27FC236}">
                <a16:creationId xmlns:a16="http://schemas.microsoft.com/office/drawing/2014/main" id="{34CEC2A5-09E2-7FB8-DBA4-7A349755A171}"/>
              </a:ext>
            </a:extLst>
          </p:cNvPr>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34069995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5AB216-9B84-25E2-BD47-F36D82093516}"/>
            </a:ext>
          </a:extLst>
        </p:cNvPr>
        <p:cNvGrpSpPr/>
        <p:nvPr/>
      </p:nvGrpSpPr>
      <p:grpSpPr>
        <a:xfrm>
          <a:off x="0" y="0"/>
          <a:ext cx="0" cy="0"/>
          <a:chOff x="0" y="0"/>
          <a:chExt cx="0" cy="0"/>
        </a:xfrm>
      </p:grpSpPr>
      <p:sp>
        <p:nvSpPr>
          <p:cNvPr id="12290" name="Title 1">
            <a:extLst>
              <a:ext uri="{FF2B5EF4-FFF2-40B4-BE49-F238E27FC236}">
                <a16:creationId xmlns:a16="http://schemas.microsoft.com/office/drawing/2014/main" id="{7C31AE40-D6CF-8EF3-587F-FB40457D8D83}"/>
              </a:ext>
            </a:extLst>
          </p:cNvPr>
          <p:cNvSpPr>
            <a:spLocks noGrp="1"/>
          </p:cNvSpPr>
          <p:nvPr>
            <p:ph type="title"/>
          </p:nvPr>
        </p:nvSpPr>
        <p:spPr/>
        <p:txBody>
          <a:bodyPr/>
          <a:lstStyle/>
          <a:p>
            <a:r>
              <a:rPr dirty="0"/>
              <a:t>Minutes for approval</a:t>
            </a:r>
          </a:p>
        </p:txBody>
      </p:sp>
      <p:sp>
        <p:nvSpPr>
          <p:cNvPr id="12291" name="Content Placeholder 2">
            <a:extLst>
              <a:ext uri="{FF2B5EF4-FFF2-40B4-BE49-F238E27FC236}">
                <a16:creationId xmlns:a16="http://schemas.microsoft.com/office/drawing/2014/main" id="{7DC46935-81D8-6F44-31E8-EC7D0C90682C}"/>
              </a:ext>
            </a:extLst>
          </p:cNvPr>
          <p:cNvSpPr>
            <a:spLocks noGrp="1"/>
          </p:cNvSpPr>
          <p:nvPr>
            <p:ph idx="1"/>
          </p:nvPr>
        </p:nvSpPr>
        <p:spPr/>
        <p:txBody>
          <a:bodyPr/>
          <a:lstStyle/>
          <a:p>
            <a:r>
              <a:rPr dirty="0"/>
              <a:t>Motion to approve </a:t>
            </a:r>
            <a:r>
              <a:rPr lang="en-US" dirty="0">
                <a:solidFill>
                  <a:schemeClr val="tx1"/>
                </a:solidFill>
              </a:rPr>
              <a:t>7/11/25 </a:t>
            </a:r>
            <a:r>
              <a:rPr dirty="0"/>
              <a:t>WG minutes contained in </a:t>
            </a:r>
            <a:r>
              <a:rPr lang="en-US" dirty="0"/>
              <a:t>Doc #: </a:t>
            </a: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 </a:t>
            </a:r>
          </a:p>
          <a:p>
            <a:r>
              <a:rPr lang="en-US" dirty="0"/>
              <a:t>Vote: </a:t>
            </a:r>
          </a:p>
          <a:p>
            <a:endParaRPr lang="en-US" dirty="0"/>
          </a:p>
          <a:p>
            <a:endParaRPr dirty="0"/>
          </a:p>
        </p:txBody>
      </p:sp>
      <p:sp>
        <p:nvSpPr>
          <p:cNvPr id="4" name="Date Placeholder 3">
            <a:extLst>
              <a:ext uri="{FF2B5EF4-FFF2-40B4-BE49-F238E27FC236}">
                <a16:creationId xmlns:a16="http://schemas.microsoft.com/office/drawing/2014/main" id="{BF8E6A8A-74EA-A32D-DB8F-24241D3AB105}"/>
              </a:ext>
            </a:extLst>
          </p:cNvPr>
          <p:cNvSpPr>
            <a:spLocks noGrp="1"/>
          </p:cNvSpPr>
          <p:nvPr>
            <p:ph type="dt" sz="quarter" idx="10"/>
          </p:nvPr>
        </p:nvSpPr>
        <p:spPr>
          <a:xfrm>
            <a:off x="457200" y="6448425"/>
            <a:ext cx="2133600" cy="365125"/>
          </a:xfrm>
        </p:spPr>
        <p:txBody>
          <a:bodyPr/>
          <a:lstStyle/>
          <a:p>
            <a:pPr>
              <a:defRPr/>
            </a:pPr>
            <a:fld id="{4EB21B0B-15F2-0A42-AF49-0DD5CCEB91BE}" type="datetime1">
              <a:rPr lang="en-US" smtClean="0"/>
              <a:t>7/31/2025</a:t>
            </a:fld>
            <a:endParaRPr lang="en-US" dirty="0"/>
          </a:p>
        </p:txBody>
      </p:sp>
      <p:sp>
        <p:nvSpPr>
          <p:cNvPr id="5" name="Footer Placeholder 4">
            <a:extLst>
              <a:ext uri="{FF2B5EF4-FFF2-40B4-BE49-F238E27FC236}">
                <a16:creationId xmlns:a16="http://schemas.microsoft.com/office/drawing/2014/main" id="{1C092ED2-5354-7395-B2B7-C46ED97316E9}"/>
              </a:ext>
            </a:extLst>
          </p:cNvPr>
          <p:cNvSpPr>
            <a:spLocks noGrp="1"/>
          </p:cNvSpPr>
          <p:nvPr>
            <p:ph type="ftr" sz="quarter" idx="11"/>
          </p:nvPr>
        </p:nvSpPr>
        <p:spPr>
          <a:xfrm>
            <a:off x="3124200" y="6448425"/>
            <a:ext cx="2895600" cy="365125"/>
          </a:xfrm>
        </p:spPr>
        <p:txBody>
          <a:bodyPr/>
          <a:lstStyle/>
          <a:p>
            <a:pPr>
              <a:defRPr/>
            </a:pPr>
            <a:r>
              <a:rPr lang="en-US" dirty="0"/>
              <a:t>Doc #:5-25-0015-00-agen</a:t>
            </a:r>
          </a:p>
        </p:txBody>
      </p:sp>
      <p:sp>
        <p:nvSpPr>
          <p:cNvPr id="6" name="Slide Number Placeholder 5">
            <a:extLst>
              <a:ext uri="{FF2B5EF4-FFF2-40B4-BE49-F238E27FC236}">
                <a16:creationId xmlns:a16="http://schemas.microsoft.com/office/drawing/2014/main" id="{6D583081-CBC9-B9DD-7272-B23E365F825A}"/>
              </a:ext>
            </a:extLst>
          </p:cNvPr>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19</a:t>
            </a:fld>
            <a:endParaRPr lang="en-US" dirty="0"/>
          </a:p>
        </p:txBody>
      </p:sp>
      <p:sp>
        <p:nvSpPr>
          <p:cNvPr id="12295" name="Rectangle 2">
            <a:extLst>
              <a:ext uri="{FF2B5EF4-FFF2-40B4-BE49-F238E27FC236}">
                <a16:creationId xmlns:a16="http://schemas.microsoft.com/office/drawing/2014/main" id="{44FEF44B-2782-4519-6D33-A0246CE0C535}"/>
              </a:ext>
            </a:extLst>
          </p:cNvPr>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2239356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F92B9163-773B-844A-BA75-0E440DDA909F}" type="datetime1">
              <a:rPr lang="en-US" smtClean="0"/>
              <a:t>7/31/2025</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#:5-25-0015-00-agen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3477875"/>
          </a:xfrm>
          <a:prstGeom prst="rect">
            <a:avLst/>
          </a:prstGeom>
        </p:spPr>
        <p:txBody>
          <a:bodyPr wrap="square">
            <a:spAutoFit/>
          </a:bodyPr>
          <a:lstStyle/>
          <a:p>
            <a:pPr marL="0" marR="0">
              <a:spcBef>
                <a:spcPts val="0"/>
              </a:spcBef>
              <a:spcAft>
                <a:spcPts val="0"/>
              </a:spcAft>
            </a:pPr>
            <a:r>
              <a:rPr lang="en-US" b="1" dirty="0"/>
              <a:t>IEEE 1900.5 Meetings from 1430-1630</a:t>
            </a:r>
          </a:p>
          <a:p>
            <a:pPr marL="0" marR="0">
              <a:spcBef>
                <a:spcPts val="0"/>
              </a:spcBef>
              <a:spcAft>
                <a:spcPts val="0"/>
              </a:spcAft>
            </a:pPr>
            <a:endParaRPr lang="en-US" dirty="0"/>
          </a:p>
          <a:p>
            <a:endParaRPr lang="en-US" sz="1400" dirty="0"/>
          </a:p>
          <a:p>
            <a:endParaRPr lang="en-US" sz="1400" dirty="0"/>
          </a:p>
          <a:p>
            <a:endParaRPr lang="en-US" sz="1400" dirty="0"/>
          </a:p>
          <a:p>
            <a:br>
              <a:rPr lang="en-US" sz="3200" dirty="0"/>
            </a:br>
            <a:r>
              <a:rPr lang="en-US" kern="100" dirty="0">
                <a:solidFill>
                  <a:srgbClr val="333333"/>
                </a:solidFill>
                <a:effectLst/>
                <a:latin typeface="Arial" panose="020B0604020202020204" pitchFamily="34" charset="0"/>
                <a:ea typeface="Aptos" panose="020B0004020202020204" pitchFamily="34" charset="0"/>
                <a:cs typeface="Aptos" panose="020B0004020202020204" pitchFamily="34" charset="0"/>
              </a:rPr>
              <a:t>Meeting number (access code): </a:t>
            </a:r>
            <a:r>
              <a:rPr lang="en-US" kern="0" dirty="0">
                <a:solidFill>
                  <a:srgbClr val="333333"/>
                </a:solidFill>
                <a:effectLst/>
                <a:latin typeface="Arial" panose="020B0604020202020204" pitchFamily="34" charset="0"/>
                <a:ea typeface="Aptos" panose="020B0004020202020204" pitchFamily="34" charset="0"/>
              </a:rPr>
              <a:t>2335 </a:t>
            </a:r>
            <a:r>
              <a:rPr lang="en-US" sz="1800" kern="0" dirty="0">
                <a:solidFill>
                  <a:srgbClr val="333333"/>
                </a:solidFill>
                <a:effectLst/>
                <a:latin typeface="Arial" panose="020B0604020202020204" pitchFamily="34" charset="0"/>
                <a:ea typeface="Aptos" panose="020B0004020202020204" pitchFamily="34" charset="0"/>
              </a:rPr>
              <a:t>992 1678 </a:t>
            </a:r>
          </a:p>
          <a:p>
            <a:endParaRPr lang="en-US" sz="1400" kern="100" dirty="0">
              <a:solidFill>
                <a:srgbClr val="333333"/>
              </a:solidFill>
              <a:effectLst/>
              <a:latin typeface="Arial" panose="020B0604020202020204" pitchFamily="34" charset="0"/>
              <a:ea typeface="Aptos" panose="020B0004020202020204" pitchFamily="34" charset="0"/>
              <a:cs typeface="Aptos" panose="020B0004020202020204" pitchFamily="34" charset="0"/>
            </a:endParaRPr>
          </a:p>
          <a:p>
            <a:endParaRPr lang="en-US" sz="1400" kern="100" dirty="0">
              <a:solidFill>
                <a:srgbClr val="333333"/>
              </a:solidFill>
              <a:latin typeface="Arial" panose="020B0604020202020204" pitchFamily="34" charset="0"/>
              <a:ea typeface="Aptos" panose="020B0004020202020204" pitchFamily="34" charset="0"/>
              <a:cs typeface="Aptos" panose="020B0004020202020204" pitchFamily="34" charset="0"/>
            </a:endParaRPr>
          </a:p>
          <a:p>
            <a:r>
              <a:rPr lang="en-US" b="1" kern="100" dirty="0">
                <a:solidFill>
                  <a:srgbClr val="000000"/>
                </a:solidFill>
                <a:effectLst/>
                <a:latin typeface="Arial" panose="020B0604020202020204" pitchFamily="34" charset="0"/>
                <a:ea typeface="Aptos" panose="020B0004020202020204" pitchFamily="34" charset="0"/>
                <a:cs typeface="Aptos" panose="020B0004020202020204" pitchFamily="34" charset="0"/>
              </a:rPr>
              <a:t>Tap to join from a mobile device (attendees only)</a:t>
            </a:r>
            <a:endParaRPr lang="en-US" sz="2800" kern="100" dirty="0">
              <a:effectLst/>
              <a:latin typeface="Aptos" panose="020B0004020202020204" pitchFamily="34" charset="0"/>
              <a:ea typeface="Aptos" panose="020B0004020202020204" pitchFamily="34" charset="0"/>
              <a:cs typeface="Aptos" panose="020B0004020202020204" pitchFamily="34" charset="0"/>
            </a:endParaRPr>
          </a:p>
          <a:p>
            <a:r>
              <a:rPr lang="en-US" sz="1800" u="none" strike="noStrike" kern="0" dirty="0">
                <a:solidFill>
                  <a:srgbClr val="005E7D"/>
                </a:solidFill>
                <a:effectLst/>
                <a:latin typeface="Arial" panose="020B0604020202020204" pitchFamily="34" charset="0"/>
                <a:ea typeface="Aptos" panose="020B0004020202020204" pitchFamily="34" charset="0"/>
                <a:cs typeface="Arial" panose="020B0604020202020204" pitchFamily="34" charset="0"/>
                <a:hlinkClick r:id="rId3"/>
              </a:rPr>
              <a:t>+1-646-992-2010,,23359921678##</a:t>
            </a:r>
            <a:r>
              <a:rPr lang="en-US" sz="1800" kern="0" dirty="0">
                <a:solidFill>
                  <a:srgbClr val="333333"/>
                </a:solidFill>
                <a:effectLst/>
                <a:latin typeface="Arial" panose="020B0604020202020204" pitchFamily="34" charset="0"/>
                <a:ea typeface="Aptos" panose="020B0004020202020204" pitchFamily="34" charset="0"/>
              </a:rPr>
              <a:t> </a:t>
            </a:r>
            <a:r>
              <a:rPr lang="en-US" kern="100" dirty="0">
                <a:solidFill>
                  <a:srgbClr val="333333"/>
                </a:solidFill>
                <a:effectLst/>
                <a:latin typeface="Arial" panose="020B0604020202020204" pitchFamily="34" charset="0"/>
                <a:ea typeface="Aptos" panose="020B0004020202020204" pitchFamily="34" charset="0"/>
                <a:cs typeface="Aptos" panose="020B0004020202020204" pitchFamily="34" charset="0"/>
              </a:rPr>
              <a:t>United States Toll (New York City)</a:t>
            </a:r>
            <a:endParaRPr lang="en-US" kern="100" dirty="0">
              <a:effectLst/>
              <a:latin typeface="Aptos" panose="020B0004020202020204" pitchFamily="34" charset="0"/>
              <a:ea typeface="Aptos" panose="020B0004020202020204" pitchFamily="34" charset="0"/>
              <a:cs typeface="Aptos" panose="020B0004020202020204" pitchFamily="34" charset="0"/>
            </a:endParaRPr>
          </a:p>
          <a:p>
            <a:r>
              <a:rPr lang="en-US" u="none" strike="noStrike" kern="0" dirty="0">
                <a:solidFill>
                  <a:srgbClr val="005E7D"/>
                </a:solidFill>
                <a:effectLst/>
                <a:latin typeface="Arial" panose="020B0604020202020204" pitchFamily="34" charset="0"/>
                <a:ea typeface="Aptos" panose="020B0004020202020204" pitchFamily="34" charset="0"/>
                <a:cs typeface="Arial" panose="020B0604020202020204" pitchFamily="34" charset="0"/>
                <a:hlinkClick r:id="rId4"/>
              </a:rPr>
              <a:t>+1-213-306-3065,,23359921678##</a:t>
            </a:r>
            <a:r>
              <a:rPr lang="en-US" kern="0" dirty="0">
                <a:solidFill>
                  <a:srgbClr val="333333"/>
                </a:solidFill>
                <a:effectLst/>
                <a:latin typeface="Arial" panose="020B0604020202020204" pitchFamily="34" charset="0"/>
                <a:ea typeface="Aptos" panose="020B0004020202020204" pitchFamily="34" charset="0"/>
              </a:rPr>
              <a:t> </a:t>
            </a:r>
            <a:r>
              <a:rPr lang="en-US" kern="100" dirty="0">
                <a:solidFill>
                  <a:srgbClr val="333333"/>
                </a:solidFill>
                <a:effectLst/>
                <a:latin typeface="Arial" panose="020B0604020202020204" pitchFamily="34" charset="0"/>
                <a:ea typeface="Aptos" panose="020B0004020202020204" pitchFamily="34" charset="0"/>
                <a:cs typeface="Aptos" panose="020B0004020202020204" pitchFamily="34" charset="0"/>
              </a:rPr>
              <a:t>United States Toll (Los Angeles)</a:t>
            </a:r>
            <a:endParaRPr lang="en-US" dirty="0">
              <a:ea typeface="Times New Roman" panose="02020603050405020304" pitchFamily="18" charset="0"/>
              <a:cs typeface="Times New Roman" panose="02020603050405020304" pitchFamily="18" charset="0"/>
            </a:endParaRPr>
          </a:p>
        </p:txBody>
      </p:sp>
      <p:graphicFrame>
        <p:nvGraphicFramePr>
          <p:cNvPr id="9" name="Table 8">
            <a:extLst>
              <a:ext uri="{FF2B5EF4-FFF2-40B4-BE49-F238E27FC236}">
                <a16:creationId xmlns:a16="http://schemas.microsoft.com/office/drawing/2014/main" id="{C4D1BFF7-6F08-563B-F5A7-E26415DB100A}"/>
              </a:ext>
            </a:extLst>
          </p:cNvPr>
          <p:cNvGraphicFramePr>
            <a:graphicFrameLocks noGrp="1"/>
          </p:cNvGraphicFramePr>
          <p:nvPr>
            <p:extLst>
              <p:ext uri="{D42A27DB-BD31-4B8C-83A1-F6EECF244321}">
                <p14:modId xmlns:p14="http://schemas.microsoft.com/office/powerpoint/2010/main" val="251396466"/>
              </p:ext>
            </p:extLst>
          </p:nvPr>
        </p:nvGraphicFramePr>
        <p:xfrm>
          <a:off x="350982" y="1533617"/>
          <a:ext cx="8458200" cy="466344"/>
        </p:xfrm>
        <a:graphic>
          <a:graphicData uri="http://schemas.openxmlformats.org/drawingml/2006/table">
            <a:tbl>
              <a:tblPr firstRow="1" firstCol="1" bandRow="1"/>
              <a:tblGrid>
                <a:gridCol w="8458200">
                  <a:extLst>
                    <a:ext uri="{9D8B030D-6E8A-4147-A177-3AD203B41FA5}">
                      <a16:colId xmlns:a16="http://schemas.microsoft.com/office/drawing/2014/main" val="1391975394"/>
                    </a:ext>
                  </a:extLst>
                </a:gridCol>
              </a:tblGrid>
              <a:tr h="0">
                <a:tc>
                  <a:txBody>
                    <a:bodyPr/>
                    <a:lstStyle/>
                    <a:p>
                      <a:pPr marL="0" marR="0">
                        <a:lnSpc>
                          <a:spcPts val="1800"/>
                        </a:lnSpc>
                        <a:spcBef>
                          <a:spcPts val="0"/>
                        </a:spcBef>
                        <a:spcAft>
                          <a:spcPts val="0"/>
                        </a:spcAft>
                      </a:pPr>
                      <a:r>
                        <a:rPr lang="en-US" sz="1800" b="1" kern="100" dirty="0">
                          <a:solidFill>
                            <a:srgbClr val="000000"/>
                          </a:solidFill>
                          <a:effectLst/>
                          <a:latin typeface="Arial" panose="020B0604020202020204" pitchFamily="34" charset="0"/>
                          <a:ea typeface="Aptos" panose="020B0004020202020204" pitchFamily="34" charset="0"/>
                          <a:cs typeface="Aptos" panose="020B0004020202020204" pitchFamily="34" charset="0"/>
                        </a:rPr>
                        <a:t>Join from the meeting link</a:t>
                      </a:r>
                      <a:endParaRPr lang="en-US" sz="3200" kern="100" dirty="0">
                        <a:effectLst/>
                        <a:latin typeface="Aptos" panose="020B0004020202020204" pitchFamily="34" charset="0"/>
                        <a:ea typeface="Aptos" panose="020B0004020202020204" pitchFamily="34" charset="0"/>
                        <a:cs typeface="Aptos" panose="020B0004020202020204" pitchFamily="34" charset="0"/>
                      </a:endParaRPr>
                    </a:p>
                  </a:txBody>
                  <a:tcPr marL="0" marR="0" marT="0" marB="0" anchor="ctr">
                    <a:lnL>
                      <a:noFill/>
                    </a:lnL>
                    <a:lnR>
                      <a:noFill/>
                    </a:lnR>
                    <a:lnT>
                      <a:noFill/>
                    </a:lnT>
                    <a:lnB>
                      <a:noFill/>
                    </a:lnB>
                    <a:noFill/>
                  </a:tcPr>
                </a:tc>
                <a:extLst>
                  <a:ext uri="{0D108BD9-81ED-4DB2-BD59-A6C34878D82A}">
                    <a16:rowId xmlns:a16="http://schemas.microsoft.com/office/drawing/2014/main" val="2338442221"/>
                  </a:ext>
                </a:extLst>
              </a:tr>
              <a:tr h="0">
                <a:tc>
                  <a:txBody>
                    <a:bodyPr/>
                    <a:lstStyle/>
                    <a:p>
                      <a:pPr marL="0" marR="0" latinLnBrk="1">
                        <a:lnSpc>
                          <a:spcPts val="1800"/>
                        </a:lnSpc>
                        <a:spcBef>
                          <a:spcPts val="0"/>
                        </a:spcBef>
                        <a:spcAft>
                          <a:spcPts val="0"/>
                        </a:spcAft>
                      </a:pPr>
                      <a:r>
                        <a:rPr lang="en-US" sz="1800" u="none" strike="noStrike" kern="1200" dirty="0">
                          <a:solidFill>
                            <a:schemeClr val="tx1"/>
                          </a:solidFill>
                          <a:effectLst/>
                          <a:latin typeface="+mn-lt"/>
                          <a:ea typeface="+mn-ea"/>
                          <a:cs typeface="+mn-cs"/>
                          <a:hlinkClick r:id="rId5"/>
                        </a:rPr>
                        <a:t>https://ieeesa.webex.com/ieeesa/j.php?MTID=me20be262b1db93d8417a6106c3d0b913</a:t>
                      </a:r>
                      <a:endParaRPr lang="en-US" sz="1800" kern="100" dirty="0">
                        <a:effectLst/>
                        <a:latin typeface="Aptos" panose="020B0004020202020204" pitchFamily="34" charset="0"/>
                        <a:ea typeface="Aptos" panose="020B0004020202020204" pitchFamily="34" charset="0"/>
                        <a:cs typeface="Aptos" panose="020B0004020202020204" pitchFamily="34" charset="0"/>
                      </a:endParaRPr>
                    </a:p>
                  </a:txBody>
                  <a:tcPr marL="0" marR="0" marT="0" marB="0" anchor="ctr">
                    <a:lnL>
                      <a:noFill/>
                    </a:lnL>
                    <a:lnR>
                      <a:noFill/>
                    </a:lnR>
                    <a:lnT>
                      <a:noFill/>
                    </a:lnT>
                    <a:lnB>
                      <a:noFill/>
                    </a:lnB>
                    <a:noFill/>
                  </a:tcPr>
                </a:tc>
                <a:extLst>
                  <a:ext uri="{0D108BD9-81ED-4DB2-BD59-A6C34878D82A}">
                    <a16:rowId xmlns:a16="http://schemas.microsoft.com/office/drawing/2014/main" val="116947709"/>
                  </a:ext>
                </a:extLst>
              </a:tr>
            </a:tbl>
          </a:graphicData>
        </a:graphic>
      </p:graphicFrame>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281709" y="1066800"/>
            <a:ext cx="8416636" cy="5181600"/>
          </a:xfrm>
        </p:spPr>
        <p:txBody>
          <a:bodyPr>
            <a:normAutofit/>
          </a:bodyPr>
          <a:lstStyle/>
          <a:p>
            <a:r>
              <a:rPr lang="en-US" sz="2200" dirty="0"/>
              <a:t>6/6/25</a:t>
            </a:r>
          </a:p>
          <a:p>
            <a:pPr lvl="1"/>
            <a:r>
              <a:rPr lang="en-US" sz="1800" dirty="0"/>
              <a:t>Integrated feedback so far and aligned it to the IEEE document format in anticipation to complete a word document.  Would like to go through it for a couple of elements.  The controls (i.e., a controls spreadsheet) and a table top description that we can walk through. (Suggested reaching out to Ed Coyle when it is ready and request someone to try using it to verify it suitable.)</a:t>
            </a:r>
          </a:p>
          <a:p>
            <a:r>
              <a:rPr lang="en-US" sz="2200" dirty="0"/>
              <a:t>7/11/25</a:t>
            </a:r>
          </a:p>
          <a:p>
            <a:pPr lvl="1"/>
            <a:r>
              <a:rPr lang="en-US" sz="1800" dirty="0"/>
              <a:t>Currently responding to feedback with edits and creating a spreadsheet of proposed controls for a table top.  The spreadsheet is normative and the table top guidance is informative.</a:t>
            </a:r>
          </a:p>
          <a:p>
            <a:r>
              <a:rPr lang="en-US" sz="2200" dirty="0"/>
              <a:t>8/1/25</a:t>
            </a:r>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0DF68597-3CD9-6549-B14A-197E613A375C}" type="datetime1">
              <a:rPr lang="en-US" smtClean="0"/>
              <a:t>7/31/2025</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#:5-25-0015-00-agen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20</a:t>
            </a:fld>
            <a:endParaRPr lang="en-US" dirty="0"/>
          </a:p>
        </p:txBody>
      </p:sp>
    </p:spTree>
    <p:extLst>
      <p:ext uri="{BB962C8B-B14F-4D97-AF65-F5344CB8AC3E}">
        <p14:creationId xmlns:p14="http://schemas.microsoft.com/office/powerpoint/2010/main" val="13438550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533400" y="609600"/>
            <a:ext cx="7835900" cy="5785443"/>
          </a:xfrm>
        </p:spPr>
        <p:txBody>
          <a:bodyPr>
            <a:normAutofit/>
          </a:bodyPr>
          <a:lstStyle/>
          <a:p>
            <a:r>
              <a:rPr lang="en-US" sz="2000" dirty="0"/>
              <a:t>5/2/25</a:t>
            </a:r>
          </a:p>
          <a:p>
            <a:pPr lvl="1"/>
            <a:r>
              <a:rPr lang="en-US" sz="1600" dirty="0"/>
              <a:t>There will be a follow-on ad hoc.  Will cover ternary logic, the generalized closed world assumption, (GCWA), some general paradigms and topics about modal logic as relevant to policies – namely to  modal polices </a:t>
            </a:r>
          </a:p>
          <a:p>
            <a:r>
              <a:rPr lang="en-US" sz="2000" dirty="0"/>
              <a:t>6/6/25</a:t>
            </a:r>
          </a:p>
          <a:p>
            <a:pPr lvl="1"/>
            <a:r>
              <a:rPr lang="en-US" sz="1600" dirty="0"/>
              <a:t>Further refining .1.  Conducted a couple of ad </a:t>
            </a:r>
            <a:r>
              <a:rPr lang="en-US" sz="1600" dirty="0" err="1"/>
              <a:t>hocs</a:t>
            </a:r>
            <a:r>
              <a:rPr lang="en-US" sz="1600" dirty="0"/>
              <a:t>.  Time to have another ad hoc before laying down the groundwork for the revised standard.</a:t>
            </a:r>
          </a:p>
          <a:p>
            <a:r>
              <a:rPr lang="en-US" sz="2000" dirty="0"/>
              <a:t>7/11/25</a:t>
            </a:r>
          </a:p>
          <a:p>
            <a:pPr lvl="1"/>
            <a:r>
              <a:rPr lang="en-US" sz="1600" dirty="0"/>
              <a:t>Going to present the structure of policies in the SCM and further for other designs.  How they can be organized. Considering Petri Nets.  The ad hoc will cover the components, the structure, and how the policy and dynamics can be expressed in the language.  This is the last ingredient and the draft will be started and Reinhard will build a reference implementation.</a:t>
            </a:r>
          </a:p>
          <a:p>
            <a:r>
              <a:rPr lang="en-US" sz="2000" dirty="0"/>
              <a:t>8/1/25</a:t>
            </a:r>
          </a:p>
          <a:p>
            <a:pPr lvl="1"/>
            <a:endParaRPr lang="en-US" sz="1600" dirty="0"/>
          </a:p>
          <a:p>
            <a:endParaRPr lang="en-US" sz="2000" dirty="0"/>
          </a:p>
          <a:p>
            <a:pPr lvl="1"/>
            <a:endParaRPr lang="en-US" sz="1600" dirty="0"/>
          </a:p>
          <a:p>
            <a:pPr lvl="1"/>
            <a:endParaRPr lang="en-US" sz="1600" dirty="0"/>
          </a:p>
          <a:p>
            <a:pPr lvl="1"/>
            <a:endParaRPr lang="en-US" sz="1600" dirty="0"/>
          </a:p>
          <a:p>
            <a:pPr lvl="1"/>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9177AF8C-C63B-F24F-9922-35D604F8E9B1}" type="datetime1">
              <a:rPr lang="en-US" smtClean="0"/>
              <a:t>7/31/2025</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#:5-25-0015-00-agen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21</a:t>
            </a:fld>
            <a:endParaRPr lang="en-US"/>
          </a:p>
        </p:txBody>
      </p:sp>
    </p:spTree>
    <p:extLst>
      <p:ext uri="{BB962C8B-B14F-4D97-AF65-F5344CB8AC3E}">
        <p14:creationId xmlns:p14="http://schemas.microsoft.com/office/powerpoint/2010/main" val="27204618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r>
              <a:rPr lang="en-US" dirty="0"/>
              <a:t> Revision</a:t>
            </a:r>
            <a:endParaRPr dirty="0"/>
          </a:p>
        </p:txBody>
      </p:sp>
      <p:sp>
        <p:nvSpPr>
          <p:cNvPr id="14339" name="Content Placeholder 2"/>
          <p:cNvSpPr>
            <a:spLocks noGrp="1"/>
          </p:cNvSpPr>
          <p:nvPr>
            <p:ph idx="1"/>
          </p:nvPr>
        </p:nvSpPr>
        <p:spPr>
          <a:xfrm>
            <a:off x="609599" y="990600"/>
            <a:ext cx="8229599" cy="5334000"/>
          </a:xfrm>
        </p:spPr>
        <p:txBody>
          <a:bodyPr/>
          <a:lstStyle/>
          <a:p>
            <a:r>
              <a:rPr lang="en-US" sz="2000" dirty="0"/>
              <a:t>3/7/25</a:t>
            </a:r>
          </a:p>
          <a:p>
            <a:pPr lvl="1"/>
            <a:r>
              <a:rPr lang="en-US" sz="1600" dirty="0"/>
              <a:t>No updates</a:t>
            </a:r>
          </a:p>
          <a:p>
            <a:r>
              <a:rPr lang="en-US" sz="2000" dirty="0"/>
              <a:t>4/4/25</a:t>
            </a:r>
          </a:p>
          <a:p>
            <a:pPr lvl="1"/>
            <a:r>
              <a:rPr lang="en-US" sz="1600" dirty="0"/>
              <a:t>No updates</a:t>
            </a:r>
          </a:p>
          <a:p>
            <a:r>
              <a:rPr lang="en-US" sz="2000" dirty="0"/>
              <a:t>5/2/25</a:t>
            </a:r>
          </a:p>
          <a:p>
            <a:pPr lvl="1"/>
            <a:r>
              <a:rPr lang="en-US" sz="1600" dirty="0"/>
              <a:t>Edited standard returned for review on 28 Apr</a:t>
            </a:r>
          </a:p>
          <a:p>
            <a:r>
              <a:rPr lang="en-US" sz="2000" dirty="0"/>
              <a:t>6/6/25</a:t>
            </a:r>
          </a:p>
          <a:p>
            <a:pPr lvl="1"/>
            <a:r>
              <a:rPr lang="en-US" sz="1600" dirty="0"/>
              <a:t>Standard edits are in their second iteration and should be resolved this week</a:t>
            </a:r>
          </a:p>
          <a:p>
            <a:r>
              <a:rPr lang="en-US" sz="2000" dirty="0"/>
              <a:t>7/11/25</a:t>
            </a:r>
          </a:p>
          <a:p>
            <a:pPr lvl="1"/>
            <a:r>
              <a:rPr lang="en-US" sz="1600" dirty="0"/>
              <a:t>Standard was officially published on 30 Jun 25. Group members can download a free copy.  Link for the download will be sent out after this meeting.</a:t>
            </a:r>
          </a:p>
          <a:p>
            <a:r>
              <a:rPr lang="en-US" sz="2000" dirty="0"/>
              <a:t>8/1/25</a:t>
            </a:r>
          </a:p>
          <a:p>
            <a:endParaRPr lang="en-US" sz="2000" dirty="0"/>
          </a:p>
          <a:p>
            <a:endParaRPr lang="en-US" sz="2000" dirty="0"/>
          </a:p>
          <a:p>
            <a:pPr lvl="2"/>
            <a:endParaRPr lang="en-US" sz="1200" dirty="0"/>
          </a:p>
          <a:p>
            <a:pPr lvl="1"/>
            <a:endParaRPr lang="en-US" sz="1600" dirty="0"/>
          </a:p>
        </p:txBody>
      </p:sp>
      <p:sp>
        <p:nvSpPr>
          <p:cNvPr id="4" name="Date Placeholder 3"/>
          <p:cNvSpPr>
            <a:spLocks noGrp="1"/>
          </p:cNvSpPr>
          <p:nvPr>
            <p:ph type="dt" sz="quarter" idx="10"/>
          </p:nvPr>
        </p:nvSpPr>
        <p:spPr>
          <a:xfrm>
            <a:off x="457200" y="6448425"/>
            <a:ext cx="2133600" cy="365125"/>
          </a:xfrm>
        </p:spPr>
        <p:txBody>
          <a:bodyPr/>
          <a:lstStyle/>
          <a:p>
            <a:pPr>
              <a:defRPr/>
            </a:pPr>
            <a:fld id="{9D89828F-6334-5646-92E1-2A6AEDACD0A2}" type="datetime1">
              <a:rPr lang="en-US" smtClean="0"/>
              <a:t>7/31/2025</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#:5-25-0015-00-agen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22</a:t>
            </a:fld>
            <a:endParaRPr lang="en-US"/>
          </a:p>
        </p:txBody>
      </p:sp>
    </p:spTree>
    <p:extLst>
      <p:ext uri="{BB962C8B-B14F-4D97-AF65-F5344CB8AC3E}">
        <p14:creationId xmlns:p14="http://schemas.microsoft.com/office/powerpoint/2010/main" val="39524795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23B13F-0334-9CC3-0A6C-58AFB86A6171}"/>
              </a:ext>
            </a:extLst>
          </p:cNvPr>
          <p:cNvSpPr>
            <a:spLocks noGrp="1"/>
          </p:cNvSpPr>
          <p:nvPr>
            <p:ph type="title"/>
          </p:nvPr>
        </p:nvSpPr>
        <p:spPr/>
        <p:txBody>
          <a:bodyPr/>
          <a:lstStyle/>
          <a:p>
            <a:r>
              <a:rPr lang="en-US" dirty="0"/>
              <a:t>1900.5.3 Standard PAR</a:t>
            </a:r>
          </a:p>
        </p:txBody>
      </p:sp>
      <p:sp>
        <p:nvSpPr>
          <p:cNvPr id="3" name="Content Placeholder 2">
            <a:extLst>
              <a:ext uri="{FF2B5EF4-FFF2-40B4-BE49-F238E27FC236}">
                <a16:creationId xmlns:a16="http://schemas.microsoft.com/office/drawing/2014/main" id="{18955347-BD15-E0FD-FF74-C3C1156CA64F}"/>
              </a:ext>
            </a:extLst>
          </p:cNvPr>
          <p:cNvSpPr>
            <a:spLocks noGrp="1"/>
          </p:cNvSpPr>
          <p:nvPr>
            <p:ph idx="1"/>
          </p:nvPr>
        </p:nvSpPr>
        <p:spPr/>
        <p:txBody>
          <a:bodyPr/>
          <a:lstStyle/>
          <a:p>
            <a:r>
              <a:rPr lang="en-US" dirty="0"/>
              <a:t>8/1/25</a:t>
            </a:r>
          </a:p>
          <a:p>
            <a:pPr lvl="1"/>
            <a:r>
              <a:rPr lang="en-US" dirty="0"/>
              <a:t>Standard would cover sensing and sensor models and their application</a:t>
            </a:r>
          </a:p>
          <a:p>
            <a:pPr lvl="1"/>
            <a:r>
              <a:rPr lang="en-US" dirty="0"/>
              <a:t>Scheduling an ad hoc to work on the PAR </a:t>
            </a:r>
          </a:p>
        </p:txBody>
      </p:sp>
      <p:sp>
        <p:nvSpPr>
          <p:cNvPr id="4" name="Date Placeholder 3">
            <a:extLst>
              <a:ext uri="{FF2B5EF4-FFF2-40B4-BE49-F238E27FC236}">
                <a16:creationId xmlns:a16="http://schemas.microsoft.com/office/drawing/2014/main" id="{7B92CD5F-2095-D74A-CEB5-CCEB3DEBB45E}"/>
              </a:ext>
            </a:extLst>
          </p:cNvPr>
          <p:cNvSpPr>
            <a:spLocks noGrp="1"/>
          </p:cNvSpPr>
          <p:nvPr>
            <p:ph type="dt" sz="half" idx="10"/>
          </p:nvPr>
        </p:nvSpPr>
        <p:spPr/>
        <p:txBody>
          <a:bodyPr/>
          <a:lstStyle/>
          <a:p>
            <a:pPr>
              <a:defRPr/>
            </a:pPr>
            <a:fld id="{16B57355-4AF4-A441-8AA9-B06FF469BB9E}" type="datetime1">
              <a:rPr lang="en-US" smtClean="0"/>
              <a:t>7/31/2025</a:t>
            </a:fld>
            <a:endParaRPr lang="en-US"/>
          </a:p>
        </p:txBody>
      </p:sp>
      <p:sp>
        <p:nvSpPr>
          <p:cNvPr id="5" name="Footer Placeholder 4">
            <a:extLst>
              <a:ext uri="{FF2B5EF4-FFF2-40B4-BE49-F238E27FC236}">
                <a16:creationId xmlns:a16="http://schemas.microsoft.com/office/drawing/2014/main" id="{697523B8-5188-0E6B-C5C5-1BCFCFE966AD}"/>
              </a:ext>
            </a:extLst>
          </p:cNvPr>
          <p:cNvSpPr>
            <a:spLocks noGrp="1"/>
          </p:cNvSpPr>
          <p:nvPr>
            <p:ph type="ftr" sz="quarter" idx="11"/>
          </p:nvPr>
        </p:nvSpPr>
        <p:spPr/>
        <p:txBody>
          <a:bodyPr/>
          <a:lstStyle/>
          <a:p>
            <a:r>
              <a:rPr lang="en-US"/>
              <a:t>Doc #:5-25-0015-00-agen</a:t>
            </a:r>
            <a:endParaRPr lang="en-US" dirty="0"/>
          </a:p>
        </p:txBody>
      </p:sp>
      <p:sp>
        <p:nvSpPr>
          <p:cNvPr id="6" name="Slide Number Placeholder 5">
            <a:extLst>
              <a:ext uri="{FF2B5EF4-FFF2-40B4-BE49-F238E27FC236}">
                <a16:creationId xmlns:a16="http://schemas.microsoft.com/office/drawing/2014/main" id="{5073B5D3-3C5F-7F47-69A2-EC1581DF39F7}"/>
              </a:ext>
            </a:extLst>
          </p:cNvPr>
          <p:cNvSpPr>
            <a:spLocks noGrp="1"/>
          </p:cNvSpPr>
          <p:nvPr>
            <p:ph type="sldNum" sz="quarter" idx="12"/>
          </p:nvPr>
        </p:nvSpPr>
        <p:spPr/>
        <p:txBody>
          <a:bodyPr/>
          <a:lstStyle/>
          <a:p>
            <a:pPr>
              <a:defRPr/>
            </a:pPr>
            <a:fld id="{E6A9CA49-25C3-408A-A7C2-6BBA5AFB62A7}" type="slidenum">
              <a:rPr lang="en-US" smtClean="0"/>
              <a:pPr>
                <a:defRPr/>
              </a:pPr>
              <a:t>23</a:t>
            </a:fld>
            <a:endParaRPr lang="en-US"/>
          </a:p>
        </p:txBody>
      </p:sp>
    </p:spTree>
    <p:extLst>
      <p:ext uri="{BB962C8B-B14F-4D97-AF65-F5344CB8AC3E}">
        <p14:creationId xmlns:p14="http://schemas.microsoft.com/office/powerpoint/2010/main" val="2613557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E7DA4-84CA-4A5F-2B01-5ACD5298B44C}"/>
              </a:ext>
            </a:extLst>
          </p:cNvPr>
          <p:cNvSpPr>
            <a:spLocks noGrp="1"/>
          </p:cNvSpPr>
          <p:nvPr>
            <p:ph type="title"/>
          </p:nvPr>
        </p:nvSpPr>
        <p:spPr>
          <a:xfrm>
            <a:off x="457200" y="274638"/>
            <a:ext cx="8229600" cy="638176"/>
          </a:xfrm>
        </p:spPr>
        <p:txBody>
          <a:bodyPr>
            <a:normAutofit fontScale="90000"/>
          </a:bodyPr>
          <a:lstStyle/>
          <a:p>
            <a:r>
              <a:rPr lang="en-US" dirty="0"/>
              <a:t>Opensource Repository</a:t>
            </a:r>
          </a:p>
        </p:txBody>
      </p:sp>
      <p:sp>
        <p:nvSpPr>
          <p:cNvPr id="3" name="Content Placeholder 2">
            <a:extLst>
              <a:ext uri="{FF2B5EF4-FFF2-40B4-BE49-F238E27FC236}">
                <a16:creationId xmlns:a16="http://schemas.microsoft.com/office/drawing/2014/main" id="{9C806C28-9F61-25DA-D45A-DDD3FD6D9A52}"/>
              </a:ext>
            </a:extLst>
          </p:cNvPr>
          <p:cNvSpPr>
            <a:spLocks noGrp="1"/>
          </p:cNvSpPr>
          <p:nvPr>
            <p:ph idx="1"/>
          </p:nvPr>
        </p:nvSpPr>
        <p:spPr>
          <a:xfrm>
            <a:off x="457200" y="1097629"/>
            <a:ext cx="8229600" cy="5150771"/>
          </a:xfrm>
        </p:spPr>
        <p:txBody>
          <a:bodyPr>
            <a:normAutofit/>
          </a:bodyPr>
          <a:lstStyle/>
          <a:p>
            <a:r>
              <a:rPr lang="en-US" sz="2400" dirty="0"/>
              <a:t>Lead – Eric Lindahl</a:t>
            </a:r>
          </a:p>
          <a:p>
            <a:r>
              <a:rPr lang="en-US" sz="2400" dirty="0"/>
              <a:t>Maintainer – Carlos Caicedo, Becca Rousseau</a:t>
            </a:r>
          </a:p>
          <a:p>
            <a:r>
              <a:rPr lang="en-US" sz="2600" dirty="0">
                <a:effectLst/>
                <a:latin typeface="Calibri" panose="020F0502020204030204" pitchFamily="34" charset="0"/>
                <a:ea typeface="Calibri" panose="020F0502020204030204" pitchFamily="34" charset="0"/>
              </a:rPr>
              <a:t>Root URL "</a:t>
            </a:r>
            <a:r>
              <a:rPr lang="en-US" sz="2600" u="sng" dirty="0">
                <a:solidFill>
                  <a:srgbClr val="0000FF"/>
                </a:solidFill>
                <a:effectLst/>
                <a:latin typeface="Calibri" panose="020F0502020204030204" pitchFamily="34" charset="0"/>
                <a:ea typeface="Calibri" panose="020F0502020204030204" pitchFamily="34" charset="0"/>
                <a:hlinkClick r:id="rId2"/>
              </a:rPr>
              <a:t>purl.ieee.org/</a:t>
            </a:r>
            <a:r>
              <a:rPr lang="en-US" sz="2600" u="sng" dirty="0" err="1">
                <a:solidFill>
                  <a:srgbClr val="0000FF"/>
                </a:solidFill>
                <a:effectLst/>
                <a:latin typeface="Calibri" panose="020F0502020204030204" pitchFamily="34" charset="0"/>
                <a:ea typeface="Calibri" panose="020F0502020204030204" pitchFamily="34" charset="0"/>
                <a:hlinkClick r:id="rId2"/>
              </a:rPr>
              <a:t>sa</a:t>
            </a:r>
            <a:r>
              <a:rPr lang="en-US" sz="2600" dirty="0">
                <a:effectLst/>
                <a:latin typeface="Calibri" panose="020F0502020204030204" pitchFamily="34" charset="0"/>
                <a:ea typeface="Calibri" panose="020F0502020204030204" pitchFamily="34" charset="0"/>
              </a:rPr>
              <a:t>" for the standards groups is fixed and must be the root and using </a:t>
            </a:r>
            <a:r>
              <a:rPr lang="en-US" sz="2600" kern="0" dirty="0">
                <a:effectLst/>
                <a:latin typeface="Calibri" panose="020F0502020204030204" pitchFamily="34" charset="0"/>
                <a:ea typeface="Calibri" panose="020F0502020204030204" pitchFamily="34" charset="0"/>
              </a:rPr>
              <a:t>"/</a:t>
            </a:r>
            <a:r>
              <a:rPr lang="en-US" sz="2600" kern="0" dirty="0" err="1">
                <a:effectLst/>
                <a:latin typeface="Calibri" panose="020F0502020204030204" pitchFamily="34" charset="0"/>
                <a:ea typeface="Calibri" panose="020F0502020204030204" pitchFamily="34" charset="0"/>
              </a:rPr>
              <a:t>dyspan</a:t>
            </a:r>
            <a:r>
              <a:rPr lang="en-US" sz="2600" kern="0" dirty="0">
                <a:effectLst/>
                <a:latin typeface="Calibri" panose="020F0502020204030204" pitchFamily="34" charset="0"/>
                <a:ea typeface="Calibri" panose="020F0502020204030204" pitchFamily="34" charset="0"/>
              </a:rPr>
              <a:t>" for our </a:t>
            </a:r>
            <a:r>
              <a:rPr lang="en-US" sz="2600" kern="0" dirty="0" err="1">
                <a:effectLst/>
                <a:latin typeface="Calibri" panose="020F0502020204030204" pitchFamily="34" charset="0"/>
                <a:ea typeface="Calibri" panose="020F0502020204030204" pitchFamily="34" charset="0"/>
              </a:rPr>
              <a:t>DySPAN</a:t>
            </a:r>
            <a:r>
              <a:rPr lang="en-US" sz="2600" kern="0" dirty="0">
                <a:effectLst/>
                <a:latin typeface="Calibri" panose="020F0502020204030204" pitchFamily="34" charset="0"/>
                <a:ea typeface="Calibri" panose="020F0502020204030204" pitchFamily="34" charset="0"/>
              </a:rPr>
              <a:t> work, and "/</a:t>
            </a:r>
            <a:r>
              <a:rPr lang="en-US" sz="2600" kern="0" dirty="0" err="1">
                <a:effectLst/>
                <a:latin typeface="Calibri" panose="020F0502020204030204" pitchFamily="34" charset="0"/>
                <a:ea typeface="Calibri" panose="020F0502020204030204" pitchFamily="34" charset="0"/>
              </a:rPr>
              <a:t>scm</a:t>
            </a:r>
            <a:r>
              <a:rPr lang="en-US" sz="2600" kern="0" dirty="0">
                <a:effectLst/>
                <a:latin typeface="Calibri" panose="020F0502020204030204" pitchFamily="34" charset="0"/>
                <a:ea typeface="Calibri" panose="020F0502020204030204" pitchFamily="34" charset="0"/>
              </a:rPr>
              <a:t>" for our SCM work</a:t>
            </a:r>
          </a:p>
          <a:p>
            <a:pPr lvl="1"/>
            <a:r>
              <a:rPr lang="en-US" sz="2200" dirty="0">
                <a:effectLst/>
                <a:latin typeface="Calibri" panose="020F0502020204030204" pitchFamily="34" charset="0"/>
                <a:ea typeface="Calibri" panose="020F0502020204030204" pitchFamily="34" charset="0"/>
              </a:rPr>
              <a:t>Our SCM full PURL is "</a:t>
            </a:r>
            <a:r>
              <a:rPr lang="en-US" sz="2200" u="sng" dirty="0">
                <a:solidFill>
                  <a:srgbClr val="0000FF"/>
                </a:solidFill>
                <a:effectLst/>
                <a:latin typeface="Calibri" panose="020F0502020204030204" pitchFamily="34" charset="0"/>
                <a:ea typeface="Calibri" panose="020F0502020204030204" pitchFamily="34" charset="0"/>
                <a:hlinkClick r:id="rId3"/>
              </a:rPr>
              <a:t>purl.ieee.org/</a:t>
            </a:r>
            <a:r>
              <a:rPr lang="en-US" sz="2200" u="sng" dirty="0" err="1">
                <a:solidFill>
                  <a:srgbClr val="0000FF"/>
                </a:solidFill>
                <a:effectLst/>
                <a:latin typeface="Calibri" panose="020F0502020204030204" pitchFamily="34" charset="0"/>
                <a:ea typeface="Calibri" panose="020F0502020204030204" pitchFamily="34" charset="0"/>
                <a:hlinkClick r:id="rId3"/>
              </a:rPr>
              <a:t>sa</a:t>
            </a:r>
            <a:r>
              <a:rPr lang="en-US" sz="2200" u="sng" dirty="0">
                <a:solidFill>
                  <a:srgbClr val="0000FF"/>
                </a:solidFill>
                <a:effectLst/>
                <a:latin typeface="Calibri" panose="020F0502020204030204" pitchFamily="34" charset="0"/>
                <a:ea typeface="Calibri" panose="020F0502020204030204" pitchFamily="34" charset="0"/>
                <a:hlinkClick r:id="rId3"/>
              </a:rPr>
              <a:t>/</a:t>
            </a:r>
            <a:r>
              <a:rPr lang="en-US" sz="2200" u="sng" dirty="0" err="1">
                <a:solidFill>
                  <a:srgbClr val="0000FF"/>
                </a:solidFill>
                <a:effectLst/>
                <a:latin typeface="Calibri" panose="020F0502020204030204" pitchFamily="34" charset="0"/>
                <a:ea typeface="Calibri" panose="020F0502020204030204" pitchFamily="34" charset="0"/>
                <a:hlinkClick r:id="rId3"/>
              </a:rPr>
              <a:t>dyspan</a:t>
            </a:r>
            <a:r>
              <a:rPr lang="en-US" sz="2200" u="sng" dirty="0">
                <a:solidFill>
                  <a:srgbClr val="0000FF"/>
                </a:solidFill>
                <a:effectLst/>
                <a:latin typeface="Calibri" panose="020F0502020204030204" pitchFamily="34" charset="0"/>
                <a:ea typeface="Calibri" panose="020F0502020204030204" pitchFamily="34" charset="0"/>
                <a:hlinkClick r:id="rId3"/>
              </a:rPr>
              <a:t>/</a:t>
            </a:r>
            <a:r>
              <a:rPr lang="en-US" sz="2200" u="sng" dirty="0" err="1">
                <a:solidFill>
                  <a:srgbClr val="0000FF"/>
                </a:solidFill>
                <a:effectLst/>
                <a:latin typeface="Calibri" panose="020F0502020204030204" pitchFamily="34" charset="0"/>
                <a:ea typeface="Calibri" panose="020F0502020204030204" pitchFamily="34" charset="0"/>
                <a:hlinkClick r:id="rId3"/>
              </a:rPr>
              <a:t>scm</a:t>
            </a:r>
            <a:r>
              <a:rPr lang="en-US" sz="2200" dirty="0">
                <a:effectLst/>
                <a:latin typeface="Calibri" panose="020F0502020204030204" pitchFamily="34" charset="0"/>
                <a:ea typeface="Calibri" panose="020F0502020204030204" pitchFamily="34" charset="0"/>
              </a:rPr>
              <a:t>“</a:t>
            </a:r>
          </a:p>
          <a:p>
            <a:r>
              <a:rPr lang="en-US" sz="2600" dirty="0">
                <a:latin typeface="Calibri" panose="020F0502020204030204" pitchFamily="34" charset="0"/>
                <a:ea typeface="Calibri" panose="020F0502020204030204" pitchFamily="34" charset="0"/>
              </a:rPr>
              <a:t>5/2/25</a:t>
            </a:r>
          </a:p>
          <a:p>
            <a:pPr lvl="1"/>
            <a:r>
              <a:rPr lang="en-US" sz="2200" dirty="0">
                <a:latin typeface="Calibri" panose="020F0502020204030204" pitchFamily="34" charset="0"/>
                <a:ea typeface="Calibri" panose="020F0502020204030204" pitchFamily="34" charset="0"/>
              </a:rPr>
              <a:t>Goal is to post in this month</a:t>
            </a:r>
          </a:p>
          <a:p>
            <a:pPr lvl="1"/>
            <a:r>
              <a:rPr lang="en-US" sz="2200" dirty="0">
                <a:latin typeface="Calibri" panose="020F0502020204030204" pitchFamily="34" charset="0"/>
                <a:ea typeface="Calibri" panose="020F0502020204030204" pitchFamily="34" charset="0"/>
              </a:rPr>
              <a:t>Coordination necessary with Josh Gay</a:t>
            </a:r>
          </a:p>
          <a:p>
            <a:r>
              <a:rPr lang="en-US" sz="2600" dirty="0">
                <a:latin typeface="Calibri" panose="020F0502020204030204" pitchFamily="34" charset="0"/>
                <a:ea typeface="Calibri" panose="020F0502020204030204" pitchFamily="34" charset="0"/>
              </a:rPr>
              <a:t>6/6/25</a:t>
            </a:r>
          </a:p>
          <a:p>
            <a:pPr lvl="1"/>
            <a:r>
              <a:rPr lang="en-US" sz="2200" dirty="0">
                <a:latin typeface="Calibri" panose="020F0502020204030204" pitchFamily="34" charset="0"/>
                <a:ea typeface="Calibri" panose="020F0502020204030204" pitchFamily="34" charset="0"/>
              </a:rPr>
              <a:t>Opened a ticket but there has been no response.  </a:t>
            </a:r>
          </a:p>
          <a:p>
            <a:pPr lvl="1"/>
            <a:endParaRPr lang="en-US" sz="2200" dirty="0">
              <a:effectLst/>
              <a:latin typeface="Calibri" panose="020F0502020204030204" pitchFamily="34" charset="0"/>
              <a:ea typeface="Calibri" panose="020F0502020204030204" pitchFamily="34" charset="0"/>
            </a:endParaRPr>
          </a:p>
          <a:p>
            <a:pPr lvl="1"/>
            <a:endParaRPr lang="en-US" sz="2200" dirty="0">
              <a:effectLst/>
              <a:latin typeface="Calibri" panose="020F0502020204030204" pitchFamily="34" charset="0"/>
              <a:ea typeface="Calibri" panose="020F0502020204030204" pitchFamily="34" charset="0"/>
            </a:endParaRPr>
          </a:p>
          <a:p>
            <a:pPr lvl="2"/>
            <a:endParaRPr lang="en-US" sz="1600" dirty="0"/>
          </a:p>
          <a:p>
            <a:pPr lvl="1"/>
            <a:endParaRPr lang="en-US" sz="2000" dirty="0"/>
          </a:p>
          <a:p>
            <a:pPr lvl="1"/>
            <a:endParaRPr lang="en-US" sz="2000" dirty="0"/>
          </a:p>
          <a:p>
            <a:pPr lvl="1"/>
            <a:endParaRPr lang="en-US" sz="2000" dirty="0"/>
          </a:p>
          <a:p>
            <a:pPr lvl="1"/>
            <a:endParaRPr lang="en-US" sz="2000" dirty="0"/>
          </a:p>
        </p:txBody>
      </p:sp>
      <p:sp>
        <p:nvSpPr>
          <p:cNvPr id="4" name="Date Placeholder 3">
            <a:extLst>
              <a:ext uri="{FF2B5EF4-FFF2-40B4-BE49-F238E27FC236}">
                <a16:creationId xmlns:a16="http://schemas.microsoft.com/office/drawing/2014/main" id="{51AE827E-72A1-AA38-EF1D-FBDB593383AF}"/>
              </a:ext>
            </a:extLst>
          </p:cNvPr>
          <p:cNvSpPr>
            <a:spLocks noGrp="1"/>
          </p:cNvSpPr>
          <p:nvPr>
            <p:ph type="dt" sz="half" idx="10"/>
          </p:nvPr>
        </p:nvSpPr>
        <p:spPr/>
        <p:txBody>
          <a:bodyPr/>
          <a:lstStyle/>
          <a:p>
            <a:pPr>
              <a:defRPr/>
            </a:pPr>
            <a:fld id="{16B57355-4AF4-A441-8AA9-B06FF469BB9E}" type="datetime1">
              <a:rPr lang="en-US" smtClean="0"/>
              <a:t>7/31/2025</a:t>
            </a:fld>
            <a:endParaRPr lang="en-US"/>
          </a:p>
        </p:txBody>
      </p:sp>
      <p:sp>
        <p:nvSpPr>
          <p:cNvPr id="5" name="Footer Placeholder 4">
            <a:extLst>
              <a:ext uri="{FF2B5EF4-FFF2-40B4-BE49-F238E27FC236}">
                <a16:creationId xmlns:a16="http://schemas.microsoft.com/office/drawing/2014/main" id="{82C10DFD-274A-A2E4-CB95-7B41D35AB344}"/>
              </a:ext>
            </a:extLst>
          </p:cNvPr>
          <p:cNvSpPr>
            <a:spLocks noGrp="1"/>
          </p:cNvSpPr>
          <p:nvPr>
            <p:ph type="ftr" sz="quarter" idx="11"/>
          </p:nvPr>
        </p:nvSpPr>
        <p:spPr/>
        <p:txBody>
          <a:bodyPr/>
          <a:lstStyle/>
          <a:p>
            <a:r>
              <a:rPr lang="en-US" dirty="0"/>
              <a:t>Doc #:5-25-0015-00-agen</a:t>
            </a:r>
          </a:p>
        </p:txBody>
      </p:sp>
      <p:sp>
        <p:nvSpPr>
          <p:cNvPr id="6" name="Slide Number Placeholder 5">
            <a:extLst>
              <a:ext uri="{FF2B5EF4-FFF2-40B4-BE49-F238E27FC236}">
                <a16:creationId xmlns:a16="http://schemas.microsoft.com/office/drawing/2014/main" id="{9D0380AB-2F47-F5E3-F3BC-1E6C7DDC0873}"/>
              </a:ext>
            </a:extLst>
          </p:cNvPr>
          <p:cNvSpPr>
            <a:spLocks noGrp="1"/>
          </p:cNvSpPr>
          <p:nvPr>
            <p:ph type="sldNum" sz="quarter" idx="12"/>
          </p:nvPr>
        </p:nvSpPr>
        <p:spPr/>
        <p:txBody>
          <a:bodyPr/>
          <a:lstStyle/>
          <a:p>
            <a:pPr>
              <a:defRPr/>
            </a:pPr>
            <a:fld id="{E6A9CA49-25C3-408A-A7C2-6BBA5AFB62A7}" type="slidenum">
              <a:rPr lang="en-US" smtClean="0"/>
              <a:pPr>
                <a:defRPr/>
              </a:pPr>
              <a:t>24</a:t>
            </a:fld>
            <a:endParaRPr lang="en-US"/>
          </a:p>
        </p:txBody>
      </p:sp>
    </p:spTree>
    <p:extLst>
      <p:ext uri="{BB962C8B-B14F-4D97-AF65-F5344CB8AC3E}">
        <p14:creationId xmlns:p14="http://schemas.microsoft.com/office/powerpoint/2010/main" val="5524899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 - 1</a:t>
            </a:r>
          </a:p>
        </p:txBody>
      </p:sp>
      <p:sp>
        <p:nvSpPr>
          <p:cNvPr id="15363" name="Content Placeholder 2"/>
          <p:cNvSpPr>
            <a:spLocks noGrp="1"/>
          </p:cNvSpPr>
          <p:nvPr>
            <p:ph idx="1"/>
          </p:nvPr>
        </p:nvSpPr>
        <p:spPr>
          <a:xfrm>
            <a:off x="342900" y="921703"/>
            <a:ext cx="8648700" cy="5392617"/>
          </a:xfrm>
        </p:spPr>
        <p:txBody>
          <a:bodyPr>
            <a:normAutofit fontScale="92500"/>
          </a:bodyPr>
          <a:lstStyle/>
          <a:p>
            <a:r>
              <a:rPr lang="en-US" sz="2000" dirty="0"/>
              <a:t>Met on 15 July 25 – </a:t>
            </a:r>
          </a:p>
          <a:p>
            <a:r>
              <a:rPr lang="en-US" sz="2000" dirty="0"/>
              <a:t>Treasurer – &gt;$</a:t>
            </a:r>
            <a:r>
              <a:rPr lang="en-US" sz="1800" dirty="0">
                <a:effectLst/>
                <a:latin typeface="Aptos" panose="020B0004020202020204" pitchFamily="34" charset="0"/>
                <a:ea typeface="Aptos" panose="020B0004020202020204" pitchFamily="34" charset="0"/>
                <a:cs typeface="Times New Roman" panose="02020603050405020304" pitchFamily="18" charset="0"/>
              </a:rPr>
              <a:t>40,333.42</a:t>
            </a:r>
            <a:r>
              <a:rPr lang="en-US" sz="2000" dirty="0"/>
              <a:t> in the account but waiting for one more travel claim to be settled</a:t>
            </a:r>
          </a:p>
          <a:p>
            <a:r>
              <a:rPr lang="en-US" sz="2000" dirty="0"/>
              <a:t>Selected updates</a:t>
            </a:r>
          </a:p>
          <a:p>
            <a:pPr lvl="1"/>
            <a:r>
              <a:rPr lang="en-US" sz="1500" dirty="0"/>
              <a:t>1900.1 – PAR for 1900.1 ends in December. Working to get a PAR for an extension.  Scheduling is hard.  Most participants are in Europe.</a:t>
            </a:r>
          </a:p>
          <a:p>
            <a:pPr lvl="1"/>
            <a:r>
              <a:rPr lang="en-US" sz="1500" dirty="0"/>
              <a:t>1900.2 – Working to resurrect old lists of participants and to garner additional participation. Hoping for assistance from IEEE but they have lost staff.</a:t>
            </a:r>
          </a:p>
          <a:p>
            <a:pPr lvl="1"/>
            <a:r>
              <a:rPr lang="en-US" sz="1500" dirty="0"/>
              <a:t>1900.6 – At the same level of progress.  Simply thinking about continuing hoping there is interest</a:t>
            </a:r>
          </a:p>
          <a:p>
            <a:pPr lvl="1"/>
            <a:r>
              <a:rPr lang="en-US" sz="1500" dirty="0"/>
              <a:t>1900.7 – Will become inactive at the end of this year</a:t>
            </a:r>
          </a:p>
          <a:p>
            <a:pPr marL="744538" lvl="1">
              <a:lnSpc>
                <a:spcPct val="107000"/>
              </a:lnSpc>
              <a:spcAft>
                <a:spcPts val="800"/>
              </a:spcAft>
            </a:pPr>
            <a:r>
              <a:rPr lang="en-US" sz="1500" dirty="0"/>
              <a:t>1900.8 – we are doing analysis of our schema, elections, PAR was extended.  Requested access to the SCM schema</a:t>
            </a:r>
          </a:p>
          <a:p>
            <a:r>
              <a:rPr lang="en-US" sz="2100" dirty="0"/>
              <a:t>Updating the 1900 web site</a:t>
            </a:r>
          </a:p>
          <a:p>
            <a:pPr lvl="1"/>
            <a:r>
              <a:rPr lang="en-US" sz="1500" dirty="0"/>
              <a:t>The Secretary’s (Alex </a:t>
            </a:r>
            <a:r>
              <a:rPr lang="en-US" sz="1500" dirty="0" err="1"/>
              <a:t>Lackpour’s</a:t>
            </a:r>
            <a:r>
              <a:rPr lang="en-US" sz="1500" dirty="0"/>
              <a:t>) role is to update our web site.  Recommended reviewing and editing our website as a word document and he would then make changes to the web page based on the word document </a:t>
            </a:r>
          </a:p>
          <a:p>
            <a:r>
              <a:rPr lang="en-US" sz="2100" dirty="0"/>
              <a:t>Potential new projects – Looking at 6G and the importance of spectrum sharing</a:t>
            </a:r>
          </a:p>
          <a:p>
            <a:pPr lvl="1"/>
            <a:r>
              <a:rPr lang="en-US" sz="1700" dirty="0"/>
              <a:t>Eric currently putting to together a document on AI/ML Quantum alignment with IMT 2030</a:t>
            </a:r>
          </a:p>
          <a:p>
            <a:pPr marL="0" indent="0">
              <a:buNone/>
            </a:pPr>
            <a:endParaRPr lang="en-US" sz="1400" dirty="0"/>
          </a:p>
        </p:txBody>
      </p:sp>
      <p:sp>
        <p:nvSpPr>
          <p:cNvPr id="4" name="Date Placeholder 3"/>
          <p:cNvSpPr>
            <a:spLocks noGrp="1"/>
          </p:cNvSpPr>
          <p:nvPr>
            <p:ph type="dt" sz="quarter" idx="10"/>
          </p:nvPr>
        </p:nvSpPr>
        <p:spPr/>
        <p:txBody>
          <a:bodyPr/>
          <a:lstStyle/>
          <a:p>
            <a:pPr>
              <a:defRPr/>
            </a:pPr>
            <a:fld id="{5F260B7F-E713-624F-97BF-A290A018D659}" type="datetime1">
              <a:rPr lang="en-US" smtClean="0"/>
              <a:t>7/31/2025</a:t>
            </a:fld>
            <a:endParaRPr lang="en-US"/>
          </a:p>
        </p:txBody>
      </p:sp>
      <p:sp>
        <p:nvSpPr>
          <p:cNvPr id="5" name="Footer Placeholder 4"/>
          <p:cNvSpPr>
            <a:spLocks noGrp="1"/>
          </p:cNvSpPr>
          <p:nvPr>
            <p:ph type="ftr" sz="quarter" idx="11"/>
          </p:nvPr>
        </p:nvSpPr>
        <p:spPr/>
        <p:txBody>
          <a:bodyPr/>
          <a:lstStyle/>
          <a:p>
            <a:pPr>
              <a:defRPr/>
            </a:pPr>
            <a:r>
              <a:rPr lang="en-US" dirty="0"/>
              <a:t>Doc #:5-25-0015-00-agen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25</a:t>
            </a:fld>
            <a:endParaRPr lang="en-US"/>
          </a:p>
        </p:txBody>
      </p:sp>
      <p:pic>
        <p:nvPicPr>
          <p:cNvPr id="3" name="Picture 2">
            <a:extLst>
              <a:ext uri="{FF2B5EF4-FFF2-40B4-BE49-F238E27FC236}">
                <a16:creationId xmlns:a16="http://schemas.microsoft.com/office/drawing/2014/main" id="{8ED5BE52-8811-DF9C-87E8-0CB31FC513D9}"/>
              </a:ext>
            </a:extLst>
          </p:cNvPr>
          <p:cNvPicPr>
            <a:picLocks noChangeAspect="1"/>
          </p:cNvPicPr>
          <p:nvPr/>
        </p:nvPicPr>
        <p:blipFill>
          <a:blip r:embed="rId2"/>
          <a:stretch>
            <a:fillRect/>
          </a:stretch>
        </p:blipFill>
        <p:spPr>
          <a:xfrm>
            <a:off x="7764766" y="555700"/>
            <a:ext cx="1343212" cy="628737"/>
          </a:xfrm>
          <a:prstGeom prst="rect">
            <a:avLst/>
          </a:prstGeom>
        </p:spPr>
      </p:pic>
    </p:spTree>
    <p:extLst>
      <p:ext uri="{BB962C8B-B14F-4D97-AF65-F5344CB8AC3E}">
        <p14:creationId xmlns:p14="http://schemas.microsoft.com/office/powerpoint/2010/main" val="6037975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DBF0E-FC79-06E8-3F74-3426E6C40396}"/>
              </a:ext>
            </a:extLst>
          </p:cNvPr>
          <p:cNvSpPr>
            <a:spLocks noGrp="1"/>
          </p:cNvSpPr>
          <p:nvPr>
            <p:ph type="title"/>
          </p:nvPr>
        </p:nvSpPr>
        <p:spPr>
          <a:xfrm>
            <a:off x="457200" y="274638"/>
            <a:ext cx="8229600" cy="563562"/>
          </a:xfrm>
        </p:spPr>
        <p:txBody>
          <a:bodyPr>
            <a:normAutofit fontScale="90000"/>
          </a:bodyPr>
          <a:lstStyle/>
          <a:p>
            <a:r>
              <a:rPr lang="en-US" dirty="0"/>
              <a:t>IEEE 1900 Working Groups</a:t>
            </a:r>
          </a:p>
        </p:txBody>
      </p:sp>
      <p:sp>
        <p:nvSpPr>
          <p:cNvPr id="4" name="Date Placeholder 3">
            <a:extLst>
              <a:ext uri="{FF2B5EF4-FFF2-40B4-BE49-F238E27FC236}">
                <a16:creationId xmlns:a16="http://schemas.microsoft.com/office/drawing/2014/main" id="{45398C4A-8183-5DD1-15AC-C9EF3C46F7E0}"/>
              </a:ext>
            </a:extLst>
          </p:cNvPr>
          <p:cNvSpPr>
            <a:spLocks noGrp="1"/>
          </p:cNvSpPr>
          <p:nvPr>
            <p:ph type="dt" sz="half" idx="10"/>
          </p:nvPr>
        </p:nvSpPr>
        <p:spPr/>
        <p:txBody>
          <a:bodyPr/>
          <a:lstStyle/>
          <a:p>
            <a:pPr>
              <a:defRPr/>
            </a:pPr>
            <a:fld id="{16B57355-4AF4-A441-8AA9-B06FF469BB9E}" type="datetime1">
              <a:rPr lang="en-US" smtClean="0"/>
              <a:t>7/31/2025</a:t>
            </a:fld>
            <a:endParaRPr lang="en-US"/>
          </a:p>
        </p:txBody>
      </p:sp>
      <p:sp>
        <p:nvSpPr>
          <p:cNvPr id="5" name="Footer Placeholder 4">
            <a:extLst>
              <a:ext uri="{FF2B5EF4-FFF2-40B4-BE49-F238E27FC236}">
                <a16:creationId xmlns:a16="http://schemas.microsoft.com/office/drawing/2014/main" id="{1E50C9DA-76DD-8DE8-8D91-F5607148732F}"/>
              </a:ext>
            </a:extLst>
          </p:cNvPr>
          <p:cNvSpPr>
            <a:spLocks noGrp="1"/>
          </p:cNvSpPr>
          <p:nvPr>
            <p:ph type="ftr" sz="quarter" idx="11"/>
          </p:nvPr>
        </p:nvSpPr>
        <p:spPr/>
        <p:txBody>
          <a:bodyPr/>
          <a:lstStyle/>
          <a:p>
            <a:r>
              <a:rPr lang="en-US" dirty="0"/>
              <a:t>Doc #:5-25-0015-00-agen</a:t>
            </a:r>
          </a:p>
        </p:txBody>
      </p:sp>
      <p:sp>
        <p:nvSpPr>
          <p:cNvPr id="6" name="Slide Number Placeholder 5">
            <a:extLst>
              <a:ext uri="{FF2B5EF4-FFF2-40B4-BE49-F238E27FC236}">
                <a16:creationId xmlns:a16="http://schemas.microsoft.com/office/drawing/2014/main" id="{FAD0273A-C846-3EAF-928E-0493F5ACBE18}"/>
              </a:ext>
            </a:extLst>
          </p:cNvPr>
          <p:cNvSpPr>
            <a:spLocks noGrp="1"/>
          </p:cNvSpPr>
          <p:nvPr>
            <p:ph type="sldNum" sz="quarter" idx="12"/>
          </p:nvPr>
        </p:nvSpPr>
        <p:spPr/>
        <p:txBody>
          <a:bodyPr/>
          <a:lstStyle/>
          <a:p>
            <a:pPr>
              <a:defRPr/>
            </a:pPr>
            <a:fld id="{E6A9CA49-25C3-408A-A7C2-6BBA5AFB62A7}" type="slidenum">
              <a:rPr lang="en-US" smtClean="0"/>
              <a:pPr>
                <a:defRPr/>
              </a:pPr>
              <a:t>26</a:t>
            </a:fld>
            <a:endParaRPr lang="en-US"/>
          </a:p>
        </p:txBody>
      </p:sp>
      <p:pic>
        <p:nvPicPr>
          <p:cNvPr id="7" name="Content Placeholder 6" descr="Diagram&#10;&#10;Description automatically generated">
            <a:extLst>
              <a:ext uri="{FF2B5EF4-FFF2-40B4-BE49-F238E27FC236}">
                <a16:creationId xmlns:a16="http://schemas.microsoft.com/office/drawing/2014/main" id="{15829661-A499-386E-323A-91B3257B0F4D}"/>
              </a:ext>
            </a:extLst>
          </p:cNvPr>
          <p:cNvPicPr>
            <a:picLocks noGrp="1" noChangeAspect="1"/>
          </p:cNvPicPr>
          <p:nvPr>
            <p:ph idx="1"/>
          </p:nvPr>
        </p:nvPicPr>
        <p:blipFill>
          <a:blip r:embed="rId2"/>
          <a:stretch>
            <a:fillRect/>
          </a:stretch>
        </p:blipFill>
        <p:spPr>
          <a:xfrm>
            <a:off x="815146" y="990600"/>
            <a:ext cx="7513707" cy="5135563"/>
          </a:xfrm>
          <a:prstGeom prst="rect">
            <a:avLst/>
          </a:prstGeom>
        </p:spPr>
      </p:pic>
    </p:spTree>
    <p:extLst>
      <p:ext uri="{BB962C8B-B14F-4D97-AF65-F5344CB8AC3E}">
        <p14:creationId xmlns:p14="http://schemas.microsoft.com/office/powerpoint/2010/main" val="10645238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7AEF1A-7493-2AD4-AE6C-3B30D63D2634}"/>
              </a:ext>
            </a:extLst>
          </p:cNvPr>
          <p:cNvSpPr>
            <a:spLocks noGrp="1"/>
          </p:cNvSpPr>
          <p:nvPr>
            <p:ph type="title"/>
          </p:nvPr>
        </p:nvSpPr>
        <p:spPr/>
        <p:txBody>
          <a:bodyPr/>
          <a:lstStyle/>
          <a:p>
            <a:r>
              <a:rPr lang="en-US" dirty="0"/>
              <a:t>Website</a:t>
            </a:r>
          </a:p>
        </p:txBody>
      </p:sp>
      <p:sp>
        <p:nvSpPr>
          <p:cNvPr id="3" name="Content Placeholder 2">
            <a:extLst>
              <a:ext uri="{FF2B5EF4-FFF2-40B4-BE49-F238E27FC236}">
                <a16:creationId xmlns:a16="http://schemas.microsoft.com/office/drawing/2014/main" id="{5DBA96A7-EFF4-CD11-B576-3D6761F47B9B}"/>
              </a:ext>
            </a:extLst>
          </p:cNvPr>
          <p:cNvSpPr>
            <a:spLocks noGrp="1"/>
          </p:cNvSpPr>
          <p:nvPr>
            <p:ph idx="1"/>
          </p:nvPr>
        </p:nvSpPr>
        <p:spPr/>
        <p:txBody>
          <a:bodyPr/>
          <a:lstStyle/>
          <a:p>
            <a:r>
              <a:rPr lang="en-US" dirty="0">
                <a:hlinkClick r:id="rId2"/>
              </a:rPr>
              <a:t>IEEE 1900.5 | </a:t>
            </a:r>
            <a:r>
              <a:rPr lang="en-US" dirty="0" err="1">
                <a:hlinkClick r:id="rId2"/>
              </a:rPr>
              <a:t>DySPAN</a:t>
            </a:r>
            <a:r>
              <a:rPr lang="en-US" dirty="0">
                <a:hlinkClick r:id="rId2"/>
              </a:rPr>
              <a:t> Standards Committee</a:t>
            </a:r>
            <a:endParaRPr lang="en-US" dirty="0"/>
          </a:p>
          <a:p>
            <a:r>
              <a:rPr lang="en-US" dirty="0">
                <a:hlinkClick r:id="rId3"/>
              </a:rPr>
              <a:t>Word version on </a:t>
            </a:r>
            <a:r>
              <a:rPr lang="en-US" dirty="0" err="1">
                <a:hlinkClick r:id="rId3"/>
              </a:rPr>
              <a:t>iMeet</a:t>
            </a:r>
            <a:r>
              <a:rPr lang="en-US" dirty="0">
                <a:hlinkClick r:id="rId3"/>
              </a:rPr>
              <a:t> </a:t>
            </a:r>
            <a:r>
              <a:rPr lang="en-US" dirty="0"/>
              <a:t>– </a:t>
            </a:r>
          </a:p>
          <a:p>
            <a:r>
              <a:rPr lang="en-US" dirty="0"/>
              <a:t>Update Ideas</a:t>
            </a:r>
          </a:p>
          <a:p>
            <a:pPr lvl="1"/>
            <a:r>
              <a:rPr lang="en-US" dirty="0"/>
              <a:t>8/1/25</a:t>
            </a:r>
          </a:p>
          <a:p>
            <a:pPr marL="0" indent="0">
              <a:buNone/>
            </a:pPr>
            <a:endParaRPr lang="en-US" dirty="0"/>
          </a:p>
        </p:txBody>
      </p:sp>
      <p:sp>
        <p:nvSpPr>
          <p:cNvPr id="4" name="Date Placeholder 3">
            <a:extLst>
              <a:ext uri="{FF2B5EF4-FFF2-40B4-BE49-F238E27FC236}">
                <a16:creationId xmlns:a16="http://schemas.microsoft.com/office/drawing/2014/main" id="{97AFC9DC-6B52-C884-9527-2AB3594305BA}"/>
              </a:ext>
            </a:extLst>
          </p:cNvPr>
          <p:cNvSpPr>
            <a:spLocks noGrp="1"/>
          </p:cNvSpPr>
          <p:nvPr>
            <p:ph type="dt" sz="half" idx="10"/>
          </p:nvPr>
        </p:nvSpPr>
        <p:spPr/>
        <p:txBody>
          <a:bodyPr/>
          <a:lstStyle/>
          <a:p>
            <a:pPr>
              <a:defRPr/>
            </a:pPr>
            <a:fld id="{16B57355-4AF4-A441-8AA9-B06FF469BB9E}" type="datetime1">
              <a:rPr lang="en-US" smtClean="0"/>
              <a:t>7/31/2025</a:t>
            </a:fld>
            <a:endParaRPr lang="en-US"/>
          </a:p>
        </p:txBody>
      </p:sp>
      <p:sp>
        <p:nvSpPr>
          <p:cNvPr id="5" name="Footer Placeholder 4">
            <a:extLst>
              <a:ext uri="{FF2B5EF4-FFF2-40B4-BE49-F238E27FC236}">
                <a16:creationId xmlns:a16="http://schemas.microsoft.com/office/drawing/2014/main" id="{144DCA94-091F-F049-FA88-D435C265FB2B}"/>
              </a:ext>
            </a:extLst>
          </p:cNvPr>
          <p:cNvSpPr>
            <a:spLocks noGrp="1"/>
          </p:cNvSpPr>
          <p:nvPr>
            <p:ph type="ftr" sz="quarter" idx="11"/>
          </p:nvPr>
        </p:nvSpPr>
        <p:spPr/>
        <p:txBody>
          <a:bodyPr/>
          <a:lstStyle/>
          <a:p>
            <a:r>
              <a:rPr lang="en-US" dirty="0"/>
              <a:t>Doc #:5-25-0015-00-agen</a:t>
            </a:r>
          </a:p>
        </p:txBody>
      </p:sp>
      <p:sp>
        <p:nvSpPr>
          <p:cNvPr id="6" name="Slide Number Placeholder 5">
            <a:extLst>
              <a:ext uri="{FF2B5EF4-FFF2-40B4-BE49-F238E27FC236}">
                <a16:creationId xmlns:a16="http://schemas.microsoft.com/office/drawing/2014/main" id="{856FAE28-2448-ACBA-6E6B-56005E68FB98}"/>
              </a:ext>
            </a:extLst>
          </p:cNvPr>
          <p:cNvSpPr>
            <a:spLocks noGrp="1"/>
          </p:cNvSpPr>
          <p:nvPr>
            <p:ph type="sldNum" sz="quarter" idx="12"/>
          </p:nvPr>
        </p:nvSpPr>
        <p:spPr/>
        <p:txBody>
          <a:bodyPr/>
          <a:lstStyle/>
          <a:p>
            <a:pPr>
              <a:defRPr/>
            </a:pPr>
            <a:fld id="{E6A9CA49-25C3-408A-A7C2-6BBA5AFB62A7}" type="slidenum">
              <a:rPr lang="en-US" smtClean="0"/>
              <a:pPr>
                <a:defRPr/>
              </a:pPr>
              <a:t>27</a:t>
            </a:fld>
            <a:endParaRPr lang="en-US"/>
          </a:p>
        </p:txBody>
      </p:sp>
    </p:spTree>
    <p:extLst>
      <p:ext uri="{BB962C8B-B14F-4D97-AF65-F5344CB8AC3E}">
        <p14:creationId xmlns:p14="http://schemas.microsoft.com/office/powerpoint/2010/main" val="18033074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0366"/>
          </a:xfrm>
        </p:spPr>
        <p:txBody>
          <a:bodyPr>
            <a:normAutofit fontScale="90000"/>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1800" dirty="0"/>
              <a:t>6/6/25</a:t>
            </a:r>
          </a:p>
          <a:p>
            <a:pPr lvl="1"/>
            <a:r>
              <a:rPr lang="en-US" sz="1400" dirty="0" err="1"/>
              <a:t>DySPAN</a:t>
            </a:r>
            <a:r>
              <a:rPr lang="en-US" sz="1400" dirty="0"/>
              <a:t> Conference held</a:t>
            </a:r>
          </a:p>
          <a:p>
            <a:pPr lvl="1"/>
            <a:r>
              <a:rPr lang="en-US" sz="1400" dirty="0"/>
              <a:t>Eric cold emailed Future G (Tom Rondeau) to request participation in 1900.5 and 1900.2</a:t>
            </a:r>
          </a:p>
          <a:p>
            <a:pPr lvl="1"/>
            <a:r>
              <a:rPr lang="en-US" sz="1400" dirty="0"/>
              <a:t>Gave an update on his management system.  Group mentioned to NSF their use of SCMs. </a:t>
            </a:r>
          </a:p>
          <a:p>
            <a:pPr lvl="1"/>
            <a:r>
              <a:rPr lang="en-US" sz="1400" dirty="0"/>
              <a:t>On the last day of </a:t>
            </a:r>
            <a:r>
              <a:rPr lang="en-US" sz="1400" dirty="0" err="1"/>
              <a:t>DySPAN</a:t>
            </a:r>
            <a:r>
              <a:rPr lang="en-US" sz="1400" dirty="0"/>
              <a:t> – I am part of the spectrum policy forum (SPF) of the UK.  We will have a couple of online meetings.  Will learn the issues and how they progress. Possibility of promoting 1900.5 work there.</a:t>
            </a:r>
          </a:p>
          <a:p>
            <a:r>
              <a:rPr lang="en-US" sz="1800" dirty="0"/>
              <a:t>7/11/25</a:t>
            </a:r>
          </a:p>
          <a:p>
            <a:pPr lvl="1"/>
            <a:r>
              <a:rPr lang="en-US" sz="1400" dirty="0"/>
              <a:t>Eric promulgated DSA architecture controls to the DoD CIO for review and consideration for a regulatory point of view.  Trying to recruit participation.</a:t>
            </a:r>
          </a:p>
          <a:p>
            <a:r>
              <a:rPr lang="en-US" sz="1800" dirty="0"/>
              <a:t>8/1/25</a:t>
            </a:r>
          </a:p>
          <a:p>
            <a:pPr lvl="1"/>
            <a:endParaRPr lang="en-US" sz="1400" dirty="0"/>
          </a:p>
          <a:p>
            <a:pPr lvl="1"/>
            <a:endParaRPr lang="en-US" sz="1400" dirty="0"/>
          </a:p>
          <a:p>
            <a:pPr lvl="1"/>
            <a:endParaRPr lang="en-US" sz="1400" dirty="0"/>
          </a:p>
          <a:p>
            <a:pPr lvl="1"/>
            <a:endParaRPr lang="en-US" sz="1400" dirty="0"/>
          </a:p>
          <a:p>
            <a:pPr lvl="1"/>
            <a:endParaRPr lang="en-US" sz="1400" dirty="0"/>
          </a:p>
          <a:p>
            <a:pPr lvl="1"/>
            <a:endParaRPr lang="en-US" sz="1050" dirty="0"/>
          </a:p>
          <a:p>
            <a:pPr lvl="1"/>
            <a:endParaRPr lang="en-US" sz="1400" dirty="0"/>
          </a:p>
          <a:p>
            <a:pPr lvl="1"/>
            <a:endParaRPr lang="en-US" sz="1400" dirty="0"/>
          </a:p>
          <a:p>
            <a:endParaRPr lang="en-US" sz="1800" dirty="0"/>
          </a:p>
          <a:p>
            <a:pPr lvl="1"/>
            <a:endParaRPr lang="en-US" sz="1400" dirty="0"/>
          </a:p>
          <a:p>
            <a:endParaRPr lang="en-US" sz="1800" dirty="0"/>
          </a:p>
          <a:p>
            <a:pPr lvl="2"/>
            <a:endParaRPr lang="en-US" sz="1400" dirty="0"/>
          </a:p>
        </p:txBody>
      </p:sp>
      <p:sp>
        <p:nvSpPr>
          <p:cNvPr id="4" name="Date Placeholder 3"/>
          <p:cNvSpPr>
            <a:spLocks noGrp="1"/>
          </p:cNvSpPr>
          <p:nvPr>
            <p:ph type="dt" sz="half" idx="10"/>
          </p:nvPr>
        </p:nvSpPr>
        <p:spPr>
          <a:xfrm>
            <a:off x="457200" y="6448425"/>
            <a:ext cx="2133600" cy="365125"/>
          </a:xfrm>
        </p:spPr>
        <p:txBody>
          <a:bodyPr/>
          <a:lstStyle/>
          <a:p>
            <a:pPr>
              <a:defRPr/>
            </a:pPr>
            <a:fld id="{517AA6F3-E5BA-EB4A-B00A-E0610F28523F}" type="datetime1">
              <a:rPr lang="en-US" smtClean="0"/>
              <a:t>7/31/2025</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#:5-25-0015-00-agen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28</a:t>
            </a:fld>
            <a:endParaRPr lang="en-US"/>
          </a:p>
        </p:txBody>
      </p:sp>
    </p:spTree>
    <p:extLst>
      <p:ext uri="{BB962C8B-B14F-4D97-AF65-F5344CB8AC3E}">
        <p14:creationId xmlns:p14="http://schemas.microsoft.com/office/powerpoint/2010/main" val="3648328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6602506" cy="1143000"/>
          </a:xfrm>
        </p:spPr>
        <p:txBody>
          <a:bodyPr>
            <a:normAutofit fontScale="90000"/>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05762" y="1115369"/>
            <a:ext cx="7771438" cy="5181600"/>
          </a:xfrm>
        </p:spPr>
        <p:txBody>
          <a:bodyPr/>
          <a:lstStyle/>
          <a:p>
            <a:r>
              <a:rPr lang="en-US" sz="1600" strike="sngStrike" dirty="0"/>
              <a:t>P1900.5 WG Mtg 7/11/25 0800 ET</a:t>
            </a:r>
          </a:p>
          <a:p>
            <a:r>
              <a:rPr lang="en-US" sz="1600" strike="sngStrike" dirty="0"/>
              <a:t>P1900.5.1 Revision Ad-hoc 7/11/25 following the WG meeting</a:t>
            </a:r>
          </a:p>
          <a:p>
            <a:r>
              <a:rPr lang="en-US" sz="1600" dirty="0"/>
              <a:t>P1900.5 WG Mtg 8/1/25 1430 ET</a:t>
            </a:r>
          </a:p>
          <a:p>
            <a:r>
              <a:rPr lang="en-US" sz="1600" dirty="0"/>
              <a:t>P1900.5 Revision Ad-hoc 8/8/25 1330 ET</a:t>
            </a:r>
          </a:p>
          <a:p>
            <a:r>
              <a:rPr lang="en-US" sz="1600" dirty="0"/>
              <a:t>P1900.5 Revision Ad-hoc 8/22/25 1300 ET</a:t>
            </a:r>
          </a:p>
          <a:p>
            <a:r>
              <a:rPr lang="en-US" sz="1600" dirty="0"/>
              <a:t>P1900.5 WG Mtg 9/5/25 0800 ET</a:t>
            </a:r>
          </a:p>
          <a:p>
            <a:endParaRPr lang="en-US" sz="1600" dirty="0"/>
          </a:p>
          <a:p>
            <a:pPr marL="0" indent="0">
              <a:buNone/>
            </a:pPr>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pPr lvl="1"/>
            <a:endParaRPr lang="en-US" sz="1200" dirty="0"/>
          </a:p>
          <a:p>
            <a:endParaRPr lang="en-US" sz="1600" dirty="0"/>
          </a:p>
          <a:p>
            <a:pPr marL="0" indent="0">
              <a:buNone/>
            </a:pPr>
            <a:endParaRPr lang="en-US" sz="1600" dirty="0"/>
          </a:p>
          <a:p>
            <a:pPr lvl="1"/>
            <a:endParaRPr lang="en-US" sz="1050" dirty="0"/>
          </a:p>
          <a:p>
            <a:pPr lvl="1"/>
            <a:endParaRPr lang="en-US" sz="1050" dirty="0"/>
          </a:p>
          <a:p>
            <a:endParaRPr lang="en-US" sz="1100" dirty="0"/>
          </a:p>
          <a:p>
            <a:pPr marL="0" indent="0">
              <a:buNone/>
            </a:pPr>
            <a:endParaRPr lang="en-US" sz="2400" dirty="0"/>
          </a:p>
          <a:p>
            <a:endParaRPr lang="en-US" sz="1600" dirty="0"/>
          </a:p>
          <a:p>
            <a:pPr lvl="1"/>
            <a:endParaRPr lang="en-US" sz="1200" dirty="0"/>
          </a:p>
          <a:p>
            <a:pPr marL="0" indent="0">
              <a:buNone/>
            </a:pPr>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40EF8DF4-D794-2343-B4F1-C884AE043E46}" type="datetime1">
              <a:rPr lang="en-US" smtClean="0"/>
              <a:t>7/31/2025</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#:5-25-0015-00-agen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29</a:t>
            </a:fld>
            <a:endParaRPr lang="en-US"/>
          </a:p>
        </p:txBody>
      </p:sp>
    </p:spTree>
    <p:extLst>
      <p:ext uri="{BB962C8B-B14F-4D97-AF65-F5344CB8AC3E}">
        <p14:creationId xmlns:p14="http://schemas.microsoft.com/office/powerpoint/2010/main" val="10964537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0CE858-2961-99B0-FD16-DC7C838D8008}"/>
            </a:ext>
          </a:extLst>
        </p:cNvPr>
        <p:cNvGrpSpPr/>
        <p:nvPr/>
      </p:nvGrpSpPr>
      <p:grpSpPr>
        <a:xfrm>
          <a:off x="0" y="0"/>
          <a:ext cx="0" cy="0"/>
          <a:chOff x="0" y="0"/>
          <a:chExt cx="0" cy="0"/>
        </a:xfrm>
      </p:grpSpPr>
      <p:sp>
        <p:nvSpPr>
          <p:cNvPr id="2" name="Date Placeholder 1">
            <a:extLst>
              <a:ext uri="{FF2B5EF4-FFF2-40B4-BE49-F238E27FC236}">
                <a16:creationId xmlns:a16="http://schemas.microsoft.com/office/drawing/2014/main" id="{C69AAB03-511E-1436-BBB7-88CAD5DC725C}"/>
              </a:ext>
            </a:extLst>
          </p:cNvPr>
          <p:cNvSpPr>
            <a:spLocks noGrp="1"/>
          </p:cNvSpPr>
          <p:nvPr>
            <p:ph type="dt" sz="half" idx="10"/>
          </p:nvPr>
        </p:nvSpPr>
        <p:spPr>
          <a:xfrm>
            <a:off x="457200" y="6448425"/>
            <a:ext cx="2133600" cy="365125"/>
          </a:xfrm>
        </p:spPr>
        <p:txBody>
          <a:bodyPr/>
          <a:lstStyle/>
          <a:p>
            <a:pPr>
              <a:defRPr/>
            </a:pPr>
            <a:fld id="{F92B9163-773B-844A-BA75-0E440DDA909F}" type="datetime1">
              <a:rPr lang="en-US" smtClean="0"/>
              <a:t>7/31/2025</a:t>
            </a:fld>
            <a:endParaRPr lang="en-US"/>
          </a:p>
        </p:txBody>
      </p:sp>
      <p:sp>
        <p:nvSpPr>
          <p:cNvPr id="3" name="Footer Placeholder 2">
            <a:extLst>
              <a:ext uri="{FF2B5EF4-FFF2-40B4-BE49-F238E27FC236}">
                <a16:creationId xmlns:a16="http://schemas.microsoft.com/office/drawing/2014/main" id="{40CEF509-014E-2B9A-C6AF-21D6D2DAB238}"/>
              </a:ext>
            </a:extLst>
          </p:cNvPr>
          <p:cNvSpPr>
            <a:spLocks noGrp="1"/>
          </p:cNvSpPr>
          <p:nvPr>
            <p:ph type="ftr" sz="quarter" idx="11"/>
          </p:nvPr>
        </p:nvSpPr>
        <p:spPr>
          <a:xfrm>
            <a:off x="3124200" y="6448425"/>
            <a:ext cx="2895600" cy="365125"/>
          </a:xfrm>
        </p:spPr>
        <p:txBody>
          <a:bodyPr/>
          <a:lstStyle/>
          <a:p>
            <a:pPr>
              <a:defRPr/>
            </a:pPr>
            <a:r>
              <a:rPr lang="en-US" dirty="0"/>
              <a:t>Doc #:5-25-0015-00-agen</a:t>
            </a:r>
          </a:p>
        </p:txBody>
      </p:sp>
      <p:sp>
        <p:nvSpPr>
          <p:cNvPr id="4" name="Slide Number Placeholder 3">
            <a:extLst>
              <a:ext uri="{FF2B5EF4-FFF2-40B4-BE49-F238E27FC236}">
                <a16:creationId xmlns:a16="http://schemas.microsoft.com/office/drawing/2014/main" id="{79D2445E-FC76-90B7-AB20-17205109ECDD}"/>
              </a:ext>
            </a:extLst>
          </p:cNvPr>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3</a:t>
            </a:fld>
            <a:endParaRPr lang="en-US"/>
          </a:p>
        </p:txBody>
      </p:sp>
      <p:sp>
        <p:nvSpPr>
          <p:cNvPr id="3074" name="Rectangle 2">
            <a:extLst>
              <a:ext uri="{FF2B5EF4-FFF2-40B4-BE49-F238E27FC236}">
                <a16:creationId xmlns:a16="http://schemas.microsoft.com/office/drawing/2014/main" id="{74B04592-01C3-BD71-BA60-D741BE7ADB4C}"/>
              </a:ext>
            </a:extLst>
          </p:cNvPr>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graphicFrame>
        <p:nvGraphicFramePr>
          <p:cNvPr id="8" name="Table 7">
            <a:extLst>
              <a:ext uri="{FF2B5EF4-FFF2-40B4-BE49-F238E27FC236}">
                <a16:creationId xmlns:a16="http://schemas.microsoft.com/office/drawing/2014/main" id="{E3D37F2D-7998-3CEC-6ECB-77D31BD67501}"/>
              </a:ext>
            </a:extLst>
          </p:cNvPr>
          <p:cNvGraphicFramePr>
            <a:graphicFrameLocks noGrp="1"/>
          </p:cNvGraphicFramePr>
          <p:nvPr>
            <p:extLst>
              <p:ext uri="{D42A27DB-BD31-4B8C-83A1-F6EECF244321}">
                <p14:modId xmlns:p14="http://schemas.microsoft.com/office/powerpoint/2010/main" val="2441829510"/>
              </p:ext>
            </p:extLst>
          </p:nvPr>
        </p:nvGraphicFramePr>
        <p:xfrm>
          <a:off x="609600" y="1045211"/>
          <a:ext cx="7924800" cy="654703"/>
        </p:xfrm>
        <a:graphic>
          <a:graphicData uri="http://schemas.openxmlformats.org/drawingml/2006/table">
            <a:tbl>
              <a:tblPr firstRow="1" firstCol="1" bandRow="1"/>
              <a:tblGrid>
                <a:gridCol w="7924800">
                  <a:extLst>
                    <a:ext uri="{9D8B030D-6E8A-4147-A177-3AD203B41FA5}">
                      <a16:colId xmlns:a16="http://schemas.microsoft.com/office/drawing/2014/main" val="834480286"/>
                    </a:ext>
                  </a:extLst>
                </a:gridCol>
              </a:tblGrid>
              <a:tr h="208769">
                <a:tc>
                  <a:txBody>
                    <a:bodyPr/>
                    <a:lstStyle/>
                    <a:p>
                      <a:pPr marL="0" marR="0">
                        <a:lnSpc>
                          <a:spcPts val="1800"/>
                        </a:lnSpc>
                      </a:pPr>
                      <a:r>
                        <a:rPr lang="en-US" sz="1800" b="1" kern="100" dirty="0">
                          <a:solidFill>
                            <a:srgbClr val="000000"/>
                          </a:solidFill>
                          <a:effectLst/>
                          <a:latin typeface="Arial" panose="020B0604020202020204" pitchFamily="34" charset="0"/>
                          <a:ea typeface="Aptos" panose="020B0004020202020204" pitchFamily="34" charset="0"/>
                          <a:cs typeface="Aptos" panose="020B0004020202020204" pitchFamily="34" charset="0"/>
                        </a:rPr>
                        <a:t>Join from the meeting link for 0800-1000 meetings</a:t>
                      </a:r>
                      <a:endParaRPr lang="en-US" sz="3200" kern="100" dirty="0">
                        <a:effectLst/>
                        <a:latin typeface="Aptos" panose="020B0004020202020204" pitchFamily="34" charset="0"/>
                        <a:ea typeface="Aptos" panose="020B0004020202020204" pitchFamily="34" charset="0"/>
                        <a:cs typeface="Aptos" panose="020B0004020202020204" pitchFamily="34" charset="0"/>
                      </a:endParaRPr>
                    </a:p>
                  </a:txBody>
                  <a:tcPr marL="0" marR="0" marT="0" marB="0" anchor="ctr">
                    <a:lnL>
                      <a:noFill/>
                    </a:lnL>
                    <a:lnR>
                      <a:noFill/>
                    </a:lnR>
                    <a:lnT>
                      <a:noFill/>
                    </a:lnT>
                    <a:lnB>
                      <a:noFill/>
                    </a:lnB>
                    <a:noFill/>
                  </a:tcPr>
                </a:tc>
                <a:extLst>
                  <a:ext uri="{0D108BD9-81ED-4DB2-BD59-A6C34878D82A}">
                    <a16:rowId xmlns:a16="http://schemas.microsoft.com/office/drawing/2014/main" val="3648633337"/>
                  </a:ext>
                </a:extLst>
              </a:tr>
              <a:tr h="422420">
                <a:tc>
                  <a:txBody>
                    <a:bodyPr/>
                    <a:lstStyle/>
                    <a:p>
                      <a:pPr marL="0" marR="0" latinLnBrk="1">
                        <a:lnSpc>
                          <a:spcPts val="1800"/>
                        </a:lnSpc>
                      </a:pPr>
                      <a:r>
                        <a:rPr lang="en-US" sz="1600" u="none" strike="noStrike" kern="100" dirty="0">
                          <a:solidFill>
                            <a:srgbClr val="005E7D"/>
                          </a:solidFill>
                          <a:effectLst/>
                          <a:latin typeface="Arial" panose="020B0604020202020204" pitchFamily="34" charset="0"/>
                          <a:ea typeface="Aptos" panose="020B0004020202020204" pitchFamily="34" charset="0"/>
                          <a:cs typeface="Aptos" panose="020B0004020202020204" pitchFamily="34" charset="0"/>
                          <a:hlinkClick r:id="rId3"/>
                        </a:rPr>
                        <a:t>https://ieeesa.webex.com/ieeesa/j.php?MTID=md7311864ed3e53cd11516759e11c358e</a:t>
                      </a:r>
                      <a:endParaRPr lang="en-US" sz="1600" u="none" strike="noStrike" kern="100" dirty="0">
                        <a:solidFill>
                          <a:srgbClr val="005E7D"/>
                        </a:solidFill>
                        <a:effectLst/>
                        <a:latin typeface="Arial" panose="020B0604020202020204" pitchFamily="34" charset="0"/>
                        <a:ea typeface="Aptos" panose="020B0004020202020204" pitchFamily="34" charset="0"/>
                        <a:cs typeface="Aptos" panose="020B0004020202020204" pitchFamily="34" charset="0"/>
                      </a:endParaRPr>
                    </a:p>
                  </a:txBody>
                  <a:tcPr marL="0" marR="0" marT="0" marB="0" anchor="ctr">
                    <a:lnL>
                      <a:noFill/>
                    </a:lnL>
                    <a:lnR>
                      <a:noFill/>
                    </a:lnR>
                    <a:lnT>
                      <a:noFill/>
                    </a:lnT>
                    <a:lnB>
                      <a:noFill/>
                    </a:lnB>
                    <a:noFill/>
                  </a:tcPr>
                </a:tc>
                <a:extLst>
                  <a:ext uri="{0D108BD9-81ED-4DB2-BD59-A6C34878D82A}">
                    <a16:rowId xmlns:a16="http://schemas.microsoft.com/office/drawing/2014/main" val="1103465572"/>
                  </a:ext>
                </a:extLst>
              </a:tr>
            </a:tbl>
          </a:graphicData>
        </a:graphic>
      </p:graphicFrame>
      <p:sp>
        <p:nvSpPr>
          <p:cNvPr id="11" name="TextBox 10">
            <a:extLst>
              <a:ext uri="{FF2B5EF4-FFF2-40B4-BE49-F238E27FC236}">
                <a16:creationId xmlns:a16="http://schemas.microsoft.com/office/drawing/2014/main" id="{533665ED-CA81-520C-9778-100552C1813D}"/>
              </a:ext>
            </a:extLst>
          </p:cNvPr>
          <p:cNvSpPr txBox="1"/>
          <p:nvPr/>
        </p:nvSpPr>
        <p:spPr>
          <a:xfrm>
            <a:off x="457200" y="2438400"/>
            <a:ext cx="6599114" cy="1615827"/>
          </a:xfrm>
          <a:prstGeom prst="rect">
            <a:avLst/>
          </a:prstGeom>
          <a:noFill/>
        </p:spPr>
        <p:txBody>
          <a:bodyPr wrap="none" rtlCol="0">
            <a:spAutoFit/>
          </a:bodyPr>
          <a:lstStyle/>
          <a:p>
            <a:pPr marL="0" marR="0" latinLnBrk="1">
              <a:lnSpc>
                <a:spcPts val="1800"/>
              </a:lnSpc>
            </a:pPr>
            <a:r>
              <a:rPr lang="en-US" sz="1800" b="1" kern="1200" dirty="0">
                <a:solidFill>
                  <a:schemeClr val="tx1"/>
                </a:solidFill>
                <a:effectLst/>
                <a:latin typeface="+mn-lt"/>
                <a:ea typeface="+mn-ea"/>
                <a:cs typeface="+mn-cs"/>
              </a:rPr>
              <a:t>Tap to join from a mobile device (attendees only)</a:t>
            </a:r>
          </a:p>
          <a:p>
            <a:pPr marL="0" marR="0" latinLnBrk="1">
              <a:lnSpc>
                <a:spcPts val="1800"/>
              </a:lnSpc>
            </a:pPr>
            <a:r>
              <a:rPr lang="en-US" sz="1800" u="none" strike="noStrike" kern="1200" dirty="0">
                <a:solidFill>
                  <a:schemeClr val="tx1"/>
                </a:solidFill>
                <a:effectLst/>
                <a:latin typeface="+mn-lt"/>
                <a:ea typeface="+mn-ea"/>
                <a:cs typeface="+mn-cs"/>
                <a:hlinkClick r:id="rId4"/>
              </a:rPr>
              <a:t>+1-646-992-2010,,23312458293##</a:t>
            </a:r>
            <a:r>
              <a:rPr lang="en-US" sz="1800" kern="1200" dirty="0">
                <a:solidFill>
                  <a:schemeClr val="tx1"/>
                </a:solidFill>
                <a:effectLst/>
                <a:latin typeface="+mn-lt"/>
                <a:ea typeface="+mn-ea"/>
                <a:cs typeface="+mn-cs"/>
              </a:rPr>
              <a:t> United States Toll (New York City)</a:t>
            </a:r>
          </a:p>
          <a:p>
            <a:pPr marL="0" marR="0" latinLnBrk="1">
              <a:lnSpc>
                <a:spcPts val="1800"/>
              </a:lnSpc>
            </a:pPr>
            <a:r>
              <a:rPr lang="en-US" sz="1800" u="none" strike="noStrike" kern="1200" dirty="0">
                <a:solidFill>
                  <a:schemeClr val="tx1"/>
                </a:solidFill>
                <a:effectLst/>
                <a:latin typeface="+mn-lt"/>
                <a:ea typeface="+mn-ea"/>
                <a:cs typeface="+mn-cs"/>
                <a:hlinkClick r:id="rId5"/>
              </a:rPr>
              <a:t>+1-213-306-3065,,23312458293##</a:t>
            </a:r>
            <a:r>
              <a:rPr lang="en-US" sz="1800" kern="1200" dirty="0">
                <a:solidFill>
                  <a:schemeClr val="tx1"/>
                </a:solidFill>
                <a:effectLst/>
                <a:latin typeface="+mn-lt"/>
                <a:ea typeface="+mn-ea"/>
                <a:cs typeface="+mn-cs"/>
              </a:rPr>
              <a:t> United States Toll (Los Angeles)</a:t>
            </a:r>
            <a:endParaRPr lang="en-US" sz="1800" kern="100" dirty="0">
              <a:effectLst/>
              <a:latin typeface="Aptos" panose="020B0004020202020204" pitchFamily="34" charset="0"/>
              <a:ea typeface="Aptos" panose="020B0004020202020204" pitchFamily="34" charset="0"/>
              <a:cs typeface="Aptos" panose="020B0004020202020204" pitchFamily="34" charset="0"/>
            </a:endParaRPr>
          </a:p>
          <a:p>
            <a:endParaRPr lang="en-US" dirty="0"/>
          </a:p>
          <a:p>
            <a:endParaRPr lang="en-US" dirty="0"/>
          </a:p>
          <a:p>
            <a:endParaRPr lang="en-US" dirty="0"/>
          </a:p>
        </p:txBody>
      </p:sp>
      <p:sp>
        <p:nvSpPr>
          <p:cNvPr id="12" name="TextBox 11">
            <a:extLst>
              <a:ext uri="{FF2B5EF4-FFF2-40B4-BE49-F238E27FC236}">
                <a16:creationId xmlns:a16="http://schemas.microsoft.com/office/drawing/2014/main" id="{A0B719A1-9FD9-5514-6AB8-CD6B8CFE98C6}"/>
              </a:ext>
            </a:extLst>
          </p:cNvPr>
          <p:cNvSpPr txBox="1"/>
          <p:nvPr/>
        </p:nvSpPr>
        <p:spPr>
          <a:xfrm>
            <a:off x="457200" y="1835658"/>
            <a:ext cx="5083443" cy="369332"/>
          </a:xfrm>
          <a:prstGeom prst="rect">
            <a:avLst/>
          </a:prstGeom>
          <a:noFill/>
        </p:spPr>
        <p:txBody>
          <a:bodyPr wrap="none" rtlCol="0">
            <a:spAutoFit/>
          </a:bodyPr>
          <a:lstStyle/>
          <a:p>
            <a:r>
              <a:rPr lang="en-US" sz="1800" kern="0" dirty="0">
                <a:solidFill>
                  <a:srgbClr val="333333"/>
                </a:solidFill>
                <a:effectLst/>
                <a:latin typeface="Arial" panose="020B0604020202020204" pitchFamily="34" charset="0"/>
                <a:ea typeface="Aptos" panose="020B0004020202020204" pitchFamily="34" charset="0"/>
              </a:rPr>
              <a:t>Meeting number (access code): 2331 245 8293 </a:t>
            </a:r>
            <a:endParaRPr lang="en-US" dirty="0"/>
          </a:p>
        </p:txBody>
      </p:sp>
      <p:sp>
        <p:nvSpPr>
          <p:cNvPr id="13" name="TextBox 12">
            <a:extLst>
              <a:ext uri="{FF2B5EF4-FFF2-40B4-BE49-F238E27FC236}">
                <a16:creationId xmlns:a16="http://schemas.microsoft.com/office/drawing/2014/main" id="{7148E93D-80FA-1D9E-0249-433522AC9584}"/>
              </a:ext>
            </a:extLst>
          </p:cNvPr>
          <p:cNvSpPr txBox="1"/>
          <p:nvPr/>
        </p:nvSpPr>
        <p:spPr>
          <a:xfrm>
            <a:off x="489904" y="3545880"/>
            <a:ext cx="4201791" cy="615553"/>
          </a:xfrm>
          <a:prstGeom prst="rect">
            <a:avLst/>
          </a:prstGeom>
          <a:noFill/>
        </p:spPr>
        <p:txBody>
          <a:bodyPr wrap="none" rtlCol="0">
            <a:spAutoFit/>
          </a:bodyPr>
          <a:lstStyle/>
          <a:p>
            <a:r>
              <a:rPr lang="en-US" sz="1600" b="1" kern="0" dirty="0">
                <a:solidFill>
                  <a:srgbClr val="000000"/>
                </a:solidFill>
                <a:effectLst/>
                <a:latin typeface="Arial" panose="020B0604020202020204" pitchFamily="34" charset="0"/>
                <a:ea typeface="Aptos" panose="020B0004020202020204" pitchFamily="34" charset="0"/>
              </a:rPr>
              <a:t>Join from a video system or application</a:t>
            </a:r>
          </a:p>
          <a:p>
            <a:r>
              <a:rPr lang="en-US" sz="1800" kern="0" dirty="0">
                <a:solidFill>
                  <a:srgbClr val="333333"/>
                </a:solidFill>
                <a:effectLst/>
                <a:latin typeface="Arial" panose="020B0604020202020204" pitchFamily="34" charset="0"/>
                <a:ea typeface="Aptos" panose="020B0004020202020204" pitchFamily="34" charset="0"/>
              </a:rPr>
              <a:t>Dial </a:t>
            </a:r>
            <a:r>
              <a:rPr lang="en-US" sz="1800" u="none" strike="noStrike" kern="0" dirty="0">
                <a:solidFill>
                  <a:srgbClr val="005E7D"/>
                </a:solidFill>
                <a:effectLst/>
                <a:latin typeface="Arial" panose="020B0604020202020204" pitchFamily="34" charset="0"/>
                <a:ea typeface="Aptos" panose="020B0004020202020204" pitchFamily="34" charset="0"/>
                <a:cs typeface="Arial" panose="020B0604020202020204" pitchFamily="34" charset="0"/>
                <a:hlinkClick r:id="rId6"/>
              </a:rPr>
              <a:t>23312458293@ieeesa.webex.com</a:t>
            </a:r>
            <a:endParaRPr lang="en-US" sz="1600" dirty="0"/>
          </a:p>
        </p:txBody>
      </p:sp>
    </p:spTree>
    <p:extLst>
      <p:ext uri="{BB962C8B-B14F-4D97-AF65-F5344CB8AC3E}">
        <p14:creationId xmlns:p14="http://schemas.microsoft.com/office/powerpoint/2010/main" val="347211247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dirty="0"/>
              <a:t>1900.5 AOB</a:t>
            </a:r>
            <a:endParaRPr dirty="0"/>
          </a:p>
        </p:txBody>
      </p:sp>
      <p:sp>
        <p:nvSpPr>
          <p:cNvPr id="17411" name="Content Placeholder 2"/>
          <p:cNvSpPr>
            <a:spLocks noGrp="1"/>
          </p:cNvSpPr>
          <p:nvPr>
            <p:ph idx="1"/>
          </p:nvPr>
        </p:nvSpPr>
        <p:spPr/>
        <p:txBody>
          <a:bodyPr/>
          <a:lstStyle/>
          <a:p>
            <a:endParaRPr lang="en-US" sz="2200" dirty="0"/>
          </a:p>
          <a:p>
            <a:endParaRPr lang="en-US" sz="2200" dirty="0"/>
          </a:p>
        </p:txBody>
      </p:sp>
      <p:sp>
        <p:nvSpPr>
          <p:cNvPr id="6" name="Slide Number Placeholder 5"/>
          <p:cNvSpPr>
            <a:spLocks noGrp="1"/>
          </p:cNvSpPr>
          <p:nvPr>
            <p:ph type="sldNum" sz="quarter" idx="10"/>
          </p:nvPr>
        </p:nvSpPr>
        <p:spPr/>
        <p:txBody>
          <a:bodyPr/>
          <a:lstStyle/>
          <a:p>
            <a:pPr>
              <a:defRPr/>
            </a:pPr>
            <a:fld id="{03B80821-6BB5-481B-A945-F4DBEA439394}" type="slidenum">
              <a:rPr lang="en-US" smtClean="0"/>
              <a:pPr>
                <a:defRPr/>
              </a:pPr>
              <a:t>30</a:t>
            </a:fld>
            <a:endParaRPr lang="en-US"/>
          </a:p>
        </p:txBody>
      </p:sp>
      <p:sp>
        <p:nvSpPr>
          <p:cNvPr id="4" name="Date Placeholder 3"/>
          <p:cNvSpPr>
            <a:spLocks noGrp="1"/>
          </p:cNvSpPr>
          <p:nvPr>
            <p:ph type="dt" sz="half" idx="4294967295"/>
          </p:nvPr>
        </p:nvSpPr>
        <p:spPr>
          <a:xfrm>
            <a:off x="0" y="6448425"/>
            <a:ext cx="2133600" cy="365125"/>
          </a:xfrm>
        </p:spPr>
        <p:txBody>
          <a:bodyPr/>
          <a:lstStyle/>
          <a:p>
            <a:pPr>
              <a:defRPr/>
            </a:pPr>
            <a:fld id="{84EA9CEA-6237-B340-BB3D-FF01A16EE534}" type="datetime1">
              <a:rPr lang="en-US" smtClean="0"/>
              <a:t>7/31/2025</a:t>
            </a:fld>
            <a:endParaRPr lang="en-US"/>
          </a:p>
        </p:txBody>
      </p:sp>
      <p:sp>
        <p:nvSpPr>
          <p:cNvPr id="5" name="Footer Placeholder 4"/>
          <p:cNvSpPr>
            <a:spLocks noGrp="1"/>
          </p:cNvSpPr>
          <p:nvPr>
            <p:ph type="ftr" sz="quarter" idx="4294967295"/>
          </p:nvPr>
        </p:nvSpPr>
        <p:spPr>
          <a:xfrm>
            <a:off x="0" y="6430963"/>
            <a:ext cx="3086100" cy="290512"/>
          </a:xfrm>
        </p:spPr>
        <p:txBody>
          <a:bodyPr/>
          <a:lstStyle/>
          <a:p>
            <a:pPr>
              <a:defRPr/>
            </a:pPr>
            <a:r>
              <a:rPr lang="en-US" dirty="0"/>
              <a:t>Doc #:5-25-0015-00-agen</a:t>
            </a:r>
          </a:p>
        </p:txBody>
      </p:sp>
    </p:spTree>
    <p:extLst>
      <p:ext uri="{BB962C8B-B14F-4D97-AF65-F5344CB8AC3E}">
        <p14:creationId xmlns:p14="http://schemas.microsoft.com/office/powerpoint/2010/main" val="41578517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CF8CF147-8E8E-454C-BC8C-67D1D623FBE3}" type="datetime1">
              <a:rPr lang="en-US" smtClean="0"/>
              <a:t>7/31/2025</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dirty="0"/>
              <a:t>Doc #:5-25-0015-00-agen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5 members</a:t>
            </a:r>
            <a:r>
              <a:rPr lang="en-US" sz="1600" dirty="0"/>
              <a:t>)</a:t>
            </a:r>
          </a:p>
          <a:p>
            <a:pPr eaLnBrk="1" hangingPunct="1"/>
            <a:r>
              <a:rPr lang="en-US" sz="1600" dirty="0"/>
              <a:t>              2 meetings to get in, 2 meetings to get out</a:t>
            </a:r>
          </a:p>
        </p:txBody>
      </p:sp>
      <p:sp>
        <p:nvSpPr>
          <p:cNvPr id="6" name="Rectangle 5">
            <a:extLst>
              <a:ext uri="{FF2B5EF4-FFF2-40B4-BE49-F238E27FC236}">
                <a16:creationId xmlns:a16="http://schemas.microsoft.com/office/drawing/2014/main" id="{8C6C1438-4184-F740-A4CF-078ABAB76622}"/>
              </a:ext>
            </a:extLst>
          </p:cNvPr>
          <p:cNvSpPr/>
          <p:nvPr/>
        </p:nvSpPr>
        <p:spPr>
          <a:xfrm>
            <a:off x="126562" y="1212867"/>
            <a:ext cx="2235638" cy="646331"/>
          </a:xfrm>
          <a:prstGeom prst="rect">
            <a:avLst/>
          </a:prstGeom>
        </p:spPr>
        <p:txBody>
          <a:bodyPr wrap="square">
            <a:spAutoFit/>
          </a:bodyPr>
          <a:lstStyle/>
          <a:p>
            <a:r>
              <a:rPr lang="en-US" b="1" i="1" dirty="0">
                <a:solidFill>
                  <a:srgbClr val="FF0000"/>
                </a:solidFill>
              </a:rPr>
              <a:t>Quorum? - Yes</a:t>
            </a:r>
          </a:p>
          <a:p>
            <a:endParaRPr lang="en-US" b="1" i="1" dirty="0">
              <a:solidFill>
                <a:srgbClr val="FF0000"/>
              </a:solidFill>
            </a:endParaRPr>
          </a:p>
        </p:txBody>
      </p:sp>
      <p:graphicFrame>
        <p:nvGraphicFramePr>
          <p:cNvPr id="5" name="Table 4">
            <a:extLst>
              <a:ext uri="{FF2B5EF4-FFF2-40B4-BE49-F238E27FC236}">
                <a16:creationId xmlns:a16="http://schemas.microsoft.com/office/drawing/2014/main" id="{18B02E66-191F-A020-3B03-604F48D6A0B1}"/>
              </a:ext>
            </a:extLst>
          </p:cNvPr>
          <p:cNvGraphicFramePr>
            <a:graphicFrameLocks noGrp="1"/>
          </p:cNvGraphicFramePr>
          <p:nvPr>
            <p:extLst>
              <p:ext uri="{D42A27DB-BD31-4B8C-83A1-F6EECF244321}">
                <p14:modId xmlns:p14="http://schemas.microsoft.com/office/powerpoint/2010/main" val="2948739940"/>
              </p:ext>
            </p:extLst>
          </p:nvPr>
        </p:nvGraphicFramePr>
        <p:xfrm>
          <a:off x="2590800" y="943282"/>
          <a:ext cx="5550157" cy="4800292"/>
        </p:xfrm>
        <a:graphic>
          <a:graphicData uri="http://schemas.openxmlformats.org/drawingml/2006/table">
            <a:tbl>
              <a:tblPr>
                <a:tableStyleId>{5C22544A-7EE6-4342-B048-85BDC9FD1C3A}</a:tableStyleId>
              </a:tblPr>
              <a:tblGrid>
                <a:gridCol w="635347">
                  <a:extLst>
                    <a:ext uri="{9D8B030D-6E8A-4147-A177-3AD203B41FA5}">
                      <a16:colId xmlns:a16="http://schemas.microsoft.com/office/drawing/2014/main" val="2944991750"/>
                    </a:ext>
                  </a:extLst>
                </a:gridCol>
                <a:gridCol w="664558">
                  <a:extLst>
                    <a:ext uri="{9D8B030D-6E8A-4147-A177-3AD203B41FA5}">
                      <a16:colId xmlns:a16="http://schemas.microsoft.com/office/drawing/2014/main" val="2619339526"/>
                    </a:ext>
                  </a:extLst>
                </a:gridCol>
                <a:gridCol w="1102729">
                  <a:extLst>
                    <a:ext uri="{9D8B030D-6E8A-4147-A177-3AD203B41FA5}">
                      <a16:colId xmlns:a16="http://schemas.microsoft.com/office/drawing/2014/main" val="555896189"/>
                    </a:ext>
                  </a:extLst>
                </a:gridCol>
                <a:gridCol w="963974">
                  <a:extLst>
                    <a:ext uri="{9D8B030D-6E8A-4147-A177-3AD203B41FA5}">
                      <a16:colId xmlns:a16="http://schemas.microsoft.com/office/drawing/2014/main" val="359940211"/>
                    </a:ext>
                  </a:extLst>
                </a:gridCol>
                <a:gridCol w="2183549">
                  <a:extLst>
                    <a:ext uri="{9D8B030D-6E8A-4147-A177-3AD203B41FA5}">
                      <a16:colId xmlns:a16="http://schemas.microsoft.com/office/drawing/2014/main" val="3268146364"/>
                    </a:ext>
                  </a:extLst>
                </a:gridCol>
              </a:tblGrid>
              <a:tr h="274320">
                <a:tc>
                  <a:txBody>
                    <a:bodyPr/>
                    <a:lstStyle/>
                    <a:p>
                      <a:pPr algn="ctr" fontAlgn="b"/>
                      <a:r>
                        <a:rPr lang="en-US" sz="800" b="0" i="0" u="none" strike="noStrike" dirty="0">
                          <a:solidFill>
                            <a:srgbClr val="000000"/>
                          </a:solidFill>
                          <a:effectLst/>
                          <a:latin typeface="Calibri" panose="020F0502020204030204" pitchFamily="34" charset="0"/>
                        </a:rPr>
                        <a:t>08/1/25</a:t>
                      </a:r>
                    </a:p>
                  </a:txBody>
                  <a:tcPr marL="7316" marR="7316" marT="7316" marB="0" anchor="b"/>
                </a:tc>
                <a:tc>
                  <a:txBody>
                    <a:bodyPr/>
                    <a:lstStyle/>
                    <a:p>
                      <a:pPr algn="l" fontAlgn="b"/>
                      <a:r>
                        <a:rPr lang="en-US" sz="800" u="none" strike="noStrike">
                          <a:effectLst/>
                        </a:rPr>
                        <a:t>WG Status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First Name</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Last Name</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Affiliation</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9473091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Julia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Andrusenko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Rampart Communications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9857519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Carlos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Caicedo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Syracuse University (Vice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30338014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David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Chester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0999483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Brent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err="1">
                          <a:effectLst/>
                        </a:rPr>
                        <a:t>Josefiak</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L3Harris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2316553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Mitch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Kokar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 &amp; Northeastern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56392660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Alex</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Lackpour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Drexel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405824730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Eric</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Lindahl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AMT66</a:t>
                      </a:r>
                    </a:p>
                  </a:txBody>
                  <a:tcPr marL="7316" marR="7316" marT="7316" marB="0" anchor="b"/>
                </a:tc>
                <a:extLst>
                  <a:ext uri="{0D108BD9-81ED-4DB2-BD59-A6C34878D82A}">
                    <a16:rowId xmlns:a16="http://schemas.microsoft.com/office/drawing/2014/main" val="236493379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Reinhard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SchrageConsult</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15254645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Stilp</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4295422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Stine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8090470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Timothy</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Woods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3877012"/>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Daniel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Zahirniak</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Joint Electromagnetic Warfare Center (JEWC)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39650946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Coyle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Georgia Institute of Technology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6509160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Karen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Haigh</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03117075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Shastri</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Jayram</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University of Johannesburg</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92258179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Sean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Furman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7928007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Johnson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720326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Chad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8658255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Jakub</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Moskal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7169673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Becca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Rousseau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MITRE</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7412762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Member</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Tony</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Rennier</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Foundry Inc.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1012817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Mark</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Silvius</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SSC</a:t>
                      </a:r>
                    </a:p>
                  </a:txBody>
                  <a:tcPr marL="7316" marR="7316" marT="7316" marB="0" anchor="b"/>
                </a:tc>
                <a:extLst>
                  <a:ext uri="{0D108BD9-81ED-4DB2-BD59-A6C34878D82A}">
                    <a16:rowId xmlns:a16="http://schemas.microsoft.com/office/drawing/2014/main" val="256585606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Jesse</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Caulfield</a:t>
                      </a:r>
                    </a:p>
                  </a:txBody>
                  <a:tcPr marL="7316" marR="7316" marT="7316" marB="0" anchor="b"/>
                </a:tc>
                <a:tc>
                  <a:txBody>
                    <a:bodyPr/>
                    <a:lstStyle/>
                    <a:p>
                      <a:pPr algn="l" fontAlgn="b"/>
                      <a:r>
                        <a:rPr lang="en-US" sz="800" b="0" i="0" u="none" strike="noStrike" dirty="0" err="1">
                          <a:solidFill>
                            <a:srgbClr val="000000"/>
                          </a:solidFill>
                          <a:effectLst/>
                          <a:latin typeface="Calibri" panose="020F0502020204030204" pitchFamily="34" charset="0"/>
                        </a:rPr>
                        <a:t>Keybridge</a:t>
                      </a:r>
                      <a:r>
                        <a:rPr lang="en-US" sz="800" b="0" i="0" u="none" strike="noStrike" dirty="0">
                          <a:solidFill>
                            <a:srgbClr val="000000"/>
                          </a:solidFill>
                          <a:effectLst/>
                          <a:latin typeface="Calibri" panose="020F0502020204030204" pitchFamily="34" charset="0"/>
                        </a:rPr>
                        <a:t> Wireless</a:t>
                      </a:r>
                    </a:p>
                  </a:txBody>
                  <a:tcPr marL="7316" marR="7316" marT="7316" marB="0" anchor="b"/>
                </a:tc>
                <a:extLst>
                  <a:ext uri="{0D108BD9-81ED-4DB2-BD59-A6C34878D82A}">
                    <a16:rowId xmlns:a16="http://schemas.microsoft.com/office/drawing/2014/main" val="136108318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Observer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Dalisa</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Gonzalez</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IEEE</a:t>
                      </a:r>
                    </a:p>
                  </a:txBody>
                  <a:tcPr marL="7316" marR="7316" marT="7316" marB="0" anchor="b"/>
                </a:tc>
                <a:extLst>
                  <a:ext uri="{0D108BD9-81ED-4DB2-BD59-A6C34878D82A}">
                    <a16:rowId xmlns:a16="http://schemas.microsoft.com/office/drawing/2014/main" val="15456724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Yanji</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Chen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Google</a:t>
                      </a:r>
                    </a:p>
                  </a:txBody>
                  <a:tcPr marL="7316" marR="7316" marT="7316" marB="0" anchor="b"/>
                </a:tc>
                <a:extLst>
                  <a:ext uri="{0D108BD9-81ED-4DB2-BD59-A6C34878D82A}">
                    <a16:rowId xmlns:a16="http://schemas.microsoft.com/office/drawing/2014/main" val="6955964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Mohin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Ahmed</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HRL</a:t>
                      </a:r>
                    </a:p>
                  </a:txBody>
                  <a:tcPr marL="7316" marR="7316" marT="7316" marB="0" anchor="b"/>
                </a:tc>
                <a:extLst>
                  <a:ext uri="{0D108BD9-81ED-4DB2-BD59-A6C34878D82A}">
                    <a16:rowId xmlns:a16="http://schemas.microsoft.com/office/drawing/2014/main" val="139591762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Rajesh </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Krishan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Self</a:t>
                      </a:r>
                    </a:p>
                  </a:txBody>
                  <a:tcPr marL="7316" marR="7316" marT="7316" marB="0" anchor="b"/>
                </a:tc>
                <a:extLst>
                  <a:ext uri="{0D108BD9-81ED-4DB2-BD59-A6C34878D82A}">
                    <a16:rowId xmlns:a16="http://schemas.microsoft.com/office/drawing/2014/main" val="358186022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Benjamin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Rolf</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Blind Creek Associates (BCA)</a:t>
                      </a:r>
                    </a:p>
                  </a:txBody>
                  <a:tcPr marL="7316" marR="7316" marT="7316" marB="0" anchor="b"/>
                </a:tc>
                <a:extLst>
                  <a:ext uri="{0D108BD9-81ED-4DB2-BD59-A6C34878D82A}">
                    <a16:rowId xmlns:a16="http://schemas.microsoft.com/office/drawing/2014/main" val="348109778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err="1">
                          <a:solidFill>
                            <a:srgbClr val="000000"/>
                          </a:solidFill>
                          <a:effectLst/>
                          <a:latin typeface="Calibri" panose="020F0502020204030204" pitchFamily="34" charset="0"/>
                        </a:rPr>
                        <a:t>Jxiaxang</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Tang</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University of Minnesota </a:t>
                      </a:r>
                    </a:p>
                  </a:txBody>
                  <a:tcPr marL="7316" marR="7316" marT="7316" marB="0" anchor="b"/>
                </a:tc>
                <a:extLst>
                  <a:ext uri="{0D108BD9-81ED-4DB2-BD59-A6C34878D82A}">
                    <a16:rowId xmlns:a16="http://schemas.microsoft.com/office/drawing/2014/main" val="1809216534"/>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8/1/25  0800 - 1000 all times ET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 Revision</a:t>
            </a:r>
          </a:p>
          <a:p>
            <a:pPr>
              <a:buFont typeface="+mj-lt"/>
              <a:buAutoNum type="arabicPeriod"/>
            </a:pPr>
            <a:r>
              <a:rPr lang="en-US" sz="1600" dirty="0"/>
              <a:t>Status on 1900.5.1 Revision</a:t>
            </a:r>
          </a:p>
          <a:p>
            <a:pPr>
              <a:buFont typeface="+mj-lt"/>
              <a:buAutoNum type="arabicPeriod"/>
            </a:pPr>
            <a:r>
              <a:rPr lang="en-US" sz="1600" dirty="0"/>
              <a:t>Status on 1900.5.2 Revision</a:t>
            </a:r>
          </a:p>
          <a:p>
            <a:pPr>
              <a:buFont typeface="+mj-lt"/>
              <a:buAutoNum type="arabicPeriod"/>
            </a:pPr>
            <a:r>
              <a:rPr lang="en-US" sz="1600" dirty="0"/>
              <a:t>Opensource Repository Status</a:t>
            </a:r>
          </a:p>
          <a:p>
            <a:pPr>
              <a:buFont typeface="+mj-lt"/>
              <a:buAutoNum type="arabicPeriod"/>
            </a:pPr>
            <a:r>
              <a:rPr lang="en-US" sz="1600" dirty="0"/>
              <a:t>Elections for Chair, Vice Chair, and Secretary</a:t>
            </a:r>
          </a:p>
          <a:p>
            <a:pPr>
              <a:buFont typeface="+mj-lt"/>
              <a:buAutoNum type="arabicPeriod"/>
            </a:pPr>
            <a:r>
              <a:rPr lang="en-US" sz="1600" dirty="0"/>
              <a:t>Review of other 1900 activities (1900.1, Leadership meeting etc.)</a:t>
            </a:r>
          </a:p>
          <a:p>
            <a:pPr>
              <a:buFont typeface="+mj-lt"/>
              <a:buAutoNum type="arabicPeriod"/>
            </a:pPr>
            <a:r>
              <a:rPr lang="en-US" sz="1600" dirty="0"/>
              <a:t>Website discussion</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4191000" y="742189"/>
            <a:ext cx="4495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a:xfrm>
            <a:off x="457200" y="6448425"/>
            <a:ext cx="2133600" cy="365125"/>
          </a:xfrm>
        </p:spPr>
        <p:txBody>
          <a:bodyPr/>
          <a:lstStyle/>
          <a:p>
            <a:pPr>
              <a:defRPr/>
            </a:pPr>
            <a:fld id="{CB808DC3-B91B-FF4A-B38D-601EB7C2D6EE}" type="datetime1">
              <a:rPr lang="en-US" smtClean="0"/>
              <a:t>7/31/2025</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#:5-25-0015-00-agen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
        <p:nvSpPr>
          <p:cNvPr id="5" name="TextBox 4">
            <a:extLst>
              <a:ext uri="{FF2B5EF4-FFF2-40B4-BE49-F238E27FC236}">
                <a16:creationId xmlns:a16="http://schemas.microsoft.com/office/drawing/2014/main" id="{942055E7-4B83-2C98-B52C-6AFA28AEB73B}"/>
              </a:ext>
            </a:extLst>
          </p:cNvPr>
          <p:cNvSpPr txBox="1"/>
          <p:nvPr/>
        </p:nvSpPr>
        <p:spPr>
          <a:xfrm>
            <a:off x="10094259" y="197224"/>
            <a:ext cx="184731" cy="369332"/>
          </a:xfrm>
          <a:prstGeom prst="rect">
            <a:avLst/>
          </a:prstGeom>
          <a:noFill/>
        </p:spPr>
        <p:txBody>
          <a:bodyPr wrap="none" rtlCol="0">
            <a:spAutoFit/>
          </a:bodyPr>
          <a:lstStyle/>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5-25-0015-00-agen</a:t>
            </a:r>
          </a:p>
          <a:p>
            <a:endParaRPr dirty="0"/>
          </a:p>
          <a:p>
            <a:r>
              <a:rPr dirty="0"/>
              <a:t>Mover:</a:t>
            </a:r>
          </a:p>
          <a:p>
            <a:r>
              <a:rPr dirty="0"/>
              <a:t>Second:</a:t>
            </a:r>
          </a:p>
          <a:p>
            <a:r>
              <a:rPr lang="en-US" dirty="0"/>
              <a:t>Vote:</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D9C8D650-4F64-C642-9EC0-BD4F6B31B826}" type="datetime1">
              <a:rPr lang="en-US" smtClean="0"/>
              <a:t>7/31/2025</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#:5-25-0015-00-agen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lang="en-US" sz="2400" dirty="0">
                <a:hlinkClick r:id="rId3"/>
              </a:rPr>
              <a:t>https://ieee-sa.imeetcentral.com/p/eAAAAAAAR5QwAAAAACXzaF0</a:t>
            </a:r>
            <a:endParaRPr lang="en-US" sz="2400" dirty="0"/>
          </a:p>
          <a:p>
            <a:pPr lvl="1"/>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06137BCD-43F7-4F4D-83AE-5C698A9883FD}" type="datetime1">
              <a:rPr lang="en-US" smtClean="0"/>
              <a:t>7/31/2025</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#:5-25-0015-00-agen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solidFill>
                  <a:schemeClr val="accent2">
                    <a:lumMod val="75000"/>
                  </a:schemeClr>
                </a:solidFill>
              </a:rPr>
              <a:t>IEEE SA’s copyright policy is described in Clause 7 of the IEEE SA Standards Board Bylaws and Clause 6.1 of the IEEE SA Standards Board Operations Manual;</a:t>
            </a:r>
          </a:p>
          <a:p>
            <a:pPr lvl="2">
              <a:buSzPct val="150000"/>
            </a:pPr>
            <a:r>
              <a:rPr lang="en-US" altLang="en-US" sz="1867" dirty="0">
                <a:solidFill>
                  <a:schemeClr val="accent2">
                    <a:lumMod val="75000"/>
                  </a:schemeClr>
                </a:solidFill>
              </a:rPr>
              <a:t>Any material submitted during standards development, whether verbal, recorded, or in written form, is a Contribution and shall comply with the IEEE SA Copyright Policy; </a:t>
            </a:r>
          </a:p>
          <a:p>
            <a:pPr lvl="2">
              <a:buSzPct val="150000"/>
            </a:pPr>
            <a:r>
              <a:rPr lang="en-US" altLang="en-US" sz="1867" dirty="0">
                <a:solidFill>
                  <a:schemeClr val="accent2">
                    <a:lumMod val="75000"/>
                  </a:schemeClr>
                </a:solidFill>
              </a:rPr>
              <a:t>Instruct the Secretary to record in the minutes of the relevant meeting: </a:t>
            </a:r>
          </a:p>
          <a:p>
            <a:pPr lvl="2">
              <a:buSzPct val="150000"/>
            </a:pPr>
            <a:r>
              <a:rPr lang="en-US" altLang="en-US" sz="1867" dirty="0">
                <a:solidFill>
                  <a:schemeClr val="accent2">
                    <a:lumMod val="75000"/>
                  </a:schemeClr>
                </a:solidFill>
              </a:rPr>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7/31/2025</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dirty="0"/>
              <a:t>Doc #:5-25-0015-00-agen</a:t>
            </a:r>
          </a:p>
        </p:txBody>
      </p:sp>
    </p:spTree>
    <p:extLst>
      <p:ext uri="{BB962C8B-B14F-4D97-AF65-F5344CB8AC3E}">
        <p14:creationId xmlns:p14="http://schemas.microsoft.com/office/powerpoint/2010/main" val="17014953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solidFill>
                  <a:schemeClr val="accent2">
                    <a:lumMod val="75000"/>
                  </a:schemeClr>
                </a:solidFill>
              </a:rPr>
              <a:t>By participating in this activity, you agree to comply with the IEEE Code of Ethics, all applicable laws, and all IEEE policies and procedures including, but not limited to, the IEEE SA Copyright Policy</a:t>
            </a:r>
            <a:r>
              <a:rPr lang="en-US" altLang="en-US" sz="2133" dirty="0"/>
              <a:t>.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9</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7/31/2025</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000" dirty="0"/>
              <a:t>Doc #:5-25-0015-00-agen</a:t>
            </a:r>
          </a:p>
        </p:txBody>
      </p:sp>
    </p:spTree>
    <p:extLst>
      <p:ext uri="{BB962C8B-B14F-4D97-AF65-F5344CB8AC3E}">
        <p14:creationId xmlns:p14="http://schemas.microsoft.com/office/powerpoint/2010/main" val="1911122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41205</TotalTime>
  <Words>3306</Words>
  <Application>Microsoft Office PowerPoint</Application>
  <PresentationFormat>On-screen Show (4:3)</PresentationFormat>
  <Paragraphs>512</Paragraphs>
  <Slides>30</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30</vt:i4>
      </vt:variant>
    </vt:vector>
  </HeadingPairs>
  <TitlesOfParts>
    <vt:vector size="38" baseType="lpstr">
      <vt:lpstr>Aptos</vt:lpstr>
      <vt:lpstr>Arial</vt:lpstr>
      <vt:lpstr>Calibri</vt:lpstr>
      <vt:lpstr>Lucida Grande</vt:lpstr>
      <vt:lpstr>Monotype Sorts</vt:lpstr>
      <vt:lpstr>Montserrat</vt:lpstr>
      <vt:lpstr>Times New Roman</vt:lpstr>
      <vt:lpstr>Office Theme</vt:lpstr>
      <vt:lpstr>PowerPoint Presentation</vt:lpstr>
      <vt:lpstr> Electronic Meeting Details </vt:lpstr>
      <vt:lpstr> Electronic Meeting Details </vt:lpstr>
      <vt:lpstr>Current Membership</vt:lpstr>
      <vt:lpstr> Draft Agenda</vt:lpstr>
      <vt:lpstr>Approval of Agenda</vt:lpstr>
      <vt:lpstr>Rules</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Working Group Meetings</vt:lpstr>
      <vt:lpstr>Patent-related information</vt:lpstr>
      <vt:lpstr>Minutes for approval</vt:lpstr>
      <vt:lpstr>Minutes for approval</vt:lpstr>
      <vt:lpstr>Minutes for approval</vt:lpstr>
      <vt:lpstr>Minutes for approval</vt:lpstr>
      <vt:lpstr>Current Status for 1900.5 Revision</vt:lpstr>
      <vt:lpstr>Current Status for 1900.5.1</vt:lpstr>
      <vt:lpstr>Current Status for 1900.5.2 Revision</vt:lpstr>
      <vt:lpstr>1900.5.3 Standard PAR</vt:lpstr>
      <vt:lpstr>Opensource Repository</vt:lpstr>
      <vt:lpstr>Other DySPAN-SC Activities - 1</vt:lpstr>
      <vt:lpstr>IEEE 1900 Working Groups</vt:lpstr>
      <vt:lpstr>Website</vt:lpstr>
      <vt:lpstr>1900.5 Marketing Inputs</vt:lpstr>
      <vt:lpstr>1900.5 Meeting Planning and Review</vt:lpstr>
      <vt:lpstr>1900.5 AOB</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Dr. John A Stine</cp:lastModifiedBy>
  <cp:revision>715</cp:revision>
  <dcterms:created xsi:type="dcterms:W3CDTF">2013-08-13T02:52:21Z</dcterms:created>
  <dcterms:modified xsi:type="dcterms:W3CDTF">2025-07-31T19:57:56Z</dcterms:modified>
</cp:coreProperties>
</file>