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402" r:id="rId3"/>
    <p:sldId id="505" r:id="rId4"/>
    <p:sldId id="413" r:id="rId5"/>
    <p:sldId id="332" r:id="rId6"/>
    <p:sldId id="414" r:id="rId7"/>
    <p:sldId id="337" r:id="rId8"/>
    <p:sldId id="461" r:id="rId9"/>
    <p:sldId id="462" r:id="rId10"/>
    <p:sldId id="463" r:id="rId11"/>
    <p:sldId id="368" r:id="rId12"/>
    <p:sldId id="369" r:id="rId13"/>
    <p:sldId id="370" r:id="rId14"/>
    <p:sldId id="371" r:id="rId15"/>
    <p:sldId id="372" r:id="rId16"/>
    <p:sldId id="502" r:id="rId17"/>
    <p:sldId id="509" r:id="rId18"/>
    <p:sldId id="510" r:id="rId19"/>
    <p:sldId id="465" r:id="rId20"/>
    <p:sldId id="437" r:id="rId21"/>
    <p:sldId id="438" r:id="rId22"/>
    <p:sldId id="477"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6" autoAdjust="0"/>
    <p:restoredTop sz="94404" autoAdjust="0"/>
  </p:normalViewPr>
  <p:slideViewPr>
    <p:cSldViewPr>
      <p:cViewPr varScale="1">
        <p:scale>
          <a:sx n="86" d="100"/>
          <a:sy n="86" d="100"/>
        </p:scale>
        <p:origin x="60" y="4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7/11/2025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E94DB-2AA2-59C1-E8DF-8E544C0F1B63}"/>
            </a:ext>
          </a:extLst>
        </p:cNvPr>
        <p:cNvGrpSpPr/>
        <p:nvPr/>
      </p:nvGrpSpPr>
      <p:grpSpPr>
        <a:xfrm>
          <a:off x="0" y="0"/>
          <a:ext cx="0" cy="0"/>
          <a:chOff x="0" y="0"/>
          <a:chExt cx="0" cy="0"/>
        </a:xfrm>
      </p:grpSpPr>
      <p:sp>
        <p:nvSpPr>
          <p:cNvPr id="20482" name="Rectangle 3">
            <a:extLst>
              <a:ext uri="{FF2B5EF4-FFF2-40B4-BE49-F238E27FC236}">
                <a16:creationId xmlns:a16="http://schemas.microsoft.com/office/drawing/2014/main" id="{2067836E-6F5D-1C36-CA9A-0CBEC8170ABD}"/>
              </a:ext>
            </a:extLst>
          </p:cNvPr>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a:extLst>
              <a:ext uri="{FF2B5EF4-FFF2-40B4-BE49-F238E27FC236}">
                <a16:creationId xmlns:a16="http://schemas.microsoft.com/office/drawing/2014/main" id="{41A190E7-DB9D-3240-8CD7-7B2C683C33DF}"/>
              </a:ext>
            </a:extLst>
          </p:cNvPr>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a:extLst>
              <a:ext uri="{FF2B5EF4-FFF2-40B4-BE49-F238E27FC236}">
                <a16:creationId xmlns:a16="http://schemas.microsoft.com/office/drawing/2014/main" id="{62E21B7D-AFF4-F468-7E11-1BCDD11662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846B3683-441F-CE8E-742A-F05E4D1835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70331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7/11/2025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#:5-25-0013-01-agen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7/11/2025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#:5-25-0013-01-agen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7/11/2025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#:5-25-0013-01-agen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7/11/2025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#:5-25-0013-01-agen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7/11/2025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#:5-25-0013-01-agen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7/11/2025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#:5-25-0013-01-agen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7/11/2025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#:5-25-0013-01-agen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7/11/2025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#:5-25-0013-01-agen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7/11/2025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#:5-25-0013-01-agen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7/11/2025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#:5-25-0013-01-agen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7/11/2025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#:5-25-0013-01-agen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7/11/2025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#:5-25-0013-01-agen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359921678%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urldefense.us/v2/url?u=https-3A__ieeesa.webex.com_ieeesa_j.php-3FMTID-3Dme20be262b1db93d8417a6106c3d0b913&amp;d=DwMGaQ&amp;c=Al8V6E3U0yBSSEuVtdZbGtsvjPA49U3WmtZAsdW0D_Q&amp;r=IDMTyJNfnsd2hJTZiDsZG3KCmPfXFIgLFjAYj1aIO30&amp;m=lY4ZURavo_IjgZeFla7NB71S3pkhkXBYLcRVf2dqCtS2c9Gz1De3j8sLk0AkleYG&amp;s=GqRANkmw0ocZE5CpDIe12ZNBJ5FxPCyDIBEQxI6Y380&amp;e=" TargetMode="External"/><Relationship Id="rId4" Type="http://schemas.openxmlformats.org/officeDocument/2006/relationships/hyperlink" Target="tel:%2B1-213-306-3065,,*01*23359921678%23%23*01*"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webex.com/ieeesa/j.php?MTID=md7311864ed3e53cd11516759e11c358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20sip:23312458293@ieeesa.webex.com" TargetMode="External"/><Relationship Id="rId5" Type="http://schemas.openxmlformats.org/officeDocument/2006/relationships/hyperlink" Target="tel:%2B1-213-306-3065,,*01*23312458293%23%23*01*" TargetMode="External"/><Relationship Id="rId4" Type="http://schemas.openxmlformats.org/officeDocument/2006/relationships/hyperlink" Target="tel:%2B1-646-992-2010,,*01*23312458293%23%23*0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7/11/2025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#:5-25-0013-01-agen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3410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11 Jul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11 Jul 2025</a:t>
            </a:r>
          </a:p>
          <a:p>
            <a:pPr eaLnBrk="0" hangingPunct="0"/>
            <a:r>
              <a:rPr lang="en-US" sz="1200" b="1" dirty="0">
                <a:latin typeface="Arial" pitchFamily="34" charset="0"/>
                <a:cs typeface="Times New Roman" pitchFamily="18" charset="0"/>
              </a:rPr>
              <a:t>Document No: 5-25-00013-01-agen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7/11/2025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#:5-25-0013-01-agen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
        <p:nvSpPr>
          <p:cNvPr id="9" name="Footer Placeholder 5">
            <a:extLst>
              <a:ext uri="{FF2B5EF4-FFF2-40B4-BE49-F238E27FC236}">
                <a16:creationId xmlns:a16="http://schemas.microsoft.com/office/drawing/2014/main" id="{26A23643-4790-B1C7-CB23-9CF5EBF6E15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#:5-25-0013-01-agen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
        <p:nvSpPr>
          <p:cNvPr id="4" name="Footer Placeholder 5">
            <a:extLst>
              <a:ext uri="{FF2B5EF4-FFF2-40B4-BE49-F238E27FC236}">
                <a16:creationId xmlns:a16="http://schemas.microsoft.com/office/drawing/2014/main" id="{09FC986E-BF54-8723-BBE4-0A0D961EAEC3}"/>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#:5-25-0013-01-agen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
        <p:nvSpPr>
          <p:cNvPr id="4" name="Footer Placeholder 5">
            <a:extLst>
              <a:ext uri="{FF2B5EF4-FFF2-40B4-BE49-F238E27FC236}">
                <a16:creationId xmlns:a16="http://schemas.microsoft.com/office/drawing/2014/main" id="{EF01FA0B-CC38-E958-5CD3-44AB8257A9F9}"/>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#:5-25-0013-01-agen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
        <p:nvSpPr>
          <p:cNvPr id="4" name="Footer Placeholder 5">
            <a:extLst>
              <a:ext uri="{FF2B5EF4-FFF2-40B4-BE49-F238E27FC236}">
                <a16:creationId xmlns:a16="http://schemas.microsoft.com/office/drawing/2014/main" id="{8A3C22C4-7A53-BA5C-E0F0-1A3B75C8A91B}"/>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#:5-25-0013-01-agen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
        <p:nvSpPr>
          <p:cNvPr id="4" name="Footer Placeholder 5">
            <a:extLst>
              <a:ext uri="{FF2B5EF4-FFF2-40B4-BE49-F238E27FC236}">
                <a16:creationId xmlns:a16="http://schemas.microsoft.com/office/drawing/2014/main" id="{B94ACDCA-C2CF-BA59-C2F5-2B0A5E0FBBFD}"/>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#:5-25-0013-01-agen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r>
              <a:rPr lang="en-US" dirty="0"/>
              <a:t>Doc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7/11/2025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F221F-CA0B-1968-2CD9-3F3BBAA75DC6}"/>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8AB00EFA-B0BA-DCF9-CA21-3FAA7829ECAF}"/>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9C8A22A3-A978-23E7-8C21-412E7367537D}"/>
              </a:ext>
            </a:extLst>
          </p:cNvPr>
          <p:cNvSpPr>
            <a:spLocks noGrp="1"/>
          </p:cNvSpPr>
          <p:nvPr>
            <p:ph idx="1"/>
          </p:nvPr>
        </p:nvSpPr>
        <p:spPr/>
        <p:txBody>
          <a:bodyPr/>
          <a:lstStyle/>
          <a:p>
            <a:r>
              <a:rPr dirty="0"/>
              <a:t>Motion to approve </a:t>
            </a:r>
            <a:r>
              <a:rPr lang="en-US" dirty="0">
                <a:solidFill>
                  <a:schemeClr val="tx1"/>
                </a:solidFill>
              </a:rPr>
              <a:t>5/2/25 </a:t>
            </a:r>
            <a:r>
              <a:rPr dirty="0"/>
              <a:t>WG minutes contained in </a:t>
            </a:r>
            <a:r>
              <a:rPr lang="en-US" dirty="0"/>
              <a:t>Doc #: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E8EFFFA3-931F-E3BC-8293-7D44AF303C74}"/>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7/11/2025</a:t>
            </a:fld>
            <a:endParaRPr lang="en-US" dirty="0"/>
          </a:p>
        </p:txBody>
      </p:sp>
      <p:sp>
        <p:nvSpPr>
          <p:cNvPr id="5" name="Footer Placeholder 4">
            <a:extLst>
              <a:ext uri="{FF2B5EF4-FFF2-40B4-BE49-F238E27FC236}">
                <a16:creationId xmlns:a16="http://schemas.microsoft.com/office/drawing/2014/main" id="{B0681CBE-440F-ED45-F63C-292A3E0F9A4A}"/>
              </a:ext>
            </a:extLst>
          </p:cNvPr>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6" name="Slide Number Placeholder 5">
            <a:extLst>
              <a:ext uri="{FF2B5EF4-FFF2-40B4-BE49-F238E27FC236}">
                <a16:creationId xmlns:a16="http://schemas.microsoft.com/office/drawing/2014/main" id="{3DD1EED0-C17F-2332-4F13-F9587DC0D079}"/>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46DF7D5D-4B6A-2536-3623-2BDC3BD6722F}"/>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275127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BAE5C-C91F-291F-2F85-7544CEB5DC86}"/>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3E4DFD5-85CC-87F5-D177-0C30F19EE338}"/>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F1AAEEA0-1803-0350-2F2A-BA4C130FD215}"/>
              </a:ext>
            </a:extLst>
          </p:cNvPr>
          <p:cNvSpPr>
            <a:spLocks noGrp="1"/>
          </p:cNvSpPr>
          <p:nvPr>
            <p:ph idx="1"/>
          </p:nvPr>
        </p:nvSpPr>
        <p:spPr/>
        <p:txBody>
          <a:bodyPr/>
          <a:lstStyle/>
          <a:p>
            <a:r>
              <a:rPr dirty="0"/>
              <a:t>Motion to approve </a:t>
            </a:r>
            <a:r>
              <a:rPr lang="en-US" dirty="0">
                <a:solidFill>
                  <a:schemeClr val="tx1"/>
                </a:solidFill>
              </a:rPr>
              <a:t>6/5/25 </a:t>
            </a:r>
            <a:r>
              <a:rPr dirty="0"/>
              <a:t>WG minutes contained in </a:t>
            </a:r>
            <a:r>
              <a:rPr lang="en-US" dirty="0"/>
              <a:t>Doc #: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7ABC7DB5-2AEC-CE43-34C4-7E99DCC4AAA6}"/>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7/11/2025</a:t>
            </a:fld>
            <a:endParaRPr lang="en-US" dirty="0"/>
          </a:p>
        </p:txBody>
      </p:sp>
      <p:sp>
        <p:nvSpPr>
          <p:cNvPr id="5" name="Footer Placeholder 4">
            <a:extLst>
              <a:ext uri="{FF2B5EF4-FFF2-40B4-BE49-F238E27FC236}">
                <a16:creationId xmlns:a16="http://schemas.microsoft.com/office/drawing/2014/main" id="{BB1F0217-84B4-C945-4597-31E3E12EC85F}"/>
              </a:ext>
            </a:extLst>
          </p:cNvPr>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6" name="Slide Number Placeholder 5">
            <a:extLst>
              <a:ext uri="{FF2B5EF4-FFF2-40B4-BE49-F238E27FC236}">
                <a16:creationId xmlns:a16="http://schemas.microsoft.com/office/drawing/2014/main" id="{148B44F4-DE3E-D7FC-0C49-B75A7E5DAA7D}"/>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34CEC2A5-09E2-7FB8-DBA4-7A349755A171}"/>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406999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5/2/25</a:t>
            </a:r>
          </a:p>
          <a:p>
            <a:pPr lvl="1"/>
            <a:r>
              <a:rPr lang="en-US" sz="1800" dirty="0"/>
              <a:t>A contribution was made as a proposal on system readiness both actual and predicted.  We are revising it to be a bit more general.  Will integrate diagrams and previous discussion of nodes and hierarchy with new proposed AI/ML metrics so they are available at the next meeting.</a:t>
            </a:r>
          </a:p>
          <a:p>
            <a:r>
              <a:rPr lang="en-US" sz="2200" dirty="0"/>
              <a:t>6/6/25</a:t>
            </a:r>
          </a:p>
          <a:p>
            <a:pPr lvl="1"/>
            <a:r>
              <a:rPr lang="en-US" sz="1800" dirty="0"/>
              <a:t>Integrated feedback so far and aligned it to the IEEE document format in anticipation to complete a word document.  Would like to go through it for a couple of elements.  The controls (i.e., a controls spreadsheet) and a table top description that we can walk through. (Suggested reaching out to Ed Coyle when it is ready and request someone to try using it to verify it suitable.)</a:t>
            </a:r>
          </a:p>
          <a:p>
            <a:r>
              <a:rPr lang="en-US" sz="2200" dirty="0"/>
              <a:t>7/11/25</a:t>
            </a:r>
          </a:p>
          <a:p>
            <a:pPr lvl="1"/>
            <a:r>
              <a:rPr lang="en-US" sz="1800" dirty="0"/>
              <a:t>Currently responding to feedback with edits and creating a spreadsheet of proposed controls for a table top.  The spreadsheet is normative and the table top guidance is informative.</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7/11/2025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7/11/2025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477875"/>
          </a:xfrm>
          <a:prstGeom prst="rect">
            <a:avLst/>
          </a:prstGeom>
        </p:spPr>
        <p:txBody>
          <a:bodyPr wrap="square">
            <a:spAutoFit/>
          </a:bodyPr>
          <a:lstStyle/>
          <a:p>
            <a:pPr marL="0" marR="0">
              <a:spcBef>
                <a:spcPts val="0"/>
              </a:spcBef>
              <a:spcAft>
                <a:spcPts val="0"/>
              </a:spcAft>
            </a:pPr>
            <a:r>
              <a:rPr lang="en-US" b="1" dirty="0"/>
              <a:t>IEEE 1900.5 Meetings from 1430-1630</a:t>
            </a:r>
          </a:p>
          <a:p>
            <a:pPr marL="0" marR="0">
              <a:spcBef>
                <a:spcPts val="0"/>
              </a:spcBef>
              <a:spcAft>
                <a:spcPts val="0"/>
              </a:spcAft>
            </a:pPr>
            <a:endParaRPr lang="en-US" dirty="0"/>
          </a:p>
          <a:p>
            <a:endParaRPr lang="en-US" sz="1400" dirty="0"/>
          </a:p>
          <a:p>
            <a:endParaRPr lang="en-US" sz="1400" dirty="0"/>
          </a:p>
          <a:p>
            <a:endParaRPr lang="en-US" sz="1400" dirty="0"/>
          </a:p>
          <a:p>
            <a:br>
              <a:rPr lang="en-US" sz="3200" dirty="0"/>
            </a:b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a:t>
            </a:r>
            <a:r>
              <a:rPr lang="en-US" kern="0" dirty="0">
                <a:solidFill>
                  <a:srgbClr val="333333"/>
                </a:solidFill>
                <a:effectLst/>
                <a:latin typeface="Arial" panose="020B0604020202020204" pitchFamily="34" charset="0"/>
                <a:ea typeface="Aptos" panose="020B0004020202020204" pitchFamily="34" charset="0"/>
              </a:rPr>
              <a:t>2335 </a:t>
            </a:r>
            <a:r>
              <a:rPr lang="en-US" sz="1800" kern="0" dirty="0">
                <a:solidFill>
                  <a:srgbClr val="333333"/>
                </a:solidFill>
                <a:effectLst/>
                <a:latin typeface="Arial" panose="020B0604020202020204" pitchFamily="34" charset="0"/>
                <a:ea typeface="Aptos" panose="020B0004020202020204" pitchFamily="34" charset="0"/>
              </a:rPr>
              <a:t>992 1678 </a:t>
            </a:r>
          </a:p>
          <a:p>
            <a:endPar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endParaRP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3"/>
              </a:rPr>
              <a:t>+1-646-992-2010,,23359921678##</a:t>
            </a:r>
            <a:r>
              <a:rPr lang="en-US" sz="1800"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(New York City)</a:t>
            </a:r>
            <a:endParaRPr lang="en-US" kern="100" dirty="0">
              <a:effectLst/>
              <a:latin typeface="Aptos" panose="020B0004020202020204" pitchFamily="34" charset="0"/>
              <a:ea typeface="Aptos" panose="020B0004020202020204" pitchFamily="34" charset="0"/>
              <a:cs typeface="Aptos" panose="020B0004020202020204" pitchFamily="34" charset="0"/>
            </a:endParaRPr>
          </a:p>
          <a:p>
            <a:r>
              <a:rPr lang="en-US"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4"/>
              </a:rPr>
              <a:t>+1-213-306-3065,,23359921678##</a:t>
            </a:r>
            <a:r>
              <a:rPr lang="en-US"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(Los Angeles)</a:t>
            </a:r>
            <a:endParaRPr lang="en-US"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extLst>
              <p:ext uri="{D42A27DB-BD31-4B8C-83A1-F6EECF244321}">
                <p14:modId xmlns:p14="http://schemas.microsoft.com/office/powerpoint/2010/main" val="251396466"/>
              </p:ext>
            </p:extLst>
          </p:nvPr>
        </p:nvGraphicFramePr>
        <p:xfrm>
          <a:off x="350982" y="1533617"/>
          <a:ext cx="8458200" cy="466344"/>
        </p:xfrm>
        <a:graphic>
          <a:graphicData uri="http://schemas.openxmlformats.org/drawingml/2006/table">
            <a:tbl>
              <a:tblPr firstRow="1" firstCol="1" bandRow="1"/>
              <a:tblGrid>
                <a:gridCol w="8458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800" u="none" strike="noStrike" kern="1200" dirty="0">
                          <a:solidFill>
                            <a:schemeClr val="tx1"/>
                          </a:solidFill>
                          <a:effectLst/>
                          <a:latin typeface="+mn-lt"/>
                          <a:ea typeface="+mn-ea"/>
                          <a:cs typeface="+mn-cs"/>
                          <a:hlinkClick r:id="rId5"/>
                        </a:rPr>
                        <a:t>https://ieeesa.webex.com/ieeesa/j.php?MTID=me20be262b1db93d8417a6106c3d0b913</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lnSpcReduction="10000"/>
          </a:bodyPr>
          <a:lstStyle/>
          <a:p>
            <a:r>
              <a:rPr lang="en-US" sz="2000" dirty="0"/>
              <a:t>3/7/25</a:t>
            </a:r>
          </a:p>
          <a:p>
            <a:pPr lvl="1"/>
            <a:r>
              <a:rPr lang="en-US" sz="1600" dirty="0"/>
              <a:t>Had an ad hoc that covered the appropriate .5.1 clause to express the validation tables for 1900.5.2</a:t>
            </a:r>
          </a:p>
          <a:p>
            <a:pPr lvl="1"/>
            <a:r>
              <a:rPr lang="en-US" sz="1600" dirty="0"/>
              <a:t>Next ad hoc will cover policies on how to express them in .5.1 – see scheduled meeting for next ad hoc.</a:t>
            </a:r>
          </a:p>
          <a:p>
            <a:r>
              <a:rPr lang="en-US" sz="2000" dirty="0"/>
              <a:t>4/4/25</a:t>
            </a:r>
          </a:p>
          <a:p>
            <a:pPr lvl="1"/>
            <a:r>
              <a:rPr lang="en-US" sz="1600" dirty="0"/>
              <a:t>Had an ad hoc 4/4/25. Making good progress.</a:t>
            </a:r>
          </a:p>
          <a:p>
            <a:r>
              <a:rPr lang="en-US" sz="2000" dirty="0"/>
              <a:t>5/2/25</a:t>
            </a:r>
          </a:p>
          <a:p>
            <a:pPr lvl="1"/>
            <a:r>
              <a:rPr lang="en-US" sz="1600" dirty="0"/>
              <a:t>There will be a follow-on ad hoc.  Will cover ternary logic, the generalized closed world assumption, (GCWA), some general paradigms and topics about modal logic as relevant to policies – namely to  modal polices </a:t>
            </a:r>
          </a:p>
          <a:p>
            <a:r>
              <a:rPr lang="en-US" sz="2000" dirty="0"/>
              <a:t>6/6/25</a:t>
            </a:r>
          </a:p>
          <a:p>
            <a:pPr lvl="1"/>
            <a:r>
              <a:rPr lang="en-US" sz="1600" dirty="0"/>
              <a:t>Further refining .1.  Conducted a couple of ad </a:t>
            </a:r>
            <a:r>
              <a:rPr lang="en-US" sz="1600" dirty="0" err="1"/>
              <a:t>hocs</a:t>
            </a:r>
            <a:r>
              <a:rPr lang="en-US" sz="1600" dirty="0"/>
              <a:t>.  Time to have another ad hoc before laying down the groundwork for the revised standard.</a:t>
            </a:r>
          </a:p>
          <a:p>
            <a:r>
              <a:rPr lang="en-US" sz="2000" dirty="0"/>
              <a:t>7/11/25</a:t>
            </a:r>
          </a:p>
          <a:p>
            <a:pPr lvl="1"/>
            <a:r>
              <a:rPr lang="en-US" sz="1600" dirty="0"/>
              <a:t>Going to present the structure of policies in the SCM and further for other designs.  How they can be organized. Considering Petri Nets.  The ad hoc will cove the components, the structure, and how the policy and dynamics can be expressed in the language.  This is the last ingredient and the draft will be started and Reinhard will build a reference implementation.</a:t>
            </a:r>
          </a:p>
          <a:p>
            <a:endParaRPr lang="en-US" sz="20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7/11/2025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r>
              <a:rPr lang="en-US" sz="2000" dirty="0"/>
              <a:t>3/7/25</a:t>
            </a:r>
          </a:p>
          <a:p>
            <a:pPr lvl="1"/>
            <a:r>
              <a:rPr lang="en-US" sz="1600" dirty="0"/>
              <a:t>No updates</a:t>
            </a:r>
          </a:p>
          <a:p>
            <a:r>
              <a:rPr lang="en-US" sz="2000" dirty="0"/>
              <a:t>4/4/25</a:t>
            </a:r>
          </a:p>
          <a:p>
            <a:pPr lvl="1"/>
            <a:r>
              <a:rPr lang="en-US" sz="1600" dirty="0"/>
              <a:t>No updates</a:t>
            </a:r>
          </a:p>
          <a:p>
            <a:r>
              <a:rPr lang="en-US" sz="2000" dirty="0"/>
              <a:t>5/2/25</a:t>
            </a:r>
          </a:p>
          <a:p>
            <a:pPr lvl="1"/>
            <a:r>
              <a:rPr lang="en-US" sz="1600" dirty="0"/>
              <a:t>Edited standard returned for review on 28 Apr</a:t>
            </a:r>
          </a:p>
          <a:p>
            <a:r>
              <a:rPr lang="en-US" sz="2000" dirty="0"/>
              <a:t>6/6/25</a:t>
            </a:r>
          </a:p>
          <a:p>
            <a:pPr lvl="1"/>
            <a:r>
              <a:rPr lang="en-US" sz="1600" dirty="0"/>
              <a:t>Standard edits are in their second iteration and should be resolved this week</a:t>
            </a:r>
          </a:p>
          <a:p>
            <a:r>
              <a:rPr lang="en-US" sz="2000" dirty="0"/>
              <a:t>7/11/25</a:t>
            </a:r>
          </a:p>
          <a:p>
            <a:pPr lvl="1"/>
            <a:r>
              <a:rPr lang="en-US" sz="1600" dirty="0"/>
              <a:t>Standard was officially published on 30 Jun 25. Group members can download a free copy.  Link for the download will be sent out after this meeting.</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7/11/2025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5/2/25</a:t>
            </a:r>
          </a:p>
          <a:p>
            <a:pPr lvl="1"/>
            <a:r>
              <a:rPr lang="en-US" sz="2200" dirty="0">
                <a:latin typeface="Calibri" panose="020F0502020204030204" pitchFamily="34" charset="0"/>
                <a:ea typeface="Calibri" panose="020F0502020204030204" pitchFamily="34" charset="0"/>
              </a:rPr>
              <a:t>Goal is to post in this month</a:t>
            </a:r>
          </a:p>
          <a:p>
            <a:pPr lvl="1"/>
            <a:r>
              <a:rPr lang="en-US" sz="2200" dirty="0">
                <a:latin typeface="Calibri" panose="020F0502020204030204" pitchFamily="34" charset="0"/>
                <a:ea typeface="Calibri" panose="020F0502020204030204" pitchFamily="34" charset="0"/>
              </a:rPr>
              <a:t>Coordination necessary with Josh Gay</a:t>
            </a:r>
          </a:p>
          <a:p>
            <a:r>
              <a:rPr lang="en-US" sz="2600" dirty="0">
                <a:latin typeface="Calibri" panose="020F0502020204030204" pitchFamily="34" charset="0"/>
                <a:ea typeface="Calibri" panose="020F0502020204030204" pitchFamily="34" charset="0"/>
              </a:rPr>
              <a:t>6/6/25</a:t>
            </a:r>
          </a:p>
          <a:p>
            <a:pPr lvl="1"/>
            <a:r>
              <a:rPr lang="en-US" sz="2200" dirty="0">
                <a:latin typeface="Calibri" panose="020F0502020204030204" pitchFamily="34" charset="0"/>
                <a:ea typeface="Calibri" panose="020F0502020204030204" pitchFamily="34" charset="0"/>
              </a:rPr>
              <a:t>Opened a ticket but there has been no response.  </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7/11/2025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#:5-25-0013-01-agen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10000"/>
          </a:bodyPr>
          <a:lstStyle/>
          <a:p>
            <a:r>
              <a:rPr lang="en-US" sz="2000" dirty="0"/>
              <a:t>Met on 20 May 25 – No update – bullets below from 18 Mar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47,676.69</a:t>
            </a:r>
            <a:r>
              <a:rPr lang="en-US" sz="2000" dirty="0"/>
              <a:t> in the account </a:t>
            </a:r>
          </a:p>
          <a:p>
            <a:r>
              <a:rPr lang="en-US" sz="2000" dirty="0"/>
              <a:t>Selected updates</a:t>
            </a:r>
          </a:p>
          <a:p>
            <a:pPr lvl="1"/>
            <a:r>
              <a:rPr lang="en-US" sz="1600" dirty="0"/>
              <a:t>1900.1 – PAR for 1900.1 requires a PAR for an extension.  Action is being taken.</a:t>
            </a:r>
          </a:p>
          <a:p>
            <a:pPr lvl="1"/>
            <a:r>
              <a:rPr lang="en-US" sz="1500" dirty="0"/>
              <a:t>1900.2 – No report (Eric left before the scheduled discussion)</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No report</a:t>
            </a:r>
          </a:p>
          <a:p>
            <a:r>
              <a:rPr lang="en-US" sz="2100" dirty="0"/>
              <a:t>Updating the 1900 web site – not much work has been done</a:t>
            </a:r>
          </a:p>
          <a:p>
            <a:pPr lvl="1"/>
            <a:r>
              <a:rPr lang="en-US" sz="1600" dirty="0"/>
              <a:t>Emphasized that this needs to be done before the </a:t>
            </a:r>
            <a:r>
              <a:rPr lang="en-US" sz="1600" dirty="0" err="1"/>
              <a:t>DySPAN</a:t>
            </a:r>
            <a:r>
              <a:rPr lang="en-US" sz="1600" dirty="0"/>
              <a:t> conference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pPr lvl="1"/>
            <a:r>
              <a:rPr lang="en-US" sz="1700" dirty="0"/>
              <a:t>Eric currently putting to together a document on AI/ML in </a:t>
            </a:r>
            <a:r>
              <a:rPr lang="en-US" sz="1700" dirty="0" err="1"/>
              <a:t>DySPAN</a:t>
            </a:r>
            <a:endParaRPr lang="en-US" sz="1700" dirty="0"/>
          </a:p>
          <a:p>
            <a:r>
              <a:rPr lang="en-US" sz="2100" dirty="0" err="1"/>
              <a:t>DySPAN</a:t>
            </a:r>
            <a:r>
              <a:rPr lang="en-US" sz="2100" dirty="0"/>
              <a:t> 2025 will be in London – Oliver is coordinating </a:t>
            </a:r>
            <a:r>
              <a:rPr lang="en-US" sz="2100" dirty="0" err="1"/>
              <a:t>DySPAN</a:t>
            </a:r>
            <a:r>
              <a:rPr lang="en-US" sz="2100" dirty="0"/>
              <a:t>-SC participation</a:t>
            </a:r>
          </a:p>
          <a:p>
            <a:pPr lvl="1"/>
            <a:r>
              <a:rPr lang="en-US" sz="1700" dirty="0"/>
              <a:t>Participating are Oliver, Carlos, Reinhard, and possibly John</a:t>
            </a:r>
          </a:p>
          <a:p>
            <a:pPr lvl="1"/>
            <a:r>
              <a:rPr lang="en-US" sz="1700" dirty="0"/>
              <a:t>Created a logo for the </a:t>
            </a:r>
            <a:r>
              <a:rPr lang="en-US" sz="1700" dirty="0" err="1"/>
              <a:t>DySPAN</a:t>
            </a:r>
            <a:r>
              <a:rPr lang="en-US" sz="1700" dirty="0"/>
              <a:t>-SC</a:t>
            </a:r>
          </a:p>
          <a:p>
            <a:pPr lvl="1"/>
            <a:r>
              <a:rPr lang="en-US" sz="1700" dirty="0"/>
              <a:t>Handouts might be paper copies of our website pages</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7/11/2025</a:t>
            </a:fld>
            <a:endParaRPr lang="en-US"/>
          </a:p>
        </p:txBody>
      </p:sp>
      <p:sp>
        <p:nvSpPr>
          <p:cNvPr id="5" name="Footer Placeholder 4"/>
          <p:cNvSpPr>
            <a:spLocks noGrp="1"/>
          </p:cNvSpPr>
          <p:nvPr>
            <p:ph type="ftr" sz="quarter" idx="11"/>
          </p:nvPr>
        </p:nvSpPr>
        <p:spPr/>
        <p:txBody>
          <a:bodyPr/>
          <a:lstStyle/>
          <a:p>
            <a:pPr>
              <a:defRPr/>
            </a:pPr>
            <a:r>
              <a:rPr lang="en-US" dirty="0"/>
              <a:t>Doc #:5-25-0013-01-agen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pic>
        <p:nvPicPr>
          <p:cNvPr id="3" name="Picture 2">
            <a:extLst>
              <a:ext uri="{FF2B5EF4-FFF2-40B4-BE49-F238E27FC236}">
                <a16:creationId xmlns:a16="http://schemas.microsoft.com/office/drawing/2014/main" id="{8ED5BE52-8811-DF9C-87E8-0CB31FC513D9}"/>
              </a:ext>
            </a:extLst>
          </p:cNvPr>
          <p:cNvPicPr>
            <a:picLocks noChangeAspect="1"/>
          </p:cNvPicPr>
          <p:nvPr/>
        </p:nvPicPr>
        <p:blipFill>
          <a:blip r:embed="rId2"/>
          <a:stretch>
            <a:fillRect/>
          </a:stretch>
        </p:blipFill>
        <p:spPr>
          <a:xfrm>
            <a:off x="7162800" y="5412867"/>
            <a:ext cx="1343212" cy="628737"/>
          </a:xfrm>
          <a:prstGeom prst="rect">
            <a:avLst/>
          </a:prstGeom>
        </p:spPr>
      </p:pic>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7/11/2025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#:5-25-0013-01-agen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Submitted and posted</a:t>
            </a:r>
          </a:p>
          <a:p>
            <a:pPr lvl="1"/>
            <a:r>
              <a:rPr lang="en-US" dirty="0"/>
              <a:t>Recommendations</a:t>
            </a:r>
          </a:p>
          <a:p>
            <a:pPr lvl="2"/>
            <a:r>
              <a:rPr lang="en-US" dirty="0"/>
              <a:t>Would like to add status on work</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7/11/2025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#:5-25-0013-01-agen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4/4/25</a:t>
            </a:r>
          </a:p>
          <a:p>
            <a:pPr lvl="1"/>
            <a:r>
              <a:rPr lang="en-US" sz="1400" dirty="0"/>
              <a:t>Several group members participating in </a:t>
            </a:r>
            <a:r>
              <a:rPr lang="en-US" sz="1400" dirty="0" err="1"/>
              <a:t>DySPAN</a:t>
            </a:r>
            <a:r>
              <a:rPr lang="en-US" sz="1400" dirty="0"/>
              <a:t> 2025</a:t>
            </a:r>
          </a:p>
          <a:p>
            <a:r>
              <a:rPr lang="en-US" sz="1800" dirty="0"/>
              <a:t>5/2/25</a:t>
            </a:r>
          </a:p>
          <a:p>
            <a:pPr lvl="1"/>
            <a:r>
              <a:rPr lang="en-US" sz="1400" dirty="0" err="1"/>
              <a:t>DySPAN</a:t>
            </a:r>
            <a:r>
              <a:rPr lang="en-US" sz="1400" dirty="0"/>
              <a:t> Conference participation</a:t>
            </a:r>
          </a:p>
          <a:p>
            <a:pPr lvl="1"/>
            <a:r>
              <a:rPr lang="en-US" sz="1400" dirty="0"/>
              <a:t>Julia is finishing a book and will advertise her membership in the workgroup </a:t>
            </a:r>
          </a:p>
          <a:p>
            <a:pPr lvl="1"/>
            <a:r>
              <a:rPr lang="en-US" sz="1400" dirty="0"/>
              <a:t>Reinhard had been invited to contribute to a book (Springer Nature) where formal language meets AI.  Still contemplating.</a:t>
            </a:r>
          </a:p>
          <a:p>
            <a:r>
              <a:rPr lang="en-US" sz="1800" dirty="0"/>
              <a:t>6/6/25</a:t>
            </a:r>
          </a:p>
          <a:p>
            <a:pPr lvl="1"/>
            <a:r>
              <a:rPr lang="en-US" sz="1400" dirty="0" err="1"/>
              <a:t>DySPAN</a:t>
            </a:r>
            <a:r>
              <a:rPr lang="en-US" sz="1400" dirty="0"/>
              <a:t> Conference held</a:t>
            </a:r>
          </a:p>
          <a:p>
            <a:pPr lvl="1"/>
            <a:r>
              <a:rPr lang="en-US" sz="1400" dirty="0"/>
              <a:t>Eric cold emailed Future G (Tom Rondeau) to request participation in 1900.5 and 1900.2</a:t>
            </a:r>
          </a:p>
          <a:p>
            <a:pPr lvl="1"/>
            <a:r>
              <a:rPr lang="en-US" sz="1400" dirty="0"/>
              <a:t>Gave an update on his management system.  Group mentioned to NSF their use of SCMs. </a:t>
            </a:r>
          </a:p>
          <a:p>
            <a:pPr lvl="1"/>
            <a:r>
              <a:rPr lang="en-US" sz="1400" dirty="0"/>
              <a:t>On the last day of </a:t>
            </a:r>
            <a:r>
              <a:rPr lang="en-US" sz="1400" dirty="0" err="1"/>
              <a:t>DySPAN</a:t>
            </a:r>
            <a:r>
              <a:rPr lang="en-US" sz="1400" dirty="0"/>
              <a:t> – I am part of the spectrum policy forum (SPF) of the UK.  We will have a couple of online meetings.  Will learn the issues and how they progress. Possibility of promoting 1900.5 work there.</a:t>
            </a:r>
          </a:p>
          <a:p>
            <a:r>
              <a:rPr lang="en-US" sz="1800" dirty="0"/>
              <a:t>7/11/25</a:t>
            </a:r>
          </a:p>
          <a:p>
            <a:pPr lvl="1"/>
            <a:r>
              <a:rPr lang="en-US" sz="1400" dirty="0"/>
              <a:t>Eric promulgated DSA architecture controls to the DoD CIO for review and consideration for a regulatory point of view.  Trying to recruit participation.</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7/11/2025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6/6/25 1430 ET</a:t>
            </a:r>
          </a:p>
          <a:p>
            <a:r>
              <a:rPr lang="en-US" sz="1600" strike="sngStrike" dirty="0"/>
              <a:t>P1900.5 Revision Ad-hoc 6/13/25 1330 ET </a:t>
            </a:r>
          </a:p>
          <a:p>
            <a:r>
              <a:rPr lang="en-US" sz="1600" dirty="0"/>
              <a:t>P1900.5 WG Mtg 7/11/25 0800 ET</a:t>
            </a:r>
          </a:p>
          <a:p>
            <a:r>
              <a:rPr lang="en-US" sz="1600" dirty="0"/>
              <a:t>P1900.5.1 Revision Ad-hoc 7/11/25 following the WG meeting</a:t>
            </a:r>
          </a:p>
          <a:p>
            <a:r>
              <a:rPr lang="en-US" sz="1600" dirty="0"/>
              <a:t>P1900.5 Revision Ad-hoc 7/25/25 1300 ET</a:t>
            </a:r>
          </a:p>
          <a:p>
            <a:r>
              <a:rPr lang="en-US" sz="1600" dirty="0"/>
              <a:t>P1900.5 WG Mtg 8/4/25 1430 ET</a:t>
            </a:r>
          </a:p>
          <a:p>
            <a:pPr marL="0" indent="0">
              <a:buNone/>
            </a:pP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7/11/2025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7/11/2025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#:5-25-0013-01-agen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CE858-2961-99B0-FD16-DC7C838D8008}"/>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AB03-511E-1436-BBB7-88CAD5DC725C}"/>
              </a:ext>
            </a:extLst>
          </p:cNvPr>
          <p:cNvSpPr>
            <a:spLocks noGrp="1"/>
          </p:cNvSpPr>
          <p:nvPr>
            <p:ph type="dt" sz="half" idx="10"/>
          </p:nvPr>
        </p:nvSpPr>
        <p:spPr>
          <a:xfrm>
            <a:off x="457200" y="6448425"/>
            <a:ext cx="2133600" cy="365125"/>
          </a:xfrm>
        </p:spPr>
        <p:txBody>
          <a:bodyPr/>
          <a:lstStyle/>
          <a:p>
            <a:pPr>
              <a:defRPr/>
            </a:pPr>
            <a:fld id="{F92B9163-773B-844A-BA75-0E440DDA909F}" type="datetime1">
              <a:rPr lang="en-US" smtClean="0"/>
              <a:t>7/11/2025</a:t>
            </a:fld>
            <a:endParaRPr lang="en-US"/>
          </a:p>
        </p:txBody>
      </p:sp>
      <p:sp>
        <p:nvSpPr>
          <p:cNvPr id="3" name="Footer Placeholder 2">
            <a:extLst>
              <a:ext uri="{FF2B5EF4-FFF2-40B4-BE49-F238E27FC236}">
                <a16:creationId xmlns:a16="http://schemas.microsoft.com/office/drawing/2014/main" id="{40CEF509-014E-2B9A-C6AF-21D6D2DAB238}"/>
              </a:ext>
            </a:extLst>
          </p:cNvPr>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4" name="Slide Number Placeholder 3">
            <a:extLst>
              <a:ext uri="{FF2B5EF4-FFF2-40B4-BE49-F238E27FC236}">
                <a16:creationId xmlns:a16="http://schemas.microsoft.com/office/drawing/2014/main" id="{79D2445E-FC76-90B7-AB20-17205109ECDD}"/>
              </a:ext>
            </a:extLst>
          </p:cNvPr>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3</a:t>
            </a:fld>
            <a:endParaRPr lang="en-US"/>
          </a:p>
        </p:txBody>
      </p:sp>
      <p:sp>
        <p:nvSpPr>
          <p:cNvPr id="3074" name="Rectangle 2">
            <a:extLst>
              <a:ext uri="{FF2B5EF4-FFF2-40B4-BE49-F238E27FC236}">
                <a16:creationId xmlns:a16="http://schemas.microsoft.com/office/drawing/2014/main" id="{74B04592-01C3-BD71-BA60-D741BE7ADB4C}"/>
              </a:ext>
            </a:extLst>
          </p:cNvPr>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graphicFrame>
        <p:nvGraphicFramePr>
          <p:cNvPr id="8" name="Table 7">
            <a:extLst>
              <a:ext uri="{FF2B5EF4-FFF2-40B4-BE49-F238E27FC236}">
                <a16:creationId xmlns:a16="http://schemas.microsoft.com/office/drawing/2014/main" id="{E3D37F2D-7998-3CEC-6ECB-77D31BD67501}"/>
              </a:ext>
            </a:extLst>
          </p:cNvPr>
          <p:cNvGraphicFramePr>
            <a:graphicFrameLocks noGrp="1"/>
          </p:cNvGraphicFramePr>
          <p:nvPr>
            <p:extLst>
              <p:ext uri="{D42A27DB-BD31-4B8C-83A1-F6EECF244321}">
                <p14:modId xmlns:p14="http://schemas.microsoft.com/office/powerpoint/2010/main" val="2441829510"/>
              </p:ext>
            </p:extLst>
          </p:nvPr>
        </p:nvGraphicFramePr>
        <p:xfrm>
          <a:off x="609600" y="1045211"/>
          <a:ext cx="7924800" cy="654703"/>
        </p:xfrm>
        <a:graphic>
          <a:graphicData uri="http://schemas.openxmlformats.org/drawingml/2006/table">
            <a:tbl>
              <a:tblPr firstRow="1" firstCol="1" bandRow="1"/>
              <a:tblGrid>
                <a:gridCol w="7924800">
                  <a:extLst>
                    <a:ext uri="{9D8B030D-6E8A-4147-A177-3AD203B41FA5}">
                      <a16:colId xmlns:a16="http://schemas.microsoft.com/office/drawing/2014/main" val="834480286"/>
                    </a:ext>
                  </a:extLst>
                </a:gridCol>
              </a:tblGrid>
              <a:tr h="208769">
                <a:tc>
                  <a:txBody>
                    <a:bodyPr/>
                    <a:lstStyle/>
                    <a:p>
                      <a:pPr marL="0" marR="0">
                        <a:lnSpc>
                          <a:spcPts val="1800"/>
                        </a:lnSpc>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 for 0800-1000 meetings</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48633337"/>
                  </a:ext>
                </a:extLst>
              </a:tr>
              <a:tr h="422420">
                <a:tc>
                  <a:txBody>
                    <a:bodyPr/>
                    <a:lstStyle/>
                    <a:p>
                      <a:pPr marL="0" marR="0" latinLnBrk="1">
                        <a:lnSpc>
                          <a:spcPts val="1800"/>
                        </a:lnSpc>
                      </a:pPr>
                      <a:r>
                        <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https://ieeesa.webex.com/ieeesa/j.php?MTID=md7311864ed3e53cd11516759e11c358e</a:t>
                      </a:r>
                      <a:endPar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03465572"/>
                  </a:ext>
                </a:extLst>
              </a:tr>
            </a:tbl>
          </a:graphicData>
        </a:graphic>
      </p:graphicFrame>
      <p:sp>
        <p:nvSpPr>
          <p:cNvPr id="11" name="TextBox 10">
            <a:extLst>
              <a:ext uri="{FF2B5EF4-FFF2-40B4-BE49-F238E27FC236}">
                <a16:creationId xmlns:a16="http://schemas.microsoft.com/office/drawing/2014/main" id="{533665ED-CA81-520C-9778-100552C1813D}"/>
              </a:ext>
            </a:extLst>
          </p:cNvPr>
          <p:cNvSpPr txBox="1"/>
          <p:nvPr/>
        </p:nvSpPr>
        <p:spPr>
          <a:xfrm>
            <a:off x="457200" y="2438400"/>
            <a:ext cx="6599114" cy="1615827"/>
          </a:xfrm>
          <a:prstGeom prst="rect">
            <a:avLst/>
          </a:prstGeom>
          <a:noFill/>
        </p:spPr>
        <p:txBody>
          <a:bodyPr wrap="none" rtlCol="0">
            <a:spAutoFit/>
          </a:bodyPr>
          <a:lstStyle/>
          <a:p>
            <a:pPr marL="0" marR="0" latinLnBrk="1">
              <a:lnSpc>
                <a:spcPts val="1800"/>
              </a:lnSpc>
            </a:pPr>
            <a:r>
              <a:rPr lang="en-US" sz="1800" b="1" kern="1200" dirty="0">
                <a:solidFill>
                  <a:schemeClr val="tx1"/>
                </a:solidFill>
                <a:effectLst/>
                <a:latin typeface="+mn-lt"/>
                <a:ea typeface="+mn-ea"/>
                <a:cs typeface="+mn-cs"/>
              </a:rPr>
              <a:t>Tap to join from a mobile device (attendees only)</a:t>
            </a:r>
          </a:p>
          <a:p>
            <a:pPr marL="0" marR="0" latinLnBrk="1">
              <a:lnSpc>
                <a:spcPts val="1800"/>
              </a:lnSpc>
            </a:pPr>
            <a:r>
              <a:rPr lang="en-US" sz="1800" u="none" strike="noStrike" kern="1200" dirty="0">
                <a:solidFill>
                  <a:schemeClr val="tx1"/>
                </a:solidFill>
                <a:effectLst/>
                <a:latin typeface="+mn-lt"/>
                <a:ea typeface="+mn-ea"/>
                <a:cs typeface="+mn-cs"/>
                <a:hlinkClick r:id="rId4"/>
              </a:rPr>
              <a:t>+1-646-992-2010,,23312458293##</a:t>
            </a:r>
            <a:r>
              <a:rPr lang="en-US" sz="1800" kern="1200" dirty="0">
                <a:solidFill>
                  <a:schemeClr val="tx1"/>
                </a:solidFill>
                <a:effectLst/>
                <a:latin typeface="+mn-lt"/>
                <a:ea typeface="+mn-ea"/>
                <a:cs typeface="+mn-cs"/>
              </a:rPr>
              <a:t> United States Toll (New York City)</a:t>
            </a:r>
          </a:p>
          <a:p>
            <a:pPr marL="0" marR="0" latinLnBrk="1">
              <a:lnSpc>
                <a:spcPts val="1800"/>
              </a:lnSpc>
            </a:pPr>
            <a:r>
              <a:rPr lang="en-US" sz="1800" u="none" strike="noStrike" kern="1200" dirty="0">
                <a:solidFill>
                  <a:schemeClr val="tx1"/>
                </a:solidFill>
                <a:effectLst/>
                <a:latin typeface="+mn-lt"/>
                <a:ea typeface="+mn-ea"/>
                <a:cs typeface="+mn-cs"/>
                <a:hlinkClick r:id="rId5"/>
              </a:rPr>
              <a:t>+1-213-306-3065,,23312458293##</a:t>
            </a:r>
            <a:r>
              <a:rPr lang="en-US" sz="1800" kern="1200" dirty="0">
                <a:solidFill>
                  <a:schemeClr val="tx1"/>
                </a:solidFill>
                <a:effectLst/>
                <a:latin typeface="+mn-lt"/>
                <a:ea typeface="+mn-ea"/>
                <a:cs typeface="+mn-cs"/>
              </a:rPr>
              <a:t> United States Toll (Los Angeles)</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US" dirty="0"/>
          </a:p>
          <a:p>
            <a:endParaRPr lang="en-US" dirty="0"/>
          </a:p>
        </p:txBody>
      </p:sp>
      <p:sp>
        <p:nvSpPr>
          <p:cNvPr id="12" name="TextBox 11">
            <a:extLst>
              <a:ext uri="{FF2B5EF4-FFF2-40B4-BE49-F238E27FC236}">
                <a16:creationId xmlns:a16="http://schemas.microsoft.com/office/drawing/2014/main" id="{A0B719A1-9FD9-5514-6AB8-CD6B8CFE98C6}"/>
              </a:ext>
            </a:extLst>
          </p:cNvPr>
          <p:cNvSpPr txBox="1"/>
          <p:nvPr/>
        </p:nvSpPr>
        <p:spPr>
          <a:xfrm>
            <a:off x="457200" y="1835658"/>
            <a:ext cx="5083443" cy="369332"/>
          </a:xfrm>
          <a:prstGeom prst="rect">
            <a:avLst/>
          </a:prstGeom>
          <a:noFill/>
        </p:spPr>
        <p:txBody>
          <a:bodyPr wrap="none" rtlCol="0">
            <a:spAutoFit/>
          </a:bodyPr>
          <a:lstStyle/>
          <a:p>
            <a:r>
              <a:rPr lang="en-US" sz="1800" kern="0" dirty="0">
                <a:solidFill>
                  <a:srgbClr val="333333"/>
                </a:solidFill>
                <a:effectLst/>
                <a:latin typeface="Arial" panose="020B0604020202020204" pitchFamily="34" charset="0"/>
                <a:ea typeface="Aptos" panose="020B0004020202020204" pitchFamily="34" charset="0"/>
              </a:rPr>
              <a:t>Meeting number (access code): 2331 245 8293 </a:t>
            </a:r>
            <a:endParaRPr lang="en-US" dirty="0"/>
          </a:p>
        </p:txBody>
      </p:sp>
      <p:sp>
        <p:nvSpPr>
          <p:cNvPr id="13" name="TextBox 12">
            <a:extLst>
              <a:ext uri="{FF2B5EF4-FFF2-40B4-BE49-F238E27FC236}">
                <a16:creationId xmlns:a16="http://schemas.microsoft.com/office/drawing/2014/main" id="{7148E93D-80FA-1D9E-0249-433522AC9584}"/>
              </a:ext>
            </a:extLst>
          </p:cNvPr>
          <p:cNvSpPr txBox="1"/>
          <p:nvPr/>
        </p:nvSpPr>
        <p:spPr>
          <a:xfrm>
            <a:off x="489904" y="3545880"/>
            <a:ext cx="4201791" cy="615553"/>
          </a:xfrm>
          <a:prstGeom prst="rect">
            <a:avLst/>
          </a:prstGeom>
          <a:noFill/>
        </p:spPr>
        <p:txBody>
          <a:bodyPr wrap="none" rtlCol="0">
            <a:spAutoFit/>
          </a:bodyPr>
          <a:lstStyle/>
          <a:p>
            <a:r>
              <a:rPr lang="en-US" sz="1600" b="1" kern="0" dirty="0">
                <a:solidFill>
                  <a:srgbClr val="000000"/>
                </a:solidFill>
                <a:effectLst/>
                <a:latin typeface="Arial" panose="020B0604020202020204" pitchFamily="34" charset="0"/>
                <a:ea typeface="Aptos" panose="020B0004020202020204" pitchFamily="34" charset="0"/>
              </a:rPr>
              <a:t>Join from a video system or application</a:t>
            </a:r>
          </a:p>
          <a:p>
            <a:r>
              <a:rPr lang="en-US" sz="1800" kern="0" dirty="0">
                <a:solidFill>
                  <a:srgbClr val="333333"/>
                </a:solidFill>
                <a:effectLst/>
                <a:latin typeface="Arial" panose="020B0604020202020204" pitchFamily="34" charset="0"/>
                <a:ea typeface="Aptos" panose="020B0004020202020204" pitchFamily="34" charset="0"/>
              </a:rPr>
              <a:t>Dial </a:t>
            </a:r>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23312458293@ieeesa.webex.com</a:t>
            </a:r>
            <a:endParaRPr lang="en-US" sz="1600" dirty="0"/>
          </a:p>
        </p:txBody>
      </p:sp>
    </p:spTree>
    <p:extLst>
      <p:ext uri="{BB962C8B-B14F-4D97-AF65-F5344CB8AC3E}">
        <p14:creationId xmlns:p14="http://schemas.microsoft.com/office/powerpoint/2010/main" val="3472112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7/11/2025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510869170"/>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07/11/25</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7/11/25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7/11/2025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a:t>#: </a:t>
            </a:r>
            <a:r>
              <a:rPr lang="en-US">
                <a:solidFill>
                  <a:schemeClr val="tx1"/>
                </a:solidFill>
              </a:rPr>
              <a:t>5-25-0013-00-agen</a:t>
            </a:r>
            <a:endParaRPr lang="en-US" dirty="0">
              <a:solidFill>
                <a:schemeClr val="tx1"/>
              </a:solidFill>
            </a:endParaRPr>
          </a:p>
          <a:p>
            <a:endParaRPr dirty="0"/>
          </a:p>
          <a:p>
            <a:r>
              <a:rPr dirty="0"/>
              <a:t>Mover: Eric</a:t>
            </a:r>
          </a:p>
          <a:p>
            <a:r>
              <a:rPr dirty="0"/>
              <a:t>Second: Shastri</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7/11/2025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7/11/2025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#:5-25-0013-01-agen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7/11/2025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dirty="0"/>
              <a:t>Doc #:5-25-0013-01-agen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7/11/2025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000" dirty="0"/>
              <a:t>Doc #:5-25-0013-01-agen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40914</TotalTime>
  <Words>3433</Words>
  <Application>Microsoft Office PowerPoint</Application>
  <PresentationFormat>On-screen Show (4:3)</PresentationFormat>
  <Paragraphs>515</Paragraphs>
  <Slides>28</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712</cp:revision>
  <dcterms:created xsi:type="dcterms:W3CDTF">2013-08-13T02:52:21Z</dcterms:created>
  <dcterms:modified xsi:type="dcterms:W3CDTF">2025-07-11T12:24:59Z</dcterms:modified>
</cp:coreProperties>
</file>