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9" r:id="rId18"/>
    <p:sldId id="510"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6" autoAdjust="0"/>
    <p:restoredTop sz="94404" autoAdjust="0"/>
  </p:normalViewPr>
  <p:slideViewPr>
    <p:cSldViewPr>
      <p:cViewPr varScale="1">
        <p:scale>
          <a:sx n="83" d="100"/>
          <a:sy n="83" d="100"/>
        </p:scale>
        <p:origin x="96" y="3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7/10/2025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7/10/2025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#:5-25-0013-00-agen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7/10/2025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#:5-25-0013-00-agen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7/10/2025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#:5-25-0013-00-agen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7/10/2025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#:5-25-0013-00-agen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7/10/2025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#:5-25-0013-00-agen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7/10/2025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#:5-25-0013-00-agen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7/10/2025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#:5-25-0013-00-agen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7/10/2025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#:5-25-0013-00-agen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7/10/2025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7/10/2025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#:5-25-0013-00-agen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7/10/2025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#:5-25-0013-00-agen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9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May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Jun 2025</a:t>
            </a:r>
          </a:p>
          <a:p>
            <a:pPr eaLnBrk="0" hangingPunct="0"/>
            <a:r>
              <a:rPr lang="en-US" sz="1200" b="1" dirty="0">
                <a:latin typeface="Arial" pitchFamily="34" charset="0"/>
                <a:cs typeface="Times New Roman" pitchFamily="18" charset="0"/>
              </a:rPr>
              <a:t>Document No: 5-25-00013-00-agen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7/10/2025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#:5-25-0013-00-agen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
        <p:nvSpPr>
          <p:cNvPr id="9" name="Footer Placeholder 5">
            <a:extLst>
              <a:ext uri="{FF2B5EF4-FFF2-40B4-BE49-F238E27FC236}">
                <a16:creationId xmlns:a16="http://schemas.microsoft.com/office/drawing/2014/main" id="{26A23643-4790-B1C7-CB23-9CF5EBF6E15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#:5-25-0013-00-agen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
        <p:nvSpPr>
          <p:cNvPr id="4" name="Footer Placeholder 5">
            <a:extLst>
              <a:ext uri="{FF2B5EF4-FFF2-40B4-BE49-F238E27FC236}">
                <a16:creationId xmlns:a16="http://schemas.microsoft.com/office/drawing/2014/main" id="{09FC986E-BF54-8723-BBE4-0A0D961EAEC3}"/>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#:5-25-0013-00-agen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
        <p:nvSpPr>
          <p:cNvPr id="4" name="Footer Placeholder 5">
            <a:extLst>
              <a:ext uri="{FF2B5EF4-FFF2-40B4-BE49-F238E27FC236}">
                <a16:creationId xmlns:a16="http://schemas.microsoft.com/office/drawing/2014/main" id="{EF01FA0B-CC38-E958-5CD3-44AB8257A9F9}"/>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#:5-25-0013-00-agen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
        <p:nvSpPr>
          <p:cNvPr id="4" name="Footer Placeholder 5">
            <a:extLst>
              <a:ext uri="{FF2B5EF4-FFF2-40B4-BE49-F238E27FC236}">
                <a16:creationId xmlns:a16="http://schemas.microsoft.com/office/drawing/2014/main" id="{8A3C22C4-7A53-BA5C-E0F0-1A3B75C8A91B}"/>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#:5-25-0013-00-agen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
        <p:nvSpPr>
          <p:cNvPr id="4" name="Footer Placeholder 5">
            <a:extLst>
              <a:ext uri="{FF2B5EF4-FFF2-40B4-BE49-F238E27FC236}">
                <a16:creationId xmlns:a16="http://schemas.microsoft.com/office/drawing/2014/main" id="{B94ACDCA-C2CF-BA59-C2F5-2B0A5E0FBBFD}"/>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#:5-25-0013-00-agen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r>
              <a:rPr lang="en-US" dirty="0"/>
              <a:t>Doc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7/10/2025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F221F-CA0B-1968-2CD9-3F3BBAA75DC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8AB00EFA-B0BA-DCF9-CA21-3FAA7829ECAF}"/>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9C8A22A3-A978-23E7-8C21-412E7367537D}"/>
              </a:ext>
            </a:extLst>
          </p:cNvPr>
          <p:cNvSpPr>
            <a:spLocks noGrp="1"/>
          </p:cNvSpPr>
          <p:nvPr>
            <p:ph idx="1"/>
          </p:nvPr>
        </p:nvSpPr>
        <p:spPr/>
        <p:txBody>
          <a:bodyPr/>
          <a:lstStyle/>
          <a:p>
            <a:r>
              <a:rPr dirty="0"/>
              <a:t>Motion to approve </a:t>
            </a:r>
            <a:r>
              <a:rPr lang="en-US" dirty="0">
                <a:solidFill>
                  <a:schemeClr val="tx1"/>
                </a:solidFill>
              </a:rPr>
              <a:t>5/2/25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E8EFFFA3-931F-E3BC-8293-7D44AF303C7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7/10/2025</a:t>
            </a:fld>
            <a:endParaRPr lang="en-US" dirty="0"/>
          </a:p>
        </p:txBody>
      </p:sp>
      <p:sp>
        <p:nvSpPr>
          <p:cNvPr id="5" name="Footer Placeholder 4">
            <a:extLst>
              <a:ext uri="{FF2B5EF4-FFF2-40B4-BE49-F238E27FC236}">
                <a16:creationId xmlns:a16="http://schemas.microsoft.com/office/drawing/2014/main" id="{B0681CBE-440F-ED45-F63C-292A3E0F9A4A}"/>
              </a:ext>
            </a:extLst>
          </p:cNvPr>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a:extLst>
              <a:ext uri="{FF2B5EF4-FFF2-40B4-BE49-F238E27FC236}">
                <a16:creationId xmlns:a16="http://schemas.microsoft.com/office/drawing/2014/main" id="{3DD1EED0-C17F-2332-4F13-F9587DC0D079}"/>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46DF7D5D-4B6A-2536-3623-2BDC3BD6722F}"/>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275127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BAE5C-C91F-291F-2F85-7544CEB5DC8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3E4DFD5-85CC-87F5-D177-0C30F19EE33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F1AAEEA0-1803-0350-2F2A-BA4C130FD215}"/>
              </a:ext>
            </a:extLst>
          </p:cNvPr>
          <p:cNvSpPr>
            <a:spLocks noGrp="1"/>
          </p:cNvSpPr>
          <p:nvPr>
            <p:ph idx="1"/>
          </p:nvPr>
        </p:nvSpPr>
        <p:spPr/>
        <p:txBody>
          <a:bodyPr/>
          <a:lstStyle/>
          <a:p>
            <a:r>
              <a:rPr dirty="0"/>
              <a:t>Motion to approve </a:t>
            </a:r>
            <a:r>
              <a:rPr lang="en-US" dirty="0">
                <a:solidFill>
                  <a:schemeClr val="tx1"/>
                </a:solidFill>
              </a:rPr>
              <a:t>6/5/25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7ABC7DB5-2AEC-CE43-34C4-7E99DCC4AAA6}"/>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7/10/2025</a:t>
            </a:fld>
            <a:endParaRPr lang="en-US" dirty="0"/>
          </a:p>
        </p:txBody>
      </p:sp>
      <p:sp>
        <p:nvSpPr>
          <p:cNvPr id="5" name="Footer Placeholder 4">
            <a:extLst>
              <a:ext uri="{FF2B5EF4-FFF2-40B4-BE49-F238E27FC236}">
                <a16:creationId xmlns:a16="http://schemas.microsoft.com/office/drawing/2014/main" id="{BB1F0217-84B4-C945-4597-31E3E12EC85F}"/>
              </a:ext>
            </a:extLst>
          </p:cNvPr>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a:extLst>
              <a:ext uri="{FF2B5EF4-FFF2-40B4-BE49-F238E27FC236}">
                <a16:creationId xmlns:a16="http://schemas.microsoft.com/office/drawing/2014/main" id="{148B44F4-DE3E-D7FC-0C49-B75A7E5DAA7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34CEC2A5-09E2-7FB8-DBA4-7A349755A171}"/>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06999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5/2/25</a:t>
            </a:r>
          </a:p>
          <a:p>
            <a:pPr lvl="1"/>
            <a:r>
              <a:rPr lang="en-US" sz="1800" dirty="0"/>
              <a:t>A contribution was made as a proposal on system readiness both actual and predicted.  We are revising it to be a bit more general.  Will integrate diagrams and previous discussion of nodes and hierarchy with new proposed AI/ML metrics so they are available at the next meeting.</a:t>
            </a:r>
          </a:p>
          <a:p>
            <a:r>
              <a:rPr lang="en-US" sz="2200" dirty="0"/>
              <a:t>6/6/25</a:t>
            </a:r>
          </a:p>
          <a:p>
            <a:pPr lvl="1"/>
            <a:r>
              <a:rPr lang="en-US" sz="1800" dirty="0"/>
              <a:t>Integrated feedback so far and aligned it to the IEEE document format in anticipation to complete a word document.  Would like to go through it for a couple of elements.  The controls (i.e., a controls spreadsheet) and a table top description that we can walk through. (Suggested reaching out to Ed Coyle when it is ready and request someone to try using it to verify it suitable.)</a:t>
            </a:r>
          </a:p>
          <a:p>
            <a:r>
              <a:rPr lang="en-US" sz="2200" dirty="0"/>
              <a:t>7/11/25</a:t>
            </a:r>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7/10/2025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b="1"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4/4/25</a:t>
            </a:r>
          </a:p>
          <a:p>
            <a:pPr lvl="1"/>
            <a:r>
              <a:rPr lang="en-US" sz="1600" dirty="0"/>
              <a:t>Had an ad hoc 4/4/25. Making good progress.</a:t>
            </a:r>
          </a:p>
          <a:p>
            <a:r>
              <a:rPr lang="en-US" sz="2000" dirty="0"/>
              <a:t>5/2/25</a:t>
            </a:r>
          </a:p>
          <a:p>
            <a:pPr lvl="1"/>
            <a:r>
              <a:rPr lang="en-US" sz="1600" dirty="0"/>
              <a:t>There will be a follow-on ad hoc.  Will cover ternary logic, the generalized closed world assumption, (GCWA), some general paradigms and topics about modal logic as relevant to policies – namely to  modal polices </a:t>
            </a:r>
          </a:p>
          <a:p>
            <a:r>
              <a:rPr lang="en-US" sz="2000" dirty="0"/>
              <a:t>6/6/25</a:t>
            </a:r>
          </a:p>
          <a:p>
            <a:pPr lvl="1"/>
            <a:r>
              <a:rPr lang="en-US" sz="1600" dirty="0"/>
              <a:t>Further refining .1.  Conducted a couple of ad </a:t>
            </a:r>
            <a:r>
              <a:rPr lang="en-US" sz="1600" dirty="0" err="1"/>
              <a:t>hocs</a:t>
            </a:r>
            <a:r>
              <a:rPr lang="en-US" sz="1600" dirty="0"/>
              <a:t>.  Time to have another ad hoc before laying down the groundwork for the revised standard.</a:t>
            </a:r>
          </a:p>
          <a:p>
            <a:r>
              <a:rPr lang="en-US" sz="2000" dirty="0"/>
              <a:t>7/11/25</a:t>
            </a:r>
          </a:p>
          <a:p>
            <a:pPr lvl="1"/>
            <a:endParaRPr lang="en-US" sz="1600" dirty="0"/>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r>
              <a:rPr lang="en-US" sz="2000" dirty="0"/>
              <a:t>3/7/25</a:t>
            </a:r>
          </a:p>
          <a:p>
            <a:pPr lvl="1"/>
            <a:r>
              <a:rPr lang="en-US" sz="1600" dirty="0"/>
              <a:t>No updates</a:t>
            </a:r>
          </a:p>
          <a:p>
            <a:r>
              <a:rPr lang="en-US" sz="2000" dirty="0"/>
              <a:t>4/4/25</a:t>
            </a:r>
          </a:p>
          <a:p>
            <a:pPr lvl="1"/>
            <a:r>
              <a:rPr lang="en-US" sz="1600" dirty="0"/>
              <a:t>No updates</a:t>
            </a:r>
          </a:p>
          <a:p>
            <a:r>
              <a:rPr lang="en-US" sz="2000" dirty="0"/>
              <a:t>5/2/25</a:t>
            </a:r>
          </a:p>
          <a:p>
            <a:pPr lvl="1"/>
            <a:r>
              <a:rPr lang="en-US" sz="1600" dirty="0"/>
              <a:t>Edited standard returned for review on 28 Apr</a:t>
            </a:r>
          </a:p>
          <a:p>
            <a:r>
              <a:rPr lang="en-US" sz="2000" dirty="0"/>
              <a:t>6/6/25</a:t>
            </a:r>
          </a:p>
          <a:p>
            <a:pPr lvl="1"/>
            <a:r>
              <a:rPr lang="en-US" sz="1600" dirty="0"/>
              <a:t>Standard edits are in their second iteration and should be resolved this week</a:t>
            </a:r>
          </a:p>
          <a:p>
            <a:r>
              <a:rPr lang="en-US" sz="2000" dirty="0"/>
              <a:t>7/7/25</a:t>
            </a:r>
          </a:p>
          <a:p>
            <a:pPr lvl="1"/>
            <a:r>
              <a:rPr lang="en-US" sz="1600" dirty="0"/>
              <a:t>Standard was officially published on 30 Jun 25. Group members can download a free copy.  Link for the download will be sent out after this meeting.</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5/2/25</a:t>
            </a:r>
          </a:p>
          <a:p>
            <a:pPr lvl="1"/>
            <a:r>
              <a:rPr lang="en-US" sz="2200" dirty="0">
                <a:latin typeface="Calibri" panose="020F0502020204030204" pitchFamily="34" charset="0"/>
                <a:ea typeface="Calibri" panose="020F0502020204030204" pitchFamily="34" charset="0"/>
              </a:rPr>
              <a:t>Goal is to post in this month</a:t>
            </a:r>
          </a:p>
          <a:p>
            <a:pPr lvl="1"/>
            <a:r>
              <a:rPr lang="en-US" sz="2200" dirty="0">
                <a:latin typeface="Calibri" panose="020F0502020204030204" pitchFamily="34" charset="0"/>
                <a:ea typeface="Calibri" panose="020F0502020204030204" pitchFamily="34" charset="0"/>
              </a:rPr>
              <a:t>Coordination necessary with Josh Gay</a:t>
            </a:r>
          </a:p>
          <a:p>
            <a:r>
              <a:rPr lang="en-US" sz="2600" dirty="0">
                <a:latin typeface="Calibri" panose="020F0502020204030204" pitchFamily="34" charset="0"/>
                <a:ea typeface="Calibri" panose="020F0502020204030204" pitchFamily="34" charset="0"/>
              </a:rPr>
              <a:t>6/6/25</a:t>
            </a:r>
          </a:p>
          <a:p>
            <a:pPr lvl="1"/>
            <a:r>
              <a:rPr lang="en-US" sz="2200" dirty="0">
                <a:latin typeface="Calibri" panose="020F0502020204030204" pitchFamily="34" charset="0"/>
                <a:ea typeface="Calibri" panose="020F0502020204030204" pitchFamily="34" charset="0"/>
              </a:rPr>
              <a:t>Opened a ticket but there has been no response.  </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7/10/2025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#:5-25-0013-00-agen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20 May 25 – No update – bullets below from 18 Mar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Meeting have been scheduled.  Working to schedule to accommodate participation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7/10/2025</a:t>
            </a:fld>
            <a:endParaRPr lang="en-US"/>
          </a:p>
        </p:txBody>
      </p:sp>
      <p:sp>
        <p:nvSpPr>
          <p:cNvPr id="5" name="Footer Placeholder 4"/>
          <p:cNvSpPr>
            <a:spLocks noGrp="1"/>
          </p:cNvSpPr>
          <p:nvPr>
            <p:ph type="ftr" sz="quarter" idx="11"/>
          </p:nvPr>
        </p:nvSpPr>
        <p:spPr/>
        <p:txBody>
          <a:bodyPr/>
          <a:lstStyle/>
          <a:p>
            <a:pPr>
              <a:defRPr/>
            </a:pPr>
            <a:r>
              <a:rPr lang="en-US" dirty="0"/>
              <a:t>Doc #:5-25-0013-00-agen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7/10/2025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#:5-25-0013-00-agen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Submitted and posted</a:t>
            </a:r>
          </a:p>
          <a:p>
            <a:pPr lvl="1"/>
            <a:r>
              <a:rPr lang="en-US" dirty="0"/>
              <a:t>Recommendations</a:t>
            </a:r>
          </a:p>
          <a:p>
            <a:pPr lvl="2"/>
            <a:r>
              <a:rPr lang="en-US" dirty="0"/>
              <a:t>Would like to add status on work</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7/10/2025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#:5-25-0013-00-agen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4/4/25</a:t>
            </a:r>
          </a:p>
          <a:p>
            <a:pPr lvl="1"/>
            <a:r>
              <a:rPr lang="en-US" sz="1400" dirty="0"/>
              <a:t>Several group members participating in </a:t>
            </a:r>
            <a:r>
              <a:rPr lang="en-US" sz="1400" dirty="0" err="1"/>
              <a:t>DySPAN</a:t>
            </a:r>
            <a:r>
              <a:rPr lang="en-US" sz="1400" dirty="0"/>
              <a:t> 2025</a:t>
            </a:r>
          </a:p>
          <a:p>
            <a:r>
              <a:rPr lang="en-US" sz="1800" dirty="0"/>
              <a:t>5/2/25</a:t>
            </a:r>
          </a:p>
          <a:p>
            <a:pPr lvl="1"/>
            <a:r>
              <a:rPr lang="en-US" sz="1400" dirty="0" err="1"/>
              <a:t>DySPAN</a:t>
            </a:r>
            <a:r>
              <a:rPr lang="en-US" sz="1400" dirty="0"/>
              <a:t> Conference participation</a:t>
            </a:r>
          </a:p>
          <a:p>
            <a:pPr lvl="1"/>
            <a:r>
              <a:rPr lang="en-US" sz="1400" dirty="0"/>
              <a:t>Julia is finishing a book and will advertise her membership in the workgroup </a:t>
            </a:r>
          </a:p>
          <a:p>
            <a:pPr lvl="1"/>
            <a:r>
              <a:rPr lang="en-US" sz="1400" dirty="0"/>
              <a:t>Reinhard had been invited to contribute to a book (Springer Nature) where formal language meets AI.  Still contemplating.</a:t>
            </a:r>
          </a:p>
          <a:p>
            <a:r>
              <a:rPr lang="en-US" sz="1800" dirty="0"/>
              <a:t>6/6/25</a:t>
            </a:r>
          </a:p>
          <a:p>
            <a:pPr lvl="1"/>
            <a:r>
              <a:rPr lang="en-US" sz="1400" dirty="0" err="1"/>
              <a:t>DySPAN</a:t>
            </a:r>
            <a:r>
              <a:rPr lang="en-US" sz="1400" dirty="0"/>
              <a:t> Conference held</a:t>
            </a:r>
          </a:p>
          <a:p>
            <a:pPr lvl="1"/>
            <a:r>
              <a:rPr lang="en-US" sz="1400" dirty="0"/>
              <a:t>Eric cold emailed Future G (Tom Rondeau) to request participation in 1900.5 and 1900.2</a:t>
            </a:r>
          </a:p>
          <a:p>
            <a:pPr lvl="1"/>
            <a:r>
              <a:rPr lang="en-US" sz="1400" dirty="0"/>
              <a:t>Gave an update on his management system.  Group mentioned to NSF their use of SCMs. </a:t>
            </a:r>
          </a:p>
          <a:p>
            <a:pPr lvl="1"/>
            <a:r>
              <a:rPr lang="en-US" sz="1400" dirty="0"/>
              <a:t>On the last day of </a:t>
            </a:r>
            <a:r>
              <a:rPr lang="en-US" sz="1400" dirty="0" err="1"/>
              <a:t>DySPAN</a:t>
            </a:r>
            <a:r>
              <a:rPr lang="en-US" sz="1400" dirty="0"/>
              <a:t> – I am part of the spectrum policy forum (SPF) of the UK.  We will have a couple of online meetings.  Will learn the issues and how they progress. Possibility of promoting 1900.5 work there.</a:t>
            </a:r>
          </a:p>
          <a:p>
            <a:r>
              <a:rPr lang="en-US" sz="1800" dirty="0"/>
              <a:t>7/11/25</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6/6/25 1430 ET</a:t>
            </a:r>
          </a:p>
          <a:p>
            <a:r>
              <a:rPr lang="en-US" sz="1600" strike="sngStrike" dirty="0"/>
              <a:t>P1900.5 Revision Ad-hoc 6/13/25 1330 ET </a:t>
            </a:r>
          </a:p>
          <a:p>
            <a:r>
              <a:rPr lang="en-US" sz="1600" dirty="0"/>
              <a:t>P1900.5 WG Mtg 7/11/25 0800 ET</a:t>
            </a:r>
          </a:p>
          <a:p>
            <a:r>
              <a:rPr lang="en-US" sz="1600" dirty="0"/>
              <a:t>P1900.5.1 Revision Ad-hoc 7/11/25 following the WG meeting</a:t>
            </a:r>
          </a:p>
          <a:p>
            <a:r>
              <a:rPr lang="en-US" sz="1600" dirty="0"/>
              <a:t>P1900.5 Revision Ad-hoc 7/11/25 1330 ET</a:t>
            </a:r>
          </a:p>
          <a:p>
            <a:r>
              <a:rPr lang="en-US" sz="1600" dirty="0"/>
              <a:t>P1900.5 Revision Ad-hoc 7/25/25 1300 ET</a:t>
            </a:r>
          </a:p>
          <a:p>
            <a:r>
              <a:rPr lang="en-US" sz="1600" dirty="0"/>
              <a:t>P1900.5 WG Mtg 8/4/25 1430 ET</a:t>
            </a:r>
          </a:p>
          <a:p>
            <a:pPr marL="0" indent="0">
              <a:buNone/>
            </a:pP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7/10/2025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#:5-25-0013-00-agen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7/10/2025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7/10/2025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074603725"/>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05/02/25</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7/11/25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7/10/2025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5-25-0013-00-agen</a:t>
            </a:r>
          </a:p>
          <a:p>
            <a:endParaRPr dirty="0"/>
          </a:p>
          <a:p>
            <a:r>
              <a:rPr dirty="0"/>
              <a:t>Mover:</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7/10/2025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7/10/2025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7/10/2025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dirty="0"/>
              <a:t>Doc #:5-25-0013-00-agen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7/10/2025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000" dirty="0"/>
              <a:t>Doc #:5-25-0013-00-agen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40833</TotalTime>
  <Words>3302</Words>
  <Application>Microsoft Office PowerPoint</Application>
  <PresentationFormat>On-screen Show (4:3)</PresentationFormat>
  <Paragraphs>509</Paragraphs>
  <Slides>28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710</cp:revision>
  <dcterms:created xsi:type="dcterms:W3CDTF">2013-08-13T02:52:21Z</dcterms:created>
  <dcterms:modified xsi:type="dcterms:W3CDTF">2025-07-10T11:51:53Z</dcterms:modified>
</cp:coreProperties>
</file>