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505" r:id="rId4"/>
    <p:sldId id="413" r:id="rId5"/>
    <p:sldId id="332" r:id="rId6"/>
    <p:sldId id="414" r:id="rId7"/>
    <p:sldId id="337" r:id="rId8"/>
    <p:sldId id="461" r:id="rId9"/>
    <p:sldId id="462" r:id="rId10"/>
    <p:sldId id="463" r:id="rId11"/>
    <p:sldId id="368" r:id="rId12"/>
    <p:sldId id="369" r:id="rId13"/>
    <p:sldId id="370" r:id="rId14"/>
    <p:sldId id="371" r:id="rId15"/>
    <p:sldId id="372" r:id="rId16"/>
    <p:sldId id="502" r:id="rId17"/>
    <p:sldId id="504" r:id="rId18"/>
    <p:sldId id="506" r:id="rId19"/>
    <p:sldId id="507" r:id="rId20"/>
    <p:sldId id="508" r:id="rId21"/>
    <p:sldId id="465" r:id="rId22"/>
    <p:sldId id="437" r:id="rId23"/>
    <p:sldId id="438" r:id="rId24"/>
    <p:sldId id="477"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7" autoAdjust="0"/>
    <p:restoredTop sz="94404" autoAdjust="0"/>
  </p:normalViewPr>
  <p:slideViewPr>
    <p:cSldViewPr>
      <p:cViewPr varScale="1">
        <p:scale>
          <a:sx n="103" d="100"/>
          <a:sy n="103" d="100"/>
        </p:scale>
        <p:origin x="10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22</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5/1/2025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#:5-25-0007-00-agen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5/1/2025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5/1/2025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5/1/2025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#:5-25-0007-00-agen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5/1/2025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#:5-25-0007-00-agen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5/1/2025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#:5-25-0007-00-agen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5/1/2025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#:5-25-0007-00-agen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5/1/2025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#:5-25-0007-00-agen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5/1/2025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#:5-25-0007-00-agen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5/1/2025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#:5-25-0007-00-agen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5/1/2025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5/1/2025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#:5-25-0007-00-agen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359921678%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urldefense.us/v2/url?u=https-3A__ieeesa.webex.com_ieeesa_j.php-3FMTID-3Dme20be262b1db93d8417a6106c3d0b913&amp;d=DwMGaQ&amp;c=Al8V6E3U0yBSSEuVtdZbGtsvjPA49U3WmtZAsdW0D_Q&amp;r=IDMTyJNfnsd2hJTZiDsZG3KCmPfXFIgLFjAYj1aIO30&amp;m=lY4ZURavo_IjgZeFla7NB71S3pkhkXBYLcRVf2dqCtS2c9Gz1De3j8sLk0AkleYG&amp;s=GqRANkmw0ocZE5CpDIe12ZNBJ5FxPCyDIBEQxI6Y380&amp;e=" TargetMode="External"/><Relationship Id="rId4" Type="http://schemas.openxmlformats.org/officeDocument/2006/relationships/hyperlink" Target="tel:%2B1-213-306-3065,,*01*23359921678%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5/1/2025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#:5-25-0007-00-agen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9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May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May 2025</a:t>
            </a:r>
          </a:p>
          <a:p>
            <a:pPr eaLnBrk="0" hangingPunct="0"/>
            <a:r>
              <a:rPr lang="en-US" sz="1200" b="1" dirty="0">
                <a:latin typeface="Arial" pitchFamily="34" charset="0"/>
                <a:cs typeface="Times New Roman" pitchFamily="18" charset="0"/>
              </a:rPr>
              <a:t>Document No: 5-25-0007-00-agen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5/1/2025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#:5-25-0007-00-agen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5/1/2025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5/1/2025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EE26-96D8-A106-16F3-CC4DFE6B624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F05D40C-25CC-49C6-4313-12E56CC0780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54CC1116-CA30-82D8-1F52-4584A9B504BE}"/>
              </a:ext>
            </a:extLst>
          </p:cNvPr>
          <p:cNvSpPr>
            <a:spLocks noGrp="1"/>
          </p:cNvSpPr>
          <p:nvPr>
            <p:ph idx="1"/>
          </p:nvPr>
        </p:nvSpPr>
        <p:spPr/>
        <p:txBody>
          <a:bodyPr/>
          <a:lstStyle/>
          <a:p>
            <a:r>
              <a:rPr dirty="0"/>
              <a:t>Motion to approve </a:t>
            </a:r>
            <a:r>
              <a:rPr lang="en-US" dirty="0">
                <a:solidFill>
                  <a:schemeClr val="tx1"/>
                </a:solidFill>
              </a:rPr>
              <a:t>2/7/24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C969B41-DCC1-74D9-622A-0ACC7E116A4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5/1/2025</a:t>
            </a:fld>
            <a:endParaRPr lang="en-US" dirty="0"/>
          </a:p>
        </p:txBody>
      </p:sp>
      <p:sp>
        <p:nvSpPr>
          <p:cNvPr id="5" name="Footer Placeholder 4">
            <a:extLst>
              <a:ext uri="{FF2B5EF4-FFF2-40B4-BE49-F238E27FC236}">
                <a16:creationId xmlns:a16="http://schemas.microsoft.com/office/drawing/2014/main" id="{B2ADA2EB-CA0A-4275-6756-73E5287E0BD0}"/>
              </a:ext>
            </a:extLst>
          </p:cNvPr>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a:extLst>
              <a:ext uri="{FF2B5EF4-FFF2-40B4-BE49-F238E27FC236}">
                <a16:creationId xmlns:a16="http://schemas.microsoft.com/office/drawing/2014/main" id="{5E025437-37E0-2D5E-0E32-1DC806F1779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05886AA6-7C91-5F15-6550-7D4E167C669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947390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D27C2-27F5-9AE3-FC3A-6BA3758DEAB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2E7F3E39-BEDC-8B5B-EE72-C92842F725CC}"/>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ED175E6-11B5-3885-97AC-D0043C823DB5}"/>
              </a:ext>
            </a:extLst>
          </p:cNvPr>
          <p:cNvSpPr>
            <a:spLocks noGrp="1"/>
          </p:cNvSpPr>
          <p:nvPr>
            <p:ph idx="1"/>
          </p:nvPr>
        </p:nvSpPr>
        <p:spPr/>
        <p:txBody>
          <a:bodyPr/>
          <a:lstStyle/>
          <a:p>
            <a:r>
              <a:rPr dirty="0"/>
              <a:t>Motion to approve </a:t>
            </a:r>
            <a:r>
              <a:rPr lang="en-US" dirty="0">
                <a:solidFill>
                  <a:schemeClr val="tx1"/>
                </a:solidFill>
              </a:rPr>
              <a:t>3/7/24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A9A0FAE7-D0FF-6CA0-5306-B4E975533D1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5/1/2025</a:t>
            </a:fld>
            <a:endParaRPr lang="en-US" dirty="0"/>
          </a:p>
        </p:txBody>
      </p:sp>
      <p:sp>
        <p:nvSpPr>
          <p:cNvPr id="5" name="Footer Placeholder 4">
            <a:extLst>
              <a:ext uri="{FF2B5EF4-FFF2-40B4-BE49-F238E27FC236}">
                <a16:creationId xmlns:a16="http://schemas.microsoft.com/office/drawing/2014/main" id="{069DDF7D-3AE1-AFAE-FA46-43FA5772F761}"/>
              </a:ext>
            </a:extLst>
          </p:cNvPr>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a:extLst>
              <a:ext uri="{FF2B5EF4-FFF2-40B4-BE49-F238E27FC236}">
                <a16:creationId xmlns:a16="http://schemas.microsoft.com/office/drawing/2014/main" id="{5D94F78D-7AAE-148D-F316-E906A4DA42C6}"/>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a:extLst>
              <a:ext uri="{FF2B5EF4-FFF2-40B4-BE49-F238E27FC236}">
                <a16:creationId xmlns:a16="http://schemas.microsoft.com/office/drawing/2014/main" id="{76C941B5-FDF4-E89E-4769-938E305624D0}"/>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09887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5/1/2025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477875"/>
          </a:xfrm>
          <a:prstGeom prst="rect">
            <a:avLst/>
          </a:prstGeom>
        </p:spPr>
        <p:txBody>
          <a:bodyPr wrap="square">
            <a:spAutoFit/>
          </a:bodyPr>
          <a:lstStyle/>
          <a:p>
            <a:pPr marL="0" marR="0">
              <a:spcBef>
                <a:spcPts val="0"/>
              </a:spcBef>
              <a:spcAft>
                <a:spcPts val="0"/>
              </a:spcAft>
            </a:pPr>
            <a:r>
              <a:rPr lang="en-US" b="1" dirty="0"/>
              <a:t>IEEE 1900.5 Meetings from 1430-1630</a:t>
            </a:r>
          </a:p>
          <a:p>
            <a:pPr marL="0" marR="0">
              <a:spcBef>
                <a:spcPts val="0"/>
              </a:spcBef>
              <a:spcAft>
                <a:spcPts val="0"/>
              </a:spcAft>
            </a:pPr>
            <a:endParaRPr lang="en-US" dirty="0"/>
          </a:p>
          <a:p>
            <a:endParaRPr lang="en-US" sz="1400" dirty="0"/>
          </a:p>
          <a:p>
            <a:endParaRPr lang="en-US" sz="1400" dirty="0"/>
          </a:p>
          <a:p>
            <a:endParaRPr lang="en-US" sz="1400" dirty="0"/>
          </a:p>
          <a:p>
            <a:br>
              <a:rPr lang="en-US" sz="3200" dirty="0"/>
            </a:b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a:t>
            </a:r>
            <a:r>
              <a:rPr lang="en-US" kern="0" dirty="0">
                <a:solidFill>
                  <a:srgbClr val="333333"/>
                </a:solidFill>
                <a:effectLst/>
                <a:latin typeface="Arial" panose="020B0604020202020204" pitchFamily="34" charset="0"/>
                <a:ea typeface="Aptos" panose="020B0004020202020204" pitchFamily="34" charset="0"/>
              </a:rPr>
              <a:t>2335 </a:t>
            </a:r>
            <a:r>
              <a:rPr lang="en-US" sz="1800" kern="0" dirty="0">
                <a:solidFill>
                  <a:srgbClr val="333333"/>
                </a:solidFill>
                <a:effectLst/>
                <a:latin typeface="Arial" panose="020B0604020202020204" pitchFamily="34" charset="0"/>
                <a:ea typeface="Aptos" panose="020B0004020202020204" pitchFamily="34" charset="0"/>
              </a:rPr>
              <a:t>992 1678 </a:t>
            </a:r>
          </a:p>
          <a:p>
            <a:endPar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3"/>
              </a:rPr>
              <a:t>+1-646-992-2010,,23359921678##</a:t>
            </a:r>
            <a:r>
              <a:rPr lang="en-US" sz="1800"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(New York City)</a:t>
            </a:r>
            <a:endParaRPr lang="en-US" kern="100" dirty="0">
              <a:effectLst/>
              <a:latin typeface="Aptos" panose="020B0004020202020204" pitchFamily="34" charset="0"/>
              <a:ea typeface="Aptos" panose="020B0004020202020204" pitchFamily="34" charset="0"/>
              <a:cs typeface="Aptos" panose="020B0004020202020204" pitchFamily="34" charset="0"/>
            </a:endParaRPr>
          </a:p>
          <a:p>
            <a:r>
              <a:rPr lang="en-US"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4"/>
              </a:rPr>
              <a:t>+1-213-306-3065,,23359921678##</a:t>
            </a:r>
            <a:r>
              <a:rPr lang="en-US"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(Los Angeles)</a:t>
            </a:r>
            <a:endParaRPr lang="en-US"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251396466"/>
              </p:ext>
            </p:extLst>
          </p:nvPr>
        </p:nvGraphicFramePr>
        <p:xfrm>
          <a:off x="350982" y="1533617"/>
          <a:ext cx="8458200" cy="466344"/>
        </p:xfrm>
        <a:graphic>
          <a:graphicData uri="http://schemas.openxmlformats.org/drawingml/2006/table">
            <a:tbl>
              <a:tblPr firstRow="1" firstCol="1" bandRow="1"/>
              <a:tblGrid>
                <a:gridCol w="8458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800" u="none" strike="noStrike" kern="1200" dirty="0">
                          <a:solidFill>
                            <a:schemeClr val="tx1"/>
                          </a:solidFill>
                          <a:effectLst/>
                          <a:latin typeface="+mn-lt"/>
                          <a:ea typeface="+mn-ea"/>
                          <a:cs typeface="+mn-cs"/>
                          <a:hlinkClick r:id="rId5"/>
                        </a:rPr>
                        <a:t>https://ieeesa.webex.com/ieeesa/j.php?MTID=me20be262b1db93d8417a6106c3d0b913</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EE959-65CE-A037-4052-03B73A2D18A9}"/>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522AE9F3-B7B7-DDC5-8622-CD631CF0E206}"/>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FCD6EFAF-A1CE-80B4-3387-0092E282DC02}"/>
              </a:ext>
            </a:extLst>
          </p:cNvPr>
          <p:cNvSpPr>
            <a:spLocks noGrp="1"/>
          </p:cNvSpPr>
          <p:nvPr>
            <p:ph idx="1"/>
          </p:nvPr>
        </p:nvSpPr>
        <p:spPr/>
        <p:txBody>
          <a:bodyPr/>
          <a:lstStyle/>
          <a:p>
            <a:r>
              <a:rPr dirty="0"/>
              <a:t>Motion to approve </a:t>
            </a:r>
            <a:r>
              <a:rPr lang="en-US" dirty="0">
                <a:solidFill>
                  <a:schemeClr val="tx1"/>
                </a:solidFill>
              </a:rPr>
              <a:t>4/4/24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981210D2-69AD-02B2-210A-EB59B45A49D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5/1/2025</a:t>
            </a:fld>
            <a:endParaRPr lang="en-US" dirty="0"/>
          </a:p>
        </p:txBody>
      </p:sp>
      <p:sp>
        <p:nvSpPr>
          <p:cNvPr id="5" name="Footer Placeholder 4">
            <a:extLst>
              <a:ext uri="{FF2B5EF4-FFF2-40B4-BE49-F238E27FC236}">
                <a16:creationId xmlns:a16="http://schemas.microsoft.com/office/drawing/2014/main" id="{7E21558D-8F25-1D5B-20C8-7668C40FB937}"/>
              </a:ext>
            </a:extLst>
          </p:cNvPr>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a:extLst>
              <a:ext uri="{FF2B5EF4-FFF2-40B4-BE49-F238E27FC236}">
                <a16:creationId xmlns:a16="http://schemas.microsoft.com/office/drawing/2014/main" id="{63A65A2D-BCD8-C40B-C4CA-C86C6EEA4AFF}"/>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20</a:t>
            </a:fld>
            <a:endParaRPr lang="en-US" dirty="0"/>
          </a:p>
        </p:txBody>
      </p:sp>
      <p:sp>
        <p:nvSpPr>
          <p:cNvPr id="12295" name="Rectangle 2">
            <a:extLst>
              <a:ext uri="{FF2B5EF4-FFF2-40B4-BE49-F238E27FC236}">
                <a16:creationId xmlns:a16="http://schemas.microsoft.com/office/drawing/2014/main" id="{28C65338-85B6-5C2A-D67F-51D4BBCD8A59}"/>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39300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3/7/25</a:t>
            </a:r>
          </a:p>
          <a:p>
            <a:pPr lvl="1"/>
            <a:r>
              <a:rPr lang="en-US" sz="1800" dirty="0"/>
              <a:t>Went over a proposed document searcher for controls</a:t>
            </a:r>
          </a:p>
          <a:p>
            <a:pPr lvl="1"/>
            <a:r>
              <a:rPr lang="en-US" sz="1800" dirty="0"/>
              <a:t>Went of the first set of basic control</a:t>
            </a:r>
          </a:p>
          <a:p>
            <a:pPr lvl="1"/>
            <a:r>
              <a:rPr lang="en-US" sz="1800" dirty="0"/>
              <a:t>Discussed the redefinition of terms and acronym with  IEEE 1900.1</a:t>
            </a:r>
          </a:p>
          <a:p>
            <a:pPr lvl="1"/>
            <a:r>
              <a:rPr lang="en-US" sz="1800" dirty="0"/>
              <a:t>Went over the inputs to the AI/ML position paper for </a:t>
            </a:r>
            <a:r>
              <a:rPr lang="en-US" sz="1800" dirty="0" err="1"/>
              <a:t>DySPAN</a:t>
            </a:r>
            <a:r>
              <a:rPr lang="en-US" sz="1800" dirty="0"/>
              <a:t> SC to contribute to IMT 2030</a:t>
            </a:r>
          </a:p>
          <a:p>
            <a:r>
              <a:rPr lang="en-US" sz="2200" dirty="0"/>
              <a:t>4/4/25</a:t>
            </a:r>
          </a:p>
          <a:p>
            <a:pPr lvl="1"/>
            <a:r>
              <a:rPr lang="en-US" sz="1800" dirty="0"/>
              <a:t>Went over two things recently – two general topics. </a:t>
            </a:r>
          </a:p>
          <a:p>
            <a:pPr lvl="2"/>
            <a:r>
              <a:rPr lang="en-US" sz="1400" dirty="0"/>
              <a:t>The change in focus of standards validation introducing controls language for DSA architecture and contrasted it with the 2011 version.</a:t>
            </a:r>
          </a:p>
          <a:p>
            <a:pPr lvl="2"/>
            <a:r>
              <a:rPr lang="en-US" sz="1400" dirty="0"/>
              <a:t>Made certain we addresses the AI requirements from the IMT 2030 requirement and made certain that were included in the controls</a:t>
            </a:r>
          </a:p>
          <a:p>
            <a:r>
              <a:rPr lang="en-US" sz="2200" dirty="0"/>
              <a:t>5/2/25</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5/1/2025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r>
              <a:rPr lang="en-US" sz="2000" dirty="0"/>
              <a:t>4/4/25</a:t>
            </a:r>
          </a:p>
          <a:p>
            <a:pPr lvl="1"/>
            <a:r>
              <a:rPr lang="en-US" sz="1600" dirty="0"/>
              <a:t>Had an ad hoc 4/4/25. Making good progress.</a:t>
            </a:r>
          </a:p>
          <a:p>
            <a:r>
              <a:rPr lang="en-US" sz="2000" dirty="0"/>
              <a:t>5/2/25</a:t>
            </a:r>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5/1/2025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272046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r>
              <a:rPr lang="en-US" sz="2000" dirty="0"/>
              <a:t>3/7/25</a:t>
            </a:r>
          </a:p>
          <a:p>
            <a:pPr lvl="1"/>
            <a:r>
              <a:rPr lang="en-US" sz="1600" dirty="0"/>
              <a:t>No updates</a:t>
            </a:r>
          </a:p>
          <a:p>
            <a:r>
              <a:rPr lang="en-US" sz="2000" dirty="0"/>
              <a:t>4/4/25</a:t>
            </a:r>
          </a:p>
          <a:p>
            <a:pPr lvl="1"/>
            <a:r>
              <a:rPr lang="en-US" sz="1600" dirty="0"/>
              <a:t>No updates</a:t>
            </a:r>
          </a:p>
          <a:p>
            <a:r>
              <a:rPr lang="en-US" sz="2000" dirty="0"/>
              <a:t>5/2/25</a:t>
            </a:r>
          </a:p>
          <a:p>
            <a:pPr lvl="1"/>
            <a:r>
              <a:rPr lang="en-US" sz="1600" dirty="0"/>
              <a:t>Edited standard returned for review on 28 Apr</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5/1/2025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23</a:t>
            </a:fld>
            <a:endParaRPr lang="en-US"/>
          </a:p>
        </p:txBody>
      </p:sp>
    </p:spTree>
    <p:extLst>
      <p:ext uri="{BB962C8B-B14F-4D97-AF65-F5344CB8AC3E}">
        <p14:creationId xmlns:p14="http://schemas.microsoft.com/office/powerpoint/2010/main" val="3952479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4/4/25</a:t>
            </a:r>
          </a:p>
          <a:p>
            <a:pPr lvl="1"/>
            <a:r>
              <a:rPr lang="en-US" sz="2200" dirty="0">
                <a:latin typeface="Calibri" panose="020F0502020204030204" pitchFamily="34" charset="0"/>
                <a:ea typeface="Calibri" panose="020F0502020204030204" pitchFamily="34" charset="0"/>
              </a:rPr>
              <a:t>Goal is to post in the next month</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5/1/2025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#:5-25-0007-00-agen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552489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10000"/>
          </a:bodyPr>
          <a:lstStyle/>
          <a:p>
            <a:r>
              <a:rPr lang="en-US" sz="2000" dirty="0"/>
              <a:t>Met on 15 Apr 25 – No update – bullets below from 18 Mar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47,676.69</a:t>
            </a:r>
            <a:r>
              <a:rPr lang="en-US" sz="2000" dirty="0"/>
              <a:t> in the account </a:t>
            </a:r>
          </a:p>
          <a:p>
            <a:r>
              <a:rPr lang="en-US" sz="2000" dirty="0"/>
              <a:t>Selected updates</a:t>
            </a:r>
          </a:p>
          <a:p>
            <a:pPr lvl="1"/>
            <a:r>
              <a:rPr lang="en-US" sz="1600" dirty="0"/>
              <a:t>1900.1 – Meeting have been scheduled.  Working to schedule to accommodate participation</a:t>
            </a:r>
          </a:p>
          <a:p>
            <a:pPr lvl="1"/>
            <a:r>
              <a:rPr lang="en-US" sz="1500" dirty="0"/>
              <a:t>1900.2 – No report (Eric left before the scheduled discussion)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No report</a:t>
            </a:r>
          </a:p>
          <a:p>
            <a:r>
              <a:rPr lang="en-US" sz="2100" dirty="0"/>
              <a:t>Updating the 1900 web site – not much work has been done</a:t>
            </a:r>
          </a:p>
          <a:p>
            <a:pPr lvl="1"/>
            <a:r>
              <a:rPr lang="en-US" sz="1600" dirty="0"/>
              <a:t>Emphasized that this needs to be done before the </a:t>
            </a:r>
            <a:r>
              <a:rPr lang="en-US" sz="1600" dirty="0" err="1"/>
              <a:t>DySPAN</a:t>
            </a:r>
            <a:r>
              <a:rPr lang="en-US" sz="1600" dirty="0"/>
              <a:t> conference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Participating are Oliver, Carlos, Reinhard, and possibly John</a:t>
            </a:r>
          </a:p>
          <a:p>
            <a:pPr lvl="1"/>
            <a:r>
              <a:rPr lang="en-US" sz="1700" dirty="0"/>
              <a:t>Created a logo for the </a:t>
            </a:r>
            <a:r>
              <a:rPr lang="en-US" sz="1700" dirty="0" err="1"/>
              <a:t>DySPAN</a:t>
            </a:r>
            <a:r>
              <a:rPr lang="en-US" sz="1700" dirty="0"/>
              <a:t>-SC</a:t>
            </a:r>
          </a:p>
          <a:p>
            <a:pPr lvl="1"/>
            <a:r>
              <a:rPr lang="en-US" sz="1700" dirty="0"/>
              <a:t>Handouts might be paper copies of our website pages</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5/1/2025</a:t>
            </a:fld>
            <a:endParaRPr lang="en-US"/>
          </a:p>
        </p:txBody>
      </p:sp>
      <p:sp>
        <p:nvSpPr>
          <p:cNvPr id="5" name="Footer Placeholder 4"/>
          <p:cNvSpPr>
            <a:spLocks noGrp="1"/>
          </p:cNvSpPr>
          <p:nvPr>
            <p:ph type="ftr" sz="quarter" idx="11"/>
          </p:nvPr>
        </p:nvSpPr>
        <p:spPr/>
        <p:txBody>
          <a:bodyPr/>
          <a:lstStyle/>
          <a:p>
            <a:pPr>
              <a:defRPr/>
            </a:pPr>
            <a:r>
              <a:rPr lang="en-US" dirty="0"/>
              <a:t>Doc #:5-25-0007-00-agen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162800" y="5412867"/>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5/1/2025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#:5-25-0007-00-agen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Submitted and posted</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5/1/2025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#:5-25-0007-00-agen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r>
              <a:rPr lang="en-US" sz="1800" dirty="0"/>
              <a:t>3/7/25</a:t>
            </a:r>
          </a:p>
          <a:p>
            <a:pPr lvl="1"/>
            <a:r>
              <a:rPr lang="en-US" sz="1400" dirty="0"/>
              <a:t>Invitation to IEEE 1900.5.1 to contribute to a new IEEE Magazine “IEEE Data Descriptions”</a:t>
            </a:r>
          </a:p>
          <a:p>
            <a:pPr lvl="2"/>
            <a:r>
              <a:rPr lang="en-US" sz="1000" dirty="0"/>
              <a:t>Provides additional opportunities for other projects</a:t>
            </a:r>
          </a:p>
          <a:p>
            <a:pPr lvl="2"/>
            <a:r>
              <a:rPr lang="en-US" sz="1000" dirty="0"/>
              <a:t>Provides opportunity for additional visibility of the WG’s work</a:t>
            </a:r>
          </a:p>
          <a:p>
            <a:r>
              <a:rPr lang="en-US" sz="1800" dirty="0"/>
              <a:t>4/4/25</a:t>
            </a:r>
          </a:p>
          <a:p>
            <a:pPr lvl="1"/>
            <a:r>
              <a:rPr lang="en-US" sz="1400" dirty="0"/>
              <a:t>Several group members participating in </a:t>
            </a:r>
            <a:r>
              <a:rPr lang="en-US" sz="1400" dirty="0" err="1"/>
              <a:t>DySPAN</a:t>
            </a:r>
            <a:r>
              <a:rPr lang="en-US" sz="1400" dirty="0"/>
              <a:t> 2025</a:t>
            </a:r>
          </a:p>
          <a:p>
            <a:r>
              <a:rPr lang="en-US" sz="1800" dirty="0"/>
              <a:t>5/2/25</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5/1/2025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P1900.5.1 Revision Ad-hoc 4/4/25 1300 ET </a:t>
            </a:r>
          </a:p>
          <a:p>
            <a:r>
              <a:rPr lang="en-US" sz="1600" strike="sngStrike" dirty="0"/>
              <a:t>P1900.5 WG Mtg 4/4/25 1430 ET</a:t>
            </a:r>
          </a:p>
          <a:p>
            <a:r>
              <a:rPr lang="en-US" sz="1600" strike="sngStrike" dirty="0"/>
              <a:t>P1900.5 Revision Ad-hoc 4/11/25 1330 ET</a:t>
            </a:r>
          </a:p>
          <a:p>
            <a:r>
              <a:rPr lang="en-US" sz="1600" strike="sngStrike" dirty="0"/>
              <a:t>P1900.5 Revision Ad-hoc 4/25/25 1300 ET</a:t>
            </a:r>
          </a:p>
          <a:p>
            <a:r>
              <a:rPr lang="en-US" sz="1600" dirty="0"/>
              <a:t>P1900.5 WG Mtg 5/2/25 0800 ET</a:t>
            </a:r>
          </a:p>
          <a:p>
            <a:r>
              <a:rPr lang="en-US" sz="1600" dirty="0"/>
              <a:t>P1900.5.1 Revision Ad-hoc 5/2/25 following the WG meeting</a:t>
            </a:r>
          </a:p>
          <a:p>
            <a:r>
              <a:rPr lang="en-US" sz="1600" dirty="0"/>
              <a:t>P1900.5 Revision Ad-hoc 5/9/25 1330 ET</a:t>
            </a:r>
          </a:p>
          <a:p>
            <a:r>
              <a:rPr lang="en-US" sz="1600" dirty="0"/>
              <a:t>P1900.5 Revision Ad-hoc 5/23/25 1300 ET</a:t>
            </a:r>
          </a:p>
          <a:p>
            <a:r>
              <a:rPr lang="en-US" sz="1600" dirty="0"/>
              <a:t>P1900.5 WG Mtg 6/6/25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5/1/2025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5/1/2025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3</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2441829510"/>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 for 0800-1000 meetings</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5/1/2025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#:5-25-0007-00-agen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5/1/2025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583482794"/>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04/04/24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4/4/25  1430 - 1000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5/1/2025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5-25-0007-00-agen</a:t>
            </a:r>
          </a:p>
          <a:p>
            <a:endParaRPr dirty="0"/>
          </a:p>
          <a:p>
            <a:r>
              <a:rPr dirty="0"/>
              <a:t>Mover:</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5/1/2025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5/1/2025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5/1/2025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5/1/2025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40605</TotalTime>
  <Words>3126</Words>
  <Application>Microsoft Office PowerPoint</Application>
  <PresentationFormat>On-screen Show (4:3)</PresentationFormat>
  <Paragraphs>518</Paragraphs>
  <Slides>30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702</cp:revision>
  <dcterms:created xsi:type="dcterms:W3CDTF">2013-08-13T02:52:21Z</dcterms:created>
  <dcterms:modified xsi:type="dcterms:W3CDTF">2025-05-01T12:36:18Z</dcterms:modified>
</cp:coreProperties>
</file>