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315" r:id="rId3"/>
    <p:sldId id="337" r:id="rId4"/>
    <p:sldId id="370" r:id="rId5"/>
    <p:sldId id="332" r:id="rId6"/>
    <p:sldId id="387" r:id="rId7"/>
    <p:sldId id="317" r:id="rId8"/>
    <p:sldId id="352" r:id="rId9"/>
    <p:sldId id="353" r:id="rId10"/>
    <p:sldId id="354" r:id="rId11"/>
    <p:sldId id="355" r:id="rId12"/>
    <p:sldId id="307" r:id="rId13"/>
    <p:sldId id="360" r:id="rId14"/>
    <p:sldId id="384" r:id="rId15"/>
    <p:sldId id="335" r:id="rId16"/>
    <p:sldId id="385" r:id="rId17"/>
    <p:sldId id="344" r:id="rId18"/>
    <p:sldId id="346" r:id="rId19"/>
    <p:sldId id="386" r:id="rId20"/>
    <p:sldId id="388" r:id="rId21"/>
    <p:sldId id="389" r:id="rId22"/>
    <p:sldId id="390" r:id="rId23"/>
    <p:sldId id="364"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p:scale>
          <a:sx n="90" d="100"/>
          <a:sy n="90" d="100"/>
        </p:scale>
        <p:origin x="764"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7/25/2018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8</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11</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381B3EA7-51D6-4D59-8437-0C967A2BCB8C}" type="datetime1">
              <a:rPr lang="en-US" smtClean="0"/>
              <a:t>7/25/2018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5-18-0024-03-agen</a:t>
            </a:r>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E3AA4EE-6BB7-4885-8FDA-D5873CAC989B}" type="datetime1">
              <a:rPr lang="en-US" smtClean="0"/>
              <a:t>7/25/2018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5-18-0024-03-agen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B7A423-426A-48E2-8757-FAA58CA3A8A5}" type="datetime1">
              <a:rPr lang="en-US" smtClean="0"/>
              <a:t>7/25/2018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5-18-0024-03-agen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B222153-B73A-4FF2-9835-0E69F383C3CA}" type="datetime1">
              <a:rPr lang="en-US" smtClean="0"/>
              <a:t>7/25/2018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5-18-0024-03-agen</a:t>
            </a:r>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48231C3-D50C-49BA-B044-B3FF0885CE52}" type="datetime1">
              <a:rPr lang="en-US" smtClean="0"/>
              <a:t>7/25/2018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5-18-0024-03-agen</a:t>
            </a:r>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E08F935C-DCCE-4727-8881-676974B59D52}" type="datetime1">
              <a:rPr lang="en-US" smtClean="0"/>
              <a:t>7/25/2018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5-18-0024-03-agen</a:t>
            </a:r>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529C6F0E-90BE-4147-B284-E090C6511091}" type="datetime1">
              <a:rPr lang="en-US" smtClean="0"/>
              <a:t>7/25/2018</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Doc #: 5-18-0024-03-agen</a:t>
            </a:r>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A9B6C9F-D126-4D49-9102-976414E1F8A9}" type="datetime1">
              <a:rPr lang="en-US" smtClean="0"/>
              <a:t>7/25/2018</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Doc #: 5-18-0024-03-agen</a:t>
            </a:r>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89B177B-B0CE-4BE5-95B5-083FBB26EC68}" type="datetime1">
              <a:rPr lang="en-US" smtClean="0"/>
              <a:t>7/25/2018</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Doc #: 5-18-0024-03-agen</a:t>
            </a:r>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EA929AD-C147-4121-BF8D-A7DDC59CB7AA}" type="datetime1">
              <a:rPr lang="en-US" smtClean="0"/>
              <a:t>7/25/2018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5-18-0024-03-agen</a:t>
            </a:r>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B5B3150-D948-40D0-9DF7-9844DB58ABCF}" type="datetime1">
              <a:rPr lang="en-US" smtClean="0"/>
              <a:t>7/25/2018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5-18-0024-03-agen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4A8D46AE-F2C7-4CE7-BD15-64B660A51217}" type="datetime1">
              <a:rPr lang="en-US" smtClean="0"/>
              <a:t>7/25/2018</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a:t>Doc #: 5-18-0024-03-agen</a:t>
            </a:r>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baefed.webex.com/baefed/j.php?MTID=mfc0de76c92914b0bef58e82344e25fbe" TargetMode="External"/><Relationship Id="rId3" Type="http://schemas.openxmlformats.org/officeDocument/2006/relationships/hyperlink" Target="https://baefed.webex.com/baefed/j.php?MTID=me70056c782e4ebc680fd13ca36b1f6b4" TargetMode="External"/><Relationship Id="rId7" Type="http://schemas.openxmlformats.org/officeDocument/2006/relationships/hyperlink" Target="https://help.webex.com/docs/DOC-5412"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s://www.webex.com/pdf/tollfree_restrictions.pdf" TargetMode="External"/><Relationship Id="rId5" Type="http://schemas.openxmlformats.org/officeDocument/2006/relationships/hyperlink" Target="https://baefed.webex.com/baefed/globalcallin.php?serviceType=MC&amp;ED=7028717&amp;tollFree=1" TargetMode="External"/><Relationship Id="rId4" Type="http://schemas.openxmlformats.org/officeDocument/2006/relationships/hyperlink" Target="sip:906048571@baefed.webex.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3B82928-CA5B-4620-8954-F7E14173A056}" type="datetime1">
              <a:rPr lang="en-US" smtClean="0">
                <a:solidFill>
                  <a:srgbClr val="000099"/>
                </a:solidFill>
              </a:rPr>
              <a:t>7/25/2018</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730706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23-25 July 2018</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25 July  2018</a:t>
            </a:r>
          </a:p>
          <a:p>
            <a:pPr eaLnBrk="0" hangingPunct="0"/>
            <a:r>
              <a:rPr lang="en-US" sz="1200" b="1" dirty="0">
                <a:latin typeface="Arial" pitchFamily="34" charset="0"/>
                <a:cs typeface="Times New Roman" pitchFamily="18" charset="0"/>
              </a:rPr>
              <a:t>Document No: 5-18-0024-03-agen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5-18-0024-03-agen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92610F57-1348-4547-AE69-5EF9F521BE59}" type="datetime1">
              <a:rPr lang="en-US" smtClean="0"/>
              <a:t>7/25/2018</a:t>
            </a:fld>
            <a:endParaRPr lang="en-US"/>
          </a:p>
        </p:txBody>
      </p:sp>
      <p:sp>
        <p:nvSpPr>
          <p:cNvPr id="3" name="Footer Placeholder 2"/>
          <p:cNvSpPr>
            <a:spLocks noGrp="1"/>
          </p:cNvSpPr>
          <p:nvPr>
            <p:ph type="ftr" sz="quarter" idx="11"/>
          </p:nvPr>
        </p:nvSpPr>
        <p:spPr/>
        <p:txBody>
          <a:bodyPr/>
          <a:lstStyle/>
          <a:p>
            <a:pPr>
              <a:defRPr/>
            </a:pPr>
            <a:r>
              <a:rPr lang="en-US"/>
              <a:t>Doc #: 5-18-0024-03-agen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1413637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7B0E8BFD-482F-41DF-9BFE-2A7B9E06B263}" type="datetime1">
              <a:rPr lang="en-US" smtClean="0"/>
              <a:t>7/25/2018</a:t>
            </a:fld>
            <a:endParaRPr lang="en-US"/>
          </a:p>
        </p:txBody>
      </p:sp>
      <p:sp>
        <p:nvSpPr>
          <p:cNvPr id="3" name="Footer Placeholder 2"/>
          <p:cNvSpPr>
            <a:spLocks noGrp="1"/>
          </p:cNvSpPr>
          <p:nvPr>
            <p:ph type="ftr" sz="quarter" idx="11"/>
          </p:nvPr>
        </p:nvSpPr>
        <p:spPr/>
        <p:txBody>
          <a:bodyPr/>
          <a:lstStyle/>
          <a:p>
            <a:pPr>
              <a:defRPr/>
            </a:pPr>
            <a:r>
              <a:rPr lang="en-US"/>
              <a:t>Doc #: 5-18-0024-03-agen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a:p>
        </p:txBody>
      </p:sp>
    </p:spTree>
    <p:extLst>
      <p:ext uri="{BB962C8B-B14F-4D97-AF65-F5344CB8AC3E}">
        <p14:creationId xmlns:p14="http://schemas.microsoft.com/office/powerpoint/2010/main" val="326486999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t>Minutes for approval</a:t>
            </a:r>
          </a:p>
        </p:txBody>
      </p:sp>
      <p:sp>
        <p:nvSpPr>
          <p:cNvPr id="12291" name="Content Placeholder 2"/>
          <p:cNvSpPr>
            <a:spLocks noGrp="1"/>
          </p:cNvSpPr>
          <p:nvPr>
            <p:ph idx="1"/>
          </p:nvPr>
        </p:nvSpPr>
        <p:spPr/>
        <p:txBody>
          <a:bodyPr/>
          <a:lstStyle/>
          <a:p>
            <a:r>
              <a:rPr dirty="0"/>
              <a:t>Motion to approve WG minutes contained in </a:t>
            </a:r>
            <a:r>
              <a:rPr lang="en-US" dirty="0"/>
              <a:t>5-18-0026-00</a:t>
            </a:r>
            <a:endParaRPr dirty="0"/>
          </a:p>
          <a:p>
            <a:pPr marL="0" indent="0" eaLnBrk="1" fontAlgn="auto" hangingPunct="1">
              <a:lnSpc>
                <a:spcPct val="115000"/>
              </a:lnSpc>
              <a:spcBef>
                <a:spcPts val="0"/>
              </a:spcBef>
              <a:spcAft>
                <a:spcPts val="0"/>
              </a:spcAft>
              <a:buNone/>
              <a:defRPr/>
            </a:pPr>
            <a:r>
              <a:rPr lang="en-US" dirty="0"/>
              <a:t>.</a:t>
            </a:r>
          </a:p>
          <a:p>
            <a:pPr>
              <a:lnSpc>
                <a:spcPct val="115000"/>
              </a:lnSpc>
              <a:defRPr/>
            </a:pPr>
            <a:r>
              <a:rPr lang="en-US" dirty="0"/>
              <a:t>Mover:  Darcy</a:t>
            </a:r>
          </a:p>
          <a:p>
            <a:r>
              <a:rPr dirty="0"/>
              <a:t>Second:</a:t>
            </a:r>
            <a:r>
              <a:rPr lang="en-US" dirty="0"/>
              <a:t> Lynn</a:t>
            </a:r>
          </a:p>
          <a:p>
            <a:r>
              <a:rPr lang="en-US" dirty="0"/>
              <a:t>Discussion:  None</a:t>
            </a:r>
            <a:endParaRPr dirty="0"/>
          </a:p>
          <a:p>
            <a:r>
              <a:rPr lang="en-US" dirty="0"/>
              <a:t>Vote:  Disapprove 0  Abstain 0 Approve UC</a:t>
            </a:r>
          </a:p>
          <a:p>
            <a:endParaRPr lang="en-US" dirty="0"/>
          </a:p>
          <a:p>
            <a:endParaRPr dirty="0"/>
          </a:p>
        </p:txBody>
      </p:sp>
      <p:sp>
        <p:nvSpPr>
          <p:cNvPr id="4" name="Date Placeholder 3"/>
          <p:cNvSpPr>
            <a:spLocks noGrp="1"/>
          </p:cNvSpPr>
          <p:nvPr>
            <p:ph type="dt" sz="quarter" idx="10"/>
          </p:nvPr>
        </p:nvSpPr>
        <p:spPr/>
        <p:txBody>
          <a:bodyPr/>
          <a:lstStyle/>
          <a:p>
            <a:pPr>
              <a:defRPr/>
            </a:pPr>
            <a:fld id="{096EA825-37C6-45EB-BF0B-025882323DE0}" type="datetime1">
              <a:rPr lang="en-US" smtClean="0"/>
              <a:t>7/25/2018</a:t>
            </a:fld>
            <a:endParaRPr lang="en-US"/>
          </a:p>
        </p:txBody>
      </p:sp>
      <p:sp>
        <p:nvSpPr>
          <p:cNvPr id="5" name="Footer Placeholder 4"/>
          <p:cNvSpPr>
            <a:spLocks noGrp="1"/>
          </p:cNvSpPr>
          <p:nvPr>
            <p:ph type="ftr" sz="quarter" idx="11"/>
          </p:nvPr>
        </p:nvSpPr>
        <p:spPr/>
        <p:txBody>
          <a:bodyPr/>
          <a:lstStyle/>
          <a:p>
            <a:pPr>
              <a:defRPr/>
            </a:pPr>
            <a:r>
              <a:rPr lang="en-US"/>
              <a:t>Doc #: 5-18-0024-03-agen</a:t>
            </a:r>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12</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on 1900.5.1</a:t>
            </a:r>
          </a:p>
        </p:txBody>
      </p:sp>
      <p:sp>
        <p:nvSpPr>
          <p:cNvPr id="3" name="Content Placeholder 2"/>
          <p:cNvSpPr>
            <a:spLocks noGrp="1"/>
          </p:cNvSpPr>
          <p:nvPr>
            <p:ph idx="1"/>
          </p:nvPr>
        </p:nvSpPr>
        <p:spPr>
          <a:xfrm>
            <a:off x="457200" y="1371600"/>
            <a:ext cx="8229600" cy="4525963"/>
          </a:xfrm>
        </p:spPr>
        <p:txBody>
          <a:bodyPr/>
          <a:lstStyle/>
          <a:p>
            <a:r>
              <a:rPr lang="en-US" sz="2800" dirty="0"/>
              <a:t>Draft Status</a:t>
            </a:r>
          </a:p>
          <a:p>
            <a:r>
              <a:rPr lang="en-US" sz="2800" dirty="0"/>
              <a:t>Goal of Ballot in September</a:t>
            </a:r>
          </a:p>
          <a:p>
            <a:pPr lvl="1"/>
            <a:r>
              <a:rPr lang="en-US" sz="2400" dirty="0"/>
              <a:t>Be prepared to vote on sending to ballot</a:t>
            </a:r>
          </a:p>
        </p:txBody>
      </p:sp>
      <p:sp>
        <p:nvSpPr>
          <p:cNvPr id="4" name="Date Placeholder 3"/>
          <p:cNvSpPr>
            <a:spLocks noGrp="1"/>
          </p:cNvSpPr>
          <p:nvPr>
            <p:ph type="dt" sz="half" idx="10"/>
          </p:nvPr>
        </p:nvSpPr>
        <p:spPr/>
        <p:txBody>
          <a:bodyPr/>
          <a:lstStyle/>
          <a:p>
            <a:pPr>
              <a:defRPr/>
            </a:pPr>
            <a:fld id="{266C538D-98DC-4676-8621-AC83647A8374}" type="datetime1">
              <a:rPr lang="en-US" smtClean="0"/>
              <a:t>7/25/2018</a:t>
            </a:fld>
            <a:endParaRPr lang="en-US"/>
          </a:p>
        </p:txBody>
      </p:sp>
      <p:sp>
        <p:nvSpPr>
          <p:cNvPr id="5" name="Footer Placeholder 4"/>
          <p:cNvSpPr>
            <a:spLocks noGrp="1"/>
          </p:cNvSpPr>
          <p:nvPr>
            <p:ph type="ftr" sz="quarter" idx="11"/>
          </p:nvPr>
        </p:nvSpPr>
        <p:spPr/>
        <p:txBody>
          <a:bodyPr/>
          <a:lstStyle/>
          <a:p>
            <a:pPr>
              <a:defRPr/>
            </a:pPr>
            <a:r>
              <a:rPr lang="en-US"/>
              <a:t>Doc #: 5-18-0024-03-agen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13</a:t>
            </a:fld>
            <a:endParaRPr lang="en-US"/>
          </a:p>
        </p:txBody>
      </p:sp>
    </p:spTree>
    <p:extLst>
      <p:ext uri="{BB962C8B-B14F-4D97-AF65-F5344CB8AC3E}">
        <p14:creationId xmlns:p14="http://schemas.microsoft.com/office/powerpoint/2010/main" val="1514460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0"/>
            <a:ext cx="7772400" cy="228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4" name="Title 1"/>
          <p:cNvSpPr>
            <a:spLocks noGrp="1"/>
          </p:cNvSpPr>
          <p:nvPr>
            <p:ph type="title"/>
          </p:nvPr>
        </p:nvSpPr>
        <p:spPr>
          <a:xfrm>
            <a:off x="457200" y="17463"/>
            <a:ext cx="8229600" cy="1143000"/>
          </a:xfrm>
        </p:spPr>
        <p:txBody>
          <a:bodyPr/>
          <a:lstStyle/>
          <a:p>
            <a:r>
              <a:rPr altLang="en-US"/>
              <a:t>Working Schedule for 1900.5.1</a:t>
            </a:r>
          </a:p>
        </p:txBody>
      </p:sp>
      <p:sp>
        <p:nvSpPr>
          <p:cNvPr id="13315" name="Content Placeholder 2"/>
          <p:cNvSpPr>
            <a:spLocks noGrp="1"/>
          </p:cNvSpPr>
          <p:nvPr>
            <p:ph idx="1"/>
          </p:nvPr>
        </p:nvSpPr>
        <p:spPr>
          <a:xfrm>
            <a:off x="381000" y="1447800"/>
            <a:ext cx="8229600" cy="4525963"/>
          </a:xfrm>
        </p:spPr>
        <p:txBody>
          <a:bodyPr/>
          <a:lstStyle/>
          <a:p>
            <a:r>
              <a:rPr altLang="en-US" sz="1400" dirty="0"/>
              <a:t>Complete Draft for Clause 4					7/30√</a:t>
            </a:r>
          </a:p>
          <a:p>
            <a:r>
              <a:rPr altLang="en-US" sz="1400" dirty="0"/>
              <a:t>Complete Draft for Clause 5	(Needs Work)			10/15     </a:t>
            </a:r>
            <a:r>
              <a:rPr altLang="en-US" sz="1400" b="1" dirty="0">
                <a:solidFill>
                  <a:srgbClr val="FF0000"/>
                </a:solidFill>
              </a:rPr>
              <a:t>1/17?</a:t>
            </a:r>
          </a:p>
          <a:p>
            <a:r>
              <a:rPr altLang="en-US" sz="1400" dirty="0"/>
              <a:t>Complete Draft for Clause 6	(More examples)			1/16        </a:t>
            </a:r>
            <a:r>
              <a:rPr altLang="en-US" sz="1400" b="1" dirty="0">
                <a:solidFill>
                  <a:srgbClr val="FF0000"/>
                </a:solidFill>
              </a:rPr>
              <a:t>8/16</a:t>
            </a:r>
            <a:r>
              <a:rPr altLang="en-US" sz="1400" dirty="0">
                <a:solidFill>
                  <a:srgbClr val="FF0000"/>
                </a:solidFill>
              </a:rPr>
              <a:t> √</a:t>
            </a:r>
            <a:endParaRPr altLang="en-US" sz="1400" dirty="0"/>
          </a:p>
          <a:p>
            <a:r>
              <a:rPr altLang="en-US" sz="1400" dirty="0"/>
              <a:t>Complete Draft for Clause 7	(put xml file in annex?)			3/16         </a:t>
            </a:r>
            <a:r>
              <a:rPr altLang="en-US" sz="1400" b="1" dirty="0">
                <a:solidFill>
                  <a:srgbClr val="FF0000"/>
                </a:solidFill>
              </a:rPr>
              <a:t>7/4</a:t>
            </a:r>
            <a:r>
              <a:rPr altLang="en-US" sz="1400" dirty="0">
                <a:solidFill>
                  <a:srgbClr val="FF0000"/>
                </a:solidFill>
              </a:rPr>
              <a:t> √</a:t>
            </a:r>
            <a:endParaRPr altLang="en-US" sz="1400" b="1" dirty="0">
              <a:solidFill>
                <a:srgbClr val="FF0000"/>
              </a:solidFill>
            </a:endParaRPr>
          </a:p>
          <a:p>
            <a:r>
              <a:rPr altLang="en-US" sz="1400" dirty="0"/>
              <a:t>Complete Draft for Clause 8	(Minor additions needed)		4/16         </a:t>
            </a:r>
            <a:r>
              <a:rPr altLang="en-US" sz="1400" b="1" dirty="0">
                <a:solidFill>
                  <a:srgbClr val="FF0000"/>
                </a:solidFill>
              </a:rPr>
              <a:t>9/16</a:t>
            </a:r>
            <a:r>
              <a:rPr altLang="en-US" sz="1400" dirty="0">
                <a:solidFill>
                  <a:srgbClr val="FF0000"/>
                </a:solidFill>
              </a:rPr>
              <a:t> √</a:t>
            </a:r>
            <a:endParaRPr altLang="en-US" sz="1400" b="1" dirty="0">
              <a:solidFill>
                <a:srgbClr val="FF0000"/>
              </a:solidFill>
            </a:endParaRPr>
          </a:p>
          <a:p>
            <a:r>
              <a:rPr altLang="en-US" sz="1400" dirty="0"/>
              <a:t>Full review of drafting					3/17 </a:t>
            </a:r>
            <a:r>
              <a:rPr altLang="en-US" sz="1400" dirty="0">
                <a:solidFill>
                  <a:srgbClr val="FF0000"/>
                </a:solidFill>
              </a:rPr>
              <a:t>√</a:t>
            </a:r>
            <a:endParaRPr altLang="en-US" sz="1400" dirty="0"/>
          </a:p>
          <a:p>
            <a:r>
              <a:rPr altLang="en-US" sz="1400" dirty="0"/>
              <a:t>First WG Ballot						5/17         </a:t>
            </a:r>
            <a:r>
              <a:rPr altLang="en-US" sz="1400" b="1" dirty="0">
                <a:solidFill>
                  <a:srgbClr val="FF0000"/>
                </a:solidFill>
              </a:rPr>
              <a:t>2/18</a:t>
            </a:r>
          </a:p>
          <a:p>
            <a:r>
              <a:rPr altLang="en-US" sz="1400" dirty="0"/>
              <a:t>WG </a:t>
            </a:r>
            <a:r>
              <a:rPr altLang="en-US" sz="1400" dirty="0" err="1"/>
              <a:t>Recirc</a:t>
            </a:r>
            <a:r>
              <a:rPr altLang="en-US" sz="1400" dirty="0"/>
              <a:t>						</a:t>
            </a:r>
            <a:r>
              <a:rPr lang="en-US" altLang="en-US" sz="1400" dirty="0"/>
              <a:t>8</a:t>
            </a:r>
            <a:r>
              <a:rPr altLang="en-US" sz="1400" dirty="0"/>
              <a:t>/17  </a:t>
            </a:r>
            <a:r>
              <a:rPr lang="en-US" altLang="en-US" sz="1400" dirty="0"/>
              <a:t>       </a:t>
            </a:r>
            <a:r>
              <a:rPr lang="en-US" altLang="en-US" sz="1400" b="1" dirty="0">
                <a:solidFill>
                  <a:srgbClr val="FF0000"/>
                </a:solidFill>
              </a:rPr>
              <a:t>4/18</a:t>
            </a:r>
            <a:endParaRPr altLang="en-US" sz="1400" dirty="0"/>
          </a:p>
          <a:p>
            <a:r>
              <a:rPr altLang="en-US" sz="1400" dirty="0"/>
              <a:t>Sponsor Ballot						</a:t>
            </a:r>
            <a:r>
              <a:rPr lang="en-US" altLang="en-US" sz="1400" dirty="0"/>
              <a:t>10</a:t>
            </a:r>
            <a:r>
              <a:rPr altLang="en-US" sz="1400" dirty="0"/>
              <a:t>/17</a:t>
            </a:r>
            <a:r>
              <a:rPr lang="en-US" altLang="en-US" sz="1400" dirty="0"/>
              <a:t>       </a:t>
            </a:r>
            <a:r>
              <a:rPr lang="en-US" altLang="en-US" sz="1400" b="1" dirty="0">
                <a:solidFill>
                  <a:srgbClr val="FF0000"/>
                </a:solidFill>
              </a:rPr>
              <a:t>6/18</a:t>
            </a:r>
            <a:endParaRPr altLang="en-US" sz="1400" dirty="0"/>
          </a:p>
          <a:p>
            <a:r>
              <a:rPr altLang="en-US" sz="1400" dirty="0"/>
              <a:t>Sponsor </a:t>
            </a:r>
            <a:r>
              <a:rPr altLang="en-US" sz="1400" dirty="0" err="1"/>
              <a:t>Recirc</a:t>
            </a:r>
            <a:r>
              <a:rPr altLang="en-US" sz="1400" dirty="0"/>
              <a:t>						</a:t>
            </a:r>
            <a:r>
              <a:rPr lang="en-US" altLang="en-US" sz="1400" dirty="0"/>
              <a:t>4</a:t>
            </a:r>
            <a:r>
              <a:rPr altLang="en-US" sz="1400" dirty="0"/>
              <a:t>/1</a:t>
            </a:r>
            <a:r>
              <a:rPr lang="en-US" altLang="en-US" sz="1400" dirty="0"/>
              <a:t>8         </a:t>
            </a:r>
            <a:r>
              <a:rPr lang="en-US" altLang="en-US" sz="1400" b="1" dirty="0">
                <a:solidFill>
                  <a:srgbClr val="FF0000"/>
                </a:solidFill>
              </a:rPr>
              <a:t>9/18</a:t>
            </a:r>
            <a:endParaRPr altLang="en-US" sz="1400" dirty="0"/>
          </a:p>
          <a:p>
            <a:r>
              <a:rPr altLang="en-US" sz="1400" dirty="0"/>
              <a:t>Sponsor </a:t>
            </a:r>
            <a:r>
              <a:rPr altLang="en-US" sz="1400" dirty="0" err="1"/>
              <a:t>Recirc</a:t>
            </a:r>
            <a:r>
              <a:rPr altLang="en-US" sz="1400" dirty="0"/>
              <a:t> 2						</a:t>
            </a:r>
            <a:r>
              <a:rPr lang="en-US" altLang="en-US" sz="1400" dirty="0"/>
              <a:t>8</a:t>
            </a:r>
            <a:r>
              <a:rPr altLang="en-US" sz="1400" dirty="0"/>
              <a:t>/1</a:t>
            </a:r>
            <a:r>
              <a:rPr lang="en-US" altLang="en-US" sz="1400" dirty="0"/>
              <a:t>8         </a:t>
            </a:r>
            <a:r>
              <a:rPr lang="en-US" altLang="en-US" sz="1400" b="1" dirty="0">
                <a:solidFill>
                  <a:srgbClr val="FF0000"/>
                </a:solidFill>
              </a:rPr>
              <a:t>12/18</a:t>
            </a:r>
            <a:endParaRPr altLang="en-US" sz="1400" dirty="0"/>
          </a:p>
          <a:p>
            <a:r>
              <a:rPr altLang="en-US" sz="1400" dirty="0"/>
              <a:t>Submit to REVCOM						11/17       </a:t>
            </a:r>
            <a:r>
              <a:rPr lang="en-US" altLang="en-US" sz="1400" b="1" dirty="0">
                <a:solidFill>
                  <a:srgbClr val="FF0000"/>
                </a:solidFill>
              </a:rPr>
              <a:t>3/19!!</a:t>
            </a: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F90F226B-70B0-4BBE-B377-F6898A83312E}" type="datetime1">
              <a:rPr lang="en-US" smtClean="0"/>
              <a:t>7/25/2018</a:t>
            </a:fld>
            <a:endParaRPr lang="en-US"/>
          </a:p>
        </p:txBody>
      </p:sp>
      <p:sp>
        <p:nvSpPr>
          <p:cNvPr id="5" name="Footer Placeholder 4"/>
          <p:cNvSpPr>
            <a:spLocks noGrp="1"/>
          </p:cNvSpPr>
          <p:nvPr>
            <p:ph type="ftr" sz="quarter" idx="11"/>
          </p:nvPr>
        </p:nvSpPr>
        <p:spPr/>
        <p:txBody>
          <a:bodyPr/>
          <a:lstStyle/>
          <a:p>
            <a:pPr>
              <a:defRPr/>
            </a:pPr>
            <a:r>
              <a:rPr lang="en-US"/>
              <a:t>Doc #: 5-18-0024-03-agen</a:t>
            </a:r>
          </a:p>
        </p:txBody>
      </p:sp>
      <p:sp>
        <p:nvSpPr>
          <p:cNvPr id="133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14</a:t>
            </a:fld>
            <a:endParaRPr lang="en-US" altLang="en-US" sz="120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11963" y="3124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11963" y="4419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21199" y="338281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21199" y="3657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21199" y="3886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21199" y="41910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219200" y="5562600"/>
            <a:ext cx="2414635" cy="369332"/>
          </a:xfrm>
          <a:prstGeom prst="rect">
            <a:avLst/>
          </a:prstGeom>
          <a:noFill/>
        </p:spPr>
        <p:txBody>
          <a:bodyPr wrap="none" rtlCol="0">
            <a:spAutoFit/>
          </a:bodyPr>
          <a:lstStyle/>
          <a:p>
            <a:r>
              <a:rPr lang="en-US" dirty="0"/>
              <a:t>Need updated schedule</a:t>
            </a:r>
          </a:p>
        </p:txBody>
      </p:sp>
    </p:spTree>
    <p:extLst>
      <p:ext uri="{BB962C8B-B14F-4D97-AF65-F5344CB8AC3E}">
        <p14:creationId xmlns:p14="http://schemas.microsoft.com/office/powerpoint/2010/main" val="3306607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45655" y="1166018"/>
            <a:ext cx="8229600" cy="4525963"/>
          </a:xfrm>
        </p:spPr>
        <p:txBody>
          <a:bodyPr/>
          <a:lstStyle/>
          <a:p>
            <a:r>
              <a:rPr lang="en-US" sz="2800" dirty="0"/>
              <a:t>Planning to Engage starting in September</a:t>
            </a:r>
          </a:p>
          <a:p>
            <a:endParaRPr lang="en-US" sz="2800" dirty="0"/>
          </a:p>
          <a:p>
            <a:pPr lvl="1"/>
            <a:endParaRPr lang="en-US" sz="2400" dirty="0"/>
          </a:p>
        </p:txBody>
      </p:sp>
      <p:sp>
        <p:nvSpPr>
          <p:cNvPr id="4" name="Date Placeholder 3"/>
          <p:cNvSpPr>
            <a:spLocks noGrp="1"/>
          </p:cNvSpPr>
          <p:nvPr>
            <p:ph type="dt" sz="quarter" idx="10"/>
          </p:nvPr>
        </p:nvSpPr>
        <p:spPr/>
        <p:txBody>
          <a:bodyPr/>
          <a:lstStyle/>
          <a:p>
            <a:pPr>
              <a:defRPr/>
            </a:pPr>
            <a:fld id="{26C518FE-B32B-4DDE-9115-27EB393DB0AB}" type="datetime1">
              <a:rPr lang="en-US" smtClean="0"/>
              <a:t>7/25/2018</a:t>
            </a:fld>
            <a:endParaRPr lang="en-US"/>
          </a:p>
        </p:txBody>
      </p:sp>
      <p:sp>
        <p:nvSpPr>
          <p:cNvPr id="5" name="Footer Placeholder 4"/>
          <p:cNvSpPr>
            <a:spLocks noGrp="1"/>
          </p:cNvSpPr>
          <p:nvPr>
            <p:ph type="ftr" sz="quarter" idx="11"/>
          </p:nvPr>
        </p:nvSpPr>
        <p:spPr/>
        <p:txBody>
          <a:bodyPr/>
          <a:lstStyle/>
          <a:p>
            <a:pPr>
              <a:defRPr/>
            </a:pPr>
            <a:r>
              <a:rPr lang="en-US"/>
              <a:t>Doc #: 5-18-0024-03-agen</a:t>
            </a:r>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Architecture Status</a:t>
            </a:r>
          </a:p>
        </p:txBody>
      </p:sp>
      <p:sp>
        <p:nvSpPr>
          <p:cNvPr id="14339" name="Content Placeholder 2"/>
          <p:cNvSpPr>
            <a:spLocks noGrp="1"/>
          </p:cNvSpPr>
          <p:nvPr>
            <p:ph idx="1"/>
          </p:nvPr>
        </p:nvSpPr>
        <p:spPr>
          <a:xfrm>
            <a:off x="422564" y="1298720"/>
            <a:ext cx="8229600" cy="4525963"/>
          </a:xfrm>
        </p:spPr>
        <p:txBody>
          <a:bodyPr/>
          <a:lstStyle/>
          <a:p>
            <a:r>
              <a:rPr lang="en-US" dirty="0"/>
              <a:t>Review posted draft PAR 5-18-0026-00</a:t>
            </a:r>
          </a:p>
        </p:txBody>
      </p:sp>
      <p:sp>
        <p:nvSpPr>
          <p:cNvPr id="4" name="Date Placeholder 3"/>
          <p:cNvSpPr>
            <a:spLocks noGrp="1"/>
          </p:cNvSpPr>
          <p:nvPr>
            <p:ph type="dt" sz="quarter" idx="10"/>
          </p:nvPr>
        </p:nvSpPr>
        <p:spPr/>
        <p:txBody>
          <a:bodyPr/>
          <a:lstStyle/>
          <a:p>
            <a:pPr>
              <a:defRPr/>
            </a:pPr>
            <a:fld id="{B6B13DAE-8FFA-4B5F-9310-2BFDD208140B}" type="datetime1">
              <a:rPr lang="en-US" smtClean="0"/>
              <a:t>7/25/2018</a:t>
            </a:fld>
            <a:endParaRPr lang="en-US"/>
          </a:p>
        </p:txBody>
      </p:sp>
      <p:sp>
        <p:nvSpPr>
          <p:cNvPr id="5" name="Footer Placeholder 4"/>
          <p:cNvSpPr>
            <a:spLocks noGrp="1"/>
          </p:cNvSpPr>
          <p:nvPr>
            <p:ph type="ftr" sz="quarter" idx="11"/>
          </p:nvPr>
        </p:nvSpPr>
        <p:spPr/>
        <p:txBody>
          <a:bodyPr/>
          <a:lstStyle/>
          <a:p>
            <a:pPr>
              <a:defRPr/>
            </a:pPr>
            <a:r>
              <a:rPr lang="en-US"/>
              <a:t>Doc #: 5-18-0024-03-agen</a:t>
            </a:r>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1836893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t>Other DySPAN-SC Activities</a:t>
            </a:r>
          </a:p>
        </p:txBody>
      </p:sp>
      <p:sp>
        <p:nvSpPr>
          <p:cNvPr id="15363" name="Content Placeholder 2"/>
          <p:cNvSpPr>
            <a:spLocks noGrp="1"/>
          </p:cNvSpPr>
          <p:nvPr>
            <p:ph idx="1"/>
          </p:nvPr>
        </p:nvSpPr>
        <p:spPr>
          <a:xfrm>
            <a:off x="448235" y="1219200"/>
            <a:ext cx="8229600" cy="4525963"/>
          </a:xfrm>
        </p:spPr>
        <p:txBody>
          <a:bodyPr/>
          <a:lstStyle/>
          <a:p>
            <a:r>
              <a:rPr sz="2400" dirty="0"/>
              <a:t>Leadership meetings</a:t>
            </a:r>
          </a:p>
          <a:p>
            <a:pPr lvl="1"/>
            <a:r>
              <a:rPr lang="en-US" sz="2000" dirty="0"/>
              <a:t>WG P&amp;P and </a:t>
            </a:r>
            <a:r>
              <a:rPr lang="en-US" sz="2000" dirty="0" err="1"/>
              <a:t>DySPAN</a:t>
            </a:r>
            <a:r>
              <a:rPr lang="en-US" sz="2000" dirty="0"/>
              <a:t>-SC P&amp;P being updated</a:t>
            </a:r>
          </a:p>
          <a:p>
            <a:pPr lvl="1"/>
            <a:r>
              <a:rPr lang="en-US" sz="2000" dirty="0"/>
              <a:t>Get </a:t>
            </a:r>
            <a:r>
              <a:rPr lang="en-US" sz="2000" dirty="0" err="1"/>
              <a:t>DySPAN</a:t>
            </a:r>
            <a:r>
              <a:rPr lang="en-US" sz="2000" dirty="0"/>
              <a:t>-SC</a:t>
            </a:r>
          </a:p>
          <a:p>
            <a:pPr lvl="1"/>
            <a:r>
              <a:rPr lang="en-US" sz="2000" dirty="0"/>
              <a:t>1900.2 revision PAR</a:t>
            </a:r>
          </a:p>
          <a:p>
            <a:r>
              <a:rPr lang="en-US" sz="2400" dirty="0"/>
              <a:t>Architecture / API Study Group</a:t>
            </a:r>
          </a:p>
          <a:p>
            <a:pPr lvl="1"/>
            <a:r>
              <a:rPr lang="en-US" sz="2000" dirty="0"/>
              <a:t>Ad  Hoc during Rome </a:t>
            </a:r>
          </a:p>
          <a:p>
            <a:r>
              <a:rPr lang="en-US" sz="2400" dirty="0"/>
              <a:t>Machine Learning Study Group</a:t>
            </a:r>
          </a:p>
          <a:p>
            <a:pPr lvl="1"/>
            <a:r>
              <a:rPr lang="en-US" sz="2000" dirty="0"/>
              <a:t>Not held</a:t>
            </a:r>
          </a:p>
          <a:p>
            <a:endParaRPr lang="en-US" sz="2800" dirty="0"/>
          </a:p>
          <a:p>
            <a:pPr lvl="1"/>
            <a:endParaRPr lang="en-US" sz="1800" dirty="0"/>
          </a:p>
          <a:p>
            <a:endParaRPr lang="en-US" sz="2800" dirty="0"/>
          </a:p>
          <a:p>
            <a:pPr lvl="1"/>
            <a:endParaRPr lang="en-US" sz="2400" dirty="0"/>
          </a:p>
        </p:txBody>
      </p:sp>
      <p:sp>
        <p:nvSpPr>
          <p:cNvPr id="4" name="Date Placeholder 3"/>
          <p:cNvSpPr>
            <a:spLocks noGrp="1"/>
          </p:cNvSpPr>
          <p:nvPr>
            <p:ph type="dt" sz="quarter" idx="10"/>
          </p:nvPr>
        </p:nvSpPr>
        <p:spPr/>
        <p:txBody>
          <a:bodyPr/>
          <a:lstStyle/>
          <a:p>
            <a:pPr>
              <a:defRPr/>
            </a:pPr>
            <a:fld id="{5B56A65B-52A2-45A3-956D-A890F75AB527}" type="datetime1">
              <a:rPr lang="en-US" smtClean="0"/>
              <a:t>7/25/2018</a:t>
            </a:fld>
            <a:endParaRPr lang="en-US"/>
          </a:p>
        </p:txBody>
      </p:sp>
      <p:sp>
        <p:nvSpPr>
          <p:cNvPr id="5" name="Footer Placeholder 4"/>
          <p:cNvSpPr>
            <a:spLocks noGrp="1"/>
          </p:cNvSpPr>
          <p:nvPr>
            <p:ph type="ftr" sz="quarter" idx="11"/>
          </p:nvPr>
        </p:nvSpPr>
        <p:spPr/>
        <p:txBody>
          <a:bodyPr/>
          <a:lstStyle/>
          <a:p>
            <a:pPr>
              <a:defRPr/>
            </a:pPr>
            <a:r>
              <a:rPr lang="en-US"/>
              <a:t>Doc #: 5-18-0024-03-agen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a:t>Marketing Inputs</a:t>
            </a:r>
          </a:p>
        </p:txBody>
      </p:sp>
      <p:sp>
        <p:nvSpPr>
          <p:cNvPr id="16387" name="Content Placeholder 2"/>
          <p:cNvSpPr>
            <a:spLocks noGrp="1"/>
          </p:cNvSpPr>
          <p:nvPr>
            <p:ph idx="1"/>
          </p:nvPr>
        </p:nvSpPr>
        <p:spPr>
          <a:xfrm>
            <a:off x="304800" y="990600"/>
            <a:ext cx="8763000" cy="4525963"/>
          </a:xfrm>
        </p:spPr>
        <p:txBody>
          <a:bodyPr/>
          <a:lstStyle/>
          <a:p>
            <a:r>
              <a:rPr lang="en-US" sz="2400" dirty="0"/>
              <a:t>NSC – Status</a:t>
            </a:r>
          </a:p>
          <a:p>
            <a:pPr lvl="1"/>
            <a:r>
              <a:rPr lang="en-US" sz="2000" dirty="0"/>
              <a:t>Working towards release of project list</a:t>
            </a:r>
          </a:p>
          <a:p>
            <a:r>
              <a:rPr lang="en-US" sz="2400" dirty="0"/>
              <a:t>Standards paper in process</a:t>
            </a:r>
          </a:p>
          <a:p>
            <a:pPr lvl="1"/>
            <a:r>
              <a:rPr lang="en-US" sz="2000" dirty="0"/>
              <a:t>Communications Magazine</a:t>
            </a:r>
          </a:p>
          <a:p>
            <a:pPr lvl="2"/>
            <a:r>
              <a:rPr lang="en-US" sz="1800" dirty="0"/>
              <a:t>1900.5.1 tutorial in works</a:t>
            </a:r>
          </a:p>
          <a:p>
            <a:pPr lvl="2"/>
            <a:r>
              <a:rPr lang="en-US" sz="1800" dirty="0"/>
              <a:t>1900.5.2 paper accepted (Publication date September?)</a:t>
            </a:r>
          </a:p>
          <a:p>
            <a:pPr lvl="1"/>
            <a:r>
              <a:rPr lang="en-US" sz="2000" dirty="0"/>
              <a:t>Paper on 1900.5.2 over VITA 49 Accepted (Publication date?)</a:t>
            </a:r>
          </a:p>
          <a:p>
            <a:r>
              <a:rPr lang="en-US" sz="2400" dirty="0"/>
              <a:t>Chair need to update website</a:t>
            </a:r>
          </a:p>
          <a:p>
            <a:pPr lvl="1"/>
            <a:r>
              <a:rPr lang="en-US" sz="2000" dirty="0"/>
              <a:t>Mat failed.   Lynn will give it a try….</a:t>
            </a:r>
          </a:p>
          <a:p>
            <a:r>
              <a:rPr lang="en-US" sz="2400" dirty="0"/>
              <a:t>General set of </a:t>
            </a:r>
            <a:r>
              <a:rPr lang="en-US" sz="2400" dirty="0" err="1"/>
              <a:t>DySPAN</a:t>
            </a:r>
            <a:r>
              <a:rPr lang="en-US" sz="2400" dirty="0"/>
              <a:t>-SC papers for Pub</a:t>
            </a:r>
          </a:p>
          <a:p>
            <a:pPr lvl="1"/>
            <a:r>
              <a:rPr lang="en-US" sz="2000" dirty="0"/>
              <a:t>Issue in communications standards magazine </a:t>
            </a:r>
          </a:p>
          <a:p>
            <a:pPr lvl="2"/>
            <a:r>
              <a:rPr lang="en-US" sz="1800" dirty="0"/>
              <a:t>Spectrum related standards</a:t>
            </a:r>
          </a:p>
          <a:p>
            <a:r>
              <a:rPr lang="en-US" sz="2400" dirty="0"/>
              <a:t>No updated on John Chapin (needs copy of 1900.5 standard)</a:t>
            </a:r>
          </a:p>
          <a:p>
            <a:endParaRPr lang="en-US" sz="2800" dirty="0"/>
          </a:p>
        </p:txBody>
      </p:sp>
      <p:sp>
        <p:nvSpPr>
          <p:cNvPr id="4" name="Date Placeholder 3"/>
          <p:cNvSpPr>
            <a:spLocks noGrp="1"/>
          </p:cNvSpPr>
          <p:nvPr>
            <p:ph type="dt" sz="quarter" idx="10"/>
          </p:nvPr>
        </p:nvSpPr>
        <p:spPr/>
        <p:txBody>
          <a:bodyPr/>
          <a:lstStyle/>
          <a:p>
            <a:pPr>
              <a:defRPr/>
            </a:pPr>
            <a:fld id="{3DD92BA4-9374-4D4B-95BB-CBE1C523B615}" type="datetime1">
              <a:rPr lang="en-US" smtClean="0"/>
              <a:t>7/25/2018</a:t>
            </a:fld>
            <a:endParaRPr lang="en-US"/>
          </a:p>
        </p:txBody>
      </p:sp>
      <p:sp>
        <p:nvSpPr>
          <p:cNvPr id="5" name="Footer Placeholder 4"/>
          <p:cNvSpPr>
            <a:spLocks noGrp="1"/>
          </p:cNvSpPr>
          <p:nvPr>
            <p:ph type="ftr" sz="quarter" idx="11"/>
          </p:nvPr>
        </p:nvSpPr>
        <p:spPr/>
        <p:txBody>
          <a:bodyPr/>
          <a:lstStyle/>
          <a:p>
            <a:pPr>
              <a:defRPr/>
            </a:pPr>
            <a:r>
              <a:rPr lang="en-US"/>
              <a:t>Doc #: 5-18-0024-03-agen</a:t>
            </a:r>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Meetings</a:t>
            </a:r>
          </a:p>
        </p:txBody>
      </p:sp>
      <p:sp>
        <p:nvSpPr>
          <p:cNvPr id="17411" name="Content Placeholder 2"/>
          <p:cNvSpPr>
            <a:spLocks noGrp="1"/>
          </p:cNvSpPr>
          <p:nvPr>
            <p:ph idx="1"/>
          </p:nvPr>
        </p:nvSpPr>
        <p:spPr>
          <a:xfrm>
            <a:off x="304800" y="838200"/>
            <a:ext cx="8229600" cy="4525963"/>
          </a:xfrm>
        </p:spPr>
        <p:txBody>
          <a:bodyPr/>
          <a:lstStyle/>
          <a:p>
            <a:r>
              <a:rPr lang="en-US" dirty="0"/>
              <a:t>No August meeting</a:t>
            </a:r>
          </a:p>
          <a:p>
            <a:r>
              <a:rPr lang="en-US" dirty="0"/>
              <a:t>Next WG meeting on Tuesday 04 Sept 2018</a:t>
            </a:r>
          </a:p>
          <a:p>
            <a:pPr lvl="1"/>
            <a:r>
              <a:rPr lang="en-US" dirty="0"/>
              <a:t>Usual 2:30 PM ET</a:t>
            </a:r>
          </a:p>
          <a:p>
            <a:r>
              <a:rPr lang="en-US" dirty="0"/>
              <a:t>Face to Face for November?  (1900.5 only)</a:t>
            </a:r>
          </a:p>
          <a:p>
            <a:pPr lvl="1"/>
            <a:r>
              <a:rPr lang="en-US" dirty="0"/>
              <a:t>DC area or Bedford MA?</a:t>
            </a:r>
          </a:p>
          <a:p>
            <a:r>
              <a:rPr lang="en-US" dirty="0"/>
              <a:t>Face to Face in March for </a:t>
            </a:r>
            <a:r>
              <a:rPr lang="en-US" dirty="0" err="1"/>
              <a:t>DySPAN</a:t>
            </a:r>
            <a:r>
              <a:rPr lang="en-US" dirty="0"/>
              <a:t>-SC</a:t>
            </a:r>
          </a:p>
          <a:p>
            <a:pPr lvl="1"/>
            <a:r>
              <a:rPr lang="en-US" dirty="0"/>
              <a:t>FL , Cape Canaveral</a:t>
            </a:r>
          </a:p>
          <a:p>
            <a:endParaRPr lang="en-US" dirty="0"/>
          </a:p>
        </p:txBody>
      </p:sp>
      <p:sp>
        <p:nvSpPr>
          <p:cNvPr id="4" name="Date Placeholder 3"/>
          <p:cNvSpPr>
            <a:spLocks noGrp="1"/>
          </p:cNvSpPr>
          <p:nvPr>
            <p:ph type="dt" sz="quarter" idx="10"/>
          </p:nvPr>
        </p:nvSpPr>
        <p:spPr/>
        <p:txBody>
          <a:bodyPr/>
          <a:lstStyle/>
          <a:p>
            <a:pPr>
              <a:defRPr/>
            </a:pPr>
            <a:fld id="{3352159F-6429-429C-AE3A-6E27DB1B4097}" type="datetime1">
              <a:rPr lang="en-US" smtClean="0"/>
              <a:t>7/25/2018</a:t>
            </a:fld>
            <a:endParaRPr lang="en-US"/>
          </a:p>
        </p:txBody>
      </p:sp>
      <p:sp>
        <p:nvSpPr>
          <p:cNvPr id="5" name="Footer Placeholder 4"/>
          <p:cNvSpPr>
            <a:spLocks noGrp="1"/>
          </p:cNvSpPr>
          <p:nvPr>
            <p:ph type="ftr" sz="quarter" idx="11"/>
          </p:nvPr>
        </p:nvSpPr>
        <p:spPr/>
        <p:txBody>
          <a:bodyPr/>
          <a:lstStyle/>
          <a:p>
            <a:pPr>
              <a:defRPr/>
            </a:pPr>
            <a:r>
              <a:rPr lang="en-US"/>
              <a:t>Doc #: 5-18-0024-03-agen</a:t>
            </a:r>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19</a:t>
            </a:fld>
            <a:endParaRPr lang="en-US"/>
          </a:p>
        </p:txBody>
      </p:sp>
    </p:spTree>
    <p:extLst>
      <p:ext uri="{BB962C8B-B14F-4D97-AF65-F5344CB8AC3E}">
        <p14:creationId xmlns:p14="http://schemas.microsoft.com/office/powerpoint/2010/main" val="2652567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 Monthly WG Meeting</a:t>
            </a:r>
            <a:br>
              <a:rPr dirty="0"/>
            </a:br>
            <a:r>
              <a:rPr dirty="0"/>
              <a:t>Electronic Meeting Details</a:t>
            </a:r>
          </a:p>
        </p:txBody>
      </p:sp>
      <p:sp>
        <p:nvSpPr>
          <p:cNvPr id="2" name="Date Placeholder 1"/>
          <p:cNvSpPr>
            <a:spLocks noGrp="1"/>
          </p:cNvSpPr>
          <p:nvPr>
            <p:ph type="dt" sz="quarter" idx="10"/>
          </p:nvPr>
        </p:nvSpPr>
        <p:spPr/>
        <p:txBody>
          <a:bodyPr/>
          <a:lstStyle/>
          <a:p>
            <a:pPr>
              <a:defRPr/>
            </a:pPr>
            <a:fld id="{FDC0E194-1BAB-44A0-9F52-7667B47B3B85}" type="datetime1">
              <a:rPr lang="en-US" smtClean="0"/>
              <a:t>7/25/2018</a:t>
            </a:fld>
            <a:endParaRPr lang="en-US"/>
          </a:p>
        </p:txBody>
      </p:sp>
      <p:sp>
        <p:nvSpPr>
          <p:cNvPr id="3" name="Footer Placeholder 2"/>
          <p:cNvSpPr>
            <a:spLocks noGrp="1"/>
          </p:cNvSpPr>
          <p:nvPr>
            <p:ph type="ftr" sz="quarter" idx="11"/>
          </p:nvPr>
        </p:nvSpPr>
        <p:spPr/>
        <p:txBody>
          <a:bodyPr/>
          <a:lstStyle/>
          <a:p>
            <a:pPr>
              <a:defRPr/>
            </a:pPr>
            <a:r>
              <a:rPr lang="en-US"/>
              <a:t>Doc #: 5-18-0024-03-agen</a:t>
            </a:r>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5" name="Rectangle 4"/>
          <p:cNvSpPr/>
          <p:nvPr/>
        </p:nvSpPr>
        <p:spPr>
          <a:xfrm>
            <a:off x="533400" y="1186064"/>
            <a:ext cx="7924800" cy="5078313"/>
          </a:xfrm>
          <a:prstGeom prst="rect">
            <a:avLst/>
          </a:prstGeom>
        </p:spPr>
        <p:txBody>
          <a:bodyPr wrap="square">
            <a:spAutoFit/>
          </a:bodyPr>
          <a:lstStyle/>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a:p>
            <a:r>
              <a:rPr lang="en-US" u="sng" dirty="0">
                <a:hlinkClick r:id="rId3"/>
              </a:rPr>
              <a:t>Join WebEx meeting</a:t>
            </a:r>
            <a:r>
              <a:rPr lang="en-US" dirty="0"/>
              <a:t>   </a:t>
            </a:r>
            <a:br>
              <a:rPr lang="en-US" dirty="0"/>
            </a:br>
            <a:r>
              <a:rPr lang="en-US" dirty="0" err="1"/>
              <a:t>Meeting</a:t>
            </a:r>
            <a:r>
              <a:rPr lang="en-US" dirty="0"/>
              <a:t> number (access code): 906 048 571 </a:t>
            </a:r>
            <a:br>
              <a:rPr lang="en-US" dirty="0"/>
            </a:br>
            <a:r>
              <a:rPr lang="en-US" dirty="0"/>
              <a:t>Meeting password: </a:t>
            </a:r>
            <a:r>
              <a:rPr lang="en-US" dirty="0" err="1"/>
              <a:t>pPGdAhiZ</a:t>
            </a:r>
            <a:r>
              <a:rPr lang="en-US" dirty="0"/>
              <a:t>  </a:t>
            </a:r>
            <a:br>
              <a:rPr lang="en-US" dirty="0"/>
            </a:br>
            <a:r>
              <a:rPr lang="en-US" dirty="0"/>
              <a:t>  </a:t>
            </a:r>
            <a:br>
              <a:rPr lang="en-US" dirty="0"/>
            </a:br>
            <a:br>
              <a:rPr lang="en-US" dirty="0"/>
            </a:br>
            <a:r>
              <a:rPr lang="en-US" dirty="0"/>
              <a:t>Join from a video system or application</a:t>
            </a:r>
            <a:br>
              <a:rPr lang="en-US" dirty="0"/>
            </a:br>
            <a:r>
              <a:rPr lang="en-US" dirty="0"/>
              <a:t>Dial </a:t>
            </a:r>
            <a:r>
              <a:rPr lang="en-US" u="sng" dirty="0">
                <a:hlinkClick r:id="rId4"/>
              </a:rPr>
              <a:t>906048571@baefed.webex.com</a:t>
            </a:r>
            <a:r>
              <a:rPr lang="en-US" dirty="0"/>
              <a:t>  </a:t>
            </a:r>
            <a:br>
              <a:rPr lang="en-US" dirty="0"/>
            </a:br>
            <a:r>
              <a:rPr lang="en-US" dirty="0"/>
              <a:t>  </a:t>
            </a:r>
            <a:br>
              <a:rPr lang="en-US" dirty="0"/>
            </a:br>
            <a:r>
              <a:rPr lang="en-US" dirty="0"/>
              <a:t>Join by phone  </a:t>
            </a:r>
            <a:br>
              <a:rPr lang="en-US" dirty="0"/>
            </a:br>
            <a:r>
              <a:rPr lang="en-US" b="1" dirty="0"/>
              <a:t>1-844-800-2712</a:t>
            </a:r>
            <a:r>
              <a:rPr lang="en-US" dirty="0"/>
              <a:t> United States of America Toll Free  </a:t>
            </a:r>
            <a:br>
              <a:rPr lang="en-US" dirty="0"/>
            </a:br>
            <a:r>
              <a:rPr lang="en-US" b="1" dirty="0"/>
              <a:t>1-669-234-1181</a:t>
            </a:r>
            <a:r>
              <a:rPr lang="en-US" dirty="0"/>
              <a:t> United States of America Toll  </a:t>
            </a:r>
            <a:br>
              <a:rPr lang="en-US" dirty="0"/>
            </a:br>
            <a:r>
              <a:rPr lang="en-US" u="sng" dirty="0">
                <a:hlinkClick r:id="rId5"/>
              </a:rPr>
              <a:t>Global call-in numbers</a:t>
            </a:r>
            <a:r>
              <a:rPr lang="en-US" dirty="0"/>
              <a:t>  |  </a:t>
            </a:r>
            <a:r>
              <a:rPr lang="en-US" u="sng" dirty="0">
                <a:hlinkClick r:id="rId6"/>
              </a:rPr>
              <a:t>Toll-free calling restrictions</a:t>
            </a:r>
            <a:r>
              <a:rPr lang="en-US" dirty="0"/>
              <a:t>   </a:t>
            </a:r>
            <a:br>
              <a:rPr lang="en-US" dirty="0"/>
            </a:br>
            <a:r>
              <a:rPr lang="en-US" dirty="0"/>
              <a:t>  </a:t>
            </a:r>
            <a:br>
              <a:rPr lang="en-US" dirty="0"/>
            </a:br>
            <a:r>
              <a:rPr lang="en-US" u="sng" dirty="0">
                <a:hlinkClick r:id="rId7"/>
              </a:rPr>
              <a:t>Can't join the meeting?</a:t>
            </a:r>
            <a:r>
              <a:rPr lang="en-US" dirty="0"/>
              <a:t> </a:t>
            </a:r>
            <a:br>
              <a:rPr lang="en-US" dirty="0"/>
            </a:br>
            <a:r>
              <a:rPr lang="en-US" dirty="0"/>
              <a:t>  </a:t>
            </a:r>
            <a:br>
              <a:rPr lang="en-US" dirty="0"/>
            </a:br>
            <a:r>
              <a:rPr lang="en-US" dirty="0"/>
              <a:t>If you are a host, </a:t>
            </a:r>
            <a:r>
              <a:rPr lang="en-US" u="sng" dirty="0">
                <a:hlinkClick r:id="rId8"/>
              </a:rPr>
              <a:t>go here</a:t>
            </a:r>
            <a:r>
              <a:rPr lang="en-US" dirty="0"/>
              <a:t> to view host information.</a:t>
            </a:r>
          </a:p>
          <a:p>
            <a:r>
              <a:rPr lang="en-US"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7/23 Architecture </a:t>
            </a:r>
            <a:r>
              <a:rPr dirty="0"/>
              <a:t>Ad Hoc</a:t>
            </a:r>
            <a:br>
              <a:rPr lang="en-US" dirty="0"/>
            </a:br>
            <a:r>
              <a:rPr lang="en-US" dirty="0"/>
              <a:t>Chair’s Notes</a:t>
            </a:r>
            <a:endParaRPr dirty="0"/>
          </a:p>
        </p:txBody>
      </p:sp>
      <p:sp>
        <p:nvSpPr>
          <p:cNvPr id="17411" name="Content Placeholder 2"/>
          <p:cNvSpPr>
            <a:spLocks noGrp="1"/>
          </p:cNvSpPr>
          <p:nvPr>
            <p:ph idx="1"/>
          </p:nvPr>
        </p:nvSpPr>
        <p:spPr>
          <a:xfrm>
            <a:off x="304800" y="1219200"/>
            <a:ext cx="8229600" cy="4525963"/>
          </a:xfrm>
        </p:spPr>
        <p:txBody>
          <a:bodyPr/>
          <a:lstStyle/>
          <a:p>
            <a:r>
              <a:rPr lang="en-US" dirty="0"/>
              <a:t>1900.5 must be periodically revised per IEEE process</a:t>
            </a:r>
          </a:p>
          <a:p>
            <a:r>
              <a:rPr lang="en-US" dirty="0"/>
              <a:t>Areas requiring updates</a:t>
            </a:r>
          </a:p>
          <a:p>
            <a:pPr lvl="1"/>
            <a:r>
              <a:rPr lang="en-US" dirty="0"/>
              <a:t>Requirements</a:t>
            </a:r>
          </a:p>
          <a:p>
            <a:pPr lvl="1"/>
            <a:r>
              <a:rPr lang="en-US" dirty="0"/>
              <a:t>Architecture</a:t>
            </a:r>
          </a:p>
          <a:p>
            <a:pPr lvl="1"/>
            <a:r>
              <a:rPr lang="en-US" dirty="0"/>
              <a:t>Interface / API</a:t>
            </a:r>
          </a:p>
          <a:p>
            <a:r>
              <a:rPr lang="en-US" dirty="0"/>
              <a:t>Start the process of drafting a PAR</a:t>
            </a:r>
          </a:p>
          <a:p>
            <a:endParaRPr lang="en-US" dirty="0"/>
          </a:p>
          <a:p>
            <a:endParaRPr lang="en-US" dirty="0"/>
          </a:p>
        </p:txBody>
      </p:sp>
      <p:sp>
        <p:nvSpPr>
          <p:cNvPr id="4" name="Date Placeholder 3"/>
          <p:cNvSpPr>
            <a:spLocks noGrp="1"/>
          </p:cNvSpPr>
          <p:nvPr>
            <p:ph type="dt" sz="quarter" idx="10"/>
          </p:nvPr>
        </p:nvSpPr>
        <p:spPr/>
        <p:txBody>
          <a:bodyPr/>
          <a:lstStyle/>
          <a:p>
            <a:pPr>
              <a:defRPr/>
            </a:pPr>
            <a:fld id="{1E13202B-A717-4B53-8F72-FDE65A262F69}" type="datetime1">
              <a:rPr lang="en-US" smtClean="0"/>
              <a:t>7/25/2018</a:t>
            </a:fld>
            <a:endParaRPr lang="en-US"/>
          </a:p>
        </p:txBody>
      </p:sp>
      <p:sp>
        <p:nvSpPr>
          <p:cNvPr id="5" name="Footer Placeholder 4"/>
          <p:cNvSpPr>
            <a:spLocks noGrp="1"/>
          </p:cNvSpPr>
          <p:nvPr>
            <p:ph type="ftr" sz="quarter" idx="11"/>
          </p:nvPr>
        </p:nvSpPr>
        <p:spPr/>
        <p:txBody>
          <a:bodyPr/>
          <a:lstStyle/>
          <a:p>
            <a:pPr>
              <a:defRPr/>
            </a:pPr>
            <a:r>
              <a:rPr lang="en-US"/>
              <a:t>Doc #: 5-18-0024-03-agen</a:t>
            </a:r>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20</a:t>
            </a:fld>
            <a:endParaRPr lang="en-US"/>
          </a:p>
        </p:txBody>
      </p:sp>
    </p:spTree>
    <p:extLst>
      <p:ext uri="{BB962C8B-B14F-4D97-AF65-F5344CB8AC3E}">
        <p14:creationId xmlns:p14="http://schemas.microsoft.com/office/powerpoint/2010/main" val="15229685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941F6-E3CC-4FA5-916C-BB08821A5799}"/>
              </a:ext>
            </a:extLst>
          </p:cNvPr>
          <p:cNvSpPr>
            <a:spLocks noGrp="1"/>
          </p:cNvSpPr>
          <p:nvPr>
            <p:ph type="title"/>
          </p:nvPr>
        </p:nvSpPr>
        <p:spPr/>
        <p:txBody>
          <a:bodyPr/>
          <a:lstStyle/>
          <a:p>
            <a:r>
              <a:rPr lang="en-US" dirty="0"/>
              <a:t>1900.5.1 Ad Hoc</a:t>
            </a:r>
            <a:br>
              <a:rPr lang="en-US" dirty="0"/>
            </a:br>
            <a:r>
              <a:rPr lang="en-US" dirty="0"/>
              <a:t>Chair’s Notes</a:t>
            </a:r>
          </a:p>
        </p:txBody>
      </p:sp>
      <p:sp>
        <p:nvSpPr>
          <p:cNvPr id="3" name="Content Placeholder 2">
            <a:extLst>
              <a:ext uri="{FF2B5EF4-FFF2-40B4-BE49-F238E27FC236}">
                <a16:creationId xmlns:a16="http://schemas.microsoft.com/office/drawing/2014/main" id="{FF26F963-8ED1-417E-A846-ECD95C159510}"/>
              </a:ext>
            </a:extLst>
          </p:cNvPr>
          <p:cNvSpPr>
            <a:spLocks noGrp="1"/>
          </p:cNvSpPr>
          <p:nvPr>
            <p:ph idx="1"/>
          </p:nvPr>
        </p:nvSpPr>
        <p:spPr/>
        <p:txBody>
          <a:bodyPr/>
          <a:lstStyle/>
          <a:p>
            <a:r>
              <a:rPr lang="en-US" dirty="0"/>
              <a:t>Reviewed Roles &amp; Signatures  </a:t>
            </a:r>
          </a:p>
          <a:p>
            <a:r>
              <a:rPr lang="en-US" dirty="0"/>
              <a:t>Reviewed Chaining / ordering</a:t>
            </a:r>
          </a:p>
          <a:p>
            <a:r>
              <a:rPr lang="en-US" dirty="0"/>
              <a:t>Reviewed “divisors”</a:t>
            </a:r>
          </a:p>
        </p:txBody>
      </p:sp>
      <p:sp>
        <p:nvSpPr>
          <p:cNvPr id="4" name="Date Placeholder 3">
            <a:extLst>
              <a:ext uri="{FF2B5EF4-FFF2-40B4-BE49-F238E27FC236}">
                <a16:creationId xmlns:a16="http://schemas.microsoft.com/office/drawing/2014/main" id="{0CF622C8-4F04-471F-A326-81CC434F8BD6}"/>
              </a:ext>
            </a:extLst>
          </p:cNvPr>
          <p:cNvSpPr>
            <a:spLocks noGrp="1"/>
          </p:cNvSpPr>
          <p:nvPr>
            <p:ph type="dt" sz="half" idx="10"/>
          </p:nvPr>
        </p:nvSpPr>
        <p:spPr/>
        <p:txBody>
          <a:bodyPr/>
          <a:lstStyle/>
          <a:p>
            <a:pPr>
              <a:defRPr/>
            </a:pPr>
            <a:fld id="{9CE804DA-82A5-4717-8D9C-C29162012653}" type="datetime1">
              <a:rPr lang="en-US" smtClean="0"/>
              <a:t>7/25/2018</a:t>
            </a:fld>
            <a:endParaRPr lang="en-US"/>
          </a:p>
        </p:txBody>
      </p:sp>
      <p:sp>
        <p:nvSpPr>
          <p:cNvPr id="5" name="Footer Placeholder 4">
            <a:extLst>
              <a:ext uri="{FF2B5EF4-FFF2-40B4-BE49-F238E27FC236}">
                <a16:creationId xmlns:a16="http://schemas.microsoft.com/office/drawing/2014/main" id="{7D6B63E1-D5C5-4C25-B204-5F7EA732EE0F}"/>
              </a:ext>
            </a:extLst>
          </p:cNvPr>
          <p:cNvSpPr>
            <a:spLocks noGrp="1"/>
          </p:cNvSpPr>
          <p:nvPr>
            <p:ph type="ftr" sz="quarter" idx="11"/>
          </p:nvPr>
        </p:nvSpPr>
        <p:spPr/>
        <p:txBody>
          <a:bodyPr/>
          <a:lstStyle/>
          <a:p>
            <a:pPr>
              <a:defRPr/>
            </a:pPr>
            <a:r>
              <a:rPr lang="en-US"/>
              <a:t>Doc #: 5-18-0024-03-agen</a:t>
            </a:r>
          </a:p>
        </p:txBody>
      </p:sp>
      <p:sp>
        <p:nvSpPr>
          <p:cNvPr id="6" name="Slide Number Placeholder 5">
            <a:extLst>
              <a:ext uri="{FF2B5EF4-FFF2-40B4-BE49-F238E27FC236}">
                <a16:creationId xmlns:a16="http://schemas.microsoft.com/office/drawing/2014/main" id="{795E022A-BA90-4FC8-82FE-705DACF7C2CC}"/>
              </a:ext>
            </a:extLst>
          </p:cNvPr>
          <p:cNvSpPr>
            <a:spLocks noGrp="1"/>
          </p:cNvSpPr>
          <p:nvPr>
            <p:ph type="sldNum" sz="quarter" idx="12"/>
          </p:nvPr>
        </p:nvSpPr>
        <p:spPr/>
        <p:txBody>
          <a:bodyPr/>
          <a:lstStyle/>
          <a:p>
            <a:pPr>
              <a:defRPr/>
            </a:pPr>
            <a:fld id="{986769F2-C589-4C46-B9E8-371DE6369B6E}" type="slidenum">
              <a:rPr lang="en-US" smtClean="0"/>
              <a:pPr>
                <a:defRPr/>
              </a:pPr>
              <a:t>21</a:t>
            </a:fld>
            <a:endParaRPr lang="en-US"/>
          </a:p>
        </p:txBody>
      </p:sp>
    </p:spTree>
    <p:extLst>
      <p:ext uri="{BB962C8B-B14F-4D97-AF65-F5344CB8AC3E}">
        <p14:creationId xmlns:p14="http://schemas.microsoft.com/office/powerpoint/2010/main" val="5217773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941F6-E3CC-4FA5-916C-BB08821A5799}"/>
              </a:ext>
            </a:extLst>
          </p:cNvPr>
          <p:cNvSpPr>
            <a:spLocks noGrp="1"/>
          </p:cNvSpPr>
          <p:nvPr>
            <p:ph type="title"/>
          </p:nvPr>
        </p:nvSpPr>
        <p:spPr/>
        <p:txBody>
          <a:bodyPr/>
          <a:lstStyle/>
          <a:p>
            <a:r>
              <a:rPr lang="en-US" dirty="0"/>
              <a:t>1900.5.1 Ad Hoc (meeting 2)</a:t>
            </a:r>
            <a:br>
              <a:rPr lang="en-US" dirty="0"/>
            </a:br>
            <a:r>
              <a:rPr lang="en-US" dirty="0"/>
              <a:t>Chair’s Notes</a:t>
            </a:r>
          </a:p>
        </p:txBody>
      </p:sp>
      <p:sp>
        <p:nvSpPr>
          <p:cNvPr id="3" name="Content Placeholder 2">
            <a:extLst>
              <a:ext uri="{FF2B5EF4-FFF2-40B4-BE49-F238E27FC236}">
                <a16:creationId xmlns:a16="http://schemas.microsoft.com/office/drawing/2014/main" id="{FF26F963-8ED1-417E-A846-ECD95C159510}"/>
              </a:ext>
            </a:extLst>
          </p:cNvPr>
          <p:cNvSpPr>
            <a:spLocks noGrp="1"/>
          </p:cNvSpPr>
          <p:nvPr>
            <p:ph idx="1"/>
          </p:nvPr>
        </p:nvSpPr>
        <p:spPr/>
        <p:txBody>
          <a:bodyPr/>
          <a:lstStyle/>
          <a:p>
            <a:r>
              <a:rPr lang="en-US" dirty="0"/>
              <a:t>Reviewed of questions from Mat Sherman / responses from Reinhard</a:t>
            </a:r>
          </a:p>
          <a:p>
            <a:pPr lvl="1"/>
            <a:r>
              <a:rPr lang="en-US" dirty="0"/>
              <a:t>Will be posted shortly by Reinhard</a:t>
            </a:r>
          </a:p>
          <a:p>
            <a:r>
              <a:rPr lang="en-US" dirty="0"/>
              <a:t>Review of 1900.5.1 draft</a:t>
            </a:r>
          </a:p>
          <a:p>
            <a:pPr marL="0" indent="0">
              <a:buNone/>
            </a:pPr>
            <a:endParaRPr lang="en-US" dirty="0"/>
          </a:p>
        </p:txBody>
      </p:sp>
      <p:sp>
        <p:nvSpPr>
          <p:cNvPr id="4" name="Date Placeholder 3">
            <a:extLst>
              <a:ext uri="{FF2B5EF4-FFF2-40B4-BE49-F238E27FC236}">
                <a16:creationId xmlns:a16="http://schemas.microsoft.com/office/drawing/2014/main" id="{0CF622C8-4F04-471F-A326-81CC434F8BD6}"/>
              </a:ext>
            </a:extLst>
          </p:cNvPr>
          <p:cNvSpPr>
            <a:spLocks noGrp="1"/>
          </p:cNvSpPr>
          <p:nvPr>
            <p:ph type="dt" sz="half" idx="10"/>
          </p:nvPr>
        </p:nvSpPr>
        <p:spPr/>
        <p:txBody>
          <a:bodyPr/>
          <a:lstStyle/>
          <a:p>
            <a:pPr>
              <a:defRPr/>
            </a:pPr>
            <a:fld id="{A8F31790-ECDA-4264-848A-5A53A51AEA09}" type="datetime1">
              <a:rPr lang="en-US" smtClean="0"/>
              <a:t>7/25/2018</a:t>
            </a:fld>
            <a:endParaRPr lang="en-US"/>
          </a:p>
        </p:txBody>
      </p:sp>
      <p:sp>
        <p:nvSpPr>
          <p:cNvPr id="5" name="Footer Placeholder 4">
            <a:extLst>
              <a:ext uri="{FF2B5EF4-FFF2-40B4-BE49-F238E27FC236}">
                <a16:creationId xmlns:a16="http://schemas.microsoft.com/office/drawing/2014/main" id="{7D6B63E1-D5C5-4C25-B204-5F7EA732EE0F}"/>
              </a:ext>
            </a:extLst>
          </p:cNvPr>
          <p:cNvSpPr>
            <a:spLocks noGrp="1"/>
          </p:cNvSpPr>
          <p:nvPr>
            <p:ph type="ftr" sz="quarter" idx="11"/>
          </p:nvPr>
        </p:nvSpPr>
        <p:spPr/>
        <p:txBody>
          <a:bodyPr/>
          <a:lstStyle/>
          <a:p>
            <a:pPr>
              <a:defRPr/>
            </a:pPr>
            <a:r>
              <a:rPr lang="en-US"/>
              <a:t>Doc #: 5-18-0024-03-agen</a:t>
            </a:r>
          </a:p>
        </p:txBody>
      </p:sp>
      <p:sp>
        <p:nvSpPr>
          <p:cNvPr id="6" name="Slide Number Placeholder 5">
            <a:extLst>
              <a:ext uri="{FF2B5EF4-FFF2-40B4-BE49-F238E27FC236}">
                <a16:creationId xmlns:a16="http://schemas.microsoft.com/office/drawing/2014/main" id="{795E022A-BA90-4FC8-82FE-705DACF7C2CC}"/>
              </a:ext>
            </a:extLst>
          </p:cNvPr>
          <p:cNvSpPr>
            <a:spLocks noGrp="1"/>
          </p:cNvSpPr>
          <p:nvPr>
            <p:ph type="sldNum" sz="quarter" idx="12"/>
          </p:nvPr>
        </p:nvSpPr>
        <p:spPr/>
        <p:txBody>
          <a:bodyPr/>
          <a:lstStyle/>
          <a:p>
            <a:pPr>
              <a:defRPr/>
            </a:pPr>
            <a:fld id="{986769F2-C589-4C46-B9E8-371DE6369B6E}" type="slidenum">
              <a:rPr lang="en-US" smtClean="0"/>
              <a:pPr>
                <a:defRPr/>
              </a:pPr>
              <a:t>22</a:t>
            </a:fld>
            <a:endParaRPr lang="en-US"/>
          </a:p>
        </p:txBody>
      </p:sp>
    </p:spTree>
    <p:extLst>
      <p:ext uri="{BB962C8B-B14F-4D97-AF65-F5344CB8AC3E}">
        <p14:creationId xmlns:p14="http://schemas.microsoft.com/office/powerpoint/2010/main" val="38621301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Meeting</a:t>
            </a:r>
            <a:br>
              <a:rPr lang="en-US" dirty="0"/>
            </a:br>
            <a:r>
              <a:rPr lang="en-US" dirty="0"/>
              <a:t>7/24/18 @10:00 US EDT (UTC-4)</a:t>
            </a:r>
            <a:br>
              <a:rPr lang="en-US" dirty="0"/>
            </a:br>
            <a:endParaRPr lang="en-US" dirty="0"/>
          </a:p>
        </p:txBody>
      </p:sp>
      <p:sp>
        <p:nvSpPr>
          <p:cNvPr id="4" name="Date Placeholder 3"/>
          <p:cNvSpPr>
            <a:spLocks noGrp="1"/>
          </p:cNvSpPr>
          <p:nvPr>
            <p:ph type="dt" sz="half" idx="10"/>
          </p:nvPr>
        </p:nvSpPr>
        <p:spPr/>
        <p:txBody>
          <a:bodyPr/>
          <a:lstStyle/>
          <a:p>
            <a:pPr>
              <a:defRPr/>
            </a:pPr>
            <a:fld id="{FEE76E9D-A16F-497B-B4A7-BDC132388728}" type="datetime1">
              <a:rPr lang="en-US" smtClean="0"/>
              <a:t>7/25/2018</a:t>
            </a:fld>
            <a:endParaRPr lang="en-US"/>
          </a:p>
        </p:txBody>
      </p:sp>
      <p:sp>
        <p:nvSpPr>
          <p:cNvPr id="5" name="Footer Placeholder 4"/>
          <p:cNvSpPr>
            <a:spLocks noGrp="1"/>
          </p:cNvSpPr>
          <p:nvPr>
            <p:ph type="ftr" sz="quarter" idx="11"/>
          </p:nvPr>
        </p:nvSpPr>
        <p:spPr/>
        <p:txBody>
          <a:bodyPr/>
          <a:lstStyle/>
          <a:p>
            <a:pPr>
              <a:defRPr/>
            </a:pPr>
            <a:r>
              <a:rPr lang="en-US"/>
              <a:t>Doc #: 5-18-0024-03-agen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23</a:t>
            </a:fld>
            <a:endParaRPr lang="en-US"/>
          </a:p>
        </p:txBody>
      </p:sp>
      <p:sp>
        <p:nvSpPr>
          <p:cNvPr id="7" name="Rectangle 6"/>
          <p:cNvSpPr/>
          <p:nvPr/>
        </p:nvSpPr>
        <p:spPr>
          <a:xfrm>
            <a:off x="864294" y="2133600"/>
            <a:ext cx="7415427"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1069413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p:txBody>
          <a:bodyPr/>
          <a:lstStyle/>
          <a:p>
            <a:r>
              <a:rPr dirty="0"/>
              <a:t>IEEE </a:t>
            </a:r>
            <a:r>
              <a:rPr dirty="0" err="1"/>
              <a:t>DySPAN</a:t>
            </a:r>
            <a:r>
              <a:rPr dirty="0"/>
              <a:t>-SC rules</a:t>
            </a:r>
          </a:p>
          <a:p>
            <a:pPr lvl="1"/>
            <a:r>
              <a:rPr dirty="0">
                <a:hlinkClick r:id="rId2"/>
              </a:rPr>
              <a:t>http://standards.ieee.org/about/sasb/audcom/pnp/DySPAN_SC.pdf</a:t>
            </a:r>
            <a:endParaRPr dirty="0"/>
          </a:p>
          <a:p>
            <a:r>
              <a:rPr dirty="0"/>
              <a:t>IEEE 1900.5 WG rules</a:t>
            </a:r>
          </a:p>
          <a:p>
            <a:pPr lvl="1"/>
            <a:r>
              <a:rPr dirty="0">
                <a:hlinkClick r:id="rId3"/>
              </a:rPr>
              <a:t>http://grouper.ieee.org/groups/dyspan/files/individual-WG-PnPs.pdf</a:t>
            </a:r>
            <a:endParaRPr dirty="0"/>
          </a:p>
          <a:p>
            <a:r>
              <a:rPr dirty="0"/>
              <a:t>Roberts Rules (latest edition) as needed…</a:t>
            </a:r>
          </a:p>
          <a:p>
            <a:pPr lvl="1"/>
            <a:endParaRPr dirty="0"/>
          </a:p>
        </p:txBody>
      </p:sp>
      <p:sp>
        <p:nvSpPr>
          <p:cNvPr id="2" name="Date Placeholder 1"/>
          <p:cNvSpPr>
            <a:spLocks noGrp="1"/>
          </p:cNvSpPr>
          <p:nvPr>
            <p:ph type="dt" sz="quarter" idx="10"/>
          </p:nvPr>
        </p:nvSpPr>
        <p:spPr/>
        <p:txBody>
          <a:bodyPr/>
          <a:lstStyle/>
          <a:p>
            <a:pPr>
              <a:defRPr/>
            </a:pPr>
            <a:fld id="{E876085E-66D2-4DEC-ADEA-B06659910E39}" type="datetime1">
              <a:rPr lang="en-US" smtClean="0"/>
              <a:t>7/25/2018</a:t>
            </a:fld>
            <a:endParaRPr lang="en-US"/>
          </a:p>
        </p:txBody>
      </p:sp>
      <p:sp>
        <p:nvSpPr>
          <p:cNvPr id="3" name="Footer Placeholder 2"/>
          <p:cNvSpPr>
            <a:spLocks noGrp="1"/>
          </p:cNvSpPr>
          <p:nvPr>
            <p:ph type="ftr" sz="quarter" idx="11"/>
          </p:nvPr>
        </p:nvSpPr>
        <p:spPr/>
        <p:txBody>
          <a:bodyPr/>
          <a:lstStyle/>
          <a:p>
            <a:pPr>
              <a:defRPr/>
            </a:pPr>
            <a:r>
              <a:rPr lang="en-US"/>
              <a:t>Doc #: 5-18-0024-03-agen</a:t>
            </a:r>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p:txBody>
          <a:bodyPr/>
          <a:lstStyle/>
          <a:p>
            <a:pPr>
              <a:defRPr/>
            </a:pPr>
            <a:fld id="{18640B4E-BAD2-4F52-A2F8-4CB3A3892088}" type="datetime1">
              <a:rPr lang="en-US" smtClean="0"/>
              <a:t>7/25/2018</a:t>
            </a:fld>
            <a:endParaRPr lang="en-US"/>
          </a:p>
        </p:txBody>
      </p:sp>
      <p:sp>
        <p:nvSpPr>
          <p:cNvPr id="4" name="Footer Placeholder 3"/>
          <p:cNvSpPr>
            <a:spLocks noGrp="1"/>
          </p:cNvSpPr>
          <p:nvPr>
            <p:ph type="ftr" sz="quarter" idx="11"/>
          </p:nvPr>
        </p:nvSpPr>
        <p:spPr/>
        <p:txBody>
          <a:bodyPr/>
          <a:lstStyle/>
          <a:p>
            <a:pPr>
              <a:defRPr/>
            </a:pPr>
            <a:r>
              <a:rPr lang="en-US"/>
              <a:t>Doc #: 5-18-0024-03-agen</a:t>
            </a:r>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1524000" y="5661347"/>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(8 members)</a:t>
            </a:r>
          </a:p>
          <a:p>
            <a:pPr eaLnBrk="1" hangingPunct="1"/>
            <a:r>
              <a:rPr lang="en-US" sz="1600" dirty="0"/>
              <a:t>              2 meetings to get in, 2 meetings to get out</a:t>
            </a:r>
          </a:p>
        </p:txBody>
      </p:sp>
      <p:graphicFrame>
        <p:nvGraphicFramePr>
          <p:cNvPr id="9" name="Table 8"/>
          <p:cNvGraphicFramePr>
            <a:graphicFrameLocks noGrp="1"/>
          </p:cNvGraphicFramePr>
          <p:nvPr>
            <p:extLst>
              <p:ext uri="{D42A27DB-BD31-4B8C-83A1-F6EECF244321}">
                <p14:modId xmlns:p14="http://schemas.microsoft.com/office/powerpoint/2010/main" val="2514155601"/>
              </p:ext>
            </p:extLst>
          </p:nvPr>
        </p:nvGraphicFramePr>
        <p:xfrm>
          <a:off x="445057" y="832079"/>
          <a:ext cx="7174945" cy="4363142"/>
        </p:xfrm>
        <a:graphic>
          <a:graphicData uri="http://schemas.openxmlformats.org/drawingml/2006/table">
            <a:tbl>
              <a:tblPr>
                <a:tableStyleId>{5C22544A-7EE6-4342-B048-85BDC9FD1C3A}</a:tableStyleId>
              </a:tblPr>
              <a:tblGrid>
                <a:gridCol w="582672">
                  <a:extLst>
                    <a:ext uri="{9D8B030D-6E8A-4147-A177-3AD203B41FA5}">
                      <a16:colId xmlns:a16="http://schemas.microsoft.com/office/drawing/2014/main" val="20005"/>
                    </a:ext>
                  </a:extLst>
                </a:gridCol>
                <a:gridCol w="488317">
                  <a:extLst>
                    <a:ext uri="{9D8B030D-6E8A-4147-A177-3AD203B41FA5}">
                      <a16:colId xmlns:a16="http://schemas.microsoft.com/office/drawing/2014/main" val="2380720267"/>
                    </a:ext>
                  </a:extLst>
                </a:gridCol>
                <a:gridCol w="488317">
                  <a:extLst>
                    <a:ext uri="{9D8B030D-6E8A-4147-A177-3AD203B41FA5}">
                      <a16:colId xmlns:a16="http://schemas.microsoft.com/office/drawing/2014/main" val="20006"/>
                    </a:ext>
                  </a:extLst>
                </a:gridCol>
                <a:gridCol w="488317">
                  <a:extLst>
                    <a:ext uri="{9D8B030D-6E8A-4147-A177-3AD203B41FA5}">
                      <a16:colId xmlns:a16="http://schemas.microsoft.com/office/drawing/2014/main" val="20000"/>
                    </a:ext>
                  </a:extLst>
                </a:gridCol>
                <a:gridCol w="766090">
                  <a:extLst>
                    <a:ext uri="{9D8B030D-6E8A-4147-A177-3AD203B41FA5}">
                      <a16:colId xmlns:a16="http://schemas.microsoft.com/office/drawing/2014/main" val="20001"/>
                    </a:ext>
                  </a:extLst>
                </a:gridCol>
                <a:gridCol w="745843">
                  <a:extLst>
                    <a:ext uri="{9D8B030D-6E8A-4147-A177-3AD203B41FA5}">
                      <a16:colId xmlns:a16="http://schemas.microsoft.com/office/drawing/2014/main" val="20002"/>
                    </a:ext>
                  </a:extLst>
                </a:gridCol>
                <a:gridCol w="749912">
                  <a:extLst>
                    <a:ext uri="{9D8B030D-6E8A-4147-A177-3AD203B41FA5}">
                      <a16:colId xmlns:a16="http://schemas.microsoft.com/office/drawing/2014/main" val="20003"/>
                    </a:ext>
                  </a:extLst>
                </a:gridCol>
                <a:gridCol w="2865477">
                  <a:extLst>
                    <a:ext uri="{9D8B030D-6E8A-4147-A177-3AD203B41FA5}">
                      <a16:colId xmlns:a16="http://schemas.microsoft.com/office/drawing/2014/main" val="20004"/>
                    </a:ext>
                  </a:extLst>
                </a:gridCol>
              </a:tblGrid>
              <a:tr h="500173">
                <a:tc>
                  <a:txBody>
                    <a:bodyPr/>
                    <a:lstStyle/>
                    <a:p>
                      <a:pPr algn="l" fontAlgn="b"/>
                      <a:r>
                        <a:rPr lang="en-US" sz="1000" b="0" i="0" u="none" strike="noStrike" dirty="0">
                          <a:solidFill>
                            <a:srgbClr val="000000"/>
                          </a:solidFill>
                          <a:effectLst/>
                          <a:latin typeface="Calibri" panose="020F0502020204030204" pitchFamily="34" charset="0"/>
                        </a:rPr>
                        <a:t>7/23/18</a:t>
                      </a: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7/24/18 2 PM</a:t>
                      </a: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7/24/18</a:t>
                      </a:r>
                    </a:p>
                    <a:p>
                      <a:pPr algn="l" fontAlgn="b"/>
                      <a:r>
                        <a:rPr lang="en-US" sz="1000" b="0" i="0" u="none" strike="noStrike" dirty="0">
                          <a:solidFill>
                            <a:srgbClr val="000000"/>
                          </a:solidFill>
                          <a:effectLst/>
                          <a:latin typeface="Calibri" panose="020F0502020204030204" pitchFamily="34" charset="0"/>
                        </a:rPr>
                        <a:t>4 PM</a:t>
                      </a: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7/25/18</a:t>
                      </a: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First Name</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Affiliation</a:t>
                      </a:r>
                      <a:endParaRPr lang="en-US" sz="1000" b="0" i="0" u="none" strike="noStrike" dirty="0">
                        <a:solidFill>
                          <a:srgbClr val="000000"/>
                        </a:solidFill>
                        <a:effectLst/>
                        <a:latin typeface="Calibri" panose="020F0502020204030204" pitchFamily="34" charset="0"/>
                      </a:endParaRPr>
                    </a:p>
                  </a:txBody>
                  <a:tcPr marL="6947" marR="6947" marT="6947" marB="0" anchor="b"/>
                </a:tc>
                <a:extLst>
                  <a:ext uri="{0D108BD9-81ED-4DB2-BD59-A6C34878D82A}">
                    <a16:rowId xmlns:a16="http://schemas.microsoft.com/office/drawing/2014/main" val="10000"/>
                  </a:ext>
                </a:extLst>
              </a:tr>
              <a:tr h="166725">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dirty="0">
                          <a:effectLst/>
                        </a:rPr>
                        <a:t>15</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Total</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16:rowId xmlns:a16="http://schemas.microsoft.com/office/drawing/2014/main" val="10001"/>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extLst>
                  <a:ext uri="{0D108BD9-81ED-4DB2-BD59-A6C34878D82A}">
                    <a16:rowId xmlns:a16="http://schemas.microsoft.com/office/drawing/2014/main" val="10002"/>
                  </a:ext>
                </a:extLst>
              </a:tr>
              <a:tr h="16483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Harris</a:t>
                      </a:r>
                    </a:p>
                  </a:txBody>
                  <a:tcPr marL="7620" marR="7620" marT="7620" marB="0" anchor="b"/>
                </a:tc>
                <a:extLst>
                  <a:ext uri="{0D108BD9-81ED-4DB2-BD59-A6C34878D82A}">
                    <a16:rowId xmlns:a16="http://schemas.microsoft.com/office/drawing/2014/main" val="10003"/>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Lynn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Grande</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Self</a:t>
                      </a:r>
                    </a:p>
                  </a:txBody>
                  <a:tcPr marL="7620" marR="7620" marT="7620" marB="0" anchor="b"/>
                </a:tc>
                <a:extLst>
                  <a:ext uri="{0D108BD9-81ED-4DB2-BD59-A6C34878D82A}">
                    <a16:rowId xmlns:a16="http://schemas.microsoft.com/office/drawing/2014/main" val="10004"/>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Pathfinder Wireless Corp</a:t>
                      </a:r>
                    </a:p>
                  </a:txBody>
                  <a:tcPr marL="7620" marR="7620" marT="7620" marB="0" anchor="b"/>
                </a:tc>
                <a:extLst>
                  <a:ext uri="{0D108BD9-81ED-4DB2-BD59-A6C34878D82A}">
                    <a16:rowId xmlns:a16="http://schemas.microsoft.com/office/drawing/2014/main" val="10005"/>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Khamberkar</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Univ. of Buffalo</a:t>
                      </a:r>
                    </a:p>
                  </a:txBody>
                  <a:tcPr marL="7620" marR="7620" marT="7620" marB="0" anchor="b"/>
                </a:tc>
                <a:extLst>
                  <a:ext uri="{0D108BD9-81ED-4DB2-BD59-A6C34878D82A}">
                    <a16:rowId xmlns:a16="http://schemas.microsoft.com/office/drawing/2014/main" val="10006"/>
                  </a:ext>
                </a:extLst>
              </a:tr>
              <a:tr h="14959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VIStology</a:t>
                      </a:r>
                      <a:r>
                        <a:rPr lang="en-US" sz="1100" b="0" i="0" u="none" strike="noStrike" dirty="0">
                          <a:solidFill>
                            <a:srgbClr val="000000"/>
                          </a:solidFill>
                          <a:effectLst/>
                          <a:latin typeface="Calibri" panose="020F0502020204030204" pitchFamily="34" charset="0"/>
                        </a:rPr>
                        <a:t> &amp; Northeastern University</a:t>
                      </a:r>
                    </a:p>
                  </a:txBody>
                  <a:tcPr marL="7620" marR="7620" marT="7620" marB="0" anchor="b"/>
                </a:tc>
                <a:extLst>
                  <a:ext uri="{0D108BD9-81ED-4DB2-BD59-A6C34878D82A}">
                    <a16:rowId xmlns:a16="http://schemas.microsoft.com/office/drawing/2014/main" val="10007"/>
                  </a:ext>
                </a:extLst>
              </a:tr>
              <a:tr h="191038">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Alex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Lackpour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Drexel  / NOAA?</a:t>
                      </a:r>
                    </a:p>
                  </a:txBody>
                  <a:tcPr marL="7620" marR="7620" marT="7620" marB="0" anchor="b"/>
                </a:tc>
                <a:extLst>
                  <a:ext uri="{0D108BD9-81ED-4DB2-BD59-A6C34878D82A}">
                    <a16:rowId xmlns:a16="http://schemas.microsoft.com/office/drawing/2014/main" val="10008"/>
                  </a:ext>
                </a:extLst>
              </a:tr>
              <a:tr h="154025">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Communications Research Centre Canada</a:t>
                      </a:r>
                    </a:p>
                  </a:txBody>
                  <a:tcPr marL="7620" marR="7620" marT="7620" marB="0" anchor="b"/>
                </a:tc>
                <a:extLst>
                  <a:ext uri="{0D108BD9-81ED-4DB2-BD59-A6C34878D82A}">
                    <a16:rowId xmlns:a16="http://schemas.microsoft.com/office/drawing/2014/main" val="10009"/>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Wireless and Mobile Communication, TU Delft</a:t>
                      </a:r>
                    </a:p>
                  </a:txBody>
                  <a:tcPr marL="7620" marR="7620" marT="7620" marB="0" anchor="b"/>
                </a:tc>
                <a:extLst>
                  <a:ext uri="{0D108BD9-81ED-4DB2-BD59-A6C34878D82A}">
                    <a16:rowId xmlns:a16="http://schemas.microsoft.com/office/drawing/2014/main" val="10010"/>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BAE Systems (Chair)</a:t>
                      </a:r>
                    </a:p>
                  </a:txBody>
                  <a:tcPr marL="7620" marR="7620" marT="7620" marB="0" anchor="b"/>
                </a:tc>
                <a:extLst>
                  <a:ext uri="{0D108BD9-81ED-4DB2-BD59-A6C34878D82A}">
                    <a16:rowId xmlns:a16="http://schemas.microsoft.com/office/drawing/2014/main" val="10011"/>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12"/>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r>
                        <a:rPr lang="en-US" sz="1100" b="0" i="0" u="none" strike="noStrike" dirty="0">
                          <a:solidFill>
                            <a:srgbClr val="000000"/>
                          </a:solidFill>
                          <a:effectLst/>
                          <a:latin typeface="Calibri" panose="020F0502020204030204" pitchFamily="34" charset="0"/>
                        </a:rPr>
                        <a:t> (Vice Chair)</a:t>
                      </a:r>
                    </a:p>
                  </a:txBody>
                  <a:tcPr marL="7620" marR="7620" marT="7620" marB="0" anchor="b"/>
                </a:tc>
                <a:extLst>
                  <a:ext uri="{0D108BD9-81ED-4DB2-BD59-A6C34878D82A}">
                    <a16:rowId xmlns:a16="http://schemas.microsoft.com/office/drawing/2014/main" val="10013"/>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Foundry Inc</a:t>
                      </a:r>
                    </a:p>
                  </a:txBody>
                  <a:tcPr marL="7620" marR="7620" marT="7620" marB="0" anchor="b"/>
                </a:tc>
                <a:extLst>
                  <a:ext uri="{0D108BD9-81ED-4DB2-BD59-A6C34878D82A}">
                    <a16:rowId xmlns:a16="http://schemas.microsoft.com/office/drawing/2014/main" val="10014"/>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SchrageConsult</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15"/>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Shawn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Kern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SRI International</a:t>
                      </a:r>
                    </a:p>
                  </a:txBody>
                  <a:tcPr marL="7620" marR="7620" marT="7620" marB="0" anchor="b"/>
                </a:tc>
                <a:extLst>
                  <a:ext uri="{0D108BD9-81ED-4DB2-BD59-A6C34878D82A}">
                    <a16:rowId xmlns:a16="http://schemas.microsoft.com/office/drawing/2014/main" val="10019"/>
                  </a:ext>
                </a:extLst>
              </a:tr>
              <a:tr h="175261">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Participant</a:t>
                      </a:r>
                    </a:p>
                  </a:txBody>
                  <a:tcPr marL="4542" marR="4542" marT="4542"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Mark</a:t>
                      </a:r>
                    </a:p>
                  </a:txBody>
                  <a:tcPr marL="4542" marR="4542" marT="4542"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McHenry</a:t>
                      </a:r>
                    </a:p>
                  </a:txBody>
                  <a:tcPr marL="4542" marR="4542" marT="4542"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Shared Spectrum Company</a:t>
                      </a:r>
                    </a:p>
                  </a:txBody>
                  <a:tcPr marL="4542" marR="4542" marT="4542" marB="0" anchor="b"/>
                </a:tc>
                <a:extLst>
                  <a:ext uri="{0D108BD9-81ED-4DB2-BD59-A6C34878D82A}">
                    <a16:rowId xmlns:a16="http://schemas.microsoft.com/office/drawing/2014/main" val="10016"/>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Yuriy</a:t>
                      </a:r>
                    </a:p>
                  </a:txBody>
                  <a:tcPr marL="7620" marR="7620" marT="7620"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Posherstnik</a:t>
                      </a:r>
                    </a:p>
                  </a:txBody>
                  <a:tcPr marL="7620" marR="7620" marT="7620"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US Army RDECOM CERDEC</a:t>
                      </a:r>
                    </a:p>
                  </a:txBody>
                  <a:tcPr marL="7620" marR="7620" marT="7620" marB="0" anchor="b"/>
                </a:tc>
                <a:extLst>
                  <a:ext uri="{0D108BD9-81ED-4DB2-BD59-A6C34878D82A}">
                    <a16:rowId xmlns:a16="http://schemas.microsoft.com/office/drawing/2014/main" val="10017"/>
                  </a:ext>
                </a:extLst>
              </a:tr>
              <a:tr h="175261">
                <a:tc>
                  <a:txBody>
                    <a:bodyPr/>
                    <a:lstStyle/>
                    <a:p>
                      <a:pPr algn="l" fontAlgn="b"/>
                      <a:r>
                        <a:rPr lang="en-US" sz="1100" b="0" i="0" u="none" strike="noStrike" dirty="0">
                          <a:solidFill>
                            <a:srgbClr val="000000"/>
                          </a:solidFill>
                          <a:effectLst/>
                          <a:latin typeface="Calibri" panose="020F0502020204030204" pitchFamily="34" charset="0"/>
                        </a:rPr>
                        <a:t>x</a:t>
                      </a: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Member</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Thor</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err="1">
                          <a:solidFill>
                            <a:srgbClr val="000000"/>
                          </a:solidFill>
                          <a:effectLst/>
                          <a:latin typeface="Calibri" panose="020F0502020204030204" pitchFamily="34" charset="0"/>
                          <a:ea typeface="+mn-ea"/>
                          <a:cs typeface="+mn-cs"/>
                        </a:rPr>
                        <a:t>Berglie</a:t>
                      </a:r>
                      <a:endParaRPr lang="en-US" sz="1100" b="0" i="0" u="none" strike="noStrike" kern="1200" dirty="0">
                        <a:solidFill>
                          <a:srgbClr val="000000"/>
                        </a:solidFill>
                        <a:effectLst/>
                        <a:latin typeface="Calibri" panose="020F0502020204030204" pitchFamily="34" charset="0"/>
                        <a:ea typeface="+mn-ea"/>
                        <a:cs typeface="+mn-cs"/>
                      </a:endParaRP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SSC</a:t>
                      </a:r>
                    </a:p>
                  </a:txBody>
                  <a:tcPr marL="68580" marR="68580" marT="0" marB="0" anchor="b"/>
                </a:tc>
                <a:extLst>
                  <a:ext uri="{0D108BD9-81ED-4DB2-BD59-A6C34878D82A}">
                    <a16:rowId xmlns:a16="http://schemas.microsoft.com/office/drawing/2014/main" val="10018"/>
                  </a:ext>
                </a:extLst>
              </a:tr>
              <a:tr h="175261">
                <a:tc>
                  <a:txBody>
                    <a:bodyPr/>
                    <a:lstStyle/>
                    <a:p>
                      <a:pPr algn="l" fontAlgn="b"/>
                      <a:r>
                        <a:rPr lang="en-US" sz="1100" b="0" i="0" u="none" strike="noStrike" dirty="0">
                          <a:solidFill>
                            <a:srgbClr val="000000"/>
                          </a:solidFill>
                          <a:effectLst/>
                          <a:latin typeface="Calibri" panose="020F0502020204030204" pitchFamily="34" charset="0"/>
                        </a:rPr>
                        <a:t>x</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Joe</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Messner</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BAE Systems</a:t>
                      </a:r>
                    </a:p>
                  </a:txBody>
                  <a:tcPr marL="68580" marR="68580" marT="0" marB="0" anchor="b"/>
                </a:tc>
                <a:extLst>
                  <a:ext uri="{0D108BD9-81ED-4DB2-BD59-A6C34878D82A}">
                    <a16:rowId xmlns:a16="http://schemas.microsoft.com/office/drawing/2014/main" val="2699031247"/>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Paul</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Falvell</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CGI Group Inc.</a:t>
                      </a:r>
                    </a:p>
                  </a:txBody>
                  <a:tcPr marL="68580" marR="68580" marT="0" marB="0" anchor="b"/>
                </a:tc>
                <a:extLst>
                  <a:ext uri="{0D108BD9-81ED-4DB2-BD59-A6C34878D82A}">
                    <a16:rowId xmlns:a16="http://schemas.microsoft.com/office/drawing/2014/main" val="10020"/>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Nicholas</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Sherman</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BAE Systems</a:t>
                      </a:r>
                    </a:p>
                  </a:txBody>
                  <a:tcPr marL="68580" marR="68580" marT="0" marB="0" anchor="b"/>
                </a:tc>
                <a:extLst>
                  <a:ext uri="{0D108BD9-81ED-4DB2-BD59-A6C34878D82A}">
                    <a16:rowId xmlns:a16="http://schemas.microsoft.com/office/drawing/2014/main" val="1077152715"/>
                  </a:ext>
                </a:extLst>
              </a:tr>
            </a:tbl>
          </a:graphicData>
        </a:graphic>
      </p:graphicFrame>
      <p:sp>
        <p:nvSpPr>
          <p:cNvPr id="2" name="TextBox 1">
            <a:extLst>
              <a:ext uri="{FF2B5EF4-FFF2-40B4-BE49-F238E27FC236}">
                <a16:creationId xmlns:a16="http://schemas.microsoft.com/office/drawing/2014/main" id="{FDDD04C9-9911-4851-8BFD-5E105A025686}"/>
              </a:ext>
            </a:extLst>
          </p:cNvPr>
          <p:cNvSpPr txBox="1"/>
          <p:nvPr/>
        </p:nvSpPr>
        <p:spPr>
          <a:xfrm>
            <a:off x="7936943" y="1447800"/>
            <a:ext cx="1524000" cy="369332"/>
          </a:xfrm>
          <a:prstGeom prst="rect">
            <a:avLst/>
          </a:prstGeom>
          <a:noFill/>
        </p:spPr>
        <p:txBody>
          <a:bodyPr wrap="square" rtlCol="0">
            <a:spAutoFit/>
          </a:bodyPr>
          <a:lstStyle/>
          <a:p>
            <a:r>
              <a:rPr lang="en-US" b="1" i="1" dirty="0">
                <a:solidFill>
                  <a:srgbClr val="FF0000"/>
                </a:solidFill>
              </a:rPr>
              <a:t>Quorum?</a:t>
            </a:r>
          </a:p>
        </p:txBody>
      </p:sp>
    </p:spTree>
    <p:extLst>
      <p:ext uri="{BB962C8B-B14F-4D97-AF65-F5344CB8AC3E}">
        <p14:creationId xmlns:p14="http://schemas.microsoft.com/office/powerpoint/2010/main" val="774471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381000" y="1577688"/>
            <a:ext cx="83820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 / Quorum Check</a:t>
            </a: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minutes</a:t>
            </a:r>
          </a:p>
          <a:p>
            <a:pPr>
              <a:buFont typeface="Calibri" pitchFamily="34" charset="0"/>
              <a:buAutoNum type="arabicPeriod"/>
            </a:pPr>
            <a:r>
              <a:rPr lang="en-US" dirty="0">
                <a:latin typeface="Times New Roman" pitchFamily="18" charset="0"/>
              </a:rPr>
              <a:t>Status on 1900.5.1</a:t>
            </a:r>
          </a:p>
          <a:p>
            <a:pPr>
              <a:buFont typeface="Calibri" pitchFamily="34" charset="0"/>
              <a:buAutoNum type="arabicPeriod"/>
            </a:pPr>
            <a:r>
              <a:rPr lang="en-US" dirty="0">
                <a:latin typeface="Times New Roman" pitchFamily="18" charset="0"/>
              </a:rPr>
              <a:t>Status on 1900.5.2</a:t>
            </a:r>
          </a:p>
          <a:p>
            <a:pPr>
              <a:buFont typeface="Calibri" pitchFamily="34" charset="0"/>
              <a:buAutoNum type="arabicPeriod"/>
            </a:pPr>
            <a:r>
              <a:rPr lang="en-US" dirty="0">
                <a:latin typeface="Times New Roman" pitchFamily="18" charset="0"/>
              </a:rPr>
              <a:t>Status on Architecture</a:t>
            </a:r>
          </a:p>
          <a:p>
            <a:pPr>
              <a:buFont typeface="Calibri" pitchFamily="34" charset="0"/>
              <a:buAutoNum type="arabicPeriod"/>
            </a:pPr>
            <a:r>
              <a:rPr lang="en-US" dirty="0">
                <a:latin typeface="Times New Roman" pitchFamily="18" charset="0"/>
              </a:rPr>
              <a:t>Review of other 1900 activities (1900.1, Leadership meeting etc.)</a:t>
            </a: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a:latin typeface="Times New Roman" pitchFamily="18" charset="0"/>
              </a:rPr>
              <a:t>National Spectrum Consortium</a:t>
            </a:r>
          </a:p>
          <a:p>
            <a:pPr lvl="1">
              <a:buFont typeface="Calibri" pitchFamily="34" charset="0"/>
              <a:buAutoNum type="alphaLcPeriod"/>
            </a:pPr>
            <a:r>
              <a:rPr lang="en-US" dirty="0" err="1">
                <a:latin typeface="Times New Roman" pitchFamily="18" charset="0"/>
              </a:rPr>
              <a:t>Comms</a:t>
            </a:r>
            <a:r>
              <a:rPr lang="en-US" dirty="0">
                <a:latin typeface="Times New Roman" pitchFamily="18" charset="0"/>
              </a:rPr>
              <a:t> Standard Magazine </a:t>
            </a: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a:latin typeface="Times New Roman" pitchFamily="18" charset="0"/>
              </a:rPr>
              <a:t>1900.5 meeting planning and review</a:t>
            </a: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a:p>
            <a:pPr marL="119063" indent="0"/>
            <a:r>
              <a:rPr lang="en-US" dirty="0">
                <a:latin typeface="Times New Roman" pitchFamily="18" charset="0"/>
              </a:rPr>
              <a:t>In Ad Hoc, Review 1900.5.1  (25 July @ 8 AM EDT)</a:t>
            </a:r>
          </a:p>
        </p:txBody>
      </p:sp>
      <p:sp>
        <p:nvSpPr>
          <p:cNvPr id="6148" name="TextBox 1"/>
          <p:cNvSpPr txBox="1">
            <a:spLocks noChangeArrowheads="1"/>
          </p:cNvSpPr>
          <p:nvPr/>
        </p:nvSpPr>
        <p:spPr bwMode="auto">
          <a:xfrm>
            <a:off x="5419436" y="4876800"/>
            <a:ext cx="3048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a:p>
            <a:pPr eaLnBrk="1" hangingPunct="1"/>
            <a:r>
              <a:rPr lang="en-US" sz="2400" b="1" i="1" dirty="0">
                <a:solidFill>
                  <a:srgbClr val="FF0000"/>
                </a:solidFill>
                <a:latin typeface="Times New Roman" pitchFamily="18" charset="0"/>
              </a:rPr>
              <a:t>None…</a:t>
            </a:r>
          </a:p>
        </p:txBody>
      </p:sp>
      <p:sp>
        <p:nvSpPr>
          <p:cNvPr id="2" name="Date Placeholder 1"/>
          <p:cNvSpPr>
            <a:spLocks noGrp="1"/>
          </p:cNvSpPr>
          <p:nvPr>
            <p:ph type="dt" sz="quarter" idx="10"/>
          </p:nvPr>
        </p:nvSpPr>
        <p:spPr/>
        <p:txBody>
          <a:bodyPr/>
          <a:lstStyle/>
          <a:p>
            <a:pPr>
              <a:defRPr/>
            </a:pPr>
            <a:fld id="{37C78D9B-2B93-4D4F-8BB4-1ECC29BBF9F6}" type="datetime1">
              <a:rPr lang="en-US" smtClean="0"/>
              <a:t>7/25/2018</a:t>
            </a:fld>
            <a:endParaRPr lang="en-US"/>
          </a:p>
        </p:txBody>
      </p:sp>
      <p:sp>
        <p:nvSpPr>
          <p:cNvPr id="3" name="Footer Placeholder 2"/>
          <p:cNvSpPr>
            <a:spLocks noGrp="1"/>
          </p:cNvSpPr>
          <p:nvPr>
            <p:ph type="ftr" sz="quarter" idx="11"/>
          </p:nvPr>
        </p:nvSpPr>
        <p:spPr/>
        <p:txBody>
          <a:bodyPr/>
          <a:lstStyle/>
          <a:p>
            <a:pPr>
              <a:defRPr/>
            </a:pPr>
            <a:r>
              <a:rPr lang="en-US"/>
              <a:t>Doc #: 5-18-0024-03-agen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
        <p:nvSpPr>
          <p:cNvPr id="5" name="TextBox 4"/>
          <p:cNvSpPr txBox="1"/>
          <p:nvPr/>
        </p:nvSpPr>
        <p:spPr>
          <a:xfrm>
            <a:off x="533400" y="796102"/>
            <a:ext cx="4591513" cy="923330"/>
          </a:xfrm>
          <a:prstGeom prst="rect">
            <a:avLst/>
          </a:prstGeom>
          <a:noFill/>
        </p:spPr>
        <p:txBody>
          <a:bodyPr wrap="none" rtlCol="0">
            <a:spAutoFit/>
          </a:bodyPr>
          <a:lstStyle/>
          <a:p>
            <a:r>
              <a:rPr lang="en-US" dirty="0">
                <a:latin typeface="Times New Roman" pitchFamily="18" charset="0"/>
              </a:rPr>
              <a:t>1900.5 Architecture Ad Hoc (23 July @10 AM)</a:t>
            </a:r>
          </a:p>
          <a:p>
            <a:r>
              <a:rPr lang="en-US" dirty="0">
                <a:latin typeface="Times New Roman" pitchFamily="18" charset="0"/>
              </a:rPr>
              <a:t>1900.5.1 Ad Hoc (24 July @ 8 AM)</a:t>
            </a:r>
          </a:p>
          <a:p>
            <a:r>
              <a:rPr lang="en-US" dirty="0">
                <a:latin typeface="Times New Roman" pitchFamily="18" charset="0"/>
              </a:rPr>
              <a:t>1900.5 WG Meeting ( 24 July @ 10 AM)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Meetings for Week of 23</a:t>
            </a:r>
            <a:r>
              <a:rPr lang="en-US" baseline="30000" dirty="0"/>
              <a:t>rd</a:t>
            </a:r>
            <a:r>
              <a:rPr lang="en-US" dirty="0"/>
              <a:t> July 2018</a:t>
            </a:r>
          </a:p>
        </p:txBody>
      </p:sp>
      <p:sp>
        <p:nvSpPr>
          <p:cNvPr id="4" name="Date Placeholder 3"/>
          <p:cNvSpPr>
            <a:spLocks noGrp="1"/>
          </p:cNvSpPr>
          <p:nvPr>
            <p:ph type="dt" sz="half" idx="10"/>
          </p:nvPr>
        </p:nvSpPr>
        <p:spPr/>
        <p:txBody>
          <a:bodyPr/>
          <a:lstStyle/>
          <a:p>
            <a:pPr>
              <a:defRPr/>
            </a:pPr>
            <a:fld id="{7B93E6F3-5EB7-4CA5-8AF5-BD947507F9F7}" type="datetime1">
              <a:rPr lang="en-US" smtClean="0"/>
              <a:t>7/25/2018</a:t>
            </a:fld>
            <a:endParaRPr lang="en-US"/>
          </a:p>
        </p:txBody>
      </p:sp>
      <p:sp>
        <p:nvSpPr>
          <p:cNvPr id="5" name="Footer Placeholder 4"/>
          <p:cNvSpPr>
            <a:spLocks noGrp="1"/>
          </p:cNvSpPr>
          <p:nvPr>
            <p:ph type="ftr" sz="quarter" idx="11"/>
          </p:nvPr>
        </p:nvSpPr>
        <p:spPr/>
        <p:txBody>
          <a:bodyPr/>
          <a:lstStyle/>
          <a:p>
            <a:pPr>
              <a:defRPr/>
            </a:pPr>
            <a:r>
              <a:rPr lang="en-US"/>
              <a:t>Doc #: 5-18-0024-03-agen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6</a:t>
            </a:fld>
            <a:endParaRPr lang="en-US"/>
          </a:p>
        </p:txBody>
      </p:sp>
      <p:pic>
        <p:nvPicPr>
          <p:cNvPr id="7" name="Picture 6"/>
          <p:cNvPicPr>
            <a:picLocks noChangeAspect="1"/>
          </p:cNvPicPr>
          <p:nvPr/>
        </p:nvPicPr>
        <p:blipFill>
          <a:blip r:embed="rId2"/>
          <a:stretch>
            <a:fillRect/>
          </a:stretch>
        </p:blipFill>
        <p:spPr>
          <a:xfrm>
            <a:off x="451443" y="1905000"/>
            <a:ext cx="4114800" cy="3700684"/>
          </a:xfrm>
          <a:prstGeom prst="rect">
            <a:avLst/>
          </a:prstGeom>
        </p:spPr>
      </p:pic>
      <p:pic>
        <p:nvPicPr>
          <p:cNvPr id="8" name="Picture 7"/>
          <p:cNvPicPr>
            <a:picLocks noChangeAspect="1"/>
          </p:cNvPicPr>
          <p:nvPr/>
        </p:nvPicPr>
        <p:blipFill>
          <a:blip r:embed="rId3"/>
          <a:stretch>
            <a:fillRect/>
          </a:stretch>
        </p:blipFill>
        <p:spPr>
          <a:xfrm>
            <a:off x="4724400" y="1905000"/>
            <a:ext cx="4114800" cy="1709151"/>
          </a:xfrm>
          <a:prstGeom prst="rect">
            <a:avLst/>
          </a:prstGeom>
        </p:spPr>
      </p:pic>
    </p:spTree>
    <p:extLst>
      <p:ext uri="{BB962C8B-B14F-4D97-AF65-F5344CB8AC3E}">
        <p14:creationId xmlns:p14="http://schemas.microsoft.com/office/powerpoint/2010/main" val="420102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Agenda contained in 5-18-0020-0</a:t>
            </a:r>
            <a:r>
              <a:rPr lang="en-US" dirty="0"/>
              <a:t>0</a:t>
            </a:r>
            <a:endParaRPr dirty="0"/>
          </a:p>
          <a:p>
            <a:endParaRPr dirty="0"/>
          </a:p>
          <a:p>
            <a:r>
              <a:rPr dirty="0"/>
              <a:t>Mover: </a:t>
            </a:r>
            <a:r>
              <a:rPr lang="en-US" dirty="0"/>
              <a:t> Darcy</a:t>
            </a:r>
            <a:endParaRPr dirty="0"/>
          </a:p>
          <a:p>
            <a:r>
              <a:rPr dirty="0"/>
              <a:t>Second: </a:t>
            </a:r>
            <a:r>
              <a:rPr lang="en-US" dirty="0"/>
              <a:t>Lynn</a:t>
            </a:r>
          </a:p>
          <a:p>
            <a:r>
              <a:rPr lang="en-US" dirty="0"/>
              <a:t>Discussion:  None</a:t>
            </a:r>
          </a:p>
          <a:p>
            <a:r>
              <a:rPr lang="en-US" dirty="0"/>
              <a:t>Vote: Disapprove 0, Abstain  0, Approve UC</a:t>
            </a:r>
            <a:endParaRPr dirty="0"/>
          </a:p>
        </p:txBody>
      </p:sp>
      <p:sp>
        <p:nvSpPr>
          <p:cNvPr id="4" name="Date Placeholder 3"/>
          <p:cNvSpPr>
            <a:spLocks noGrp="1"/>
          </p:cNvSpPr>
          <p:nvPr>
            <p:ph type="dt" sz="quarter" idx="10"/>
          </p:nvPr>
        </p:nvSpPr>
        <p:spPr/>
        <p:txBody>
          <a:bodyPr/>
          <a:lstStyle/>
          <a:p>
            <a:pPr>
              <a:defRPr/>
            </a:pPr>
            <a:fld id="{EE0DEA21-D3C2-4570-81F8-1924D02A3243}" type="datetime1">
              <a:rPr lang="en-US" smtClean="0"/>
              <a:t>7/25/2018</a:t>
            </a:fld>
            <a:endParaRPr lang="en-US"/>
          </a:p>
        </p:txBody>
      </p:sp>
      <p:sp>
        <p:nvSpPr>
          <p:cNvPr id="5" name="Footer Placeholder 4"/>
          <p:cNvSpPr>
            <a:spLocks noGrp="1"/>
          </p:cNvSpPr>
          <p:nvPr>
            <p:ph type="ftr" sz="quarter" idx="11"/>
          </p:nvPr>
        </p:nvSpPr>
        <p:spPr/>
        <p:txBody>
          <a:bodyPr/>
          <a:lstStyle/>
          <a:p>
            <a:pPr>
              <a:defRPr/>
            </a:pPr>
            <a:r>
              <a:rPr lang="en-US"/>
              <a:t>Doc #: 5-18-0024-03-agen</a:t>
            </a:r>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7</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9BD0E90D-576B-4726-AC96-5836D9F5925B}" type="datetime1">
              <a:rPr lang="en-US" smtClean="0"/>
              <a:t>7/25/2018</a:t>
            </a:fld>
            <a:endParaRPr lang="en-US"/>
          </a:p>
        </p:txBody>
      </p:sp>
      <p:sp>
        <p:nvSpPr>
          <p:cNvPr id="3" name="Footer Placeholder 2"/>
          <p:cNvSpPr>
            <a:spLocks noGrp="1"/>
          </p:cNvSpPr>
          <p:nvPr>
            <p:ph type="ftr" sz="quarter" idx="11"/>
          </p:nvPr>
        </p:nvSpPr>
        <p:spPr/>
        <p:txBody>
          <a:bodyPr/>
          <a:lstStyle/>
          <a:p>
            <a:pPr>
              <a:defRPr/>
            </a:pPr>
            <a:r>
              <a:rPr lang="en-US"/>
              <a:t>Doc #: 5-18-0024-03-agen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3647385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9137FEC9-54D5-4008-B0FC-C7C382472820}" type="datetime1">
              <a:rPr lang="en-US" smtClean="0"/>
              <a:t>7/25/2018</a:t>
            </a:fld>
            <a:endParaRPr lang="en-US"/>
          </a:p>
        </p:txBody>
      </p:sp>
      <p:sp>
        <p:nvSpPr>
          <p:cNvPr id="3" name="Footer Placeholder 2"/>
          <p:cNvSpPr>
            <a:spLocks noGrp="1"/>
          </p:cNvSpPr>
          <p:nvPr>
            <p:ph type="ftr" sz="quarter" idx="11"/>
          </p:nvPr>
        </p:nvSpPr>
        <p:spPr/>
        <p:txBody>
          <a:bodyPr/>
          <a:lstStyle/>
          <a:p>
            <a:pPr>
              <a:defRPr/>
            </a:pPr>
            <a:r>
              <a:rPr lang="en-US"/>
              <a:t>Doc #: 5-18-0024-03-agen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0777032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13807</TotalTime>
  <Words>1787</Words>
  <Application>Microsoft Office PowerPoint</Application>
  <PresentationFormat>On-screen Show (4:3)</PresentationFormat>
  <Paragraphs>389</Paragraphs>
  <Slides>23</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Meetings for Week of 23rd July 2018</vt:lpstr>
      <vt:lpstr>Approval of Agenda</vt:lpstr>
      <vt:lpstr>Participants, Patents, and Duty to Inform</vt:lpstr>
      <vt:lpstr>Patent Related Links</vt:lpstr>
      <vt:lpstr>Call for Potentially Essential Patents</vt:lpstr>
      <vt:lpstr>Other Guidelines for IEEE WG Meetings</vt:lpstr>
      <vt:lpstr>Minutes for approval</vt:lpstr>
      <vt:lpstr>Status on 1900.5.1</vt:lpstr>
      <vt:lpstr>Working Schedule for 1900.5.1</vt:lpstr>
      <vt:lpstr>Current Status for 1900.5.2a</vt:lpstr>
      <vt:lpstr>Current Architecture Status</vt:lpstr>
      <vt:lpstr>Other DySPAN-SC Activities</vt:lpstr>
      <vt:lpstr>Marketing Inputs</vt:lpstr>
      <vt:lpstr>Meetings</vt:lpstr>
      <vt:lpstr>7/23 Architecture Ad Hoc Chair’s Notes</vt:lpstr>
      <vt:lpstr>1900.5.1 Ad Hoc Chair’s Notes</vt:lpstr>
      <vt:lpstr>1900.5.1 Ad Hoc (meeting 2) Chair’s Notes</vt:lpstr>
      <vt:lpstr>IEEE 1900.5 Meeting 7/24/18 @10:00 US EDT (UTC-4) </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Matthew Sherman</cp:lastModifiedBy>
  <cp:revision>397</cp:revision>
  <dcterms:created xsi:type="dcterms:W3CDTF">2013-08-13T02:52:21Z</dcterms:created>
  <dcterms:modified xsi:type="dcterms:W3CDTF">2018-07-25T13:28:45Z</dcterms:modified>
</cp:coreProperties>
</file>