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7" r:id="rId16"/>
    <p:sldId id="388" r:id="rId17"/>
    <p:sldId id="389" r:id="rId18"/>
    <p:sldId id="390" r:id="rId19"/>
    <p:sldId id="391" r:id="rId20"/>
    <p:sldId id="393" r:id="rId21"/>
    <p:sldId id="360" r:id="rId22"/>
    <p:sldId id="382" r:id="rId23"/>
    <p:sldId id="395" r:id="rId24"/>
    <p:sldId id="394" r:id="rId25"/>
    <p:sldId id="38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96" d="100"/>
          <a:sy n="96" d="100"/>
        </p:scale>
        <p:origin x="57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D1E750B-12D6-4FAB-9DB3-5CE4A1820125}" type="datetime1">
              <a:rPr lang="en-US" smtClean="0"/>
              <a:t>3/3/2017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E9C182-DAFE-4879-83BC-1145397B8A1C}" type="datetime1">
              <a:rPr lang="en-US" smtClean="0"/>
              <a:t>3/3/2017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EDFB82-3DF1-4BC0-9052-E7EDE80F7EA0}" type="datetime1">
              <a:rPr lang="en-US" smtClean="0"/>
              <a:t>3/3/2017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2C6B84-2940-45BA-81B0-08895BD0E236}" type="datetime1">
              <a:rPr lang="en-US" smtClean="0"/>
              <a:t>3/3/2017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3C203CC-C4E4-4318-A66E-BF4FD04ACE18}" type="datetime1">
              <a:rPr lang="en-US" smtClean="0"/>
              <a:t>3/3/2017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0E1D5B1-F578-442D-851C-2AC1409AE01F}" type="datetime1">
              <a:rPr lang="en-US" smtClean="0"/>
              <a:t>3/3/2017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DD727A0-8E51-4047-B115-5B8D0443FDE0}" type="datetime1">
              <a:rPr lang="en-US" smtClean="0"/>
              <a:t>3/3/2017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6B2DE73-043D-4A40-9A8B-48FB6485FC82}" type="datetime1">
              <a:rPr lang="en-US" smtClean="0"/>
              <a:t>3/3/2017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8F668D-938C-486B-8CCD-EDC9B93D6F86}" type="datetime1">
              <a:rPr lang="en-US" smtClean="0"/>
              <a:t>3/3/2017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2AE91E-1BE0-45E6-B272-6F0E73DD3B73}" type="datetime1">
              <a:rPr lang="en-US" smtClean="0"/>
              <a:t>3/3/2017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88BC424-6E2E-4B26-A29E-76934C4477CD}" type="datetime1">
              <a:rPr lang="en-US" smtClean="0"/>
              <a:t>3/3/2017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5-17-0006-00-agen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78AF7A4-92BA-4AB0-A699-DB4CA770011D}" type="datetime1">
              <a:rPr lang="en-US" smtClean="0"/>
              <a:t>3/3/2017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5-17-0006-00-agen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61B8702-9336-4444-8EF6-2C41D0344920}" type="datetime1">
              <a:rPr lang="en-US" smtClean="0">
                <a:solidFill>
                  <a:srgbClr val="000099"/>
                </a:solidFill>
              </a:rPr>
              <a:t>3/3/2017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711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a:latin typeface="Arial" pitchFamily="34" charset="0"/>
                <a:cs typeface="Times New Roman" pitchFamily="18" charset="0"/>
              </a:rPr>
              <a:t>Agenda, Admin and chair’s notes for </a:t>
            </a:r>
            <a:r>
              <a:rPr lang="en-US" sz="1200" b="1" dirty="0">
                <a:latin typeface="Arial" pitchFamily="34" charset="0"/>
                <a:cs typeface="Times New Roman" pitchFamily="18" charset="0"/>
              </a:rPr>
              <a:t>IEEE 1900.5 WG Meetings on </a:t>
            </a:r>
            <a:r>
              <a:rPr lang="en-US" sz="1200" b="1" dirty="0" smtClean="0">
                <a:latin typeface="Arial" pitchFamily="34" charset="0"/>
                <a:cs typeface="Times New Roman" pitchFamily="18" charset="0"/>
              </a:rPr>
              <a:t>09-11</a:t>
            </a:r>
            <a:r>
              <a:rPr lang="en-US" sz="1200" b="1" dirty="0" smtClean="0">
                <a:latin typeface="Arial" pitchFamily="34" charset="0"/>
                <a:cs typeface="Times New Roman" pitchFamily="18" charset="0"/>
              </a:rPr>
              <a:t> March 2017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March 2017</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a:latin typeface="Arial" pitchFamily="34" charset="0"/>
                <a:cs typeface="Times New Roman" pitchFamily="18" charset="0"/>
              </a:rPr>
              <a:t>5-17-0006-00-agen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a:t>5-17-0006-00-agen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A8B2251D-BAF3-4878-B027-CB10F7F1386A}"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A920B3E-8284-4A34-B247-8B1AFA9350F8}"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17FE1F9-74E9-4EF2-9CD9-E71539B2AB5C}"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79C4A3B-5105-46DF-A34A-54780EC3B426}"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pPr marL="0" indent="0">
              <a:buNone/>
            </a:pPr>
            <a:r>
              <a:rPr dirty="0"/>
              <a:t>Motion to approve WG minutes contained </a:t>
            </a:r>
            <a:r>
              <a:rPr dirty="0" smtClean="0"/>
              <a:t>in </a:t>
            </a:r>
            <a:r>
              <a:rPr lang="en-US" dirty="0" smtClean="0"/>
              <a:t>xxx</a:t>
            </a:r>
            <a:endParaRPr lang="en-US" dirty="0"/>
          </a:p>
          <a:p>
            <a:pPr marL="0" indent="0" eaLnBrk="1" fontAlgn="auto" hangingPunct="1">
              <a:lnSpc>
                <a:spcPct val="115000"/>
              </a:lnSpc>
              <a:spcBef>
                <a:spcPts val="0"/>
              </a:spcBef>
              <a:spcAft>
                <a:spcPts val="0"/>
              </a:spcAft>
              <a:buNone/>
              <a:defRPr/>
            </a:pPr>
            <a:endParaRPr dirty="0"/>
          </a:p>
          <a:p>
            <a:pPr marL="0" indent="0">
              <a:buNone/>
            </a:pPr>
            <a:r>
              <a:rPr dirty="0"/>
              <a:t>Mover:  </a:t>
            </a:r>
            <a:endParaRPr dirty="0" smtClean="0"/>
          </a:p>
          <a:p>
            <a:pPr marL="0" indent="0">
              <a:buNone/>
            </a:pPr>
            <a:r>
              <a:rPr dirty="0" smtClean="0"/>
              <a:t>Second</a:t>
            </a:r>
            <a:r>
              <a:rPr dirty="0"/>
              <a:t>:  </a:t>
            </a:r>
          </a:p>
          <a:p>
            <a:pPr marL="0" indent="0">
              <a:buNone/>
            </a:pPr>
            <a:r>
              <a:rPr lang="en-US" dirty="0"/>
              <a:t>Vote: </a:t>
            </a:r>
            <a:endParaRPr dirty="0"/>
          </a:p>
        </p:txBody>
      </p:sp>
      <p:sp>
        <p:nvSpPr>
          <p:cNvPr id="4" name="Date Placeholder 3"/>
          <p:cNvSpPr>
            <a:spLocks noGrp="1"/>
          </p:cNvSpPr>
          <p:nvPr>
            <p:ph type="dt" sz="quarter" idx="10"/>
          </p:nvPr>
        </p:nvSpPr>
        <p:spPr/>
        <p:txBody>
          <a:bodyPr/>
          <a:lstStyle/>
          <a:p>
            <a:pPr>
              <a:defRPr/>
            </a:pPr>
            <a:fld id="{38D082C9-0387-472F-BB5C-50D2598F7E11}"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A-E						3/17</a:t>
            </a:r>
          </a:p>
          <a:p>
            <a:r>
              <a:rPr altLang="en-US" sz="1400" dirty="0" smtClean="0"/>
              <a:t>First WG Ballot						3/17</a:t>
            </a:r>
          </a:p>
          <a:p>
            <a:r>
              <a:rPr altLang="en-US" sz="1400" dirty="0" smtClean="0"/>
              <a:t>WG </a:t>
            </a:r>
            <a:r>
              <a:rPr altLang="en-US" sz="1400" dirty="0" err="1" smtClean="0"/>
              <a:t>Recirc</a:t>
            </a:r>
            <a:r>
              <a:rPr altLang="en-US" sz="1400" dirty="0" smtClean="0"/>
              <a:t>						5/17</a:t>
            </a:r>
          </a:p>
          <a:p>
            <a:r>
              <a:rPr altLang="en-US" sz="1400" dirty="0" smtClean="0"/>
              <a:t>Sponsor Ballot						6/17</a:t>
            </a:r>
          </a:p>
          <a:p>
            <a:r>
              <a:rPr altLang="en-US" sz="1400" dirty="0" smtClean="0"/>
              <a:t>Sponsor </a:t>
            </a:r>
            <a:r>
              <a:rPr altLang="en-US" sz="1400" dirty="0" err="1" smtClean="0"/>
              <a:t>Recirc</a:t>
            </a:r>
            <a:r>
              <a:rPr altLang="en-US" sz="1400" dirty="0" smtClean="0"/>
              <a:t>						</a:t>
            </a:r>
            <a:r>
              <a:rPr altLang="en-US" sz="1400" dirty="0"/>
              <a:t>8</a:t>
            </a:r>
            <a:r>
              <a:rPr altLang="en-US" sz="1400" dirty="0" smtClean="0"/>
              <a:t>/17</a:t>
            </a:r>
          </a:p>
          <a:p>
            <a:r>
              <a:rPr altLang="en-US" sz="1400" dirty="0" smtClean="0"/>
              <a:t>Sponsor </a:t>
            </a:r>
            <a:r>
              <a:rPr altLang="en-US" sz="1400" dirty="0" err="1" smtClean="0"/>
              <a:t>Recirc</a:t>
            </a:r>
            <a:r>
              <a:rPr altLang="en-US" sz="1400" dirty="0" smtClean="0"/>
              <a:t> 2						9/17</a:t>
            </a:r>
          </a:p>
          <a:p>
            <a:r>
              <a:rPr altLang="en-US" sz="1400" dirty="0" smtClean="0"/>
              <a:t>Submit to REVCOM						10/17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A0BCC22-C741-467F-856C-DD68A78D857B}"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15</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a:t>
            </a:r>
            <a:r>
              <a:rPr lang="en-US" sz="1400" b="1" dirty="0" smtClean="0">
                <a:solidFill>
                  <a:srgbClr val="FF0000"/>
                </a:solidFill>
                <a:latin typeface="+mn-lt"/>
                <a:cs typeface="+mn-cs"/>
              </a:rPr>
              <a:t> </a:t>
            </a:r>
            <a:r>
              <a:rPr lang="en-US" sz="1400" b="1" dirty="0">
                <a:solidFill>
                  <a:srgbClr val="FF0000"/>
                </a:solidFill>
                <a:latin typeface="+mn-lt"/>
                <a:cs typeface="+mn-cs"/>
              </a:rPr>
              <a:t>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354668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1900.5.1 Status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2F3EC780-D9D7-4E1B-ADE5-6A85A770AD86}"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3370394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 </a:t>
            </a:r>
            <a:r>
              <a:rPr lang="en-US" altLang="en-US" sz="1400" b="1" dirty="0" smtClean="0">
                <a:solidFill>
                  <a:srgbClr val="FF0000"/>
                </a:solidFill>
              </a:rPr>
              <a:t>1</a:t>
            </a:r>
            <a:r>
              <a:rPr lang="en-US" altLang="en-US" sz="1400" dirty="0" smtClean="0">
                <a:solidFill>
                  <a:srgbClr val="FF0000"/>
                </a:solidFill>
              </a:rPr>
              <a:t>/</a:t>
            </a:r>
            <a:r>
              <a:rPr lang="en-US" altLang="en-US" sz="1400" b="1" dirty="0" smtClean="0">
                <a:solidFill>
                  <a:srgbClr val="FF0000"/>
                </a:solidFill>
              </a:rPr>
              <a:t>3/17 </a:t>
            </a:r>
            <a:r>
              <a:rPr lang="en-US" altLang="en-US" sz="1400" b="1" dirty="0">
                <a:solidFill>
                  <a:srgbClr val="FF0000"/>
                </a:solidFill>
              </a:rPr>
              <a:t>√ </a:t>
            </a:r>
            <a:endParaRPr lang="en-US"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 </a:t>
            </a:r>
            <a:r>
              <a:rPr lang="en-US" altLang="en-US" sz="1400" b="1" dirty="0" smtClean="0">
                <a:solidFill>
                  <a:srgbClr val="FF0000"/>
                </a:solidFill>
              </a:rPr>
              <a:t>2</a:t>
            </a:r>
            <a:r>
              <a:rPr lang="en-US" altLang="en-US" sz="1400" dirty="0" smtClean="0">
                <a:solidFill>
                  <a:srgbClr val="FF0000"/>
                </a:solidFill>
              </a:rPr>
              <a:t>/</a:t>
            </a:r>
            <a:r>
              <a:rPr lang="en-US" altLang="en-US" sz="1400" b="1" dirty="0">
                <a:solidFill>
                  <a:srgbClr val="FF0000"/>
                </a:solidFill>
              </a:rPr>
              <a:t>7</a:t>
            </a:r>
            <a:r>
              <a:rPr lang="en-US" altLang="en-US" sz="1400" b="1" dirty="0" smtClean="0">
                <a:solidFill>
                  <a:srgbClr val="FF0000"/>
                </a:solidFill>
              </a:rPr>
              <a:t>/17  </a:t>
            </a:r>
            <a:endParaRPr lang="en-US"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1D30425F-2414-4902-AEEC-06E36F2AB7A9}"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53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Status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CDF7B8F1-2EB5-47DF-9DDA-1EC650B288CD}"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242872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dirty="0" err="1" smtClean="0"/>
              <a:t>DySPAN</a:t>
            </a:r>
            <a:r>
              <a:rPr dirty="0" smtClean="0"/>
              <a:t>-SC and Other Activities</a:t>
            </a:r>
            <a:endParaRPr dirty="0" smtClean="0"/>
          </a:p>
        </p:txBody>
      </p:sp>
      <p:sp>
        <p:nvSpPr>
          <p:cNvPr id="15363" name="Content Placeholder 2"/>
          <p:cNvSpPr>
            <a:spLocks noGrp="1"/>
          </p:cNvSpPr>
          <p:nvPr>
            <p:ph idx="1"/>
          </p:nvPr>
        </p:nvSpPr>
        <p:spPr/>
        <p:txBody>
          <a:bodyPr/>
          <a:lstStyle/>
          <a:p>
            <a:r>
              <a:rPr dirty="0" smtClean="0"/>
              <a:t>Leadership meetings</a:t>
            </a:r>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4C84B83E-4C5F-4456-8206-F23032F0937E}"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2971063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24F3930-9682-486D-BCA5-AB5378D77399}"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smtClean="0"/>
              <a:t>WInnForum</a:t>
            </a:r>
            <a:r>
              <a:rPr sz="2800" dirty="0" smtClean="0"/>
              <a:t> 3.6GHz stakeholders</a:t>
            </a:r>
          </a:p>
          <a:p>
            <a:r>
              <a:rPr lang="en-US" sz="2800" dirty="0" smtClean="0"/>
              <a:t>NSC</a:t>
            </a:r>
          </a:p>
          <a:p>
            <a:pPr lvl="1"/>
            <a:r>
              <a:rPr lang="en-US" sz="2400" dirty="0" smtClean="0"/>
              <a:t>On hold till CY17</a:t>
            </a:r>
          </a:p>
          <a:p>
            <a:r>
              <a:rPr lang="en-US" sz="2800" dirty="0" smtClean="0"/>
              <a:t>Standards paper in process</a:t>
            </a:r>
          </a:p>
          <a:p>
            <a:pPr lvl="1"/>
            <a:r>
              <a:rPr lang="en-US" sz="2400" dirty="0" err="1" smtClean="0"/>
              <a:t>DySPAN</a:t>
            </a:r>
            <a:r>
              <a:rPr lang="en-US" sz="2400" dirty="0" smtClean="0"/>
              <a:t> paper – Approved as poster paper!</a:t>
            </a:r>
          </a:p>
          <a:p>
            <a:pPr lvl="1"/>
            <a:r>
              <a:rPr lang="en-US" sz="2400" dirty="0" smtClean="0"/>
              <a:t>Carlos will present.  John likely.   Alex.  Reinhard and Mat likely.</a:t>
            </a:r>
          </a:p>
          <a:p>
            <a:r>
              <a:rPr lang="en-US" sz="2800" dirty="0" smtClean="0"/>
              <a:t>Vita 49 interactions</a:t>
            </a:r>
          </a:p>
          <a:p>
            <a:pPr lvl="1"/>
            <a:r>
              <a:rPr lang="en-US" sz="2400" dirty="0" smtClean="0"/>
              <a:t>Done for now</a:t>
            </a:r>
          </a:p>
          <a:p>
            <a:r>
              <a:rPr lang="en-US" sz="2800" dirty="0" smtClean="0"/>
              <a:t>Spectrum Challenge?</a:t>
            </a:r>
          </a:p>
          <a:p>
            <a:pPr lvl="1"/>
            <a:r>
              <a:rPr lang="en-US" sz="2400" dirty="0" smtClean="0"/>
              <a:t>Will 1900.5.2 be used???</a:t>
            </a:r>
          </a:p>
        </p:txBody>
      </p:sp>
      <p:sp>
        <p:nvSpPr>
          <p:cNvPr id="4" name="Date Placeholder 3"/>
          <p:cNvSpPr>
            <a:spLocks noGrp="1"/>
          </p:cNvSpPr>
          <p:nvPr>
            <p:ph type="dt" sz="quarter" idx="10"/>
          </p:nvPr>
        </p:nvSpPr>
        <p:spPr/>
        <p:txBody>
          <a:bodyPr/>
          <a:lstStyle/>
          <a:p>
            <a:pPr>
              <a:defRPr/>
            </a:pPr>
            <a:fld id="{9697A5F6-64D2-43BF-907C-678D9D1B8F81}"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extLst>
      <p:ext uri="{BB962C8B-B14F-4D97-AF65-F5344CB8AC3E}">
        <p14:creationId xmlns:p14="http://schemas.microsoft.com/office/powerpoint/2010/main" val="2601329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Drafting Review </a:t>
            </a:r>
            <a:r>
              <a:rPr lang="en-US" dirty="0" smtClean="0"/>
              <a:t>(3/10/17)</a:t>
            </a:r>
            <a:endParaRPr lang="en-US" dirty="0"/>
          </a:p>
        </p:txBody>
      </p:sp>
      <p:sp>
        <p:nvSpPr>
          <p:cNvPr id="3" name="Content Placeholder 2"/>
          <p:cNvSpPr>
            <a:spLocks noGrp="1"/>
          </p:cNvSpPr>
          <p:nvPr>
            <p:ph idx="1"/>
          </p:nvPr>
        </p:nvSpPr>
        <p:spPr/>
        <p:txBody>
          <a:bodyPr/>
          <a:lstStyle/>
          <a:p>
            <a:r>
              <a:rPr lang="en-US" dirty="0"/>
              <a:t>Review changes in </a:t>
            </a:r>
            <a:r>
              <a:rPr lang="en-US" dirty="0" smtClean="0"/>
              <a:t>draft</a:t>
            </a:r>
            <a:endParaRPr lang="en-US" dirty="0"/>
          </a:p>
        </p:txBody>
      </p:sp>
      <p:sp>
        <p:nvSpPr>
          <p:cNvPr id="4" name="Date Placeholder 3"/>
          <p:cNvSpPr>
            <a:spLocks noGrp="1"/>
          </p:cNvSpPr>
          <p:nvPr>
            <p:ph type="dt" sz="half" idx="10"/>
          </p:nvPr>
        </p:nvSpPr>
        <p:spPr/>
        <p:txBody>
          <a:bodyPr/>
          <a:lstStyle/>
          <a:p>
            <a:pPr>
              <a:defRPr/>
            </a:pPr>
            <a:fld id="{F461F9DD-C31C-42A7-A813-793ABAA05CD1}"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1514460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Comment Resolution </a:t>
            </a:r>
            <a:r>
              <a:rPr lang="en-US" dirty="0" smtClean="0"/>
              <a:t>(3/11/17)</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68F35269-7236-4F7D-ADFD-C8CF618F5B5B}"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5387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 (3/11/17)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Date Placeholder 3"/>
          <p:cNvSpPr>
            <a:spLocks noGrp="1"/>
          </p:cNvSpPr>
          <p:nvPr>
            <p:ph type="dt" sz="half" idx="10"/>
          </p:nvPr>
        </p:nvSpPr>
        <p:spPr/>
        <p:txBody>
          <a:bodyPr/>
          <a:lstStyle/>
          <a:p>
            <a:pPr>
              <a:defRPr/>
            </a:pPr>
            <a:fld id="{C8F0A773-36AA-4894-A09A-92257E1C486D}"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1526295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smtClean="0"/>
              <a:t>?  </a:t>
            </a:r>
            <a:endParaRPr lang="en-US" dirty="0"/>
          </a:p>
          <a:p>
            <a:r>
              <a:rPr lang="en-US" dirty="0" smtClean="0"/>
              <a:t>No </a:t>
            </a:r>
            <a:r>
              <a:rPr lang="en-US" dirty="0" smtClean="0"/>
              <a:t>March 7 monthly electronic meeting</a:t>
            </a:r>
          </a:p>
          <a:p>
            <a:endParaRPr lang="en-US" dirty="0"/>
          </a:p>
        </p:txBody>
      </p:sp>
      <p:sp>
        <p:nvSpPr>
          <p:cNvPr id="4" name="Date Placeholder 3"/>
          <p:cNvSpPr>
            <a:spLocks noGrp="1"/>
          </p:cNvSpPr>
          <p:nvPr>
            <p:ph type="dt" sz="quarter" idx="10"/>
          </p:nvPr>
        </p:nvSpPr>
        <p:spPr/>
        <p:txBody>
          <a:bodyPr/>
          <a:lstStyle/>
          <a:p>
            <a:pPr>
              <a:defRPr/>
            </a:pPr>
            <a:fld id="{DE1C625F-97EF-45B6-BC87-6B3FC3836ED9}"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2459907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Meetings</a:t>
            </a:r>
            <a:br>
              <a:rPr lang="en-US" dirty="0"/>
            </a:br>
            <a:r>
              <a:rPr lang="en-US" dirty="0"/>
              <a:t>11/28/16 – 12/1/16</a:t>
            </a:r>
          </a:p>
        </p:txBody>
      </p:sp>
      <p:sp>
        <p:nvSpPr>
          <p:cNvPr id="4" name="Date Placeholder 3"/>
          <p:cNvSpPr>
            <a:spLocks noGrp="1"/>
          </p:cNvSpPr>
          <p:nvPr>
            <p:ph type="dt" sz="half" idx="10"/>
          </p:nvPr>
        </p:nvSpPr>
        <p:spPr/>
        <p:txBody>
          <a:bodyPr/>
          <a:lstStyle/>
          <a:p>
            <a:pPr>
              <a:defRPr/>
            </a:pPr>
            <a:fld id="{E7ED6366-5202-4924-86EB-D659E7D85653}"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a:t>Current Membership</a:t>
            </a:r>
          </a:p>
        </p:txBody>
      </p:sp>
      <p:sp>
        <p:nvSpPr>
          <p:cNvPr id="3" name="Date Placeholder 2"/>
          <p:cNvSpPr>
            <a:spLocks noGrp="1"/>
          </p:cNvSpPr>
          <p:nvPr>
            <p:ph type="dt" sz="quarter" idx="10"/>
          </p:nvPr>
        </p:nvSpPr>
        <p:spPr/>
        <p:txBody>
          <a:bodyPr/>
          <a:lstStyle/>
          <a:p>
            <a:pPr>
              <a:defRPr/>
            </a:pPr>
            <a:fld id="{A579ED96-4155-4483-AD5B-73D4DAF4CC70}" type="datetime1">
              <a:rPr lang="en-US" smtClean="0"/>
              <a:t>3/3/2017</a:t>
            </a:fld>
            <a:endParaRPr lang="en-US"/>
          </a:p>
        </p:txBody>
      </p:sp>
      <p:sp>
        <p:nvSpPr>
          <p:cNvPr id="4" name="Footer Placeholder 3"/>
          <p:cNvSpPr>
            <a:spLocks noGrp="1"/>
          </p:cNvSpPr>
          <p:nvPr>
            <p:ph type="ftr" sz="quarter" idx="11"/>
          </p:nvPr>
        </p:nvSpPr>
        <p:spPr/>
        <p:txBody>
          <a:bodyPr/>
          <a:lstStyle/>
          <a:p>
            <a:pPr>
              <a:defRPr/>
            </a:pPr>
            <a:r>
              <a:rPr lang="en-US" smtClean="0"/>
              <a:t>Doc #: 5-17-0006-00-agen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(6 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6" name="Table 5"/>
          <p:cNvGraphicFramePr>
            <a:graphicFrameLocks noGrp="1"/>
          </p:cNvGraphicFramePr>
          <p:nvPr>
            <p:extLst>
              <p:ext uri="{D42A27DB-BD31-4B8C-83A1-F6EECF244321}">
                <p14:modId xmlns:p14="http://schemas.microsoft.com/office/powerpoint/2010/main" val="117699388"/>
              </p:ext>
            </p:extLst>
          </p:nvPr>
        </p:nvGraphicFramePr>
        <p:xfrm>
          <a:off x="700879" y="676193"/>
          <a:ext cx="6690520" cy="5259371"/>
        </p:xfrm>
        <a:graphic>
          <a:graphicData uri="http://schemas.openxmlformats.org/drawingml/2006/table">
            <a:tbl>
              <a:tblPr>
                <a:tableStyleId>{5C22544A-7EE6-4342-B048-85BDC9FD1C3A}</a:tableStyleId>
              </a:tblPr>
              <a:tblGrid>
                <a:gridCol w="213521">
                  <a:extLst>
                    <a:ext uri="{9D8B030D-6E8A-4147-A177-3AD203B41FA5}">
                      <a16:colId xmlns="" xmlns:a16="http://schemas.microsoft.com/office/drawing/2014/main" val="20000"/>
                    </a:ext>
                  </a:extLst>
                </a:gridCol>
                <a:gridCol w="381000">
                  <a:extLst>
                    <a:ext uri="{9D8B030D-6E8A-4147-A177-3AD203B41FA5}">
                      <a16:colId xmlns="" xmlns:a16="http://schemas.microsoft.com/office/drawing/2014/main" val="20001"/>
                    </a:ext>
                  </a:extLst>
                </a:gridCol>
                <a:gridCol w="381000">
                  <a:extLst>
                    <a:ext uri="{9D8B030D-6E8A-4147-A177-3AD203B41FA5}">
                      <a16:colId xmlns="" xmlns:a16="http://schemas.microsoft.com/office/drawing/2014/main" val="20002"/>
                    </a:ext>
                  </a:extLst>
                </a:gridCol>
                <a:gridCol w="3048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762000">
                  <a:extLst>
                    <a:ext uri="{9D8B030D-6E8A-4147-A177-3AD203B41FA5}">
                      <a16:colId xmlns="" xmlns:a16="http://schemas.microsoft.com/office/drawing/2014/main" val="20005"/>
                    </a:ext>
                  </a:extLst>
                </a:gridCol>
                <a:gridCol w="914400">
                  <a:extLst>
                    <a:ext uri="{9D8B030D-6E8A-4147-A177-3AD203B41FA5}">
                      <a16:colId xmlns="" xmlns:a16="http://schemas.microsoft.com/office/drawing/2014/main" val="20006"/>
                    </a:ext>
                  </a:extLst>
                </a:gridCol>
                <a:gridCol w="2971799">
                  <a:extLst>
                    <a:ext uri="{9D8B030D-6E8A-4147-A177-3AD203B41FA5}">
                      <a16:colId xmlns="" xmlns:a16="http://schemas.microsoft.com/office/drawing/2014/main" val="20007"/>
                    </a:ext>
                  </a:extLst>
                </a:gridCol>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3/9</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3/10</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3/11</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extLst>
                  <a:ext uri="{0D108BD9-81ED-4DB2-BD59-A6C34878D82A}">
                    <a16:rowId xmlns="" xmlns:a16="http://schemas.microsoft.com/office/drawing/2014/main" val="10002"/>
                  </a:ext>
                </a:extLst>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extLst>
                  <a:ext uri="{0D108BD9-81ED-4DB2-BD59-A6C34878D82A}">
                    <a16:rowId xmlns="" xmlns:a16="http://schemas.microsoft.com/office/drawing/2014/main" val="10003"/>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extLst>
                  <a:ext uri="{0D108BD9-81ED-4DB2-BD59-A6C34878D82A}">
                    <a16:rowId xmlns="" xmlns:a16="http://schemas.microsoft.com/office/drawing/2014/main" val="10004"/>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extLst>
                  <a:ext uri="{0D108BD9-81ED-4DB2-BD59-A6C34878D82A}">
                    <a16:rowId xmlns="" xmlns:a16="http://schemas.microsoft.com/office/drawing/2014/main" val="10005"/>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extLst>
                  <a:ext uri="{0D108BD9-81ED-4DB2-BD59-A6C34878D82A}">
                    <a16:rowId xmlns="" xmlns:a16="http://schemas.microsoft.com/office/drawing/2014/main" val="10006"/>
                  </a:ext>
                </a:extLst>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Posherstnik</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extLst>
                  <a:ext uri="{0D108BD9-81ED-4DB2-BD59-A6C34878D82A}">
                    <a16:rowId xmlns="" xmlns:a16="http://schemas.microsoft.com/office/drawing/2014/main" val="10007"/>
                  </a:ext>
                </a:extLst>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1" marR="7621" marT="7621" marB="0" anchor="b"/>
                </a:tc>
                <a:extLst>
                  <a:ext uri="{0D108BD9-81ED-4DB2-BD59-A6C34878D82A}">
                    <a16:rowId xmlns="" xmlns:a16="http://schemas.microsoft.com/office/drawing/2014/main" val="10008"/>
                  </a:ext>
                </a:extLst>
              </a:tr>
              <a:tr h="23063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1" marR="7621" marT="7621" marB="0" anchor="b"/>
                </a:tc>
                <a:extLst>
                  <a:ext uri="{0D108BD9-81ED-4DB2-BD59-A6C34878D82A}">
                    <a16:rowId xmlns="" xmlns:a16="http://schemas.microsoft.com/office/drawing/2014/main" val="10009"/>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 xmlns:a16="http://schemas.microsoft.com/office/drawing/2014/main" val="10010"/>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1" marR="7621" marT="7621" marB="0" anchor="b"/>
                </a:tc>
                <a:extLst>
                  <a:ext uri="{0D108BD9-81ED-4DB2-BD59-A6C34878D82A}">
                    <a16:rowId xmlns="" xmlns:a16="http://schemas.microsoft.com/office/drawing/2014/main" val="10011"/>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1" marR="7621" marT="7621" marB="0" anchor="b"/>
                </a:tc>
                <a:extLst>
                  <a:ext uri="{0D108BD9-81ED-4DB2-BD59-A6C34878D82A}">
                    <a16:rowId xmlns="" xmlns:a16="http://schemas.microsoft.com/office/drawing/2014/main" val="10012"/>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 xmlns:a16="http://schemas.microsoft.com/office/drawing/2014/main" val="10013"/>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extLst>
                  <a:ext uri="{0D108BD9-81ED-4DB2-BD59-A6C34878D82A}">
                    <a16:rowId xmlns="" xmlns:a16="http://schemas.microsoft.com/office/drawing/2014/main" val="10014"/>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extLst>
                  <a:ext uri="{0D108BD9-81ED-4DB2-BD59-A6C34878D82A}">
                    <a16:rowId xmlns="" xmlns:a16="http://schemas.microsoft.com/office/drawing/2014/main" val="10015"/>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extLst>
                  <a:ext uri="{0D108BD9-81ED-4DB2-BD59-A6C34878D82A}">
                    <a16:rowId xmlns="" xmlns:a16="http://schemas.microsoft.com/office/drawing/2014/main" val="10016"/>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CSIR Institute</a:t>
                      </a:r>
                    </a:p>
                  </a:txBody>
                  <a:tcPr marL="7621" marR="7621" marT="7621" marB="0" anchor="b"/>
                </a:tc>
                <a:extLst>
                  <a:ext uri="{0D108BD9-81ED-4DB2-BD59-A6C34878D82A}">
                    <a16:rowId xmlns="" xmlns:a16="http://schemas.microsoft.com/office/drawing/2014/main" val="10017"/>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Nebens</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 xmlns:a16="http://schemas.microsoft.com/office/drawing/2014/main" val="10018"/>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Twilight Ventures</a:t>
                      </a:r>
                    </a:p>
                  </a:txBody>
                  <a:tcPr marL="7621" marR="7621" marT="7621" marB="0" anchor="b"/>
                </a:tc>
                <a:extLst>
                  <a:ext uri="{0D108BD9-81ED-4DB2-BD59-A6C34878D82A}">
                    <a16:rowId xmlns="" xmlns:a16="http://schemas.microsoft.com/office/drawing/2014/main" val="10019"/>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Shared Spectrum Company</a:t>
                      </a:r>
                    </a:p>
                  </a:txBody>
                  <a:tcPr marL="7621" marR="7621" marT="7621" marB="0" anchor="b"/>
                </a:tc>
                <a:extLst>
                  <a:ext uri="{0D108BD9-81ED-4DB2-BD59-A6C34878D82A}">
                    <a16:rowId xmlns="" xmlns:a16="http://schemas.microsoft.com/office/drawing/2014/main" val="10020"/>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extLst>
                  <a:ext uri="{0D108BD9-81ED-4DB2-BD59-A6C34878D82A}">
                    <a16:rowId xmlns="" xmlns:a16="http://schemas.microsoft.com/office/drawing/2014/main" val="10021"/>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extLst>
                  <a:ext uri="{0D108BD9-81ED-4DB2-BD59-A6C34878D82A}">
                    <a16:rowId xmlns="" xmlns:a16="http://schemas.microsoft.com/office/drawing/2014/main" val="10022"/>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extLst>
                  <a:ext uri="{0D108BD9-81ED-4DB2-BD59-A6C34878D82A}">
                    <a16:rowId xmlns="" xmlns:a16="http://schemas.microsoft.com/office/drawing/2014/main" val="10023"/>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292978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a:t>
            </a:r>
            <a:r>
              <a:rPr lang="en-US" dirty="0" smtClean="0"/>
              <a:t>Thurs 3/09/17</a:t>
            </a:r>
            <a:endParaRPr lang="en-US" dirty="0"/>
          </a:p>
        </p:txBody>
      </p:sp>
      <p:sp>
        <p:nvSpPr>
          <p:cNvPr id="2" name="Date Placeholder 1"/>
          <p:cNvSpPr>
            <a:spLocks noGrp="1"/>
          </p:cNvSpPr>
          <p:nvPr>
            <p:ph type="dt" sz="half" idx="10"/>
          </p:nvPr>
        </p:nvSpPr>
        <p:spPr/>
        <p:txBody>
          <a:bodyPr/>
          <a:lstStyle/>
          <a:p>
            <a:pPr>
              <a:defRPr/>
            </a:pPr>
            <a:fld id="{59C59B11-ECC4-4FC1-8675-85A1039A2757}"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7" name="Picture 6"/>
          <p:cNvPicPr>
            <a:picLocks noChangeAspect="1"/>
          </p:cNvPicPr>
          <p:nvPr/>
        </p:nvPicPr>
        <p:blipFill>
          <a:blip r:embed="rId2"/>
          <a:stretch>
            <a:fillRect/>
          </a:stretch>
        </p:blipFill>
        <p:spPr>
          <a:xfrm>
            <a:off x="381000" y="1179945"/>
            <a:ext cx="8096250" cy="4702747"/>
          </a:xfrm>
          <a:prstGeom prst="rect">
            <a:avLst/>
          </a:prstGeom>
        </p:spPr>
      </p:pic>
      <p:sp>
        <p:nvSpPr>
          <p:cNvPr id="8" name="Rectangle 7"/>
          <p:cNvSpPr/>
          <p:nvPr/>
        </p:nvSpPr>
        <p:spPr>
          <a:xfrm>
            <a:off x="3352800" y="3581400"/>
            <a:ext cx="1447800" cy="2301292"/>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3/10/17</a:t>
            </a:r>
            <a:endParaRPr lang="en-US" dirty="0"/>
          </a:p>
        </p:txBody>
      </p:sp>
      <p:sp>
        <p:nvSpPr>
          <p:cNvPr id="2" name="Date Placeholder 1"/>
          <p:cNvSpPr>
            <a:spLocks noGrp="1"/>
          </p:cNvSpPr>
          <p:nvPr>
            <p:ph type="dt" sz="half" idx="10"/>
          </p:nvPr>
        </p:nvSpPr>
        <p:spPr/>
        <p:txBody>
          <a:bodyPr/>
          <a:lstStyle/>
          <a:p>
            <a:pPr>
              <a:defRPr/>
            </a:pPr>
            <a:fld id="{C68468A2-95AE-46A4-A74A-E1FB8B6A88F4}"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5" name="Picture 4"/>
          <p:cNvPicPr>
            <a:picLocks noChangeAspect="1"/>
          </p:cNvPicPr>
          <p:nvPr/>
        </p:nvPicPr>
        <p:blipFill>
          <a:blip r:embed="rId2"/>
          <a:stretch>
            <a:fillRect/>
          </a:stretch>
        </p:blipFill>
        <p:spPr>
          <a:xfrm>
            <a:off x="457200" y="1524000"/>
            <a:ext cx="8439150" cy="4054870"/>
          </a:xfrm>
          <a:prstGeom prst="rect">
            <a:avLst/>
          </a:prstGeom>
        </p:spPr>
      </p:pic>
      <p:sp>
        <p:nvSpPr>
          <p:cNvPr id="8" name="Rectangle 7"/>
          <p:cNvSpPr/>
          <p:nvPr/>
        </p:nvSpPr>
        <p:spPr>
          <a:xfrm>
            <a:off x="3505200" y="2667000"/>
            <a:ext cx="1600200" cy="291187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Thurs </a:t>
            </a:r>
            <a:r>
              <a:rPr lang="en-US" dirty="0" smtClean="0"/>
              <a:t>3/11/17</a:t>
            </a:r>
            <a:endParaRPr lang="en-US" dirty="0"/>
          </a:p>
        </p:txBody>
      </p:sp>
      <p:sp>
        <p:nvSpPr>
          <p:cNvPr id="3" name="Date Placeholder 2"/>
          <p:cNvSpPr>
            <a:spLocks noGrp="1"/>
          </p:cNvSpPr>
          <p:nvPr>
            <p:ph type="dt" sz="half" idx="10"/>
          </p:nvPr>
        </p:nvSpPr>
        <p:spPr/>
        <p:txBody>
          <a:bodyPr/>
          <a:lstStyle/>
          <a:p>
            <a:pPr>
              <a:defRPr/>
            </a:pPr>
            <a:fld id="{3582DDD5-EA31-43CC-B325-40903946C94F}" type="datetime1">
              <a:rPr lang="en-US" smtClean="0"/>
              <a:t>3/3/2017</a:t>
            </a:fld>
            <a:endParaRPr lang="en-US"/>
          </a:p>
        </p:txBody>
      </p:sp>
      <p:sp>
        <p:nvSpPr>
          <p:cNvPr id="4" name="Footer Placeholder 3"/>
          <p:cNvSpPr>
            <a:spLocks noGrp="1"/>
          </p:cNvSpPr>
          <p:nvPr>
            <p:ph type="ftr" sz="quarter" idx="11"/>
          </p:nvPr>
        </p:nvSpPr>
        <p:spPr/>
        <p:txBody>
          <a:bodyPr/>
          <a:lstStyle/>
          <a:p>
            <a:pPr>
              <a:defRPr/>
            </a:pPr>
            <a:r>
              <a:rPr lang="en-US" smtClean="0"/>
              <a:t>Doc #: 5-17-0006-00-agen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pic>
        <p:nvPicPr>
          <p:cNvPr id="6" name="Picture 5"/>
          <p:cNvPicPr>
            <a:picLocks noChangeAspect="1"/>
          </p:cNvPicPr>
          <p:nvPr/>
        </p:nvPicPr>
        <p:blipFill>
          <a:blip r:embed="rId2"/>
          <a:stretch>
            <a:fillRect/>
          </a:stretch>
        </p:blipFill>
        <p:spPr>
          <a:xfrm>
            <a:off x="454479" y="1196240"/>
            <a:ext cx="8076305" cy="4901326"/>
          </a:xfrm>
          <a:prstGeom prst="rect">
            <a:avLst/>
          </a:prstGeom>
        </p:spPr>
      </p:pic>
      <p:sp>
        <p:nvSpPr>
          <p:cNvPr id="10" name="Rectangle 9"/>
          <p:cNvSpPr/>
          <p:nvPr/>
        </p:nvSpPr>
        <p:spPr>
          <a:xfrm>
            <a:off x="3352800" y="2209800"/>
            <a:ext cx="1600200" cy="222607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162E959F-1BA5-4AE0-B0E3-398A512934EC}"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816114"/>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3/9/17</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Status</a:t>
            </a:r>
          </a:p>
          <a:p>
            <a:pPr>
              <a:buFont typeface="Calibri" pitchFamily="34" charset="0"/>
              <a:buAutoNum type="arabicPeriod"/>
            </a:pPr>
            <a:r>
              <a:rPr lang="en-US" dirty="0">
                <a:latin typeface="Times New Roman" pitchFamily="18" charset="0"/>
              </a:rPr>
              <a:t>1900.5.2 </a:t>
            </a:r>
            <a:r>
              <a:rPr lang="en-US" dirty="0" smtClean="0">
                <a:latin typeface="Times New Roman" pitchFamily="18" charset="0"/>
              </a:rPr>
              <a:t>Status</a:t>
            </a:r>
          </a:p>
          <a:p>
            <a:pPr>
              <a:buFont typeface="Calibri" pitchFamily="34" charset="0"/>
              <a:buAutoNum type="arabicPeriod"/>
            </a:pPr>
            <a:r>
              <a:rPr lang="en-US" dirty="0" smtClean="0">
                <a:latin typeface="Times New Roman" pitchFamily="18" charset="0"/>
              </a:rPr>
              <a:t>Review of </a:t>
            </a:r>
            <a:r>
              <a:rPr lang="en-US" dirty="0" err="1" smtClean="0">
                <a:latin typeface="Times New Roman" pitchFamily="18" charset="0"/>
              </a:rPr>
              <a:t>DySPAN</a:t>
            </a:r>
            <a:r>
              <a:rPr lang="en-US" dirty="0" smtClean="0">
                <a:latin typeface="Times New Roman" pitchFamily="18" charset="0"/>
              </a:rPr>
              <a:t>-SC and other related activities </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a:t>
            </a:r>
            <a:r>
              <a:rPr lang="en-US" dirty="0" smtClean="0">
                <a:latin typeface="Times New Roman" pitchFamily="18" charset="0"/>
              </a:rPr>
              <a:t>marketing</a:t>
            </a:r>
          </a:p>
          <a:p>
            <a:pPr>
              <a:buFont typeface="Calibri" pitchFamily="34" charset="0"/>
              <a:buAutoNum type="arabicPeriod"/>
            </a:pPr>
            <a:r>
              <a:rPr lang="en-US" dirty="0" smtClean="0">
                <a:latin typeface="Times New Roman" pitchFamily="18" charset="0"/>
              </a:rPr>
              <a:t>1900.5.2 Ad Hoc (How to add Schema)</a:t>
            </a:r>
            <a:endParaRPr lang="en-US" dirty="0">
              <a:latin typeface="Times New Roman" pitchFamily="18" charset="0"/>
            </a:endParaRPr>
          </a:p>
          <a:p>
            <a:pPr marL="119063" indent="0"/>
            <a:r>
              <a:rPr lang="en-US" dirty="0">
                <a:latin typeface="Times New Roman" pitchFamily="18" charset="0"/>
              </a:rPr>
              <a:t>DAY 2 – </a:t>
            </a:r>
            <a:r>
              <a:rPr lang="en-US" dirty="0" smtClean="0">
                <a:latin typeface="Times New Roman" pitchFamily="18" charset="0"/>
              </a:rPr>
              <a:t>3</a:t>
            </a:r>
            <a:r>
              <a:rPr lang="en-US" dirty="0" smtClean="0">
                <a:latin typeface="Times New Roman" pitchFamily="18" charset="0"/>
              </a:rPr>
              <a:t>/10/17</a:t>
            </a:r>
            <a:endParaRPr lang="en-US" dirty="0">
              <a:latin typeface="Times New Roman" pitchFamily="18" charset="0"/>
            </a:endParaRPr>
          </a:p>
          <a:p>
            <a:pPr>
              <a:buFont typeface="+mj-lt"/>
              <a:buAutoNum type="arabicPeriod" startAt="5"/>
            </a:pPr>
            <a:r>
              <a:rPr lang="en-US" dirty="0" smtClean="0">
                <a:latin typeface="Times New Roman" pitchFamily="18" charset="0"/>
              </a:rPr>
              <a:t>1900.5.1 </a:t>
            </a:r>
            <a:r>
              <a:rPr lang="en-US" dirty="0">
                <a:latin typeface="Times New Roman" pitchFamily="18" charset="0"/>
              </a:rPr>
              <a:t>Ad Hoc Drafting Review</a:t>
            </a:r>
          </a:p>
          <a:p>
            <a:pPr marL="119063" indent="0"/>
            <a:r>
              <a:rPr lang="en-US" dirty="0">
                <a:latin typeface="Times New Roman" pitchFamily="18" charset="0"/>
              </a:rPr>
              <a:t>DAY 3 – </a:t>
            </a:r>
            <a:r>
              <a:rPr lang="en-US" dirty="0" smtClean="0">
                <a:latin typeface="Times New Roman" pitchFamily="18" charset="0"/>
              </a:rPr>
              <a:t>3</a:t>
            </a:r>
            <a:r>
              <a:rPr lang="en-US" dirty="0" smtClean="0">
                <a:latin typeface="Times New Roman" pitchFamily="18" charset="0"/>
              </a:rPr>
              <a:t>/11/17</a:t>
            </a:r>
            <a:endParaRPr lang="en-US" dirty="0">
              <a:latin typeface="Times New Roman" pitchFamily="18" charset="0"/>
            </a:endParaRPr>
          </a:p>
          <a:p>
            <a:pPr>
              <a:buFont typeface="+mj-lt"/>
              <a:buAutoNum type="arabicPeriod" startAt="6"/>
            </a:pPr>
            <a:r>
              <a:rPr lang="en-US" dirty="0">
                <a:latin typeface="Times New Roman" pitchFamily="18" charset="0"/>
              </a:rPr>
              <a:t>1900.5.1 </a:t>
            </a:r>
            <a:r>
              <a:rPr lang="en-US" dirty="0" smtClean="0">
                <a:latin typeface="Times New Roman" pitchFamily="18" charset="0"/>
              </a:rPr>
              <a:t>Drafting review (Continued)</a:t>
            </a:r>
            <a:endParaRPr lang="en-US" dirty="0">
              <a:latin typeface="Times New Roman" pitchFamily="18" charset="0"/>
            </a:endParaRPr>
          </a:p>
          <a:p>
            <a:pPr>
              <a:buFont typeface="+mj-lt"/>
              <a:buAutoNum type="arabicPeriod" startAt="7"/>
            </a:pPr>
            <a:r>
              <a:rPr lang="en-US" dirty="0" smtClean="0">
                <a:latin typeface="Times New Roman" pitchFamily="18" charset="0"/>
              </a:rPr>
              <a:t>1900.5.2 Recirculation comment resolution</a:t>
            </a:r>
            <a:endParaRPr lang="en-US" dirty="0">
              <a:latin typeface="Times New Roman" pitchFamily="18" charset="0"/>
            </a:endParaRPr>
          </a:p>
          <a:p>
            <a:pPr>
              <a:buFont typeface="+mj-lt"/>
              <a:buAutoNum type="arabicPeriod" startAt="7"/>
            </a:pPr>
            <a:r>
              <a:rPr lang="en-US" dirty="0" smtClean="0">
                <a:latin typeface="Times New Roman" pitchFamily="18" charset="0"/>
              </a:rPr>
              <a:t>1900.5 WG (2 PM) Any </a:t>
            </a:r>
            <a:r>
              <a:rPr lang="en-US" dirty="0">
                <a:latin typeface="Times New Roman" pitchFamily="18" charset="0"/>
              </a:rPr>
              <a:t>required closing motions</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0FF1EFCA-BF72-4B0D-8005-DAA20FCC4A87}" type="datetime1">
              <a:rPr lang="en-US" smtClean="0"/>
              <a:t>3/3/2017</a:t>
            </a:fld>
            <a:endParaRPr lang="en-US"/>
          </a:p>
        </p:txBody>
      </p:sp>
      <p:sp>
        <p:nvSpPr>
          <p:cNvPr id="3" name="Footer Placeholder 2"/>
          <p:cNvSpPr>
            <a:spLocks noGrp="1"/>
          </p:cNvSpPr>
          <p:nvPr>
            <p:ph type="ftr" sz="quarter" idx="11"/>
          </p:nvPr>
        </p:nvSpPr>
        <p:spPr/>
        <p:txBody>
          <a:bodyPr/>
          <a:lstStyle/>
          <a:p>
            <a:pPr>
              <a:defRPr/>
            </a:pPr>
            <a:r>
              <a:rPr lang="en-US" smtClean="0"/>
              <a:t>Doc #: 5-17-0006-00-agen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81000" y="1001643"/>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lang="en-US" dirty="0" smtClean="0"/>
              <a:t>5-17-000x-0x</a:t>
            </a:r>
            <a:endParaRPr lang="en-US" dirty="0"/>
          </a:p>
          <a:p>
            <a:endParaRPr lang="en-US" dirty="0"/>
          </a:p>
          <a:p>
            <a:r>
              <a:rPr dirty="0"/>
              <a:t>Mover:  </a:t>
            </a:r>
            <a:endParaRPr dirty="0" smtClean="0"/>
          </a:p>
          <a:p>
            <a:r>
              <a:rPr dirty="0" smtClean="0"/>
              <a:t>Second: </a:t>
            </a:r>
            <a:endParaRPr lang="en-US" dirty="0" smtClean="0"/>
          </a:p>
          <a:p>
            <a:r>
              <a:rPr lang="en-US" dirty="0" smtClean="0"/>
              <a:t>Vote:</a:t>
            </a:r>
            <a:endParaRPr dirty="0"/>
          </a:p>
        </p:txBody>
      </p:sp>
      <p:sp>
        <p:nvSpPr>
          <p:cNvPr id="4" name="Date Placeholder 3"/>
          <p:cNvSpPr>
            <a:spLocks noGrp="1"/>
          </p:cNvSpPr>
          <p:nvPr>
            <p:ph type="dt" sz="quarter" idx="10"/>
          </p:nvPr>
        </p:nvSpPr>
        <p:spPr/>
        <p:txBody>
          <a:bodyPr/>
          <a:lstStyle/>
          <a:p>
            <a:pPr>
              <a:defRPr/>
            </a:pPr>
            <a:fld id="{B4EA1FA8-7563-43E9-9BDB-B1A397F5160D}" type="datetime1">
              <a:rPr lang="en-US" smtClean="0"/>
              <a:t>3/3/2017</a:t>
            </a:fld>
            <a:endParaRPr lang="en-US"/>
          </a:p>
        </p:txBody>
      </p:sp>
      <p:sp>
        <p:nvSpPr>
          <p:cNvPr id="5" name="Footer Placeholder 4"/>
          <p:cNvSpPr>
            <a:spLocks noGrp="1"/>
          </p:cNvSpPr>
          <p:nvPr>
            <p:ph type="ftr" sz="quarter" idx="11"/>
          </p:nvPr>
        </p:nvSpPr>
        <p:spPr/>
        <p:txBody>
          <a:bodyPr/>
          <a:lstStyle/>
          <a:p>
            <a:pPr>
              <a:defRPr/>
            </a:pPr>
            <a:r>
              <a:rPr lang="en-US" smtClean="0"/>
              <a:t>Doc #: 5-17-0006-00-agen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14503</TotalTime>
  <Words>1473</Words>
  <Application>Microsoft Office PowerPoint</Application>
  <PresentationFormat>On-screen Show (4:3)</PresentationFormat>
  <Paragraphs>355</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Thurs 3/09/17</vt:lpstr>
      <vt:lpstr>Tentative Schedule for Wed 3/10/17</vt:lpstr>
      <vt:lpstr>Tentative Schedule for Thurs 3/11/17</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Status</vt:lpstr>
      <vt:lpstr>Working Schedule for 1900.5.2</vt:lpstr>
      <vt:lpstr>1900.5.2 Status</vt:lpstr>
      <vt:lpstr>DySPAN-SC and Other Activities</vt:lpstr>
      <vt:lpstr>Marketing Inputs</vt:lpstr>
      <vt:lpstr>1900.5.1 Drafting Review (3/10/17)</vt:lpstr>
      <vt:lpstr>1900.5.2 Comment Resolution (3/11/17)</vt:lpstr>
      <vt:lpstr>WG Motions (3/11/17)</vt:lpstr>
      <vt:lpstr>Meeting Planning</vt:lpstr>
      <vt:lpstr>IEEE 1900.5 Meetings 11/28/16 – 12/1/16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296</cp:revision>
  <dcterms:created xsi:type="dcterms:W3CDTF">2013-08-13T02:52:21Z</dcterms:created>
  <dcterms:modified xsi:type="dcterms:W3CDTF">2017-03-03T20:42:38Z</dcterms:modified>
</cp:coreProperties>
</file>