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369" r:id="rId3"/>
    <p:sldId id="315" r:id="rId4"/>
    <p:sldId id="376" r:id="rId5"/>
    <p:sldId id="377" r:id="rId6"/>
    <p:sldId id="378" r:id="rId7"/>
    <p:sldId id="337" r:id="rId8"/>
    <p:sldId id="313" r:id="rId9"/>
    <p:sldId id="332" r:id="rId10"/>
    <p:sldId id="317" r:id="rId11"/>
    <p:sldId id="352" r:id="rId12"/>
    <p:sldId id="353" r:id="rId13"/>
    <p:sldId id="354" r:id="rId14"/>
    <p:sldId id="355" r:id="rId15"/>
    <p:sldId id="307" r:id="rId16"/>
    <p:sldId id="360" r:id="rId17"/>
    <p:sldId id="379" r:id="rId18"/>
    <p:sldId id="335" r:id="rId19"/>
    <p:sldId id="382" r:id="rId20"/>
    <p:sldId id="380" r:id="rId21"/>
    <p:sldId id="346" r:id="rId22"/>
    <p:sldId id="368" r:id="rId23"/>
    <p:sldId id="381"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528" autoAdjust="0"/>
    <p:restoredTop sz="94660"/>
  </p:normalViewPr>
  <p:slideViewPr>
    <p:cSldViewPr>
      <p:cViewPr varScale="1">
        <p:scale>
          <a:sx n="83" d="100"/>
          <a:sy n="83" d="100"/>
        </p:scale>
        <p:origin x="1656"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3/19/2016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a:t>
            </a:fld>
            <a:endParaRPr lang="en-US"/>
          </a:p>
        </p:txBody>
      </p:sp>
    </p:spTree>
    <p:extLst>
      <p:ext uri="{BB962C8B-B14F-4D97-AF65-F5344CB8AC3E}">
        <p14:creationId xmlns:p14="http://schemas.microsoft.com/office/powerpoint/2010/main" val="2556907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3</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764566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9</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319781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11</a:t>
            </a:fld>
            <a:endParaRPr lang="en-US"/>
          </a:p>
        </p:txBody>
      </p:sp>
    </p:spTree>
    <p:extLst>
      <p:ext uri="{BB962C8B-B14F-4D97-AF65-F5344CB8AC3E}">
        <p14:creationId xmlns:p14="http://schemas.microsoft.com/office/powerpoint/2010/main" val="371906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7DBB1CA-BE07-4FC3-9858-8A6E89673B4B}" type="slidenum">
              <a:rPr lang="en-US" altLang="en-US" sz="1300"/>
              <a:pPr>
                <a:spcBef>
                  <a:spcPct val="0"/>
                </a:spcBef>
              </a:pPr>
              <a:t>14</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131353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7BA2B8C8-A654-4224-BD4A-F1965367F1D7}" type="datetime1">
              <a:rPr lang="en-US" smtClean="0"/>
              <a:t>3/19/2016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5-16-0010-00-agen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74D8505D-FF23-443E-8C39-10428515BE22}" type="slidenum">
              <a:rPr lang="en-US"/>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62CA8A2-48CE-4595-B4E3-5516DC2DBC71}" type="datetime1">
              <a:rPr lang="en-US" smtClean="0"/>
              <a:t>3/19/2016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5-16-0010-00-agen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88F4EED-ACDA-42AB-9492-8D0CE134C762}" type="datetime1">
              <a:rPr lang="en-US" smtClean="0"/>
              <a:t>3/19/2016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5-16-0010-00-agen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D4C8CA5-AB18-4F26-A3B9-F4AF8416661D}" type="datetime1">
              <a:rPr lang="en-US" smtClean="0"/>
              <a:t>3/19/2016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5-16-0010-00-agen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986769F2-C589-4C46-B9E8-371DE6369B6E}" type="slidenum">
              <a:rPr lang="en-US"/>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C6504E8-A1B4-4F9D-B95C-4A33363F3D58}" type="datetime1">
              <a:rPr lang="en-US" smtClean="0"/>
              <a:t>3/19/2016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5-16-0010-00-agen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AA054915-73C9-4A2C-A9B0-5D3754D459F4}" type="slidenum">
              <a:rPr lang="en-US"/>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62A89747-88E6-4D32-A37E-C9D764E4FAB4}" type="datetime1">
              <a:rPr lang="en-US" smtClean="0"/>
              <a:t>3/19/2016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5-16-0010-00-agen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E20B579B-7133-498B-A1D9-92243F407C50}" type="slidenum">
              <a:rPr lang="en-US"/>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D2A5996-C807-426A-845A-C6BC92791B64}" type="datetime1">
              <a:rPr lang="en-US" smtClean="0"/>
              <a:t>3/19/2016</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Doc #: 5-16-0010-00-agen</a:t>
            </a:r>
            <a:endParaRPr lang="en-US"/>
          </a:p>
        </p:txBody>
      </p:sp>
      <p:sp>
        <p:nvSpPr>
          <p:cNvPr id="9" name="Slide Number Placeholder 5"/>
          <p:cNvSpPr>
            <a:spLocks noGrp="1"/>
          </p:cNvSpPr>
          <p:nvPr>
            <p:ph type="sldNum" sz="quarter" idx="12"/>
          </p:nvPr>
        </p:nvSpPr>
        <p:spPr/>
        <p:txBody>
          <a:bodyPr/>
          <a:lstStyle>
            <a:lvl1pPr>
              <a:defRPr/>
            </a:lvl1pPr>
          </a:lstStyle>
          <a:p>
            <a:pPr>
              <a:defRPr/>
            </a:pPr>
            <a:fld id="{C31C6EFB-7320-493C-BBBE-A1C695768ABB}" type="slidenum">
              <a:rPr lang="en-US"/>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2583D42-1AC4-4B08-B425-BA16C3968DCA}" type="datetime1">
              <a:rPr lang="en-US" smtClean="0"/>
              <a:t>3/19/2016</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Doc #: 5-16-0010-00-agen</a:t>
            </a:r>
            <a:endParaRPr lang="en-US"/>
          </a:p>
        </p:txBody>
      </p:sp>
      <p:sp>
        <p:nvSpPr>
          <p:cNvPr id="5" name="Slide Number Placeholder 5"/>
          <p:cNvSpPr>
            <a:spLocks noGrp="1"/>
          </p:cNvSpPr>
          <p:nvPr>
            <p:ph type="sldNum" sz="quarter" idx="12"/>
          </p:nvPr>
        </p:nvSpPr>
        <p:spPr/>
        <p:txBody>
          <a:bodyPr/>
          <a:lstStyle>
            <a:lvl1pPr>
              <a:defRPr/>
            </a:lvl1pPr>
          </a:lstStyle>
          <a:p>
            <a:pPr>
              <a:defRPr/>
            </a:pPr>
            <a:fld id="{9B07B3E5-9C92-4467-B532-D8FF4A69480D}" type="slidenum">
              <a:rPr lang="en-US"/>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4C96241-A20F-4466-B31B-32A125CD51C4}" type="datetime1">
              <a:rPr lang="en-US" smtClean="0"/>
              <a:t>3/19/2016</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Doc #: 5-16-0010-00-agen</a:t>
            </a:r>
            <a:endParaRPr lang="en-US"/>
          </a:p>
        </p:txBody>
      </p:sp>
      <p:sp>
        <p:nvSpPr>
          <p:cNvPr id="4" name="Slide Number Placeholder 5"/>
          <p:cNvSpPr>
            <a:spLocks noGrp="1"/>
          </p:cNvSpPr>
          <p:nvPr>
            <p:ph type="sldNum" sz="quarter" idx="12"/>
          </p:nvPr>
        </p:nvSpPr>
        <p:spPr/>
        <p:txBody>
          <a:bodyPr/>
          <a:lstStyle>
            <a:lvl1pPr>
              <a:defRPr/>
            </a:lvl1pPr>
          </a:lstStyle>
          <a:p>
            <a:pPr>
              <a:defRPr/>
            </a:pPr>
            <a:fld id="{24801112-3285-446D-8483-AC060328F4AD}" type="slidenum">
              <a:rPr lang="en-US"/>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6D66E0D-4213-4AC6-BCAF-4C838E1ED93D}" type="datetime1">
              <a:rPr lang="en-US" smtClean="0"/>
              <a:t>3/19/2016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5-16-0010-00-agen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9E5837C4-7DAA-414E-8DD6-2E4E3209ED75}" type="slidenum">
              <a:rPr lang="en-US"/>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2F9F0AC-0BBC-4063-A1DC-F7829D999B3D}" type="datetime1">
              <a:rPr lang="en-US" smtClean="0"/>
              <a:t>3/19/2016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5-16-0010-00-agen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8C776819-FDD6-496D-A946-822483615C5B}" type="datetime1">
              <a:rPr lang="en-US" smtClean="0"/>
              <a:t>3/19/2016</a:t>
            </a:fld>
            <a:endParaRPr lang="en-US"/>
          </a:p>
        </p:txBody>
      </p:sp>
      <p:sp>
        <p:nvSpPr>
          <p:cNvPr id="5" name="Footer Placeholder 4"/>
          <p:cNvSpPr>
            <a:spLocks noGrp="1"/>
          </p:cNvSpPr>
          <p:nvPr>
            <p:ph type="ftr" sz="quarter" idx="3"/>
          </p:nvPr>
        </p:nvSpPr>
        <p:spPr>
          <a:xfrm>
            <a:off x="3124200" y="6448425"/>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000099"/>
                </a:solidFill>
                <a:latin typeface="+mn-lt"/>
                <a:cs typeface="+mn-cs"/>
              </a:defRPr>
            </a:lvl1pPr>
          </a:lstStyle>
          <a:p>
            <a:pPr>
              <a:defRPr/>
            </a:pPr>
            <a:r>
              <a:rPr lang="en-US" smtClean="0"/>
              <a:t>Doc #: 5-16-0010-00-agen</a:t>
            </a:r>
            <a:endParaRPr lang="en-US"/>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sherman@baesystems.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dyspan-sc/dcn/16/sc-16-0003-05-MTNG-16th-general-meeting-of-ieee-dyspan-sc-meeting-schedule.xlsx" TargetMode="External"/><Relationship Id="rId2" Type="http://schemas.openxmlformats.org/officeDocument/2006/relationships/hyperlink" Target="http://grouper.ieee.org/groups/dyspan/files/piscataway-2016-information-package.pdf"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s://global.gotomeeting.com/join/679013973"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7600B36-4246-478B-BEAD-803C15C7094F}" type="datetime1">
              <a:rPr lang="en-US" smtClean="0">
                <a:solidFill>
                  <a:srgbClr val="000099"/>
                </a:solidFill>
              </a:rPr>
              <a:t>3/19/2016</a:t>
            </a:fld>
            <a:endParaRPr lang="en-US" smtClean="0">
              <a:solidFill>
                <a:srgbClr val="000099"/>
              </a:solidFill>
            </a:endParaRPr>
          </a:p>
        </p:txBody>
      </p:sp>
      <p:sp>
        <p:nvSpPr>
          <p:cNvPr id="2053"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DAD6724-F4FC-45F7-9E54-6E4EA16F559E}" type="slidenum">
              <a:rPr lang="en-US" smtClean="0">
                <a:solidFill>
                  <a:srgbClr val="000099"/>
                </a:solidFill>
              </a:rPr>
              <a:pPr fontAlgn="base">
                <a:spcBef>
                  <a:spcPct val="0"/>
                </a:spcBef>
                <a:spcAft>
                  <a:spcPct val="0"/>
                </a:spcAft>
                <a:defRPr/>
              </a:pPr>
              <a:t>1</a:t>
            </a:fld>
            <a:endParaRPr lang="en-US" dirty="0" smtClean="0">
              <a:solidFill>
                <a:srgbClr val="000099"/>
              </a:solidFill>
            </a:endParaRPr>
          </a:p>
        </p:txBody>
      </p:sp>
      <p:sp>
        <p:nvSpPr>
          <p:cNvPr id="2" name="Rectangle 2"/>
          <p:cNvSpPr>
            <a:spLocks noChangeArrowheads="1"/>
          </p:cNvSpPr>
          <p:nvPr/>
        </p:nvSpPr>
        <p:spPr bwMode="auto">
          <a:xfrm>
            <a:off x="685800" y="1785034"/>
            <a:ext cx="645907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and Admin for IEEE 1900.5 WG Meeting on </a:t>
            </a:r>
            <a:r>
              <a:rPr lang="en-US" sz="1200" b="1" dirty="0" smtClean="0">
                <a:latin typeface="Arial" pitchFamily="34" charset="0"/>
                <a:cs typeface="Times New Roman" pitchFamily="18" charset="0"/>
              </a:rPr>
              <a:t>2</a:t>
            </a:r>
            <a:r>
              <a:rPr lang="en-US" sz="1200" b="1" dirty="0" smtClean="0">
                <a:latin typeface="Arial" pitchFamily="34" charset="0"/>
                <a:cs typeface="Times New Roman" pitchFamily="18" charset="0"/>
              </a:rPr>
              <a:t>2-24 March </a:t>
            </a:r>
            <a:r>
              <a:rPr lang="en-US" sz="1200" b="1" dirty="0" smtClean="0">
                <a:latin typeface="Arial" pitchFamily="34" charset="0"/>
                <a:cs typeface="Times New Roman" pitchFamily="18" charset="0"/>
              </a:rPr>
              <a:t>2016 </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a:t>
            </a:r>
            <a:r>
              <a:rPr lang="en-US" sz="1200" b="1" dirty="0" smtClean="0">
                <a:latin typeface="Arial" pitchFamily="34" charset="0"/>
                <a:cs typeface="Times New Roman" pitchFamily="18" charset="0"/>
              </a:rPr>
              <a:t>19</a:t>
            </a:r>
            <a:r>
              <a:rPr lang="en-US" sz="1200" b="1" dirty="0" smtClean="0">
                <a:latin typeface="Arial" pitchFamily="34" charset="0"/>
                <a:cs typeface="Times New Roman" pitchFamily="18" charset="0"/>
              </a:rPr>
              <a:t> March </a:t>
            </a:r>
            <a:r>
              <a:rPr lang="en-US" sz="1200" b="1" dirty="0" smtClean="0">
                <a:latin typeface="Arial" pitchFamily="34" charset="0"/>
                <a:cs typeface="Times New Roman" pitchFamily="18" charset="0"/>
              </a:rPr>
              <a:t>2016</a:t>
            </a:r>
            <a:endParaRPr lang="en-US" sz="900" dirty="0">
              <a:latin typeface="Arial" pitchFamily="34" charset="0"/>
            </a:endParaRPr>
          </a:p>
          <a:p>
            <a:pPr eaLnBrk="0" hangingPunct="0"/>
            <a:r>
              <a:rPr lang="en-US" sz="1200" b="1" dirty="0">
                <a:latin typeface="Arial" pitchFamily="34" charset="0"/>
                <a:cs typeface="Times New Roman" pitchFamily="18" charset="0"/>
              </a:rPr>
              <a:t>Document No: </a:t>
            </a:r>
            <a:r>
              <a:rPr lang="en-US" sz="1200" b="1" dirty="0" smtClean="0">
                <a:latin typeface="Arial" pitchFamily="34" charset="0"/>
                <a:cs typeface="Times New Roman" pitchFamily="18" charset="0"/>
              </a:rPr>
              <a:t>5-16-0010-00-agen</a:t>
            </a:r>
            <a:endParaRPr lang="en-US" dirty="0">
              <a:latin typeface="Arial" pitchFamily="34" charset="0"/>
            </a:endParaRPr>
          </a:p>
        </p:txBody>
      </p:sp>
      <p:graphicFrame>
        <p:nvGraphicFramePr>
          <p:cNvPr id="7" name="Group 40"/>
          <p:cNvGraphicFramePr>
            <a:graphicFrameLocks noGrp="1"/>
          </p:cNvGraphicFramePr>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xmlns="" val="20000"/>
                    </a:ext>
                  </a:extLst>
                </a:gridCol>
                <a:gridCol w="1289973">
                  <a:extLst>
                    <a:ext uri="{9D8B030D-6E8A-4147-A177-3AD203B41FA5}">
                      <a16:colId xmlns:a16="http://schemas.microsoft.com/office/drawing/2014/main" xmlns="" val="20001"/>
                    </a:ext>
                  </a:extLst>
                </a:gridCol>
                <a:gridCol w="1219200">
                  <a:extLst>
                    <a:ext uri="{9D8B030D-6E8A-4147-A177-3AD203B41FA5}">
                      <a16:colId xmlns:a16="http://schemas.microsoft.com/office/drawing/2014/main" xmlns="" val="20002"/>
                    </a:ext>
                  </a:extLst>
                </a:gridCol>
                <a:gridCol w="1143000">
                  <a:extLst>
                    <a:ext uri="{9D8B030D-6E8A-4147-A177-3AD203B41FA5}">
                      <a16:colId xmlns:a16="http://schemas.microsoft.com/office/drawing/2014/main" xmlns="" val="20003"/>
                    </a:ext>
                  </a:extLst>
                </a:gridCol>
                <a:gridCol w="2666999">
                  <a:extLst>
                    <a:ext uri="{9D8B030D-6E8A-4147-A177-3AD203B41FA5}">
                      <a16:colId xmlns:a16="http://schemas.microsoft.com/office/drawing/2014/main" xmlns=""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smtClean="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 Sherman</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BAE Systems</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Wayne, NJ</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973-229-9520</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matthew.sherman@baesystems.com</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bl>
          </a:graphicData>
        </a:graphic>
      </p:graphicFrame>
      <p:sp>
        <p:nvSpPr>
          <p:cNvPr id="2073" name="Rectangle 23"/>
          <p:cNvSpPr>
            <a:spLocks noChangeArrowheads="1"/>
          </p:cNvSpPr>
          <p:nvPr/>
        </p:nvSpPr>
        <p:spPr bwMode="auto">
          <a:xfrm>
            <a:off x="609600" y="2414588"/>
            <a:ext cx="7772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in6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latin typeface="Arial" pitchFamily="34" charset="0"/>
                <a:cs typeface="Times New Roman" pitchFamily="18" charset="0"/>
                <a:hlinkClick r:id="rId3"/>
              </a:rPr>
              <a:t>matthew.sherman@baesystems.com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4"/>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
        <p:nvSpPr>
          <p:cNvPr id="2074" name="TextBox 1"/>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4" name="Footer Placeholder 3"/>
          <p:cNvSpPr>
            <a:spLocks noGrp="1"/>
          </p:cNvSpPr>
          <p:nvPr>
            <p:ph type="ftr" sz="quarter" idx="11"/>
          </p:nvPr>
        </p:nvSpPr>
        <p:spPr/>
        <p:txBody>
          <a:bodyPr/>
          <a:lstStyle/>
          <a:p>
            <a:pPr>
              <a:defRPr/>
            </a:pPr>
            <a:r>
              <a:rPr lang="en-US" dirty="0" smtClean="0"/>
              <a:t>Doc #: </a:t>
            </a:r>
            <a:r>
              <a:rPr lang="en-US" dirty="0" smtClean="0"/>
              <a:t>5-16-0010-00-agen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smtClean="0"/>
              <a:t>Approval of Agenda</a:t>
            </a:r>
          </a:p>
        </p:txBody>
      </p:sp>
      <p:sp>
        <p:nvSpPr>
          <p:cNvPr id="7171" name="Content Placeholder 2"/>
          <p:cNvSpPr>
            <a:spLocks noGrp="1"/>
          </p:cNvSpPr>
          <p:nvPr>
            <p:ph idx="1"/>
          </p:nvPr>
        </p:nvSpPr>
        <p:spPr/>
        <p:txBody>
          <a:bodyPr/>
          <a:lstStyle/>
          <a:p>
            <a:r>
              <a:rPr dirty="0" smtClean="0"/>
              <a:t>Motion to approve Adjusted Agenda contained in </a:t>
            </a:r>
            <a:r>
              <a:rPr dirty="0" smtClean="0"/>
              <a:t>XXX</a:t>
            </a:r>
            <a:endParaRPr dirty="0" smtClean="0"/>
          </a:p>
          <a:p>
            <a:r>
              <a:rPr dirty="0" smtClean="0"/>
              <a:t>Mover:  </a:t>
            </a:r>
          </a:p>
          <a:p>
            <a:r>
              <a:rPr dirty="0" smtClean="0"/>
              <a:t>Second: </a:t>
            </a:r>
            <a:endParaRPr lang="en-US" dirty="0"/>
          </a:p>
          <a:p>
            <a:r>
              <a:rPr lang="en-US" dirty="0" smtClean="0"/>
              <a:t>Vote: </a:t>
            </a:r>
            <a:endParaRPr dirty="0" smtClean="0"/>
          </a:p>
        </p:txBody>
      </p:sp>
      <p:sp>
        <p:nvSpPr>
          <p:cNvPr id="4" name="Date Placeholder 3"/>
          <p:cNvSpPr>
            <a:spLocks noGrp="1"/>
          </p:cNvSpPr>
          <p:nvPr>
            <p:ph type="dt" sz="quarter" idx="10"/>
          </p:nvPr>
        </p:nvSpPr>
        <p:spPr/>
        <p:txBody>
          <a:bodyPr/>
          <a:lstStyle/>
          <a:p>
            <a:pPr>
              <a:defRPr/>
            </a:pPr>
            <a:fld id="{ABF5975A-BF43-49B3-ADC6-03998A0630DE}" type="datetime1">
              <a:rPr lang="en-US" smtClean="0"/>
              <a:t>3/19/2016</a:t>
            </a:fld>
            <a:endParaRPr lang="en-US"/>
          </a:p>
        </p:txBody>
      </p:sp>
      <p:sp>
        <p:nvSpPr>
          <p:cNvPr id="5" name="Footer Placeholder 4"/>
          <p:cNvSpPr>
            <a:spLocks noGrp="1"/>
          </p:cNvSpPr>
          <p:nvPr>
            <p:ph type="ftr" sz="quarter" idx="11"/>
          </p:nvPr>
        </p:nvSpPr>
        <p:spPr/>
        <p:txBody>
          <a:bodyPr/>
          <a:lstStyle/>
          <a:p>
            <a:pPr>
              <a:defRPr/>
            </a:pPr>
            <a:r>
              <a:rPr lang="en-US" smtClean="0"/>
              <a:t>Doc #: 5-16-0010-00-agen</a:t>
            </a:r>
            <a:endParaRPr lang="en-US"/>
          </a:p>
        </p:txBody>
      </p:sp>
      <p:sp>
        <p:nvSpPr>
          <p:cNvPr id="6" name="Slide Number Placeholder 5"/>
          <p:cNvSpPr>
            <a:spLocks noGrp="1"/>
          </p:cNvSpPr>
          <p:nvPr>
            <p:ph type="sldNum" sz="quarter" idx="12"/>
          </p:nvPr>
        </p:nvSpPr>
        <p:spPr/>
        <p:txBody>
          <a:bodyPr/>
          <a:lstStyle/>
          <a:p>
            <a:pPr>
              <a:defRPr/>
            </a:pPr>
            <a:fld id="{37121803-2D18-4F48-9883-FC84CD494002}" type="slidenum">
              <a:rPr lang="en-US" smtClean="0"/>
              <a:pPr>
                <a:defRPr/>
              </a:pPr>
              <a:t>10</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dirty="0" smtClean="0"/>
              <a:t>All participants in this meeting have certain obligations under the IEEE-SA Patent Policy. </a:t>
            </a:r>
          </a:p>
          <a:p>
            <a:pPr lvl="1">
              <a:buFont typeface="Arial" panose="020B0604020202020204"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anose="020B0604020202020204"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anose="020B0604020202020204"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smtClean="0">
                <a:solidFill>
                  <a:srgbClr val="003399"/>
                </a:solidFill>
              </a:rPr>
              <a:t>No duty to perform a patent search</a:t>
            </a:r>
            <a:endParaRPr lang="en-US" altLang="en-US" sz="1600" dirty="0" smtClean="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6DAEEAC0-041C-44A2-8D03-83B65A5DDD9B}" type="datetime1">
              <a:rPr lang="en-US" smtClean="0"/>
              <a:t>3/19/2016</a:t>
            </a:fld>
            <a:endParaRPr lang="en-US"/>
          </a:p>
        </p:txBody>
      </p:sp>
      <p:sp>
        <p:nvSpPr>
          <p:cNvPr id="3" name="Footer Placeholder 2"/>
          <p:cNvSpPr>
            <a:spLocks noGrp="1"/>
          </p:cNvSpPr>
          <p:nvPr>
            <p:ph type="ftr" sz="quarter" idx="11"/>
          </p:nvPr>
        </p:nvSpPr>
        <p:spPr/>
        <p:txBody>
          <a:bodyPr/>
          <a:lstStyle/>
          <a:p>
            <a:pPr>
              <a:defRPr/>
            </a:pPr>
            <a:r>
              <a:rPr lang="en-US" smtClean="0"/>
              <a:t>Doc #: 5-16-0010-00-agen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11</a:t>
            </a:fld>
            <a:endParaRPr lang="en-US"/>
          </a:p>
        </p:txBody>
      </p:sp>
    </p:spTree>
    <p:extLst>
      <p:ext uri="{BB962C8B-B14F-4D97-AF65-F5344CB8AC3E}">
        <p14:creationId xmlns:p14="http://schemas.microsoft.com/office/powerpoint/2010/main" val="36473855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smtClean="0"/>
              <a:t>Patent Related Links</a:t>
            </a:r>
            <a:endParaRPr lang="en-US" altLang="en-US" u="sng"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smtClean="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smtClean="0">
                <a:cs typeface="Times New Roman" panose="02020603050405020304" pitchFamily="18" charset="0"/>
              </a:rPr>
              <a:t>	Patent Policy is stated in these sources:</a:t>
            </a:r>
          </a:p>
          <a:p>
            <a:pPr lvl="1">
              <a:lnSpc>
                <a:spcPct val="90000"/>
              </a:lnSpc>
              <a:buFont typeface="Monotype Sorts"/>
              <a:buNone/>
            </a:pPr>
            <a:r>
              <a:rPr lang="en-GB" altLang="en-US" sz="2400" smtClean="0"/>
              <a:t>		IEEE-SA Standards Boards Bylaws</a:t>
            </a:r>
          </a:p>
          <a:p>
            <a:pPr lvl="1">
              <a:lnSpc>
                <a:spcPct val="90000"/>
              </a:lnSpc>
              <a:buFont typeface="Monotype Sorts"/>
              <a:buNone/>
            </a:pPr>
            <a:r>
              <a:rPr lang="en-US" altLang="en-US" sz="2100" smtClean="0"/>
              <a:t>		</a:t>
            </a:r>
            <a:r>
              <a:rPr lang="en-US" altLang="en-US" sz="2100" i="1" smtClean="0"/>
              <a:t>http://standards.ieee.org/develop/policies/bylaws/sect6-7.html#6</a:t>
            </a:r>
          </a:p>
          <a:p>
            <a:pPr lvl="1">
              <a:lnSpc>
                <a:spcPct val="90000"/>
              </a:lnSpc>
              <a:buFont typeface="Monotype Sorts"/>
              <a:buNone/>
            </a:pPr>
            <a:r>
              <a:rPr lang="en-GB" altLang="en-US" sz="2400" smtClean="0"/>
              <a:t>		IEEE-SA Standards Board Operations Manual</a:t>
            </a:r>
          </a:p>
          <a:p>
            <a:pPr lvl="1">
              <a:lnSpc>
                <a:spcPct val="90000"/>
              </a:lnSpc>
              <a:buFont typeface="Monotype Sorts"/>
              <a:buNone/>
            </a:pPr>
            <a:r>
              <a:rPr lang="en-US" altLang="en-US" sz="2400" smtClean="0"/>
              <a:t>		</a:t>
            </a:r>
            <a:r>
              <a:rPr lang="en-US" altLang="en-US" sz="2100" i="1" smtClean="0"/>
              <a:t>http://standards.ieee.org/develop/policies/opman/sect6.html#6.3</a:t>
            </a:r>
            <a:endParaRPr lang="en-US" altLang="en-US" sz="2400" smtClean="0"/>
          </a:p>
          <a:p>
            <a:pPr lvl="1">
              <a:lnSpc>
                <a:spcPct val="90000"/>
              </a:lnSpc>
              <a:buFont typeface="Monotype Sorts"/>
              <a:buNone/>
            </a:pPr>
            <a:r>
              <a:rPr lang="en-US" altLang="en-US" sz="2400" smtClean="0">
                <a:cs typeface="Times New Roman" panose="02020603050405020304" pitchFamily="18" charset="0"/>
              </a:rPr>
              <a:t>	Material about the patent policy is available at</a:t>
            </a:r>
            <a:r>
              <a:rPr lang="en-US" altLang="en-US" sz="2400" smtClean="0"/>
              <a:t> </a:t>
            </a:r>
          </a:p>
          <a:p>
            <a:pPr lvl="1">
              <a:lnSpc>
                <a:spcPct val="90000"/>
              </a:lnSpc>
              <a:buFont typeface="Monotype Sorts"/>
              <a:buNone/>
            </a:pPr>
            <a:r>
              <a:rPr lang="en-US" altLang="en-US" sz="2400" smtClean="0"/>
              <a:t>		</a:t>
            </a:r>
            <a:r>
              <a:rPr lang="en-US" altLang="en-US" sz="2100" i="1" smtClean="0"/>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fld id="{3C93C328-4598-4E60-82D4-C28C942D7EF6}" type="datetime1">
              <a:rPr lang="en-US" smtClean="0"/>
              <a:t>3/19/2016</a:t>
            </a:fld>
            <a:endParaRPr lang="en-US"/>
          </a:p>
        </p:txBody>
      </p:sp>
      <p:sp>
        <p:nvSpPr>
          <p:cNvPr id="3" name="Footer Placeholder 2"/>
          <p:cNvSpPr>
            <a:spLocks noGrp="1"/>
          </p:cNvSpPr>
          <p:nvPr>
            <p:ph type="ftr" sz="quarter" idx="11"/>
          </p:nvPr>
        </p:nvSpPr>
        <p:spPr/>
        <p:txBody>
          <a:bodyPr/>
          <a:lstStyle/>
          <a:p>
            <a:pPr>
              <a:defRPr/>
            </a:pPr>
            <a:r>
              <a:rPr lang="en-US" smtClean="0"/>
              <a:t>Doc #: 5-16-0010-00-agen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12</a:t>
            </a:fld>
            <a:endParaRPr lang="en-US"/>
          </a:p>
        </p:txBody>
      </p:sp>
    </p:spTree>
    <p:extLst>
      <p:ext uri="{BB962C8B-B14F-4D97-AF65-F5344CB8AC3E}">
        <p14:creationId xmlns:p14="http://schemas.microsoft.com/office/powerpoint/2010/main" val="10777032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lstStyle/>
          <a:p>
            <a:pPr>
              <a:buFont typeface="Arial" panose="020B0604020202020204" pitchFamily="34" charset="0"/>
              <a:buChar char="•"/>
            </a:pPr>
            <a:r>
              <a:rPr lang="en-US" alt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smtClean="0"/>
              <a:t>Either speak up now or</a:t>
            </a:r>
          </a:p>
          <a:p>
            <a:pPr lvl="1">
              <a:buFont typeface="Arial" panose="020B0604020202020204" pitchFamily="34" charset="0"/>
              <a:buChar char="•"/>
            </a:pPr>
            <a:r>
              <a:rPr lang="en-US" altLang="en-US" sz="2000" smtClean="0"/>
              <a:t>Provide the chair of this group with the identity of the holder(s) of any and all such claims as soon as possible or</a:t>
            </a:r>
          </a:p>
          <a:p>
            <a:pPr lvl="1">
              <a:buFont typeface="Arial" panose="020B0604020202020204" pitchFamily="34" charset="0"/>
              <a:buChar char="•"/>
            </a:pPr>
            <a:r>
              <a:rPr lang="en-US" altLang="en-US" sz="2000" smtClean="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182EC6A3-CB98-4B47-A27F-71D86D435B12}" type="datetime1">
              <a:rPr lang="en-US" smtClean="0"/>
              <a:t>3/19/2016</a:t>
            </a:fld>
            <a:endParaRPr lang="en-US"/>
          </a:p>
        </p:txBody>
      </p:sp>
      <p:sp>
        <p:nvSpPr>
          <p:cNvPr id="3" name="Footer Placeholder 2"/>
          <p:cNvSpPr>
            <a:spLocks noGrp="1"/>
          </p:cNvSpPr>
          <p:nvPr>
            <p:ph type="ftr" sz="quarter" idx="11"/>
          </p:nvPr>
        </p:nvSpPr>
        <p:spPr/>
        <p:txBody>
          <a:bodyPr/>
          <a:lstStyle/>
          <a:p>
            <a:pPr>
              <a:defRPr/>
            </a:pPr>
            <a:r>
              <a:rPr lang="en-US" smtClean="0"/>
              <a:t>Doc #: 5-16-0010-00-agen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13</a:t>
            </a:fld>
            <a:endParaRPr lang="en-US"/>
          </a:p>
        </p:txBody>
      </p:sp>
    </p:spTree>
    <p:extLst>
      <p:ext uri="{BB962C8B-B14F-4D97-AF65-F5344CB8AC3E}">
        <p14:creationId xmlns:p14="http://schemas.microsoft.com/office/powerpoint/2010/main" val="14136371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a:lnSpc>
                <a:spcPct val="80000"/>
              </a:lnSpc>
              <a:spcAft>
                <a:spcPct val="40000"/>
              </a:spcAft>
              <a:buFont typeface="Arial" panose="020B0604020202020204" pitchFamily="34" charset="0"/>
              <a:buChar char="•"/>
            </a:pPr>
            <a:r>
              <a:rPr lang="en-US" altLang="en-US" sz="1800" b="1"/>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a:t>Don’t discuss specific license rates, terms, or conditions.</a:t>
            </a:r>
          </a:p>
          <a:p>
            <a:pPr lvl="2">
              <a:lnSpc>
                <a:spcPct val="80000"/>
              </a:lnSpc>
              <a:spcAft>
                <a:spcPct val="40000"/>
              </a:spcAft>
              <a:buFont typeface="Arial" panose="020B0604020202020204" pitchFamily="34" charset="0"/>
              <a:buChar char="•"/>
            </a:pPr>
            <a:r>
              <a:rPr lang="en-US" altLang="en-US" sz="140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a:t>Technical considerations remain primary focus</a:t>
            </a:r>
            <a:endParaRPr lang="en-US" altLang="en-US" sz="1400"/>
          </a:p>
          <a:p>
            <a:pPr lvl="1">
              <a:lnSpc>
                <a:spcPct val="80000"/>
              </a:lnSpc>
              <a:spcAft>
                <a:spcPct val="40000"/>
              </a:spcAft>
              <a:buFont typeface="Arial" panose="020B0604020202020204" pitchFamily="34" charset="0"/>
              <a:buChar char="•"/>
            </a:pPr>
            <a:r>
              <a:rPr lang="en-US" altLang="en-US" sz="1600" b="1"/>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a:t>Don’t be silent if inappropriate topics are discussed … do formally object.</a:t>
            </a:r>
          </a:p>
          <a:p>
            <a:pPr algn="ctr">
              <a:lnSpc>
                <a:spcPct val="80000"/>
              </a:lnSpc>
              <a:buFont typeface="Monotype Sorts"/>
              <a:buNone/>
            </a:pPr>
            <a:r>
              <a:rPr lang="en-US" altLang="en-US" sz="1000" b="1"/>
              <a:t>---------------------------------------------------------------   </a:t>
            </a:r>
            <a:endParaRPr lang="en-US" altLang="en-US" sz="1200" b="1"/>
          </a:p>
          <a:p>
            <a:pPr algn="ctr">
              <a:lnSpc>
                <a:spcPct val="80000"/>
              </a:lnSpc>
              <a:buFont typeface="Monotype Sorts"/>
              <a:buNone/>
            </a:pPr>
            <a:r>
              <a:rPr lang="en-US" altLang="en-US" sz="1200" b="1"/>
              <a:t>See </a:t>
            </a:r>
            <a:r>
              <a:rPr lang="en-US" altLang="en-US" sz="1200" b="1" i="1"/>
              <a:t>IEEE-SA Standards Board Operations Manual</a:t>
            </a:r>
            <a:r>
              <a:rPr lang="en-US" altLang="en-US" sz="1200" b="1"/>
              <a:t>, clause 5.3.10 and </a:t>
            </a:r>
            <a:r>
              <a:rPr lang="en-GB" altLang="en-US" sz="1200" b="1"/>
              <a:t>“Promoting Competition and Innovation: What You Need to Know about the IEEE Standards Association's Antitrust and Competition Policy”</a:t>
            </a:r>
            <a:r>
              <a:rPr lang="en-US" altLang="en-US" sz="1200" b="1"/>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#4</a:t>
            </a:r>
            <a:endParaRPr lang="en-US" altLang="en-US" sz="240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D61A8A95-747A-4F4C-BB82-453396CB99A0}" type="datetime1">
              <a:rPr lang="en-US" smtClean="0"/>
              <a:t>3/19/2016</a:t>
            </a:fld>
            <a:endParaRPr lang="en-US"/>
          </a:p>
        </p:txBody>
      </p:sp>
      <p:sp>
        <p:nvSpPr>
          <p:cNvPr id="3" name="Footer Placeholder 2"/>
          <p:cNvSpPr>
            <a:spLocks noGrp="1"/>
          </p:cNvSpPr>
          <p:nvPr>
            <p:ph type="ftr" sz="quarter" idx="11"/>
          </p:nvPr>
        </p:nvSpPr>
        <p:spPr/>
        <p:txBody>
          <a:bodyPr/>
          <a:lstStyle/>
          <a:p>
            <a:pPr>
              <a:defRPr/>
            </a:pPr>
            <a:r>
              <a:rPr lang="en-US" smtClean="0"/>
              <a:t>Doc #: 5-16-0010-00-agen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14</a:t>
            </a:fld>
            <a:endParaRPr lang="en-US"/>
          </a:p>
        </p:txBody>
      </p:sp>
    </p:spTree>
    <p:extLst>
      <p:ext uri="{BB962C8B-B14F-4D97-AF65-F5344CB8AC3E}">
        <p14:creationId xmlns:p14="http://schemas.microsoft.com/office/powerpoint/2010/main" val="3264869999"/>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smtClean="0"/>
              <a:t>Minutes for approval</a:t>
            </a:r>
          </a:p>
        </p:txBody>
      </p:sp>
      <p:sp>
        <p:nvSpPr>
          <p:cNvPr id="12291" name="Content Placeholder 2"/>
          <p:cNvSpPr>
            <a:spLocks noGrp="1"/>
          </p:cNvSpPr>
          <p:nvPr>
            <p:ph idx="1"/>
          </p:nvPr>
        </p:nvSpPr>
        <p:spPr/>
        <p:txBody>
          <a:bodyPr/>
          <a:lstStyle/>
          <a:p>
            <a:r>
              <a:rPr dirty="0" smtClean="0"/>
              <a:t>Motion to approve WG minutes contained in</a:t>
            </a:r>
          </a:p>
          <a:p>
            <a:pPr marL="0" indent="0" eaLnBrk="1" fontAlgn="auto" hangingPunct="1">
              <a:lnSpc>
                <a:spcPct val="115000"/>
              </a:lnSpc>
              <a:spcBef>
                <a:spcPts val="0"/>
              </a:spcBef>
              <a:spcAft>
                <a:spcPts val="0"/>
              </a:spcAft>
              <a:buNone/>
              <a:defRPr/>
            </a:pPr>
            <a:r>
              <a:rPr lang="en-US" dirty="0" smtClean="0">
                <a:ea typeface="Calibri"/>
                <a:cs typeface="Times New Roman"/>
              </a:rPr>
              <a:t>TBD</a:t>
            </a:r>
            <a:endParaRPr dirty="0" smtClean="0"/>
          </a:p>
          <a:p>
            <a:endParaRPr dirty="0" smtClean="0"/>
          </a:p>
          <a:p>
            <a:r>
              <a:rPr dirty="0" smtClean="0"/>
              <a:t>Mover:  </a:t>
            </a:r>
          </a:p>
          <a:p>
            <a:r>
              <a:rPr dirty="0" smtClean="0"/>
              <a:t>Second:</a:t>
            </a:r>
          </a:p>
          <a:p>
            <a:r>
              <a:rPr lang="en-US" dirty="0" smtClean="0"/>
              <a:t>Vote:</a:t>
            </a:r>
            <a:endParaRPr dirty="0" smtClean="0"/>
          </a:p>
        </p:txBody>
      </p:sp>
      <p:sp>
        <p:nvSpPr>
          <p:cNvPr id="4" name="Date Placeholder 3"/>
          <p:cNvSpPr>
            <a:spLocks noGrp="1"/>
          </p:cNvSpPr>
          <p:nvPr>
            <p:ph type="dt" sz="quarter" idx="10"/>
          </p:nvPr>
        </p:nvSpPr>
        <p:spPr/>
        <p:txBody>
          <a:bodyPr/>
          <a:lstStyle/>
          <a:p>
            <a:pPr>
              <a:defRPr/>
            </a:pPr>
            <a:fld id="{C946D7AC-AE6A-4C1F-987B-2A8A9D6F5C22}" type="datetime1">
              <a:rPr lang="en-US" smtClean="0"/>
              <a:t>3/19/2016</a:t>
            </a:fld>
            <a:endParaRPr lang="en-US"/>
          </a:p>
        </p:txBody>
      </p:sp>
      <p:sp>
        <p:nvSpPr>
          <p:cNvPr id="5" name="Footer Placeholder 4"/>
          <p:cNvSpPr>
            <a:spLocks noGrp="1"/>
          </p:cNvSpPr>
          <p:nvPr>
            <p:ph type="ftr" sz="quarter" idx="11"/>
          </p:nvPr>
        </p:nvSpPr>
        <p:spPr/>
        <p:txBody>
          <a:bodyPr/>
          <a:lstStyle/>
          <a:p>
            <a:pPr>
              <a:defRPr/>
            </a:pPr>
            <a:r>
              <a:rPr lang="en-US" smtClean="0"/>
              <a:t>Doc #: 5-16-0010-00-agen</a:t>
            </a:r>
            <a:endParaRPr lang="en-US"/>
          </a:p>
        </p:txBody>
      </p:sp>
      <p:sp>
        <p:nvSpPr>
          <p:cNvPr id="6" name="Slide Number Placeholder 5"/>
          <p:cNvSpPr>
            <a:spLocks noGrp="1"/>
          </p:cNvSpPr>
          <p:nvPr>
            <p:ph type="sldNum" sz="quarter" idx="12"/>
          </p:nvPr>
        </p:nvSpPr>
        <p:spPr/>
        <p:txBody>
          <a:bodyPr/>
          <a:lstStyle/>
          <a:p>
            <a:pPr>
              <a:defRPr/>
            </a:pPr>
            <a:fld id="{7FE86D48-55D4-4832-AD65-0E7A90F87B93}" type="slidenum">
              <a:rPr lang="en-US" smtClean="0"/>
              <a:pPr>
                <a:defRPr/>
              </a:pPr>
              <a:t>15</a:t>
            </a:fld>
            <a:endParaRPr lang="en-US"/>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1900.5.1 </a:t>
            </a:r>
            <a:r>
              <a:rPr lang="en-US" dirty="0" smtClean="0"/>
              <a:t>Review (3/22/16</a:t>
            </a:r>
            <a:r>
              <a:rPr lang="en-US" dirty="0" smtClean="0"/>
              <a:t>)</a:t>
            </a:r>
            <a:endParaRPr lang="en-US" dirty="0"/>
          </a:p>
        </p:txBody>
      </p:sp>
      <p:sp>
        <p:nvSpPr>
          <p:cNvPr id="3" name="Content Placeholder 2"/>
          <p:cNvSpPr>
            <a:spLocks noGrp="1"/>
          </p:cNvSpPr>
          <p:nvPr>
            <p:ph idx="1"/>
          </p:nvPr>
        </p:nvSpPr>
        <p:spPr/>
        <p:txBody>
          <a:bodyPr/>
          <a:lstStyle/>
          <a:p>
            <a:r>
              <a:rPr lang="en-US" dirty="0"/>
              <a:t>Review of latest developments with draft</a:t>
            </a:r>
          </a:p>
          <a:p>
            <a:r>
              <a:rPr lang="en-US" dirty="0"/>
              <a:t>Inputs on use cases, requirements and direction of draft</a:t>
            </a:r>
          </a:p>
        </p:txBody>
      </p:sp>
      <p:sp>
        <p:nvSpPr>
          <p:cNvPr id="4" name="Date Placeholder 3"/>
          <p:cNvSpPr>
            <a:spLocks noGrp="1"/>
          </p:cNvSpPr>
          <p:nvPr>
            <p:ph type="dt" sz="half" idx="10"/>
          </p:nvPr>
        </p:nvSpPr>
        <p:spPr/>
        <p:txBody>
          <a:bodyPr/>
          <a:lstStyle/>
          <a:p>
            <a:pPr>
              <a:defRPr/>
            </a:pPr>
            <a:fld id="{AA32B566-D3C6-44E8-ABE9-A6D58E34F0FA}" type="datetime1">
              <a:rPr lang="en-US" smtClean="0"/>
              <a:t>3/19/2016</a:t>
            </a:fld>
            <a:endParaRPr lang="en-US"/>
          </a:p>
        </p:txBody>
      </p:sp>
      <p:sp>
        <p:nvSpPr>
          <p:cNvPr id="5" name="Footer Placeholder 4"/>
          <p:cNvSpPr>
            <a:spLocks noGrp="1"/>
          </p:cNvSpPr>
          <p:nvPr>
            <p:ph type="ftr" sz="quarter" idx="11"/>
          </p:nvPr>
        </p:nvSpPr>
        <p:spPr/>
        <p:txBody>
          <a:bodyPr/>
          <a:lstStyle/>
          <a:p>
            <a:pPr>
              <a:defRPr/>
            </a:pPr>
            <a:r>
              <a:rPr lang="en-US" smtClean="0"/>
              <a:t>Doc #: 5-16-0010-00-agen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16</a:t>
            </a:fld>
            <a:endParaRPr lang="en-US"/>
          </a:p>
        </p:txBody>
      </p:sp>
    </p:spTree>
    <p:extLst>
      <p:ext uri="{BB962C8B-B14F-4D97-AF65-F5344CB8AC3E}">
        <p14:creationId xmlns:p14="http://schemas.microsoft.com/office/powerpoint/2010/main" val="15144602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17463"/>
            <a:ext cx="8229600" cy="1143000"/>
          </a:xfrm>
        </p:spPr>
        <p:txBody>
          <a:bodyPr/>
          <a:lstStyle/>
          <a:p>
            <a:r>
              <a:rPr altLang="en-US" smtClean="0"/>
              <a:t>Working Schedule for 1900.5.1</a:t>
            </a:r>
          </a:p>
        </p:txBody>
      </p:sp>
      <p:sp>
        <p:nvSpPr>
          <p:cNvPr id="8195" name="Content Placeholder 2"/>
          <p:cNvSpPr>
            <a:spLocks noGrp="1"/>
          </p:cNvSpPr>
          <p:nvPr>
            <p:ph idx="1"/>
          </p:nvPr>
        </p:nvSpPr>
        <p:spPr>
          <a:xfrm>
            <a:off x="381000" y="1447800"/>
            <a:ext cx="8229600" cy="4525963"/>
          </a:xfrm>
        </p:spPr>
        <p:txBody>
          <a:bodyPr/>
          <a:lstStyle/>
          <a:p>
            <a:r>
              <a:rPr altLang="en-US" sz="1400" smtClean="0"/>
              <a:t>Complete Draft for Clause 4					7/30√</a:t>
            </a:r>
          </a:p>
          <a:p>
            <a:r>
              <a:rPr altLang="en-US" sz="1400" smtClean="0"/>
              <a:t>Complete Draft for Clause 5					10/15     </a:t>
            </a:r>
            <a:r>
              <a:rPr altLang="en-US" sz="1400" b="1" smtClean="0">
                <a:solidFill>
                  <a:srgbClr val="FF0000"/>
                </a:solidFill>
              </a:rPr>
              <a:t>1/16</a:t>
            </a:r>
          </a:p>
          <a:p>
            <a:r>
              <a:rPr altLang="en-US" sz="1400" smtClean="0"/>
              <a:t>Complete Draft for Clause 6					1/16       </a:t>
            </a:r>
            <a:r>
              <a:rPr altLang="en-US" sz="1400" b="1" smtClean="0">
                <a:solidFill>
                  <a:srgbClr val="FF0000"/>
                </a:solidFill>
              </a:rPr>
              <a:t>2/16</a:t>
            </a:r>
            <a:endParaRPr altLang="en-US" sz="1400" smtClean="0"/>
          </a:p>
          <a:p>
            <a:r>
              <a:rPr altLang="en-US" sz="1400" smtClean="0"/>
              <a:t>Complete Draft for Clause 7					3/16</a:t>
            </a:r>
          </a:p>
          <a:p>
            <a:r>
              <a:rPr altLang="en-US" sz="1400" smtClean="0"/>
              <a:t>Complete Draft for Clause 8					4/16</a:t>
            </a:r>
          </a:p>
          <a:p>
            <a:r>
              <a:rPr altLang="en-US" sz="1400" smtClean="0"/>
              <a:t>Annex A						6/16</a:t>
            </a:r>
          </a:p>
          <a:p>
            <a:r>
              <a:rPr altLang="en-US" sz="1400" smtClean="0"/>
              <a:t>First WG Ballot						6/16</a:t>
            </a:r>
          </a:p>
          <a:p>
            <a:r>
              <a:rPr altLang="en-US" sz="1400" smtClean="0"/>
              <a:t>WG Recirc						8/16</a:t>
            </a:r>
          </a:p>
          <a:p>
            <a:r>
              <a:rPr altLang="en-US" sz="1400" smtClean="0"/>
              <a:t>WG Recirc 2						10/16</a:t>
            </a:r>
          </a:p>
          <a:p>
            <a:r>
              <a:rPr altLang="en-US" sz="1400" smtClean="0"/>
              <a:t>Sponsor Ballot						1/17</a:t>
            </a:r>
          </a:p>
          <a:p>
            <a:r>
              <a:rPr altLang="en-US" sz="1400" smtClean="0"/>
              <a:t>Sponsor Recirc						3/17</a:t>
            </a:r>
          </a:p>
          <a:p>
            <a:r>
              <a:rPr altLang="en-US" sz="1400" smtClean="0"/>
              <a:t>Sponsor Recirc 2						5/17</a:t>
            </a:r>
          </a:p>
          <a:p>
            <a:r>
              <a:rPr altLang="en-US" sz="1400" smtClean="0"/>
              <a:t>Submit to REVCOM						6/17</a:t>
            </a:r>
          </a:p>
          <a:p>
            <a:endParaRPr altLang="en-US" sz="1400" smtClean="0"/>
          </a:p>
          <a:p>
            <a:endParaRPr altLang="en-US" sz="1400" smtClean="0"/>
          </a:p>
        </p:txBody>
      </p:sp>
      <p:sp>
        <p:nvSpPr>
          <p:cNvPr id="4" name="Date Placeholder 3"/>
          <p:cNvSpPr>
            <a:spLocks noGrp="1"/>
          </p:cNvSpPr>
          <p:nvPr>
            <p:ph type="dt" sz="quarter" idx="10"/>
          </p:nvPr>
        </p:nvSpPr>
        <p:spPr/>
        <p:txBody>
          <a:bodyPr/>
          <a:lstStyle/>
          <a:p>
            <a:pPr>
              <a:defRPr/>
            </a:pPr>
            <a:fld id="{86F54194-54EB-49FC-B0AF-BE4182DBED2E}" type="datetime1">
              <a:rPr lang="en-US" smtClean="0"/>
              <a:t>3/19/2016</a:t>
            </a:fld>
            <a:endParaRPr lang="en-US"/>
          </a:p>
        </p:txBody>
      </p:sp>
      <p:sp>
        <p:nvSpPr>
          <p:cNvPr id="5" name="Footer Placeholder 4"/>
          <p:cNvSpPr>
            <a:spLocks noGrp="1"/>
          </p:cNvSpPr>
          <p:nvPr>
            <p:ph type="ftr" sz="quarter" idx="11"/>
          </p:nvPr>
        </p:nvSpPr>
        <p:spPr/>
        <p:txBody>
          <a:bodyPr/>
          <a:lstStyle/>
          <a:p>
            <a:pPr>
              <a:defRPr/>
            </a:pPr>
            <a:r>
              <a:rPr lang="en-US" smtClean="0"/>
              <a:t>Doc #: 5-16-0010-00-agen</a:t>
            </a:r>
            <a:endParaRPr lang="en-US"/>
          </a:p>
        </p:txBody>
      </p:sp>
      <p:sp>
        <p:nvSpPr>
          <p:cNvPr id="819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95547568-EF08-489B-B183-EC145191AEC6}" type="slidenum">
              <a:rPr lang="en-US" altLang="en-US" sz="1200" smtClean="0"/>
              <a:pPr>
                <a:spcBef>
                  <a:spcPct val="0"/>
                </a:spcBef>
                <a:buFontTx/>
                <a:buNone/>
              </a:pPr>
              <a:t>17</a:t>
            </a:fld>
            <a:endParaRPr lang="en-US" altLang="en-US" sz="1200" smtClean="0"/>
          </a:p>
        </p:txBody>
      </p:sp>
      <p:cxnSp>
        <p:nvCxnSpPr>
          <p:cNvPr id="3" name="Straight Connector 2"/>
          <p:cNvCxnSpPr/>
          <p:nvPr/>
        </p:nvCxnSpPr>
        <p:spPr>
          <a:xfrm>
            <a:off x="6831013" y="1865313"/>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31013" y="2133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0716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smtClean="0"/>
              <a:t>1900.5.2 </a:t>
            </a:r>
            <a:r>
              <a:rPr dirty="0" smtClean="0"/>
              <a:t>Ballot Review (3/22/16</a:t>
            </a:r>
            <a:r>
              <a:rPr dirty="0" smtClean="0"/>
              <a:t>)</a:t>
            </a:r>
          </a:p>
        </p:txBody>
      </p:sp>
      <p:sp>
        <p:nvSpPr>
          <p:cNvPr id="14339" name="Content Placeholder 2"/>
          <p:cNvSpPr>
            <a:spLocks noGrp="1"/>
          </p:cNvSpPr>
          <p:nvPr>
            <p:ph idx="1"/>
          </p:nvPr>
        </p:nvSpPr>
        <p:spPr>
          <a:xfrm>
            <a:off x="422564" y="1298720"/>
            <a:ext cx="8229600" cy="4525963"/>
          </a:xfrm>
        </p:spPr>
        <p:txBody>
          <a:bodyPr/>
          <a:lstStyle/>
          <a:p>
            <a:r>
              <a:rPr lang="en-US" dirty="0" smtClean="0"/>
              <a:t>TBP</a:t>
            </a:r>
            <a:endParaRPr dirty="0" smtClean="0"/>
          </a:p>
        </p:txBody>
      </p:sp>
      <p:sp>
        <p:nvSpPr>
          <p:cNvPr id="4" name="Date Placeholder 3"/>
          <p:cNvSpPr>
            <a:spLocks noGrp="1"/>
          </p:cNvSpPr>
          <p:nvPr>
            <p:ph type="dt" sz="quarter" idx="10"/>
          </p:nvPr>
        </p:nvSpPr>
        <p:spPr/>
        <p:txBody>
          <a:bodyPr/>
          <a:lstStyle/>
          <a:p>
            <a:pPr>
              <a:defRPr/>
            </a:pPr>
            <a:fld id="{066F99F1-77C6-4240-BADF-80B89327981A}" type="datetime1">
              <a:rPr lang="en-US" smtClean="0"/>
              <a:t>3/19/2016</a:t>
            </a:fld>
            <a:endParaRPr lang="en-US"/>
          </a:p>
        </p:txBody>
      </p:sp>
      <p:sp>
        <p:nvSpPr>
          <p:cNvPr id="5" name="Footer Placeholder 4"/>
          <p:cNvSpPr>
            <a:spLocks noGrp="1"/>
          </p:cNvSpPr>
          <p:nvPr>
            <p:ph type="ftr" sz="quarter" idx="11"/>
          </p:nvPr>
        </p:nvSpPr>
        <p:spPr/>
        <p:txBody>
          <a:bodyPr/>
          <a:lstStyle/>
          <a:p>
            <a:pPr>
              <a:defRPr/>
            </a:pPr>
            <a:r>
              <a:rPr lang="en-US" smtClean="0"/>
              <a:t>Doc #: 5-16-0010-00-agen</a:t>
            </a:r>
            <a:endParaRPr lang="en-US"/>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smtClean="0"/>
              <a:t>1900.5.2 </a:t>
            </a:r>
            <a:r>
              <a:rPr dirty="0" smtClean="0"/>
              <a:t>Comment Resolution (3/22/16</a:t>
            </a:r>
            <a:r>
              <a:rPr dirty="0" smtClean="0"/>
              <a:t>)</a:t>
            </a:r>
          </a:p>
        </p:txBody>
      </p:sp>
      <p:sp>
        <p:nvSpPr>
          <p:cNvPr id="14339" name="Content Placeholder 2"/>
          <p:cNvSpPr>
            <a:spLocks noGrp="1"/>
          </p:cNvSpPr>
          <p:nvPr>
            <p:ph idx="1"/>
          </p:nvPr>
        </p:nvSpPr>
        <p:spPr>
          <a:xfrm>
            <a:off x="422564" y="1298720"/>
            <a:ext cx="8229600" cy="4525963"/>
          </a:xfrm>
        </p:spPr>
        <p:txBody>
          <a:bodyPr/>
          <a:lstStyle/>
          <a:p>
            <a:r>
              <a:rPr lang="en-US" dirty="0" smtClean="0"/>
              <a:t>TBP</a:t>
            </a:r>
            <a:endParaRPr dirty="0" smtClean="0"/>
          </a:p>
        </p:txBody>
      </p:sp>
      <p:sp>
        <p:nvSpPr>
          <p:cNvPr id="4" name="Date Placeholder 3"/>
          <p:cNvSpPr>
            <a:spLocks noGrp="1"/>
          </p:cNvSpPr>
          <p:nvPr>
            <p:ph type="dt" sz="quarter" idx="10"/>
          </p:nvPr>
        </p:nvSpPr>
        <p:spPr/>
        <p:txBody>
          <a:bodyPr/>
          <a:lstStyle/>
          <a:p>
            <a:pPr>
              <a:defRPr/>
            </a:pPr>
            <a:fld id="{066F99F1-77C6-4240-BADF-80B89327981A}" type="datetime1">
              <a:rPr lang="en-US" smtClean="0"/>
              <a:t>3/19/2016</a:t>
            </a:fld>
            <a:endParaRPr lang="en-US"/>
          </a:p>
        </p:txBody>
      </p:sp>
      <p:sp>
        <p:nvSpPr>
          <p:cNvPr id="5" name="Footer Placeholder 4"/>
          <p:cNvSpPr>
            <a:spLocks noGrp="1"/>
          </p:cNvSpPr>
          <p:nvPr>
            <p:ph type="ftr" sz="quarter" idx="11"/>
          </p:nvPr>
        </p:nvSpPr>
        <p:spPr/>
        <p:txBody>
          <a:bodyPr/>
          <a:lstStyle/>
          <a:p>
            <a:pPr>
              <a:defRPr/>
            </a:pPr>
            <a:r>
              <a:rPr lang="en-US" smtClean="0"/>
              <a:t>Doc #: 5-16-0010-00-agen</a:t>
            </a:r>
            <a:endParaRPr lang="en-US"/>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19</a:t>
            </a:fld>
            <a:endParaRPr lang="en-US"/>
          </a:p>
        </p:txBody>
      </p:sp>
    </p:spTree>
    <p:extLst>
      <p:ext uri="{BB962C8B-B14F-4D97-AF65-F5344CB8AC3E}">
        <p14:creationId xmlns:p14="http://schemas.microsoft.com/office/powerpoint/2010/main" val="29677986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46687"/>
            <a:ext cx="8229600" cy="1143000"/>
          </a:xfrm>
        </p:spPr>
        <p:txBody>
          <a:bodyPr/>
          <a:lstStyle/>
          <a:p>
            <a:r>
              <a:rPr lang="en-US" dirty="0" smtClean="0"/>
              <a:t>Meeting Invite</a:t>
            </a:r>
            <a:endParaRPr lang="en-US" dirty="0"/>
          </a:p>
        </p:txBody>
      </p:sp>
      <p:sp>
        <p:nvSpPr>
          <p:cNvPr id="6" name="Content Placeholder 5"/>
          <p:cNvSpPr>
            <a:spLocks noGrp="1"/>
          </p:cNvSpPr>
          <p:nvPr>
            <p:ph idx="1"/>
          </p:nvPr>
        </p:nvSpPr>
        <p:spPr>
          <a:xfrm>
            <a:off x="457200" y="914400"/>
            <a:ext cx="8229600" cy="4525963"/>
          </a:xfrm>
        </p:spPr>
        <p:txBody>
          <a:bodyPr/>
          <a:lstStyle/>
          <a:p>
            <a:r>
              <a:rPr lang="en-US" dirty="0" smtClean="0"/>
              <a:t>This IEEE 1900.5 meeting will be </a:t>
            </a:r>
            <a:r>
              <a:rPr lang="en-US" dirty="0" smtClean="0"/>
              <a:t>concurrent with the </a:t>
            </a:r>
            <a:r>
              <a:rPr lang="en-US" dirty="0" err="1" smtClean="0"/>
              <a:t>DySPAN</a:t>
            </a:r>
            <a:r>
              <a:rPr lang="en-US" dirty="0" smtClean="0"/>
              <a:t>-SC meetings being held March 21-24 @ IEEE Headquarters in Piscataway NJ</a:t>
            </a:r>
          </a:p>
          <a:p>
            <a:pPr lvl="1"/>
            <a:r>
              <a:rPr lang="en-US" dirty="0">
                <a:hlinkClick r:id="rId2"/>
              </a:rPr>
              <a:t>http://</a:t>
            </a:r>
            <a:r>
              <a:rPr lang="en-US" dirty="0" smtClean="0">
                <a:hlinkClick r:id="rId2"/>
              </a:rPr>
              <a:t>grouper.ieee.org/groups/dyspan/files/piscataway-2016-information-package.pdf</a:t>
            </a:r>
            <a:r>
              <a:rPr lang="en-US" dirty="0" smtClean="0"/>
              <a:t> </a:t>
            </a:r>
            <a:endParaRPr lang="en-US" dirty="0" smtClean="0"/>
          </a:p>
          <a:p>
            <a:r>
              <a:rPr lang="en-US" dirty="0" smtClean="0"/>
              <a:t>The overall schedule for the meeting can be found here</a:t>
            </a:r>
          </a:p>
          <a:p>
            <a:pPr lvl="1"/>
            <a:r>
              <a:rPr lang="en-US" dirty="0">
                <a:hlinkClick r:id="rId3"/>
              </a:rPr>
              <a:t>https://</a:t>
            </a:r>
            <a:r>
              <a:rPr lang="en-US" dirty="0" smtClean="0">
                <a:hlinkClick r:id="rId3"/>
              </a:rPr>
              <a:t>mentor.ieee.org/dyspan-sc/dcn/16/sc-16-0003-05-MTNG-16th-general-meeting-of-ieee-dyspan-sc-meeting-schedule.xlsx</a:t>
            </a:r>
            <a:r>
              <a:rPr lang="en-US" dirty="0" smtClean="0"/>
              <a:t> </a:t>
            </a:r>
            <a:endParaRPr lang="en-US" dirty="0"/>
          </a:p>
        </p:txBody>
      </p:sp>
      <p:sp>
        <p:nvSpPr>
          <p:cNvPr id="2" name="Date Placeholder 1"/>
          <p:cNvSpPr>
            <a:spLocks noGrp="1"/>
          </p:cNvSpPr>
          <p:nvPr>
            <p:ph type="dt" sz="half" idx="10"/>
          </p:nvPr>
        </p:nvSpPr>
        <p:spPr/>
        <p:txBody>
          <a:bodyPr/>
          <a:lstStyle/>
          <a:p>
            <a:pPr>
              <a:defRPr/>
            </a:pPr>
            <a:fld id="{F1976D58-25D7-4F20-8F41-5E36CCE750CA}" type="datetime1">
              <a:rPr lang="en-US" smtClean="0"/>
              <a:t>3/19/2016</a:t>
            </a:fld>
            <a:endParaRPr lang="en-US"/>
          </a:p>
        </p:txBody>
      </p:sp>
      <p:sp>
        <p:nvSpPr>
          <p:cNvPr id="3" name="Footer Placeholder 2"/>
          <p:cNvSpPr>
            <a:spLocks noGrp="1"/>
          </p:cNvSpPr>
          <p:nvPr>
            <p:ph type="ftr" sz="quarter" idx="11"/>
          </p:nvPr>
        </p:nvSpPr>
        <p:spPr/>
        <p:txBody>
          <a:bodyPr/>
          <a:lstStyle/>
          <a:p>
            <a:pPr>
              <a:defRPr/>
            </a:pPr>
            <a:r>
              <a:rPr lang="en-US" smtClean="0"/>
              <a:t>Doc #: 5-16-0010-00-agen</a:t>
            </a:r>
            <a:endParaRPr lang="en-US"/>
          </a:p>
        </p:txBody>
      </p:sp>
      <p:sp>
        <p:nvSpPr>
          <p:cNvPr id="4" name="Slide Number Placeholder 3"/>
          <p:cNvSpPr>
            <a:spLocks noGrp="1"/>
          </p:cNvSpPr>
          <p:nvPr>
            <p:ph type="sldNum" sz="quarter" idx="12"/>
          </p:nvPr>
        </p:nvSpPr>
        <p:spPr/>
        <p:txBody>
          <a:bodyPr/>
          <a:lstStyle/>
          <a:p>
            <a:pPr>
              <a:defRPr/>
            </a:pPr>
            <a:fld id="{24801112-3285-446D-8483-AC060328F4AD}" type="slidenum">
              <a:rPr lang="en-US" smtClean="0"/>
              <a:pPr>
                <a:defRPr/>
              </a:pPr>
              <a:t>2</a:t>
            </a:fld>
            <a:endParaRPr lang="en-US"/>
          </a:p>
        </p:txBody>
      </p:sp>
    </p:spTree>
    <p:extLst>
      <p:ext uri="{BB962C8B-B14F-4D97-AF65-F5344CB8AC3E}">
        <p14:creationId xmlns:p14="http://schemas.microsoft.com/office/powerpoint/2010/main" val="6646952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17463"/>
            <a:ext cx="8229600" cy="1143000"/>
          </a:xfrm>
        </p:spPr>
        <p:txBody>
          <a:bodyPr/>
          <a:lstStyle/>
          <a:p>
            <a:r>
              <a:rPr altLang="en-US" smtClean="0"/>
              <a:t>Working Schedule for 1900.5.2</a:t>
            </a:r>
          </a:p>
        </p:txBody>
      </p:sp>
      <p:sp>
        <p:nvSpPr>
          <p:cNvPr id="9219" name="Content Placeholder 2"/>
          <p:cNvSpPr>
            <a:spLocks noGrp="1"/>
          </p:cNvSpPr>
          <p:nvPr>
            <p:ph idx="1"/>
          </p:nvPr>
        </p:nvSpPr>
        <p:spPr>
          <a:xfrm>
            <a:off x="381000" y="1295400"/>
            <a:ext cx="8229600" cy="4525963"/>
          </a:xfrm>
        </p:spPr>
        <p:txBody>
          <a:bodyPr/>
          <a:lstStyle/>
          <a:p>
            <a:r>
              <a:rPr altLang="en-US" sz="1400" smtClean="0"/>
              <a:t>Form Ballot Pool	(Send Ballot Invitation)				6/7/15</a:t>
            </a:r>
            <a:r>
              <a:rPr altLang="en-US" sz="1400" b="1" smtClean="0">
                <a:solidFill>
                  <a:srgbClr val="FF0000"/>
                </a:solidFill>
              </a:rPr>
              <a:t>√</a:t>
            </a:r>
          </a:p>
          <a:p>
            <a:r>
              <a:rPr altLang="en-US" sz="1400" smtClean="0"/>
              <a:t>Final Draft and Schema Adjustments				7/30/15</a:t>
            </a:r>
            <a:r>
              <a:rPr altLang="en-US" sz="1400" b="1" smtClean="0">
                <a:solidFill>
                  <a:srgbClr val="FF0000"/>
                </a:solidFill>
              </a:rPr>
              <a:t>√</a:t>
            </a:r>
            <a:endParaRPr altLang="en-US" sz="1400" smtClean="0"/>
          </a:p>
          <a:p>
            <a:r>
              <a:rPr altLang="en-US" sz="1400" smtClean="0"/>
              <a:t>WG Vote to Sponsor Ballot (need DySPAN-SC approval)			</a:t>
            </a:r>
            <a:r>
              <a:rPr altLang="en-US" sz="1400" smtClean="0">
                <a:solidFill>
                  <a:srgbClr val="FF0000"/>
                </a:solidFill>
              </a:rPr>
              <a:t>7/30/15</a:t>
            </a:r>
            <a:r>
              <a:rPr altLang="en-US" sz="1400" smtClean="0"/>
              <a:t> (8/18)</a:t>
            </a:r>
            <a:r>
              <a:rPr altLang="en-US" sz="1400" b="1" smtClean="0">
                <a:solidFill>
                  <a:srgbClr val="FF0000"/>
                </a:solidFill>
              </a:rPr>
              <a:t> √</a:t>
            </a:r>
            <a:endParaRPr altLang="en-US" sz="1400" smtClean="0">
              <a:solidFill>
                <a:srgbClr val="FF0000"/>
              </a:solidFill>
            </a:endParaRPr>
          </a:p>
          <a:p>
            <a:r>
              <a:rPr altLang="en-US" sz="1400" smtClean="0"/>
              <a:t>DySPAN-SC Approval						</a:t>
            </a:r>
            <a:r>
              <a:rPr altLang="en-US" sz="1400" smtClean="0">
                <a:solidFill>
                  <a:srgbClr val="FF0000"/>
                </a:solidFill>
              </a:rPr>
              <a:t>8/28/15</a:t>
            </a:r>
            <a:r>
              <a:rPr altLang="en-US" sz="1400" smtClean="0"/>
              <a:t> </a:t>
            </a:r>
            <a:r>
              <a:rPr altLang="en-US" sz="1400" smtClean="0">
                <a:solidFill>
                  <a:srgbClr val="FF0000"/>
                </a:solidFill>
              </a:rPr>
              <a:t>(9/2)</a:t>
            </a:r>
            <a:r>
              <a:rPr altLang="en-US" sz="1400" b="1" smtClean="0">
                <a:solidFill>
                  <a:srgbClr val="FF0000"/>
                </a:solidFill>
              </a:rPr>
              <a:t> 9/30√</a:t>
            </a:r>
            <a:endParaRPr altLang="en-US" sz="1400" smtClean="0"/>
          </a:p>
          <a:p>
            <a:r>
              <a:rPr altLang="en-US" sz="1400" smtClean="0"/>
              <a:t>Mandatory Editorial Coordination Completes				</a:t>
            </a:r>
            <a:r>
              <a:rPr altLang="en-US" sz="1400" smtClean="0">
                <a:solidFill>
                  <a:srgbClr val="FF0000"/>
                </a:solidFill>
              </a:rPr>
              <a:t>9/30/15</a:t>
            </a:r>
            <a:r>
              <a:rPr altLang="en-US" sz="1400" smtClean="0"/>
              <a:t> </a:t>
            </a:r>
            <a:r>
              <a:rPr altLang="en-US" sz="1400" b="1" smtClean="0">
                <a:solidFill>
                  <a:srgbClr val="FF0000"/>
                </a:solidFill>
              </a:rPr>
              <a:t>12/1 √</a:t>
            </a:r>
          </a:p>
          <a:p>
            <a:r>
              <a:rPr altLang="en-US" sz="1400" smtClean="0"/>
              <a:t>Conduct Ballot						</a:t>
            </a:r>
            <a:r>
              <a:rPr altLang="en-US" sz="1400" smtClean="0">
                <a:solidFill>
                  <a:srgbClr val="FF0000"/>
                </a:solidFill>
              </a:rPr>
              <a:t>1/28/16</a:t>
            </a:r>
            <a:r>
              <a:rPr altLang="en-US" sz="1400" b="1" smtClean="0">
                <a:solidFill>
                  <a:srgbClr val="FF0000"/>
                </a:solidFill>
              </a:rPr>
              <a:t> 1/22 √</a:t>
            </a:r>
            <a:endParaRPr altLang="en-US" sz="1400" smtClean="0"/>
          </a:p>
          <a:p>
            <a:r>
              <a:rPr altLang="en-US" sz="1400" smtClean="0"/>
              <a:t>Ballot completes						</a:t>
            </a:r>
            <a:r>
              <a:rPr altLang="en-US" sz="1400" smtClean="0">
                <a:solidFill>
                  <a:srgbClr val="FF0000"/>
                </a:solidFill>
              </a:rPr>
              <a:t>2/28/15</a:t>
            </a:r>
            <a:r>
              <a:rPr altLang="en-US" sz="1400" b="1" smtClean="0">
                <a:solidFill>
                  <a:srgbClr val="FF0000"/>
                </a:solidFill>
              </a:rPr>
              <a:t> 3/12 </a:t>
            </a:r>
            <a:endParaRPr altLang="en-US" sz="1400" smtClean="0"/>
          </a:p>
          <a:p>
            <a:r>
              <a:rPr altLang="en-US" sz="1400" smtClean="0"/>
              <a:t>Form Comment Resolution subcommittee				3/15/16</a:t>
            </a:r>
          </a:p>
          <a:p>
            <a:r>
              <a:rPr altLang="en-US" sz="1400" smtClean="0"/>
              <a:t>Suggested resolutions available					3/30/16</a:t>
            </a:r>
          </a:p>
          <a:p>
            <a:r>
              <a:rPr altLang="en-US" sz="1400" smtClean="0"/>
              <a:t>Vote for Recirculation Ballot					4/5/16</a:t>
            </a:r>
          </a:p>
          <a:p>
            <a:r>
              <a:rPr altLang="en-US" sz="1400" smtClean="0"/>
              <a:t>Conduct Recirc Ballot					4/15/16</a:t>
            </a:r>
          </a:p>
          <a:p>
            <a:r>
              <a:rPr altLang="en-US" sz="1400" smtClean="0"/>
              <a:t>Ballot completes						4 /30/16</a:t>
            </a:r>
          </a:p>
          <a:p>
            <a:r>
              <a:rPr altLang="en-US" sz="1400" smtClean="0"/>
              <a:t>Suggested comment resolutions available				5/15/16</a:t>
            </a:r>
          </a:p>
          <a:p>
            <a:r>
              <a:rPr altLang="en-US" sz="1400" smtClean="0"/>
              <a:t>Vote for Recirc Ballot					6/7/16</a:t>
            </a:r>
          </a:p>
          <a:p>
            <a:r>
              <a:rPr altLang="en-US" sz="1400" smtClean="0"/>
              <a:t>Conduct Recirc Ballot					6/15/16</a:t>
            </a:r>
          </a:p>
          <a:p>
            <a:r>
              <a:rPr altLang="en-US" sz="1400" smtClean="0"/>
              <a:t>Ballot completes						6/30/16</a:t>
            </a:r>
          </a:p>
          <a:p>
            <a:r>
              <a:rPr altLang="en-US" sz="1400" smtClean="0"/>
              <a:t>Approved by Standards Board					</a:t>
            </a:r>
            <a:r>
              <a:rPr altLang="en-US" sz="1400" smtClean="0">
                <a:solidFill>
                  <a:srgbClr val="FF0000"/>
                </a:solidFill>
              </a:rPr>
              <a:t>4/1/16  </a:t>
            </a:r>
            <a:r>
              <a:rPr altLang="en-US" sz="1400" b="1" smtClean="0">
                <a:solidFill>
                  <a:srgbClr val="FF0000"/>
                </a:solidFill>
              </a:rPr>
              <a:t>7/1/16</a:t>
            </a:r>
          </a:p>
          <a:p>
            <a:r>
              <a:rPr altLang="en-US" sz="1400" smtClean="0"/>
              <a:t>Reference implementation available				</a:t>
            </a:r>
            <a:r>
              <a:rPr altLang="en-US" sz="1400" smtClean="0">
                <a:solidFill>
                  <a:srgbClr val="FF0000"/>
                </a:solidFill>
              </a:rPr>
              <a:t>12/15    </a:t>
            </a:r>
            <a:r>
              <a:rPr altLang="en-US" sz="1400" b="1" smtClean="0">
                <a:solidFill>
                  <a:srgbClr val="FF0000"/>
                </a:solidFill>
              </a:rPr>
              <a:t>1/16</a:t>
            </a:r>
          </a:p>
          <a:p>
            <a:r>
              <a:rPr altLang="en-US" sz="1400" smtClean="0"/>
              <a:t>Certification available					</a:t>
            </a:r>
            <a:r>
              <a:rPr altLang="en-US" sz="1400" smtClean="0">
                <a:solidFill>
                  <a:srgbClr val="FF0000"/>
                </a:solidFill>
              </a:rPr>
              <a:t>3/16       </a:t>
            </a:r>
            <a:r>
              <a:rPr altLang="en-US" sz="1400" b="1" smtClean="0">
                <a:solidFill>
                  <a:srgbClr val="FF0000"/>
                </a:solidFill>
              </a:rPr>
              <a:t>9/16</a:t>
            </a:r>
          </a:p>
          <a:p>
            <a:endParaRPr altLang="en-US" sz="1400" smtClean="0"/>
          </a:p>
          <a:p>
            <a:endParaRPr altLang="en-US" sz="1400" smtClean="0"/>
          </a:p>
        </p:txBody>
      </p:sp>
      <p:sp>
        <p:nvSpPr>
          <p:cNvPr id="4" name="Date Placeholder 3"/>
          <p:cNvSpPr>
            <a:spLocks noGrp="1"/>
          </p:cNvSpPr>
          <p:nvPr>
            <p:ph type="dt" sz="quarter" idx="10"/>
          </p:nvPr>
        </p:nvSpPr>
        <p:spPr/>
        <p:txBody>
          <a:bodyPr/>
          <a:lstStyle/>
          <a:p>
            <a:pPr>
              <a:defRPr/>
            </a:pPr>
            <a:fld id="{E5F9513E-3241-4F2B-9672-7AFFAC167BBC}" type="datetime1">
              <a:rPr lang="en-US" smtClean="0"/>
              <a:t>3/19/2016</a:t>
            </a:fld>
            <a:endParaRPr lang="en-US"/>
          </a:p>
        </p:txBody>
      </p:sp>
      <p:sp>
        <p:nvSpPr>
          <p:cNvPr id="5" name="Footer Placeholder 4"/>
          <p:cNvSpPr>
            <a:spLocks noGrp="1"/>
          </p:cNvSpPr>
          <p:nvPr>
            <p:ph type="ftr" sz="quarter" idx="11"/>
          </p:nvPr>
        </p:nvSpPr>
        <p:spPr/>
        <p:txBody>
          <a:bodyPr/>
          <a:lstStyle/>
          <a:p>
            <a:pPr>
              <a:defRPr/>
            </a:pPr>
            <a:r>
              <a:rPr lang="en-US" smtClean="0"/>
              <a:t>Doc #: 5-16-0010-00-agen</a:t>
            </a:r>
            <a:endParaRPr lang="en-US"/>
          </a:p>
        </p:txBody>
      </p:sp>
      <p:sp>
        <p:nvSpPr>
          <p:cNvPr id="922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A5680AA4-0CDF-4FD0-B397-B317C2A15E1A}" type="slidenum">
              <a:rPr lang="en-US" altLang="en-US" sz="1200" smtClean="0"/>
              <a:pPr>
                <a:spcBef>
                  <a:spcPct val="0"/>
                </a:spcBef>
                <a:buFontTx/>
                <a:buNone/>
              </a:pPr>
              <a:t>20</a:t>
            </a:fld>
            <a:endParaRPr lang="en-US" altLang="en-US" sz="1200" smtClean="0"/>
          </a:p>
        </p:txBody>
      </p:sp>
      <p:cxnSp>
        <p:nvCxnSpPr>
          <p:cNvPr id="7" name="Straight Connector 6"/>
          <p:cNvCxnSpPr/>
          <p:nvPr/>
        </p:nvCxnSpPr>
        <p:spPr>
          <a:xfrm>
            <a:off x="6878638" y="1954213"/>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878638" y="2243138"/>
            <a:ext cx="9699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9225" name="TextBox 2"/>
          <p:cNvSpPr txBox="1">
            <a:spLocks noChangeArrowheads="1"/>
          </p:cNvSpPr>
          <p:nvPr/>
        </p:nvSpPr>
        <p:spPr bwMode="auto">
          <a:xfrm>
            <a:off x="5129213" y="2516188"/>
            <a:ext cx="13239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r>
              <a:rPr lang="en-US" altLang="en-US" sz="1800">
                <a:solidFill>
                  <a:schemeClr val="tx1"/>
                </a:solidFill>
              </a:rPr>
              <a:t>Rebaselined</a:t>
            </a:r>
          </a:p>
        </p:txBody>
      </p:sp>
      <p:cxnSp>
        <p:nvCxnSpPr>
          <p:cNvPr id="9" name="Straight Arrow Connector 8"/>
          <p:cNvCxnSpPr/>
          <p:nvPr/>
        </p:nvCxnSpPr>
        <p:spPr>
          <a:xfrm>
            <a:off x="5791200" y="2819400"/>
            <a:ext cx="0" cy="32575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878638" y="55626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78638" y="5805488"/>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878638" y="6062663"/>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878638" y="2481263"/>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878638" y="27432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878638" y="29718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61818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dirty="0" smtClean="0"/>
              <a:t>Marketing Deep Dive </a:t>
            </a:r>
            <a:r>
              <a:rPr dirty="0" smtClean="0"/>
              <a:t>(3/24/16</a:t>
            </a:r>
            <a:r>
              <a:rPr dirty="0" smtClean="0"/>
              <a:t>)</a:t>
            </a:r>
          </a:p>
        </p:txBody>
      </p:sp>
      <p:sp>
        <p:nvSpPr>
          <p:cNvPr id="16387" name="Content Placeholder 2"/>
          <p:cNvSpPr>
            <a:spLocks noGrp="1"/>
          </p:cNvSpPr>
          <p:nvPr>
            <p:ph idx="1"/>
          </p:nvPr>
        </p:nvSpPr>
        <p:spPr/>
        <p:txBody>
          <a:bodyPr/>
          <a:lstStyle/>
          <a:p>
            <a:r>
              <a:rPr lang="en-US" dirty="0" err="1" smtClean="0"/>
              <a:t>WInnForum</a:t>
            </a:r>
            <a:r>
              <a:rPr lang="en-US" dirty="0" smtClean="0"/>
              <a:t> </a:t>
            </a:r>
            <a:r>
              <a:rPr lang="en-US" dirty="0"/>
              <a:t>3.6GHz stakeholders requirements and positioning </a:t>
            </a:r>
          </a:p>
          <a:p>
            <a:r>
              <a:rPr lang="en-US" dirty="0"/>
              <a:t>National Spectrum Consortium requirements and </a:t>
            </a:r>
            <a:r>
              <a:rPr lang="en-US" dirty="0" smtClean="0"/>
              <a:t>positioning</a:t>
            </a:r>
          </a:p>
          <a:p>
            <a:r>
              <a:rPr lang="en-US" dirty="0" smtClean="0"/>
              <a:t>Other?</a:t>
            </a:r>
            <a:endParaRPr lang="en-US" dirty="0"/>
          </a:p>
        </p:txBody>
      </p:sp>
      <p:sp>
        <p:nvSpPr>
          <p:cNvPr id="4" name="Date Placeholder 3"/>
          <p:cNvSpPr>
            <a:spLocks noGrp="1"/>
          </p:cNvSpPr>
          <p:nvPr>
            <p:ph type="dt" sz="quarter" idx="10"/>
          </p:nvPr>
        </p:nvSpPr>
        <p:spPr/>
        <p:txBody>
          <a:bodyPr/>
          <a:lstStyle/>
          <a:p>
            <a:pPr>
              <a:defRPr/>
            </a:pPr>
            <a:fld id="{749C9B31-88F7-4136-B9D9-7C50CE310CA3}" type="datetime1">
              <a:rPr lang="en-US" smtClean="0"/>
              <a:t>3/19/2016</a:t>
            </a:fld>
            <a:endParaRPr lang="en-US"/>
          </a:p>
        </p:txBody>
      </p:sp>
      <p:sp>
        <p:nvSpPr>
          <p:cNvPr id="5" name="Footer Placeholder 4"/>
          <p:cNvSpPr>
            <a:spLocks noGrp="1"/>
          </p:cNvSpPr>
          <p:nvPr>
            <p:ph type="ftr" sz="quarter" idx="11"/>
          </p:nvPr>
        </p:nvSpPr>
        <p:spPr/>
        <p:txBody>
          <a:bodyPr/>
          <a:lstStyle/>
          <a:p>
            <a:pPr>
              <a:defRPr/>
            </a:pPr>
            <a:r>
              <a:rPr lang="en-US" smtClean="0"/>
              <a:t>Doc #: 5-16-0010-00-agen</a:t>
            </a:r>
            <a:endParaRPr lang="en-US"/>
          </a:p>
        </p:txBody>
      </p:sp>
      <p:sp>
        <p:nvSpPr>
          <p:cNvPr id="6" name="Slide Number Placeholder 5"/>
          <p:cNvSpPr>
            <a:spLocks noGrp="1"/>
          </p:cNvSpPr>
          <p:nvPr>
            <p:ph type="sldNum" sz="quarter" idx="12"/>
          </p:nvPr>
        </p:nvSpPr>
        <p:spPr/>
        <p:txBody>
          <a:bodyPr/>
          <a:lstStyle/>
          <a:p>
            <a:pPr>
              <a:defRPr/>
            </a:pPr>
            <a:fld id="{59B0CEE9-FA62-4388-88D5-63BF634C8DE8}" type="slidenum">
              <a:rPr lang="en-US" smtClean="0"/>
              <a:pPr>
                <a:defRPr/>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Meeting Planning</a:t>
            </a:r>
            <a:endParaRPr lang="en-US" dirty="0"/>
          </a:p>
        </p:txBody>
      </p:sp>
      <p:sp>
        <p:nvSpPr>
          <p:cNvPr id="3" name="Content Placeholder 2"/>
          <p:cNvSpPr>
            <a:spLocks noGrp="1"/>
          </p:cNvSpPr>
          <p:nvPr>
            <p:ph idx="1"/>
          </p:nvPr>
        </p:nvSpPr>
        <p:spPr/>
        <p:txBody>
          <a:bodyPr/>
          <a:lstStyle/>
          <a:p>
            <a:r>
              <a:rPr lang="en-US" dirty="0" smtClean="0"/>
              <a:t>Normal WG </a:t>
            </a:r>
            <a:r>
              <a:rPr lang="en-US" dirty="0" smtClean="0"/>
              <a:t>meeting 4/5/16?</a:t>
            </a:r>
            <a:endParaRPr lang="en-US" dirty="0" smtClean="0"/>
          </a:p>
        </p:txBody>
      </p:sp>
      <p:sp>
        <p:nvSpPr>
          <p:cNvPr id="4" name="Date Placeholder 3"/>
          <p:cNvSpPr>
            <a:spLocks noGrp="1"/>
          </p:cNvSpPr>
          <p:nvPr>
            <p:ph type="dt" sz="half" idx="10"/>
          </p:nvPr>
        </p:nvSpPr>
        <p:spPr/>
        <p:txBody>
          <a:bodyPr/>
          <a:lstStyle/>
          <a:p>
            <a:pPr>
              <a:defRPr/>
            </a:pPr>
            <a:fld id="{FD09E272-8296-48EA-91BA-02F68E1614E9}" type="datetime1">
              <a:rPr lang="en-US" smtClean="0"/>
              <a:t>3/19/2016</a:t>
            </a:fld>
            <a:endParaRPr lang="en-US"/>
          </a:p>
        </p:txBody>
      </p:sp>
      <p:sp>
        <p:nvSpPr>
          <p:cNvPr id="5" name="Footer Placeholder 4"/>
          <p:cNvSpPr>
            <a:spLocks noGrp="1"/>
          </p:cNvSpPr>
          <p:nvPr>
            <p:ph type="ftr" sz="quarter" idx="11"/>
          </p:nvPr>
        </p:nvSpPr>
        <p:spPr/>
        <p:txBody>
          <a:bodyPr/>
          <a:lstStyle/>
          <a:p>
            <a:pPr>
              <a:defRPr/>
            </a:pPr>
            <a:r>
              <a:rPr lang="en-US" smtClean="0"/>
              <a:t>Doc #: 5-16-0010-00-agen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22</a:t>
            </a:fld>
            <a:endParaRPr lang="en-US"/>
          </a:p>
        </p:txBody>
      </p:sp>
    </p:spTree>
    <p:extLst>
      <p:ext uri="{BB962C8B-B14F-4D97-AF65-F5344CB8AC3E}">
        <p14:creationId xmlns:p14="http://schemas.microsoft.com/office/powerpoint/2010/main" val="23364119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IEEE 1900.5 Meeting</a:t>
            </a:r>
            <a:br>
              <a:rPr lang="en-US" dirty="0" smtClean="0"/>
            </a:br>
            <a:r>
              <a:rPr lang="en-US" dirty="0" smtClean="0"/>
              <a:t>3/22/16 – 2/24/16</a:t>
            </a:r>
            <a:endParaRPr lang="en-US" dirty="0"/>
          </a:p>
        </p:txBody>
      </p:sp>
      <p:sp>
        <p:nvSpPr>
          <p:cNvPr id="4" name="Date Placeholder 3"/>
          <p:cNvSpPr>
            <a:spLocks noGrp="1"/>
          </p:cNvSpPr>
          <p:nvPr>
            <p:ph type="dt" sz="half" idx="10"/>
          </p:nvPr>
        </p:nvSpPr>
        <p:spPr/>
        <p:txBody>
          <a:bodyPr/>
          <a:lstStyle/>
          <a:p>
            <a:pPr>
              <a:defRPr/>
            </a:pPr>
            <a:fld id="{2A2E47B7-C01B-45FE-922E-1CA243A55783}" type="datetime1">
              <a:rPr lang="en-US" smtClean="0"/>
              <a:t>3/19/2016</a:t>
            </a:fld>
            <a:endParaRPr lang="en-US"/>
          </a:p>
        </p:txBody>
      </p:sp>
      <p:sp>
        <p:nvSpPr>
          <p:cNvPr id="5" name="Footer Placeholder 4"/>
          <p:cNvSpPr>
            <a:spLocks noGrp="1"/>
          </p:cNvSpPr>
          <p:nvPr>
            <p:ph type="ftr" sz="quarter" idx="11"/>
          </p:nvPr>
        </p:nvSpPr>
        <p:spPr/>
        <p:txBody>
          <a:bodyPr/>
          <a:lstStyle/>
          <a:p>
            <a:pPr>
              <a:defRPr/>
            </a:pPr>
            <a:r>
              <a:rPr lang="en-US" smtClean="0"/>
              <a:t>Doc #: 5-16-0010-00-agen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23</a:t>
            </a:fld>
            <a:endParaRPr lang="en-US"/>
          </a:p>
        </p:txBody>
      </p:sp>
      <p:sp>
        <p:nvSpPr>
          <p:cNvPr id="7" name="Rectangle 6"/>
          <p:cNvSpPr/>
          <p:nvPr/>
        </p:nvSpPr>
        <p:spPr>
          <a:xfrm>
            <a:off x="864290" y="2967335"/>
            <a:ext cx="7415428" cy="1323439"/>
          </a:xfrm>
          <a:prstGeom prst="rect">
            <a:avLst/>
          </a:prstGeom>
          <a:noFill/>
        </p:spPr>
        <p:txBody>
          <a:bodyPr wrap="none" lIns="91440" tIns="45720" rIns="91440" bIns="45720">
            <a:spAutoFit/>
          </a:bodyPr>
          <a:lstStyle/>
          <a:p>
            <a:pPr algn="ctr"/>
            <a:r>
              <a:rPr lang="en-US" sz="80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PLEASE STANDBY</a:t>
            </a:r>
            <a:endParaRPr lang="en-US" sz="8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39611514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dirty="0" smtClean="0"/>
              <a:t>Electronic Meeting Details</a:t>
            </a:r>
            <a:br>
              <a:rPr dirty="0" smtClean="0"/>
            </a:br>
            <a:r>
              <a:rPr lang="en-US" dirty="0" smtClean="0"/>
              <a:t>Same for all 3 days</a:t>
            </a:r>
            <a:endParaRPr dirty="0" smtClean="0"/>
          </a:p>
        </p:txBody>
      </p:sp>
      <p:sp>
        <p:nvSpPr>
          <p:cNvPr id="3075" name="Text Box 5040"/>
          <p:cNvSpPr txBox="1">
            <a:spLocks noChangeArrowheads="1"/>
          </p:cNvSpPr>
          <p:nvPr/>
        </p:nvSpPr>
        <p:spPr bwMode="auto">
          <a:xfrm>
            <a:off x="349250" y="1447800"/>
            <a:ext cx="8382000"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r>
              <a:rPr lang="en-US" dirty="0"/>
              <a:t>1.  Please join my meeting. </a:t>
            </a:r>
            <a:br>
              <a:rPr lang="en-US" dirty="0"/>
            </a:br>
            <a:r>
              <a:rPr lang="en-US" u="sng" dirty="0">
                <a:hlinkClick r:id="rId3"/>
              </a:rPr>
              <a:t>https://global.gotomeeting.com/join/679013973</a:t>
            </a:r>
            <a:r>
              <a:rPr lang="en-US" dirty="0"/>
              <a:t> </a:t>
            </a:r>
          </a:p>
          <a:p>
            <a:endParaRPr lang="en-US" dirty="0"/>
          </a:p>
          <a:p>
            <a:r>
              <a:rPr lang="en-US" dirty="0"/>
              <a:t>2.  Use your microphone and speakers (VoIP) - a headset is recommended.  Or, call in using your telephone. </a:t>
            </a:r>
          </a:p>
          <a:p>
            <a:r>
              <a:rPr lang="en-US" dirty="0"/>
              <a:t>United States: +1 (619) 550-0006 </a:t>
            </a:r>
            <a:br>
              <a:rPr lang="en-US" dirty="0"/>
            </a:br>
            <a:r>
              <a:rPr lang="en-US" dirty="0"/>
              <a:t>Australia: +61 2 9087 3605 </a:t>
            </a:r>
            <a:br>
              <a:rPr lang="en-US" dirty="0"/>
            </a:br>
            <a:r>
              <a:rPr lang="en-US" dirty="0"/>
              <a:t>Austria: +43 (0) 7 2088 1403 </a:t>
            </a:r>
            <a:br>
              <a:rPr lang="en-US" dirty="0"/>
            </a:br>
            <a:r>
              <a:rPr lang="en-US" dirty="0"/>
              <a:t>Belgium: +32 (0) 38 08 1856 </a:t>
            </a:r>
            <a:br>
              <a:rPr lang="en-US" dirty="0"/>
            </a:br>
            <a:r>
              <a:rPr lang="en-US" dirty="0"/>
              <a:t>Canada: +1 (647) 497-9351 </a:t>
            </a:r>
            <a:br>
              <a:rPr lang="en-US" dirty="0"/>
            </a:br>
            <a:r>
              <a:rPr lang="en-US" dirty="0"/>
              <a:t>Denmark: +45 (0) 69 91 88 64 </a:t>
            </a:r>
            <a:br>
              <a:rPr lang="en-US" dirty="0"/>
            </a:br>
            <a:r>
              <a:rPr lang="en-US" dirty="0"/>
              <a:t>Finland: +358 (0) 942 41 5780 </a:t>
            </a:r>
            <a:br>
              <a:rPr lang="en-US" dirty="0"/>
            </a:br>
            <a:r>
              <a:rPr lang="en-US" dirty="0"/>
              <a:t>France: +33 (0) 170 950 592 </a:t>
            </a:r>
            <a:br>
              <a:rPr lang="en-US" dirty="0"/>
            </a:br>
            <a:endParaRPr lang="en-US" dirty="0"/>
          </a:p>
          <a:p>
            <a:r>
              <a:rPr lang="en-US" dirty="0"/>
              <a:t>Access Code: 679-013-973 </a:t>
            </a:r>
            <a:br>
              <a:rPr lang="en-US" dirty="0"/>
            </a:br>
            <a:r>
              <a:rPr lang="en-US" dirty="0"/>
              <a:t>Audio PIN: Shown after joining the meeting </a:t>
            </a:r>
          </a:p>
          <a:p>
            <a:r>
              <a:rPr lang="en-US" dirty="0"/>
              <a:t>Meeting ID: 679-013-973 </a:t>
            </a:r>
          </a:p>
          <a:p>
            <a:pPr>
              <a:buFont typeface="Arial" pitchFamily="34" charset="0"/>
              <a:buChar char="•"/>
            </a:pPr>
            <a:endParaRPr lang="en-US" dirty="0">
              <a:latin typeface="Times New Roman" pitchFamily="18" charset="0"/>
            </a:endParaRPr>
          </a:p>
        </p:txBody>
      </p:sp>
      <p:sp>
        <p:nvSpPr>
          <p:cNvPr id="2" name="Date Placeholder 1"/>
          <p:cNvSpPr>
            <a:spLocks noGrp="1"/>
          </p:cNvSpPr>
          <p:nvPr>
            <p:ph type="dt" sz="quarter" idx="10"/>
          </p:nvPr>
        </p:nvSpPr>
        <p:spPr/>
        <p:txBody>
          <a:bodyPr/>
          <a:lstStyle/>
          <a:p>
            <a:pPr>
              <a:defRPr/>
            </a:pPr>
            <a:fld id="{D68DFA80-0C7A-48AB-B539-BF3683298B5F}" type="datetime1">
              <a:rPr lang="en-US" smtClean="0"/>
              <a:t>3/19/2016</a:t>
            </a:fld>
            <a:endParaRPr lang="en-US"/>
          </a:p>
        </p:txBody>
      </p:sp>
      <p:sp>
        <p:nvSpPr>
          <p:cNvPr id="3" name="Footer Placeholder 2"/>
          <p:cNvSpPr>
            <a:spLocks noGrp="1"/>
          </p:cNvSpPr>
          <p:nvPr>
            <p:ph type="ftr" sz="quarter" idx="11"/>
          </p:nvPr>
        </p:nvSpPr>
        <p:spPr/>
        <p:txBody>
          <a:bodyPr/>
          <a:lstStyle/>
          <a:p>
            <a:pPr>
              <a:defRPr/>
            </a:pPr>
            <a:r>
              <a:rPr lang="en-US" smtClean="0"/>
              <a:t>Doc #: 5-16-0010-00-agen</a:t>
            </a:r>
            <a:endParaRPr lang="en-US"/>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3</a:t>
            </a:fld>
            <a:endParaRPr lang="en-US"/>
          </a:p>
        </p:txBody>
      </p:sp>
      <p:sp>
        <p:nvSpPr>
          <p:cNvPr id="3079" name="TextBox 4"/>
          <p:cNvSpPr txBox="1">
            <a:spLocks noChangeArrowheads="1"/>
          </p:cNvSpPr>
          <p:nvPr/>
        </p:nvSpPr>
        <p:spPr bwMode="auto">
          <a:xfrm>
            <a:off x="4114800" y="2667000"/>
            <a:ext cx="3806825"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a:t>Germany: +49 (0) 692 5736 7210 </a:t>
            </a:r>
            <a:br>
              <a:rPr lang="en-US"/>
            </a:br>
            <a:r>
              <a:rPr lang="en-US"/>
              <a:t>Ireland: +353 (0) 14 845 978 </a:t>
            </a:r>
            <a:br>
              <a:rPr lang="en-US"/>
            </a:br>
            <a:r>
              <a:rPr lang="en-US"/>
              <a:t>Italy: +39 0 553 98 95 67 </a:t>
            </a:r>
            <a:br>
              <a:rPr lang="en-US"/>
            </a:br>
            <a:r>
              <a:rPr lang="en-US"/>
              <a:t>Netherlands: +31 (0) 208 080 381 </a:t>
            </a:r>
            <a:br>
              <a:rPr lang="en-US"/>
            </a:br>
            <a:r>
              <a:rPr lang="en-US"/>
              <a:t>New Zealand: +64 (0) 4 974 7214 </a:t>
            </a:r>
            <a:br>
              <a:rPr lang="en-US"/>
            </a:br>
            <a:r>
              <a:rPr lang="en-US"/>
              <a:t>Norway: +47 21 03 58 98 </a:t>
            </a:r>
            <a:br>
              <a:rPr lang="en-US"/>
            </a:br>
            <a:r>
              <a:rPr lang="en-US"/>
              <a:t>Spain: +34 955 32 0845 </a:t>
            </a:r>
            <a:br>
              <a:rPr lang="en-US"/>
            </a:br>
            <a:r>
              <a:rPr lang="en-US"/>
              <a:t>Sweden: +46 (0) 853 527 836 </a:t>
            </a:r>
            <a:br>
              <a:rPr lang="en-US"/>
            </a:br>
            <a:r>
              <a:rPr lang="en-US"/>
              <a:t>Switzerland: +41 (0) 435 0167 09 </a:t>
            </a:r>
            <a:br>
              <a:rPr lang="en-US"/>
            </a:br>
            <a:r>
              <a:rPr lang="en-US"/>
              <a:t>United Kingdom: +44 (0) 330 221 0086</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Tentative Schedule for Tues 3/22/16</a:t>
            </a:r>
            <a:endParaRPr lang="en-US" dirty="0"/>
          </a:p>
        </p:txBody>
      </p:sp>
      <p:sp>
        <p:nvSpPr>
          <p:cNvPr id="2" name="Date Placeholder 1"/>
          <p:cNvSpPr>
            <a:spLocks noGrp="1"/>
          </p:cNvSpPr>
          <p:nvPr>
            <p:ph type="dt" sz="half" idx="10"/>
          </p:nvPr>
        </p:nvSpPr>
        <p:spPr/>
        <p:txBody>
          <a:bodyPr/>
          <a:lstStyle/>
          <a:p>
            <a:pPr>
              <a:defRPr/>
            </a:pPr>
            <a:fld id="{9A3FE55A-6AA6-4532-9376-522D1210298D}" type="datetime1">
              <a:rPr lang="en-US" smtClean="0"/>
              <a:t>3/19/2016</a:t>
            </a:fld>
            <a:endParaRPr lang="en-US"/>
          </a:p>
        </p:txBody>
      </p:sp>
      <p:sp>
        <p:nvSpPr>
          <p:cNvPr id="3" name="Footer Placeholder 2"/>
          <p:cNvSpPr>
            <a:spLocks noGrp="1"/>
          </p:cNvSpPr>
          <p:nvPr>
            <p:ph type="ftr" sz="quarter" idx="11"/>
          </p:nvPr>
        </p:nvSpPr>
        <p:spPr/>
        <p:txBody>
          <a:bodyPr/>
          <a:lstStyle/>
          <a:p>
            <a:pPr>
              <a:defRPr/>
            </a:pPr>
            <a:r>
              <a:rPr lang="en-US" smtClean="0"/>
              <a:t>Doc #: 5-16-0010-00-agen</a:t>
            </a:r>
            <a:endParaRPr lang="en-US"/>
          </a:p>
        </p:txBody>
      </p:sp>
      <p:sp>
        <p:nvSpPr>
          <p:cNvPr id="4" name="Slide Number Placeholder 3"/>
          <p:cNvSpPr>
            <a:spLocks noGrp="1"/>
          </p:cNvSpPr>
          <p:nvPr>
            <p:ph type="sldNum" sz="quarter" idx="12"/>
          </p:nvPr>
        </p:nvSpPr>
        <p:spPr/>
        <p:txBody>
          <a:bodyPr/>
          <a:lstStyle/>
          <a:p>
            <a:pPr>
              <a:defRPr/>
            </a:pPr>
            <a:fld id="{24801112-3285-446D-8483-AC060328F4AD}" type="slidenum">
              <a:rPr lang="en-US" smtClean="0"/>
              <a:pPr>
                <a:defRPr/>
              </a:pPr>
              <a:t>4</a:t>
            </a:fld>
            <a:endParaRPr lang="en-US"/>
          </a:p>
        </p:txBody>
      </p:sp>
      <p:pic>
        <p:nvPicPr>
          <p:cNvPr id="5" name="Picture 4"/>
          <p:cNvPicPr>
            <a:picLocks noChangeAspect="1"/>
          </p:cNvPicPr>
          <p:nvPr/>
        </p:nvPicPr>
        <p:blipFill>
          <a:blip r:embed="rId2"/>
          <a:stretch>
            <a:fillRect/>
          </a:stretch>
        </p:blipFill>
        <p:spPr>
          <a:xfrm>
            <a:off x="304800" y="1676400"/>
            <a:ext cx="8458200" cy="3856268"/>
          </a:xfrm>
          <a:prstGeom prst="rect">
            <a:avLst/>
          </a:prstGeom>
        </p:spPr>
      </p:pic>
    </p:spTree>
    <p:extLst>
      <p:ext uri="{BB962C8B-B14F-4D97-AF65-F5344CB8AC3E}">
        <p14:creationId xmlns:p14="http://schemas.microsoft.com/office/powerpoint/2010/main" val="4261174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Tentative Schedule for Wed 3/23/16</a:t>
            </a:r>
            <a:endParaRPr lang="en-US" dirty="0"/>
          </a:p>
        </p:txBody>
      </p:sp>
      <p:sp>
        <p:nvSpPr>
          <p:cNvPr id="2" name="Date Placeholder 1"/>
          <p:cNvSpPr>
            <a:spLocks noGrp="1"/>
          </p:cNvSpPr>
          <p:nvPr>
            <p:ph type="dt" sz="half" idx="10"/>
          </p:nvPr>
        </p:nvSpPr>
        <p:spPr/>
        <p:txBody>
          <a:bodyPr/>
          <a:lstStyle/>
          <a:p>
            <a:pPr>
              <a:defRPr/>
            </a:pPr>
            <a:fld id="{F1B7694C-789E-4B85-8806-DF56633BBABB}" type="datetime1">
              <a:rPr lang="en-US" smtClean="0"/>
              <a:t>3/19/2016</a:t>
            </a:fld>
            <a:endParaRPr lang="en-US"/>
          </a:p>
        </p:txBody>
      </p:sp>
      <p:sp>
        <p:nvSpPr>
          <p:cNvPr id="3" name="Footer Placeholder 2"/>
          <p:cNvSpPr>
            <a:spLocks noGrp="1"/>
          </p:cNvSpPr>
          <p:nvPr>
            <p:ph type="ftr" sz="quarter" idx="11"/>
          </p:nvPr>
        </p:nvSpPr>
        <p:spPr/>
        <p:txBody>
          <a:bodyPr/>
          <a:lstStyle/>
          <a:p>
            <a:pPr>
              <a:defRPr/>
            </a:pPr>
            <a:r>
              <a:rPr lang="en-US" smtClean="0"/>
              <a:t>Doc #: 5-16-0010-00-agen</a:t>
            </a:r>
            <a:endParaRPr lang="en-US"/>
          </a:p>
        </p:txBody>
      </p:sp>
      <p:sp>
        <p:nvSpPr>
          <p:cNvPr id="4" name="Slide Number Placeholder 3"/>
          <p:cNvSpPr>
            <a:spLocks noGrp="1"/>
          </p:cNvSpPr>
          <p:nvPr>
            <p:ph type="sldNum" sz="quarter" idx="12"/>
          </p:nvPr>
        </p:nvSpPr>
        <p:spPr/>
        <p:txBody>
          <a:bodyPr/>
          <a:lstStyle/>
          <a:p>
            <a:pPr>
              <a:defRPr/>
            </a:pPr>
            <a:fld id="{24801112-3285-446D-8483-AC060328F4AD}" type="slidenum">
              <a:rPr lang="en-US" smtClean="0"/>
              <a:pPr>
                <a:defRPr/>
              </a:pPr>
              <a:t>5</a:t>
            </a:fld>
            <a:endParaRPr lang="en-US"/>
          </a:p>
        </p:txBody>
      </p:sp>
      <p:pic>
        <p:nvPicPr>
          <p:cNvPr id="7" name="Picture 6"/>
          <p:cNvPicPr>
            <a:picLocks noChangeAspect="1"/>
          </p:cNvPicPr>
          <p:nvPr/>
        </p:nvPicPr>
        <p:blipFill>
          <a:blip r:embed="rId2"/>
          <a:stretch>
            <a:fillRect/>
          </a:stretch>
        </p:blipFill>
        <p:spPr>
          <a:xfrm>
            <a:off x="487218" y="1600200"/>
            <a:ext cx="8135440" cy="4267198"/>
          </a:xfrm>
          <a:prstGeom prst="rect">
            <a:avLst/>
          </a:prstGeom>
        </p:spPr>
      </p:pic>
    </p:spTree>
    <p:extLst>
      <p:ext uri="{BB962C8B-B14F-4D97-AF65-F5344CB8AC3E}">
        <p14:creationId xmlns:p14="http://schemas.microsoft.com/office/powerpoint/2010/main" val="20456638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Tentative Schedule for </a:t>
            </a:r>
            <a:r>
              <a:rPr lang="en-US" dirty="0" err="1" smtClean="0"/>
              <a:t>Thur</a:t>
            </a:r>
            <a:r>
              <a:rPr lang="en-US" dirty="0" smtClean="0"/>
              <a:t> </a:t>
            </a:r>
            <a:r>
              <a:rPr lang="en-US" dirty="0"/>
              <a:t>3/23/16</a:t>
            </a:r>
          </a:p>
        </p:txBody>
      </p:sp>
      <p:sp>
        <p:nvSpPr>
          <p:cNvPr id="3" name="Date Placeholder 2"/>
          <p:cNvSpPr>
            <a:spLocks noGrp="1"/>
          </p:cNvSpPr>
          <p:nvPr>
            <p:ph type="dt" sz="half" idx="10"/>
          </p:nvPr>
        </p:nvSpPr>
        <p:spPr/>
        <p:txBody>
          <a:bodyPr/>
          <a:lstStyle/>
          <a:p>
            <a:pPr>
              <a:defRPr/>
            </a:pPr>
            <a:fld id="{B6D0067B-91BA-43BF-B5E1-BE83BA51A80C}" type="datetime1">
              <a:rPr lang="en-US" smtClean="0"/>
              <a:t>3/19/2016</a:t>
            </a:fld>
            <a:endParaRPr lang="en-US"/>
          </a:p>
        </p:txBody>
      </p:sp>
      <p:sp>
        <p:nvSpPr>
          <p:cNvPr id="4" name="Footer Placeholder 3"/>
          <p:cNvSpPr>
            <a:spLocks noGrp="1"/>
          </p:cNvSpPr>
          <p:nvPr>
            <p:ph type="ftr" sz="quarter" idx="11"/>
          </p:nvPr>
        </p:nvSpPr>
        <p:spPr/>
        <p:txBody>
          <a:bodyPr/>
          <a:lstStyle/>
          <a:p>
            <a:pPr>
              <a:defRPr/>
            </a:pPr>
            <a:r>
              <a:rPr lang="en-US" smtClean="0"/>
              <a:t>Doc #: 5-16-0010-00-agen</a:t>
            </a:r>
            <a:endParaRPr lang="en-US"/>
          </a:p>
        </p:txBody>
      </p:sp>
      <p:sp>
        <p:nvSpPr>
          <p:cNvPr id="5" name="Slide Number Placeholder 4"/>
          <p:cNvSpPr>
            <a:spLocks noGrp="1"/>
          </p:cNvSpPr>
          <p:nvPr>
            <p:ph type="sldNum" sz="quarter" idx="12"/>
          </p:nvPr>
        </p:nvSpPr>
        <p:spPr/>
        <p:txBody>
          <a:bodyPr/>
          <a:lstStyle/>
          <a:p>
            <a:pPr>
              <a:defRPr/>
            </a:pPr>
            <a:fld id="{9B07B3E5-9C92-4467-B532-D8FF4A69480D}" type="slidenum">
              <a:rPr lang="en-US" smtClean="0"/>
              <a:pPr>
                <a:defRPr/>
              </a:pPr>
              <a:t>6</a:t>
            </a:fld>
            <a:endParaRPr lang="en-US"/>
          </a:p>
        </p:txBody>
      </p:sp>
      <p:pic>
        <p:nvPicPr>
          <p:cNvPr id="7" name="Picture 6"/>
          <p:cNvPicPr>
            <a:picLocks noChangeAspect="1"/>
          </p:cNvPicPr>
          <p:nvPr/>
        </p:nvPicPr>
        <p:blipFill>
          <a:blip r:embed="rId2"/>
          <a:stretch>
            <a:fillRect/>
          </a:stretch>
        </p:blipFill>
        <p:spPr>
          <a:xfrm>
            <a:off x="313932" y="1676401"/>
            <a:ext cx="8516136" cy="3505198"/>
          </a:xfrm>
          <a:prstGeom prst="rect">
            <a:avLst/>
          </a:prstGeom>
        </p:spPr>
      </p:pic>
    </p:spTree>
    <p:extLst>
      <p:ext uri="{BB962C8B-B14F-4D97-AF65-F5344CB8AC3E}">
        <p14:creationId xmlns:p14="http://schemas.microsoft.com/office/powerpoint/2010/main" val="23756748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rPr smtClean="0"/>
              <a:t>Rules</a:t>
            </a:r>
          </a:p>
        </p:txBody>
      </p:sp>
      <p:sp>
        <p:nvSpPr>
          <p:cNvPr id="4099" name="Content Placeholder 5"/>
          <p:cNvSpPr>
            <a:spLocks noGrp="1"/>
          </p:cNvSpPr>
          <p:nvPr>
            <p:ph idx="1"/>
          </p:nvPr>
        </p:nvSpPr>
        <p:spPr/>
        <p:txBody>
          <a:bodyPr/>
          <a:lstStyle/>
          <a:p>
            <a:r>
              <a:rPr smtClean="0"/>
              <a:t>IEEE DySPAN-SC rules</a:t>
            </a:r>
          </a:p>
          <a:p>
            <a:pPr lvl="1"/>
            <a:r>
              <a:rPr smtClean="0">
                <a:hlinkClick r:id="rId2"/>
              </a:rPr>
              <a:t>http://standards.ieee.org/about/sasb/audcom/pnp/DySPAN_SC.pdf</a:t>
            </a:r>
            <a:endParaRPr smtClean="0"/>
          </a:p>
          <a:p>
            <a:r>
              <a:rPr smtClean="0"/>
              <a:t>IEEE 1900.5 WG rules</a:t>
            </a:r>
          </a:p>
          <a:p>
            <a:pPr lvl="1"/>
            <a:r>
              <a:rPr smtClean="0">
                <a:hlinkClick r:id="rId3"/>
              </a:rPr>
              <a:t>http://grouper.ieee.org/groups/dyspan/files/individual-WG-PnPs.pdf</a:t>
            </a:r>
            <a:endParaRPr smtClean="0"/>
          </a:p>
          <a:p>
            <a:r>
              <a:rPr smtClean="0"/>
              <a:t>Roberts Rules (latest edition) as needed…</a:t>
            </a:r>
          </a:p>
          <a:p>
            <a:pPr lvl="1"/>
            <a:endParaRPr smtClean="0"/>
          </a:p>
        </p:txBody>
      </p:sp>
      <p:sp>
        <p:nvSpPr>
          <p:cNvPr id="2" name="Date Placeholder 1"/>
          <p:cNvSpPr>
            <a:spLocks noGrp="1"/>
          </p:cNvSpPr>
          <p:nvPr>
            <p:ph type="dt" sz="quarter" idx="10"/>
          </p:nvPr>
        </p:nvSpPr>
        <p:spPr/>
        <p:txBody>
          <a:bodyPr/>
          <a:lstStyle/>
          <a:p>
            <a:pPr>
              <a:defRPr/>
            </a:pPr>
            <a:fld id="{DF492BF3-FDC1-4903-B3E7-CCDE6467AB95}" type="datetime1">
              <a:rPr lang="en-US" smtClean="0"/>
              <a:t>3/19/2016</a:t>
            </a:fld>
            <a:endParaRPr lang="en-US"/>
          </a:p>
        </p:txBody>
      </p:sp>
      <p:sp>
        <p:nvSpPr>
          <p:cNvPr id="3" name="Footer Placeholder 2"/>
          <p:cNvSpPr>
            <a:spLocks noGrp="1"/>
          </p:cNvSpPr>
          <p:nvPr>
            <p:ph type="ftr" sz="quarter" idx="11"/>
          </p:nvPr>
        </p:nvSpPr>
        <p:spPr/>
        <p:txBody>
          <a:bodyPr/>
          <a:lstStyle/>
          <a:p>
            <a:pPr>
              <a:defRPr/>
            </a:pPr>
            <a:r>
              <a:rPr lang="en-US" smtClean="0"/>
              <a:t>Doc #: 5-16-0010-00-agen</a:t>
            </a:r>
            <a:endParaRPr lang="en-US"/>
          </a:p>
        </p:txBody>
      </p:sp>
      <p:sp>
        <p:nvSpPr>
          <p:cNvPr id="4" name="Slide Number Placeholder 3"/>
          <p:cNvSpPr>
            <a:spLocks noGrp="1"/>
          </p:cNvSpPr>
          <p:nvPr>
            <p:ph type="sldNum" sz="quarter" idx="12"/>
          </p:nvPr>
        </p:nvSpPr>
        <p:spPr/>
        <p:txBody>
          <a:bodyPr/>
          <a:lstStyle/>
          <a:p>
            <a:pPr>
              <a:defRPr/>
            </a:pPr>
            <a:fld id="{41D24283-4ADC-447A-A334-A90E0754BD4F}"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587"/>
            <a:ext cx="8229600" cy="835172"/>
          </a:xfrm>
        </p:spPr>
        <p:txBody>
          <a:bodyPr/>
          <a:lstStyle/>
          <a:p>
            <a:r>
              <a:rPr dirty="0" smtClean="0"/>
              <a:t>Current Membership</a:t>
            </a:r>
          </a:p>
        </p:txBody>
      </p:sp>
      <p:sp>
        <p:nvSpPr>
          <p:cNvPr id="3" name="Date Placeholder 2"/>
          <p:cNvSpPr>
            <a:spLocks noGrp="1"/>
          </p:cNvSpPr>
          <p:nvPr>
            <p:ph type="dt" sz="quarter" idx="10"/>
          </p:nvPr>
        </p:nvSpPr>
        <p:spPr/>
        <p:txBody>
          <a:bodyPr/>
          <a:lstStyle/>
          <a:p>
            <a:pPr>
              <a:defRPr/>
            </a:pPr>
            <a:fld id="{E3343A7C-4C5F-4431-9589-1A9D1A3DD3D8}" type="datetime1">
              <a:rPr lang="en-US" smtClean="0"/>
              <a:t>3/19/2016</a:t>
            </a:fld>
            <a:endParaRPr lang="en-US"/>
          </a:p>
        </p:txBody>
      </p:sp>
      <p:sp>
        <p:nvSpPr>
          <p:cNvPr id="4" name="Footer Placeholder 3"/>
          <p:cNvSpPr>
            <a:spLocks noGrp="1"/>
          </p:cNvSpPr>
          <p:nvPr>
            <p:ph type="ftr" sz="quarter" idx="11"/>
          </p:nvPr>
        </p:nvSpPr>
        <p:spPr/>
        <p:txBody>
          <a:bodyPr/>
          <a:lstStyle/>
          <a:p>
            <a:pPr>
              <a:defRPr/>
            </a:pPr>
            <a:r>
              <a:rPr lang="en-US" smtClean="0"/>
              <a:t>Doc #: 5-16-0010-00-agen</a:t>
            </a:r>
            <a:endParaRPr lang="en-US"/>
          </a:p>
        </p:txBody>
      </p:sp>
      <p:sp>
        <p:nvSpPr>
          <p:cNvPr id="5" name="Slide Number Placeholder 4"/>
          <p:cNvSpPr>
            <a:spLocks noGrp="1"/>
          </p:cNvSpPr>
          <p:nvPr>
            <p:ph type="sldNum" sz="quarter" idx="12"/>
          </p:nvPr>
        </p:nvSpPr>
        <p:spPr/>
        <p:txBody>
          <a:bodyPr/>
          <a:lstStyle/>
          <a:p>
            <a:pPr>
              <a:defRPr/>
            </a:pPr>
            <a:fld id="{A42B0594-74D1-46B1-80D4-C29EBC2EDFF0}" type="slidenum">
              <a:rPr lang="en-US" smtClean="0"/>
              <a:pPr>
                <a:defRPr/>
              </a:pPr>
              <a:t>8</a:t>
            </a:fld>
            <a:endParaRPr lang="en-US"/>
          </a:p>
        </p:txBody>
      </p:sp>
      <p:sp>
        <p:nvSpPr>
          <p:cNvPr id="5126" name="TextBox 5"/>
          <p:cNvSpPr txBox="1">
            <a:spLocks noChangeArrowheads="1"/>
          </p:cNvSpPr>
          <p:nvPr/>
        </p:nvSpPr>
        <p:spPr bwMode="auto">
          <a:xfrm>
            <a:off x="1447800" y="5627118"/>
            <a:ext cx="49069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dirty="0"/>
              <a:t>              Quorum = ½ membership </a:t>
            </a:r>
            <a:r>
              <a:rPr lang="en-US" dirty="0" smtClean="0"/>
              <a:t>(7 </a:t>
            </a:r>
            <a:r>
              <a:rPr lang="en-US" dirty="0"/>
              <a:t>members)</a:t>
            </a:r>
          </a:p>
          <a:p>
            <a:pPr eaLnBrk="1" hangingPunct="1"/>
            <a:r>
              <a:rPr lang="en-US" dirty="0"/>
              <a:t>              2 meetings to get in, 2 meetings to get out</a:t>
            </a:r>
          </a:p>
        </p:txBody>
      </p:sp>
      <p:sp>
        <p:nvSpPr>
          <p:cNvPr id="8" name="TextBox 1"/>
          <p:cNvSpPr txBox="1">
            <a:spLocks noChangeArrowheads="1"/>
          </p:cNvSpPr>
          <p:nvPr/>
        </p:nvSpPr>
        <p:spPr bwMode="auto">
          <a:xfrm>
            <a:off x="6705600" y="3179043"/>
            <a:ext cx="18288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smtClean="0">
                <a:solidFill>
                  <a:srgbClr val="FF0000"/>
                </a:solidFill>
                <a:latin typeface="Times New Roman" pitchFamily="18" charset="0"/>
              </a:rPr>
              <a:t>Quorum?</a:t>
            </a:r>
            <a:endParaRPr lang="en-US" sz="2400" b="1" i="1" dirty="0">
              <a:solidFill>
                <a:srgbClr val="FF0000"/>
              </a:solidFill>
              <a:latin typeface="Times New Roman" pitchFamily="18" charset="0"/>
            </a:endParaRPr>
          </a:p>
        </p:txBody>
      </p:sp>
      <p:graphicFrame>
        <p:nvGraphicFramePr>
          <p:cNvPr id="9" name="Table 8"/>
          <p:cNvGraphicFramePr>
            <a:graphicFrameLocks noGrp="1"/>
          </p:cNvGraphicFramePr>
          <p:nvPr>
            <p:extLst>
              <p:ext uri="{D42A27DB-BD31-4B8C-83A1-F6EECF244321}">
                <p14:modId xmlns:p14="http://schemas.microsoft.com/office/powerpoint/2010/main" val="775174115"/>
              </p:ext>
            </p:extLst>
          </p:nvPr>
        </p:nvGraphicFramePr>
        <p:xfrm>
          <a:off x="1600200" y="869214"/>
          <a:ext cx="5029197" cy="5137639"/>
        </p:xfrm>
        <a:graphic>
          <a:graphicData uri="http://schemas.openxmlformats.org/drawingml/2006/table">
            <a:tbl>
              <a:tblPr>
                <a:tableStyleId>{5C22544A-7EE6-4342-B048-85BDC9FD1C3A}</a:tableStyleId>
              </a:tblPr>
              <a:tblGrid>
                <a:gridCol w="533400">
                  <a:extLst>
                    <a:ext uri="{9D8B030D-6E8A-4147-A177-3AD203B41FA5}">
                      <a16:colId xmlns:a16="http://schemas.microsoft.com/office/drawing/2014/main" xmlns="" val="136447906"/>
                    </a:ext>
                  </a:extLst>
                </a:gridCol>
                <a:gridCol w="533400">
                  <a:extLst>
                    <a:ext uri="{9D8B030D-6E8A-4147-A177-3AD203B41FA5}">
                      <a16:colId xmlns:a16="http://schemas.microsoft.com/office/drawing/2014/main" xmlns="" val="1806744212"/>
                    </a:ext>
                  </a:extLst>
                </a:gridCol>
                <a:gridCol w="533400">
                  <a:extLst>
                    <a:ext uri="{9D8B030D-6E8A-4147-A177-3AD203B41FA5}">
                      <a16:colId xmlns:a16="http://schemas.microsoft.com/office/drawing/2014/main" xmlns="" val="20000"/>
                    </a:ext>
                  </a:extLst>
                </a:gridCol>
                <a:gridCol w="714173">
                  <a:extLst>
                    <a:ext uri="{9D8B030D-6E8A-4147-A177-3AD203B41FA5}">
                      <a16:colId xmlns:a16="http://schemas.microsoft.com/office/drawing/2014/main" xmlns="" val="20001"/>
                    </a:ext>
                  </a:extLst>
                </a:gridCol>
                <a:gridCol w="642440">
                  <a:extLst>
                    <a:ext uri="{9D8B030D-6E8A-4147-A177-3AD203B41FA5}">
                      <a16:colId xmlns:a16="http://schemas.microsoft.com/office/drawing/2014/main" xmlns="" val="20002"/>
                    </a:ext>
                  </a:extLst>
                </a:gridCol>
                <a:gridCol w="746058">
                  <a:extLst>
                    <a:ext uri="{9D8B030D-6E8A-4147-A177-3AD203B41FA5}">
                      <a16:colId xmlns:a16="http://schemas.microsoft.com/office/drawing/2014/main" xmlns="" val="20003"/>
                    </a:ext>
                  </a:extLst>
                </a:gridCol>
                <a:gridCol w="1326326">
                  <a:extLst>
                    <a:ext uri="{9D8B030D-6E8A-4147-A177-3AD203B41FA5}">
                      <a16:colId xmlns:a16="http://schemas.microsoft.com/office/drawing/2014/main" xmlns="" val="20004"/>
                    </a:ext>
                  </a:extLst>
                </a:gridCol>
              </a:tblGrid>
              <a:tr h="491759">
                <a:tc gridSpan="3">
                  <a:txBody>
                    <a:bodyPr/>
                    <a:lstStyle/>
                    <a:p>
                      <a:pPr algn="ctr" fontAlgn="b"/>
                      <a:r>
                        <a:rPr lang="en-US" sz="1000" b="0" i="0" u="none" strike="noStrike" dirty="0" smtClean="0">
                          <a:solidFill>
                            <a:srgbClr val="000000"/>
                          </a:solidFill>
                          <a:effectLst/>
                          <a:latin typeface="Calibri" panose="020F0502020204030204" pitchFamily="34" charset="0"/>
                        </a:rPr>
                        <a:t>Attendance</a:t>
                      </a:r>
                      <a:endParaRPr lang="en-US" sz="1000" b="0" i="0" u="none" strike="noStrike" dirty="0">
                        <a:solidFill>
                          <a:srgbClr val="000000"/>
                        </a:solidFill>
                        <a:effectLst/>
                        <a:latin typeface="Calibri" panose="020F0502020204030204" pitchFamily="34" charset="0"/>
                      </a:endParaRPr>
                    </a:p>
                  </a:txBody>
                  <a:tcPr marL="6055" marR="6055" marT="6055" marB="0" anchor="ctr"/>
                </a:tc>
                <a:tc hMerge="1">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hMerge="1">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WG Status</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First Name</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Last Name</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Affiliation</a:t>
                      </a:r>
                    </a:p>
                  </a:txBody>
                  <a:tcPr marL="7620" marR="7620" marT="7620" marB="0" anchor="b"/>
                </a:tc>
                <a:extLst>
                  <a:ext uri="{0D108BD9-81ED-4DB2-BD59-A6C34878D82A}">
                    <a16:rowId xmlns:a16="http://schemas.microsoft.com/office/drawing/2014/main" xmlns="" val="10000"/>
                  </a:ext>
                </a:extLst>
              </a:tr>
              <a:tr h="163919">
                <a:tc>
                  <a:txBody>
                    <a:bodyPr/>
                    <a:lstStyle/>
                    <a:p>
                      <a:pPr algn="r" fontAlgn="b"/>
                      <a:r>
                        <a:rPr lang="en-US" sz="1000" b="0" i="0" u="none" strike="noStrike" dirty="0" smtClean="0">
                          <a:solidFill>
                            <a:srgbClr val="000000"/>
                          </a:solidFill>
                          <a:effectLst/>
                          <a:latin typeface="Calibri" panose="020F0502020204030204" pitchFamily="34" charset="0"/>
                        </a:rPr>
                        <a:t>Tues</a:t>
                      </a:r>
                      <a:r>
                        <a:rPr lang="en-US" sz="1000" b="0" i="0" u="none" strike="noStrike" baseline="0" dirty="0" smtClean="0">
                          <a:solidFill>
                            <a:srgbClr val="000000"/>
                          </a:solidFill>
                          <a:effectLst/>
                          <a:latin typeface="Calibri" panose="020F0502020204030204" pitchFamily="34" charset="0"/>
                        </a:rPr>
                        <a:t> </a:t>
                      </a:r>
                      <a:r>
                        <a:rPr lang="en-US" sz="1000" b="0" i="0" u="none" strike="noStrike" baseline="0" dirty="0" smtClean="0">
                          <a:solidFill>
                            <a:srgbClr val="000000"/>
                          </a:solidFill>
                          <a:effectLst/>
                          <a:latin typeface="Calibri" panose="020F0502020204030204" pitchFamily="34" charset="0"/>
                        </a:rPr>
                        <a:t>3/22</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r" fontAlgn="b"/>
                      <a:r>
                        <a:rPr lang="en-US" sz="1000" b="0" i="0" u="none" strike="noStrike" dirty="0" smtClean="0">
                          <a:solidFill>
                            <a:srgbClr val="000000"/>
                          </a:solidFill>
                          <a:effectLst/>
                          <a:latin typeface="Calibri" panose="020F0502020204030204" pitchFamily="34" charset="0"/>
                        </a:rPr>
                        <a:t>Wen </a:t>
                      </a:r>
                      <a:r>
                        <a:rPr lang="en-US" sz="1000" b="0" i="0" u="none" strike="noStrike" dirty="0" smtClean="0">
                          <a:solidFill>
                            <a:srgbClr val="000000"/>
                          </a:solidFill>
                          <a:effectLst/>
                          <a:latin typeface="Calibri" panose="020F0502020204030204" pitchFamily="34" charset="0"/>
                        </a:rPr>
                        <a:t>3/23</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r" fontAlgn="b"/>
                      <a:r>
                        <a:rPr lang="en-US" sz="1000" b="0" i="0" u="none" strike="noStrike" dirty="0" err="1" smtClean="0">
                          <a:solidFill>
                            <a:srgbClr val="000000"/>
                          </a:solidFill>
                          <a:effectLst/>
                          <a:latin typeface="Calibri" panose="020F0502020204030204" pitchFamily="34" charset="0"/>
                        </a:rPr>
                        <a:t>Thur</a:t>
                      </a:r>
                      <a:r>
                        <a:rPr lang="en-US" sz="1000" b="0" i="0" u="none" strike="noStrike" baseline="0" dirty="0" smtClean="0">
                          <a:solidFill>
                            <a:srgbClr val="000000"/>
                          </a:solidFill>
                          <a:effectLst/>
                          <a:latin typeface="Calibri" panose="020F0502020204030204" pitchFamily="34" charset="0"/>
                        </a:rPr>
                        <a:t> </a:t>
                      </a:r>
                      <a:r>
                        <a:rPr lang="en-US" sz="1000" b="0" i="0" u="none" strike="noStrike" baseline="0" dirty="0" smtClean="0">
                          <a:solidFill>
                            <a:srgbClr val="000000"/>
                          </a:solidFill>
                          <a:effectLst/>
                          <a:latin typeface="Calibri" panose="020F0502020204030204" pitchFamily="34" charset="0"/>
                        </a:rPr>
                        <a:t>3/24</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r" fontAlgn="b"/>
                      <a:r>
                        <a:rPr lang="en-US" sz="1100" b="0" i="0" u="none" strike="noStrike">
                          <a:solidFill>
                            <a:srgbClr val="000000"/>
                          </a:solidFill>
                          <a:effectLst/>
                          <a:latin typeface="Calibri" panose="020F0502020204030204" pitchFamily="34" charset="0"/>
                        </a:rPr>
                        <a:t>13</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Total</a:t>
                      </a: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10001"/>
                  </a:ext>
                </a:extLst>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10002"/>
                  </a:ext>
                </a:extLst>
              </a:tr>
              <a:tr h="327838">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Carlos</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Caicedo</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Syracuse University (Secretary)</a:t>
                      </a:r>
                    </a:p>
                  </a:txBody>
                  <a:tcPr marL="7620" marR="7620" marT="7620" marB="0" anchor="b"/>
                </a:tc>
                <a:extLst>
                  <a:ext uri="{0D108BD9-81ED-4DB2-BD59-A6C34878D82A}">
                    <a16:rowId xmlns:a16="http://schemas.microsoft.com/office/drawing/2014/main" xmlns="" val="10003"/>
                  </a:ext>
                </a:extLst>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David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Chester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Harris</a:t>
                      </a:r>
                    </a:p>
                  </a:txBody>
                  <a:tcPr marL="7620" marR="7620" marT="7620" marB="0" anchor="b"/>
                </a:tc>
                <a:extLst>
                  <a:ext uri="{0D108BD9-81ED-4DB2-BD59-A6C34878D82A}">
                    <a16:rowId xmlns:a16="http://schemas.microsoft.com/office/drawing/2014/main" xmlns="" val="10004"/>
                  </a:ext>
                </a:extLst>
              </a:tr>
              <a:tr h="327838">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Colby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Harper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Pathfinder Wireless Corp</a:t>
                      </a:r>
                    </a:p>
                  </a:txBody>
                  <a:tcPr marL="7620" marR="7620" marT="7620" marB="0" anchor="b"/>
                </a:tc>
                <a:extLst>
                  <a:ext uri="{0D108BD9-81ED-4DB2-BD59-A6C34878D82A}">
                    <a16:rowId xmlns:a16="http://schemas.microsoft.com/office/drawing/2014/main" xmlns="" val="10005"/>
                  </a:ext>
                </a:extLst>
              </a:tr>
              <a:tr h="327838">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Nilesh</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Khamberkar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Univ. of Buffalo</a:t>
                      </a:r>
                    </a:p>
                  </a:txBody>
                  <a:tcPr marL="7620" marR="7620" marT="7620" marB="0" anchor="b"/>
                </a:tc>
                <a:extLst>
                  <a:ext uri="{0D108BD9-81ED-4DB2-BD59-A6C34878D82A}">
                    <a16:rowId xmlns:a16="http://schemas.microsoft.com/office/drawing/2014/main" xmlns="" val="10006"/>
                  </a:ext>
                </a:extLst>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Mitch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Kokar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VIStology &amp; Northeastern University</a:t>
                      </a:r>
                    </a:p>
                  </a:txBody>
                  <a:tcPr marL="7620" marR="7620" marT="7620" marB="0" anchor="b"/>
                </a:tc>
                <a:extLst>
                  <a:ext uri="{0D108BD9-81ED-4DB2-BD59-A6C34878D82A}">
                    <a16:rowId xmlns:a16="http://schemas.microsoft.com/office/drawing/2014/main" xmlns="" val="10007"/>
                  </a:ext>
                </a:extLst>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Yuriy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Posherstnik</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US Army RDECOM CERDEC</a:t>
                      </a:r>
                    </a:p>
                  </a:txBody>
                  <a:tcPr marL="7620" marR="7620" marT="7620" marB="0" anchor="b"/>
                </a:tc>
                <a:extLst>
                  <a:ext uri="{0D108BD9-81ED-4DB2-BD59-A6C34878D82A}">
                    <a16:rowId xmlns:a16="http://schemas.microsoft.com/office/drawing/2014/main" xmlns="" val="10008"/>
                  </a:ext>
                </a:extLst>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V</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Prasad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Wireless and Mobile Communication, TU Delft</a:t>
                      </a:r>
                    </a:p>
                  </a:txBody>
                  <a:tcPr marL="7620" marR="7620" marT="7620" marB="0" anchor="b"/>
                </a:tc>
                <a:extLst>
                  <a:ext uri="{0D108BD9-81ED-4DB2-BD59-A6C34878D82A}">
                    <a16:rowId xmlns:a16="http://schemas.microsoft.com/office/drawing/2014/main" xmlns="" val="10009"/>
                  </a:ext>
                </a:extLst>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Sam</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Schmitz</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Mitre</a:t>
                      </a:r>
                    </a:p>
                  </a:txBody>
                  <a:tcPr marL="7620" marR="7620" marT="7620" marB="0" anchor="b"/>
                </a:tc>
                <a:extLst>
                  <a:ext uri="{0D108BD9-81ED-4DB2-BD59-A6C34878D82A}">
                    <a16:rowId xmlns:a16="http://schemas.microsoft.com/office/drawing/2014/main" xmlns="" val="10010"/>
                  </a:ext>
                </a:extLst>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Mat</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Sherman</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BAE Systems (Chair)</a:t>
                      </a:r>
                    </a:p>
                  </a:txBody>
                  <a:tcPr marL="7620" marR="7620" marT="7620" marB="0" anchor="b"/>
                </a:tc>
                <a:extLst>
                  <a:ext uri="{0D108BD9-81ED-4DB2-BD59-A6C34878D82A}">
                    <a16:rowId xmlns:a16="http://schemas.microsoft.com/office/drawing/2014/main" xmlns="" val="10011"/>
                  </a:ext>
                </a:extLst>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John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Stine</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Mitre</a:t>
                      </a:r>
                    </a:p>
                  </a:txBody>
                  <a:tcPr marL="7620" marR="7620" marT="7620" marB="0" anchor="b"/>
                </a:tc>
                <a:extLst>
                  <a:ext uri="{0D108BD9-81ED-4DB2-BD59-A6C34878D82A}">
                    <a16:rowId xmlns:a16="http://schemas.microsoft.com/office/drawing/2014/main" xmlns="" val="10012"/>
                  </a:ext>
                </a:extLst>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Darcy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Swain-Walsh</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Mitre (Vice Chair)</a:t>
                      </a:r>
                    </a:p>
                  </a:txBody>
                  <a:tcPr marL="7620" marR="7620" marT="7620" marB="0" anchor="b"/>
                </a:tc>
                <a:extLst>
                  <a:ext uri="{0D108BD9-81ED-4DB2-BD59-A6C34878D82A}">
                    <a16:rowId xmlns:a16="http://schemas.microsoft.com/office/drawing/2014/main" xmlns="" val="10013"/>
                  </a:ext>
                </a:extLst>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Tony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Rennier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Foundry Inc</a:t>
                      </a:r>
                    </a:p>
                  </a:txBody>
                  <a:tcPr marL="7620" marR="7620" marT="7620" marB="0" anchor="b"/>
                </a:tc>
                <a:extLst>
                  <a:ext uri="{0D108BD9-81ED-4DB2-BD59-A6C34878D82A}">
                    <a16:rowId xmlns:a16="http://schemas.microsoft.com/office/drawing/2014/main" xmlns="" val="10014"/>
                  </a:ext>
                </a:extLst>
              </a:tr>
              <a:tr h="187824">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Reinhard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Schrage</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SchrageConsult</a:t>
                      </a:r>
                    </a:p>
                  </a:txBody>
                  <a:tcPr marL="7620" marR="7620" marT="7620" marB="0" anchor="b"/>
                </a:tc>
                <a:extLst>
                  <a:ext uri="{0D108BD9-81ED-4DB2-BD59-A6C34878D82A}">
                    <a16:rowId xmlns:a16="http://schemas.microsoft.com/office/drawing/2014/main" xmlns="" val="10015"/>
                  </a:ext>
                </a:extLst>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Participant</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Charles</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Sheehe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NASA</a:t>
                      </a:r>
                    </a:p>
                  </a:txBody>
                  <a:tcPr marL="7620" marR="7620" marT="7620" marB="0" anchor="b"/>
                </a:tc>
                <a:extLst>
                  <a:ext uri="{0D108BD9-81ED-4DB2-BD59-A6C34878D82A}">
                    <a16:rowId xmlns:a16="http://schemas.microsoft.com/office/drawing/2014/main" xmlns="" val="10016"/>
                  </a:ext>
                </a:extLst>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STAFF</a:t>
                      </a:r>
                    </a:p>
                  </a:txBody>
                  <a:tcPr marL="7620" marR="7620" marT="7620" marB="0" anchor="b"/>
                </a:tc>
                <a:tc>
                  <a:txBody>
                    <a:bodyPr/>
                    <a:lstStyle/>
                    <a:p>
                      <a:pPr algn="l" fontAlgn="b"/>
                      <a:r>
                        <a:rPr lang="en-US" sz="1100" b="0" i="0" u="none" strike="noStrike" dirty="0" smtClean="0">
                          <a:solidFill>
                            <a:srgbClr val="000000"/>
                          </a:solidFill>
                          <a:effectLst/>
                          <a:latin typeface="Calibri" panose="020F0502020204030204" pitchFamily="34" charset="0"/>
                        </a:rPr>
                        <a:t>Brenda</a:t>
                      </a:r>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smtClean="0">
                          <a:solidFill>
                            <a:srgbClr val="000000"/>
                          </a:solidFill>
                          <a:effectLst/>
                          <a:latin typeface="Calibri" panose="020F0502020204030204" pitchFamily="34" charset="0"/>
                        </a:rPr>
                        <a:t>Mancuso</a:t>
                      </a:r>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IEEE</a:t>
                      </a:r>
                    </a:p>
                  </a:txBody>
                  <a:tcPr marL="7620" marR="7620" marT="7620" marB="0" anchor="b"/>
                </a:tc>
                <a:extLst>
                  <a:ext uri="{0D108BD9-81ED-4DB2-BD59-A6C34878D82A}">
                    <a16:rowId xmlns:a16="http://schemas.microsoft.com/office/drawing/2014/main" xmlns="" val="10017"/>
                  </a:ext>
                </a:extLst>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extLst>
                  <a:ext uri="{0D108BD9-81ED-4DB2-BD59-A6C34878D82A}">
                    <a16:rowId xmlns:a16="http://schemas.microsoft.com/office/drawing/2014/main" xmlns="" val="10018"/>
                  </a:ext>
                </a:extLst>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extLst>
                  <a:ext uri="{0D108BD9-81ED-4DB2-BD59-A6C34878D82A}">
                    <a16:rowId xmlns:a16="http://schemas.microsoft.com/office/drawing/2014/main" xmlns="" val="10019"/>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38100"/>
            <a:ext cx="7772400" cy="952500"/>
          </a:xfrm>
        </p:spPr>
        <p:txBody>
          <a:bodyPr/>
          <a:lstStyle/>
          <a:p>
            <a:r>
              <a:rPr dirty="0" smtClean="0"/>
              <a:t> </a:t>
            </a:r>
            <a:r>
              <a:rPr dirty="0" smtClean="0"/>
              <a:t>Draft </a:t>
            </a:r>
            <a:r>
              <a:rPr dirty="0" smtClean="0"/>
              <a:t>Agenda</a:t>
            </a:r>
          </a:p>
        </p:txBody>
      </p:sp>
      <p:sp>
        <p:nvSpPr>
          <p:cNvPr id="6147" name="Text Box 5040"/>
          <p:cNvSpPr txBox="1">
            <a:spLocks noChangeArrowheads="1"/>
          </p:cNvSpPr>
          <p:nvPr/>
        </p:nvSpPr>
        <p:spPr bwMode="auto">
          <a:xfrm>
            <a:off x="533400" y="539115"/>
            <a:ext cx="8382000" cy="535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dirty="0" smtClean="0">
                <a:latin typeface="Times New Roman" pitchFamily="18" charset="0"/>
              </a:rPr>
              <a:t>DAY 1 – </a:t>
            </a:r>
            <a:r>
              <a:rPr lang="en-US" dirty="0" smtClean="0">
                <a:latin typeface="Times New Roman" pitchFamily="18" charset="0"/>
              </a:rPr>
              <a:t>3/22/16</a:t>
            </a:r>
            <a:endParaRPr lang="en-US" dirty="0" smtClean="0">
              <a:latin typeface="Times New Roman" pitchFamily="18" charset="0"/>
            </a:endParaRPr>
          </a:p>
          <a:p>
            <a:pPr>
              <a:buFont typeface="Calibri" pitchFamily="34" charset="0"/>
              <a:buAutoNum type="arabicPeriod"/>
            </a:pPr>
            <a:r>
              <a:rPr lang="en-US" dirty="0" err="1" smtClean="0">
                <a:latin typeface="Times New Roman" pitchFamily="18" charset="0"/>
              </a:rPr>
              <a:t>Administrivia</a:t>
            </a:r>
            <a:endParaRPr lang="en-US" dirty="0">
              <a:latin typeface="Times New Roman" pitchFamily="18" charset="0"/>
            </a:endParaRPr>
          </a:p>
          <a:p>
            <a:pPr lvl="2">
              <a:buFont typeface="Calibri" pitchFamily="34" charset="0"/>
              <a:buAutoNum type="alphaLcPeriod"/>
            </a:pPr>
            <a:r>
              <a:rPr lang="en-US" dirty="0">
                <a:latin typeface="Times New Roman" pitchFamily="18" charset="0"/>
              </a:rPr>
              <a:t>Roll </a:t>
            </a:r>
            <a:r>
              <a:rPr lang="en-US" dirty="0" smtClean="0">
                <a:latin typeface="Times New Roman" pitchFamily="18" charset="0"/>
              </a:rPr>
              <a:t>Call / Quorum Check</a:t>
            </a:r>
            <a:endParaRPr lang="en-US" dirty="0">
              <a:latin typeface="Times New Roman" pitchFamily="18" charset="0"/>
            </a:endParaRPr>
          </a:p>
          <a:p>
            <a:pPr lvl="2">
              <a:buFont typeface="Calibri" pitchFamily="34" charset="0"/>
              <a:buAutoNum type="alphaLcPeriod"/>
            </a:pPr>
            <a:r>
              <a:rPr lang="en-US" dirty="0">
                <a:latin typeface="Times New Roman" pitchFamily="18" charset="0"/>
              </a:rPr>
              <a:t>Approve Agenda</a:t>
            </a:r>
          </a:p>
          <a:p>
            <a:pPr lvl="2">
              <a:buFont typeface="Calibri" pitchFamily="34" charset="0"/>
              <a:buAutoNum type="alphaLcPeriod"/>
            </a:pPr>
            <a:r>
              <a:rPr lang="en-US" dirty="0">
                <a:latin typeface="Times New Roman" pitchFamily="18" charset="0"/>
              </a:rPr>
              <a:t>Patent slides / Notes on status</a:t>
            </a:r>
          </a:p>
          <a:p>
            <a:pPr lvl="2">
              <a:buFont typeface="Calibri" pitchFamily="34" charset="0"/>
              <a:buAutoNum type="alphaLcPeriod"/>
            </a:pPr>
            <a:r>
              <a:rPr lang="en-US" dirty="0">
                <a:latin typeface="Times New Roman" pitchFamily="18" charset="0"/>
              </a:rPr>
              <a:t>Approval of recent </a:t>
            </a:r>
            <a:r>
              <a:rPr lang="en-US" dirty="0" smtClean="0">
                <a:latin typeface="Times New Roman" pitchFamily="18" charset="0"/>
              </a:rPr>
              <a:t>minutes</a:t>
            </a:r>
          </a:p>
          <a:p>
            <a:pPr>
              <a:buFont typeface="Calibri" pitchFamily="34" charset="0"/>
              <a:buAutoNum type="arabicPeriod"/>
            </a:pPr>
            <a:r>
              <a:rPr lang="en-US" dirty="0" smtClean="0">
                <a:latin typeface="Times New Roman" pitchFamily="18" charset="0"/>
              </a:rPr>
              <a:t>1900.5.1 </a:t>
            </a:r>
            <a:r>
              <a:rPr lang="en-US" dirty="0" smtClean="0">
                <a:latin typeface="Times New Roman" pitchFamily="18" charset="0"/>
              </a:rPr>
              <a:t>Review</a:t>
            </a:r>
            <a:endParaRPr lang="en-US" dirty="0">
              <a:latin typeface="Times New Roman" pitchFamily="18" charset="0"/>
            </a:endParaRPr>
          </a:p>
          <a:p>
            <a:pPr lvl="1">
              <a:buFont typeface="Calibri" pitchFamily="34" charset="0"/>
              <a:buAutoNum type="alphaLcPeriod"/>
            </a:pPr>
            <a:r>
              <a:rPr lang="en-US" dirty="0" smtClean="0">
                <a:latin typeface="Times New Roman" pitchFamily="18" charset="0"/>
              </a:rPr>
              <a:t>Review of latest developments with draft</a:t>
            </a:r>
          </a:p>
          <a:p>
            <a:pPr lvl="1">
              <a:buFont typeface="Calibri" pitchFamily="34" charset="0"/>
              <a:buAutoNum type="alphaLcPeriod"/>
            </a:pPr>
            <a:r>
              <a:rPr lang="en-US" dirty="0" smtClean="0">
                <a:latin typeface="Times New Roman" pitchFamily="18" charset="0"/>
              </a:rPr>
              <a:t>Inputs on use cases, requirements and direction of </a:t>
            </a:r>
            <a:r>
              <a:rPr lang="en-US" dirty="0" smtClean="0">
                <a:latin typeface="Times New Roman" pitchFamily="18" charset="0"/>
              </a:rPr>
              <a:t>draft</a:t>
            </a:r>
          </a:p>
          <a:p>
            <a:pPr>
              <a:buFont typeface="Calibri" pitchFamily="34" charset="0"/>
              <a:buAutoNum type="arabicPeriod"/>
            </a:pPr>
            <a:r>
              <a:rPr lang="en-US" dirty="0" smtClean="0">
                <a:latin typeface="Times New Roman" pitchFamily="18" charset="0"/>
              </a:rPr>
              <a:t>1900.5.2 Ballot Review</a:t>
            </a:r>
          </a:p>
          <a:p>
            <a:pPr>
              <a:buFont typeface="Calibri" pitchFamily="34" charset="0"/>
              <a:buAutoNum type="arabicPeriod"/>
            </a:pPr>
            <a:r>
              <a:rPr lang="en-US" dirty="0" smtClean="0">
                <a:latin typeface="Times New Roman" pitchFamily="18" charset="0"/>
              </a:rPr>
              <a:t>1900.5.2 Comment Resolution</a:t>
            </a:r>
            <a:endParaRPr lang="en-US" dirty="0" smtClean="0">
              <a:latin typeface="Times New Roman" pitchFamily="18" charset="0"/>
            </a:endParaRPr>
          </a:p>
          <a:p>
            <a:pPr marL="119063" indent="0"/>
            <a:r>
              <a:rPr lang="en-US" dirty="0">
                <a:latin typeface="Times New Roman" pitchFamily="18" charset="0"/>
              </a:rPr>
              <a:t>DAY </a:t>
            </a:r>
            <a:r>
              <a:rPr lang="en-US" dirty="0" smtClean="0">
                <a:latin typeface="Times New Roman" pitchFamily="18" charset="0"/>
              </a:rPr>
              <a:t>2 </a:t>
            </a:r>
            <a:r>
              <a:rPr lang="en-US" dirty="0">
                <a:latin typeface="Times New Roman" pitchFamily="18" charset="0"/>
              </a:rPr>
              <a:t>– </a:t>
            </a:r>
            <a:r>
              <a:rPr lang="en-US" dirty="0" smtClean="0">
                <a:latin typeface="Times New Roman" pitchFamily="18" charset="0"/>
              </a:rPr>
              <a:t>3</a:t>
            </a:r>
            <a:r>
              <a:rPr lang="en-US" dirty="0" smtClean="0">
                <a:latin typeface="Times New Roman" pitchFamily="18" charset="0"/>
              </a:rPr>
              <a:t>/23/16</a:t>
            </a:r>
            <a:endParaRPr lang="en-US" dirty="0">
              <a:latin typeface="Times New Roman" pitchFamily="18" charset="0"/>
            </a:endParaRPr>
          </a:p>
          <a:p>
            <a:pPr>
              <a:buFont typeface="+mj-lt"/>
              <a:buAutoNum type="arabicPeriod" startAt="4"/>
            </a:pPr>
            <a:r>
              <a:rPr lang="en-US" dirty="0" smtClean="0">
                <a:latin typeface="Times New Roman" pitchFamily="18" charset="0"/>
              </a:rPr>
              <a:t>1900.5.2 </a:t>
            </a:r>
            <a:r>
              <a:rPr lang="en-US" dirty="0" smtClean="0">
                <a:latin typeface="Times New Roman" pitchFamily="18" charset="0"/>
              </a:rPr>
              <a:t>Comment Resolution</a:t>
            </a:r>
            <a:endParaRPr lang="en-US" dirty="0" smtClean="0">
              <a:latin typeface="Times New Roman" pitchFamily="18" charset="0"/>
            </a:endParaRPr>
          </a:p>
          <a:p>
            <a:pPr marL="119063" indent="0"/>
            <a:r>
              <a:rPr lang="en-US" dirty="0" smtClean="0">
                <a:latin typeface="Times New Roman" pitchFamily="18" charset="0"/>
              </a:rPr>
              <a:t>DAY </a:t>
            </a:r>
            <a:r>
              <a:rPr lang="en-US" dirty="0" smtClean="0">
                <a:latin typeface="Times New Roman" pitchFamily="18" charset="0"/>
              </a:rPr>
              <a:t>3 </a:t>
            </a:r>
            <a:r>
              <a:rPr lang="en-US" dirty="0">
                <a:latin typeface="Times New Roman" pitchFamily="18" charset="0"/>
              </a:rPr>
              <a:t>– </a:t>
            </a:r>
            <a:r>
              <a:rPr lang="en-US" dirty="0" smtClean="0">
                <a:latin typeface="Times New Roman" pitchFamily="18" charset="0"/>
              </a:rPr>
              <a:t>3</a:t>
            </a:r>
            <a:r>
              <a:rPr lang="en-US" dirty="0" smtClean="0">
                <a:latin typeface="Times New Roman" pitchFamily="18" charset="0"/>
              </a:rPr>
              <a:t>/24/16</a:t>
            </a:r>
            <a:endParaRPr lang="en-US" dirty="0">
              <a:latin typeface="Times New Roman" pitchFamily="18" charset="0"/>
            </a:endParaRPr>
          </a:p>
          <a:p>
            <a:pPr>
              <a:buFont typeface="+mj-lt"/>
              <a:buAutoNum type="arabicPeriod" startAt="5"/>
            </a:pPr>
            <a:r>
              <a:rPr lang="en-US" dirty="0">
                <a:latin typeface="Times New Roman" pitchFamily="18" charset="0"/>
              </a:rPr>
              <a:t>1900.5.1 </a:t>
            </a:r>
            <a:r>
              <a:rPr lang="en-US" dirty="0" smtClean="0">
                <a:latin typeface="Times New Roman" pitchFamily="18" charset="0"/>
              </a:rPr>
              <a:t>Review (If needed)</a:t>
            </a:r>
            <a:endParaRPr lang="en-US" dirty="0">
              <a:latin typeface="Times New Roman" pitchFamily="18" charset="0"/>
            </a:endParaRPr>
          </a:p>
          <a:p>
            <a:pPr>
              <a:buFont typeface="Calibri" pitchFamily="34" charset="0"/>
              <a:buAutoNum type="arabicPeriod" startAt="5"/>
            </a:pPr>
            <a:r>
              <a:rPr lang="en-US" dirty="0" smtClean="0">
                <a:latin typeface="Times New Roman" pitchFamily="18" charset="0"/>
              </a:rPr>
              <a:t>1900.5 </a:t>
            </a:r>
            <a:r>
              <a:rPr lang="en-US" dirty="0">
                <a:latin typeface="Times New Roman" pitchFamily="18" charset="0"/>
              </a:rPr>
              <a:t>marketing </a:t>
            </a:r>
          </a:p>
          <a:p>
            <a:pPr>
              <a:buFont typeface="Calibri" pitchFamily="34" charset="0"/>
              <a:buAutoNum type="arabicPeriod" startAt="5"/>
            </a:pPr>
            <a:r>
              <a:rPr lang="en-US" dirty="0" smtClean="0">
                <a:latin typeface="Times New Roman" pitchFamily="18" charset="0"/>
              </a:rPr>
              <a:t>1900.5 </a:t>
            </a:r>
            <a:r>
              <a:rPr lang="en-US" dirty="0">
                <a:latin typeface="Times New Roman" pitchFamily="18" charset="0"/>
              </a:rPr>
              <a:t>meeting </a:t>
            </a:r>
            <a:r>
              <a:rPr lang="en-US" dirty="0" smtClean="0">
                <a:latin typeface="Times New Roman" pitchFamily="18" charset="0"/>
              </a:rPr>
              <a:t>planning and review</a:t>
            </a:r>
            <a:endParaRPr lang="en-US" dirty="0">
              <a:latin typeface="Times New Roman" pitchFamily="18" charset="0"/>
            </a:endParaRPr>
          </a:p>
          <a:p>
            <a:pPr>
              <a:buFont typeface="Calibri" pitchFamily="34" charset="0"/>
              <a:buAutoNum type="arabicPeriod" startAt="5"/>
            </a:pPr>
            <a:r>
              <a:rPr lang="en-US" dirty="0" err="1">
                <a:latin typeface="Times New Roman" pitchFamily="18" charset="0"/>
              </a:rPr>
              <a:t>AoB</a:t>
            </a:r>
            <a:endParaRPr lang="en-US" dirty="0">
              <a:latin typeface="Times New Roman" pitchFamily="18" charset="0"/>
            </a:endParaRPr>
          </a:p>
          <a:p>
            <a:pPr>
              <a:buFont typeface="Calibri" pitchFamily="34" charset="0"/>
              <a:buAutoNum type="arabicPeriod" startAt="5"/>
            </a:pPr>
            <a:r>
              <a:rPr lang="en-US" dirty="0">
                <a:latin typeface="Times New Roman" pitchFamily="18" charset="0"/>
              </a:rPr>
              <a:t>Adjourn</a:t>
            </a:r>
          </a:p>
        </p:txBody>
      </p:sp>
      <p:sp>
        <p:nvSpPr>
          <p:cNvPr id="6148" name="TextBox 1"/>
          <p:cNvSpPr txBox="1">
            <a:spLocks noChangeArrowheads="1"/>
          </p:cNvSpPr>
          <p:nvPr/>
        </p:nvSpPr>
        <p:spPr bwMode="auto">
          <a:xfrm>
            <a:off x="3886200" y="5776913"/>
            <a:ext cx="50292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p:txBody>
          <a:bodyPr/>
          <a:lstStyle/>
          <a:p>
            <a:pPr>
              <a:defRPr/>
            </a:pPr>
            <a:fld id="{2E2F28EB-1C5F-4F16-8865-069A905C397A}" type="datetime1">
              <a:rPr lang="en-US" smtClean="0"/>
              <a:t>3/19/2016</a:t>
            </a:fld>
            <a:endParaRPr lang="en-US"/>
          </a:p>
        </p:txBody>
      </p:sp>
      <p:sp>
        <p:nvSpPr>
          <p:cNvPr id="3" name="Footer Placeholder 2"/>
          <p:cNvSpPr>
            <a:spLocks noGrp="1"/>
          </p:cNvSpPr>
          <p:nvPr>
            <p:ph type="ftr" sz="quarter" idx="11"/>
          </p:nvPr>
        </p:nvSpPr>
        <p:spPr/>
        <p:txBody>
          <a:bodyPr/>
          <a:lstStyle/>
          <a:p>
            <a:pPr>
              <a:defRPr/>
            </a:pPr>
            <a:r>
              <a:rPr lang="en-US" smtClean="0"/>
              <a:t>Doc #: 5-16-0010-00-agen</a:t>
            </a:r>
            <a:endParaRPr lang="en-US" dirty="0"/>
          </a:p>
        </p:txBody>
      </p:sp>
      <p:sp>
        <p:nvSpPr>
          <p:cNvPr id="4" name="Slide Number Placeholder 3"/>
          <p:cNvSpPr>
            <a:spLocks noGrp="1"/>
          </p:cNvSpPr>
          <p:nvPr>
            <p:ph type="sldNum" sz="quarter" idx="12"/>
          </p:nvPr>
        </p:nvSpPr>
        <p:spPr/>
        <p:txBody>
          <a:bodyPr/>
          <a:lstStyle/>
          <a:p>
            <a:pPr>
              <a:defRPr/>
            </a:pPr>
            <a:fld id="{416AB2EC-0DBC-44B9-9ED4-DEF8811F0E73}" type="slidenum">
              <a:rPr lang="en-US" smtClean="0"/>
              <a:pPr>
                <a:defRPr/>
              </a:pPr>
              <a:t>9</a:t>
            </a:fld>
            <a:endParaRPr lang="en-US"/>
          </a:p>
        </p:txBody>
      </p:sp>
      <p:sp>
        <p:nvSpPr>
          <p:cNvPr id="5" name="Right Arrow 4"/>
          <p:cNvSpPr/>
          <p:nvPr/>
        </p:nvSpPr>
        <p:spPr>
          <a:xfrm>
            <a:off x="304800" y="838200"/>
            <a:ext cx="3048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11722</TotalTime>
  <Words>1415</Words>
  <Application>Microsoft Office PowerPoint</Application>
  <PresentationFormat>On-screen Show (4:3)</PresentationFormat>
  <Paragraphs>315</Paragraphs>
  <Slides>23</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Helvetica</vt:lpstr>
      <vt:lpstr>Monotype Sorts</vt:lpstr>
      <vt:lpstr>Times New Roman</vt:lpstr>
      <vt:lpstr>Office Theme</vt:lpstr>
      <vt:lpstr>PowerPoint Presentation</vt:lpstr>
      <vt:lpstr>Meeting Invite</vt:lpstr>
      <vt:lpstr>Electronic Meeting Details Same for all 3 days</vt:lpstr>
      <vt:lpstr>Tentative Schedule for Tues 3/22/16</vt:lpstr>
      <vt:lpstr>Tentative Schedule for Wed 3/23/16</vt:lpstr>
      <vt:lpstr>Tentative Schedule for Thur 3/23/16</vt:lpstr>
      <vt:lpstr>Rules</vt:lpstr>
      <vt:lpstr>Current Membership</vt:lpstr>
      <vt:lpstr> Draft Agenda</vt:lpstr>
      <vt:lpstr>Approval of Agenda</vt:lpstr>
      <vt:lpstr>Participants, Patents, and Duty to Inform</vt:lpstr>
      <vt:lpstr>Patent Related Links</vt:lpstr>
      <vt:lpstr>Call for Potentially Essential Patents</vt:lpstr>
      <vt:lpstr>Other Guidelines for IEEE WG Meetings</vt:lpstr>
      <vt:lpstr>Minutes for approval</vt:lpstr>
      <vt:lpstr>1900.5.1 Review (3/22/16)</vt:lpstr>
      <vt:lpstr>Working Schedule for 1900.5.1</vt:lpstr>
      <vt:lpstr>1900.5.2 Ballot Review (3/22/16)</vt:lpstr>
      <vt:lpstr>1900.5.2 Comment Resolution (3/22/16)</vt:lpstr>
      <vt:lpstr>Working Schedule for 1900.5.2</vt:lpstr>
      <vt:lpstr>Marketing Deep Dive (3/24/16)</vt:lpstr>
      <vt:lpstr>Future Meeting Planning</vt:lpstr>
      <vt:lpstr>IEEE 1900.5 Meeting 3/22/16 – 2/24/16</vt:lpstr>
    </vt:vector>
  </TitlesOfParts>
  <Company>BAE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Sherman, Matthew J. (US SSA)</cp:lastModifiedBy>
  <cp:revision>227</cp:revision>
  <dcterms:created xsi:type="dcterms:W3CDTF">2013-08-13T02:52:21Z</dcterms:created>
  <dcterms:modified xsi:type="dcterms:W3CDTF">2016-03-20T02:01:40Z</dcterms:modified>
</cp:coreProperties>
</file>