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59" r:id="rId4"/>
    <p:sldId id="337" r:id="rId5"/>
    <p:sldId id="313" r:id="rId6"/>
    <p:sldId id="332" r:id="rId7"/>
    <p:sldId id="350" r:id="rId8"/>
    <p:sldId id="317" r:id="rId9"/>
    <p:sldId id="352" r:id="rId10"/>
    <p:sldId id="353" r:id="rId11"/>
    <p:sldId id="354" r:id="rId12"/>
    <p:sldId id="355" r:id="rId13"/>
    <p:sldId id="358" r:id="rId14"/>
    <p:sldId id="336" r:id="rId15"/>
    <p:sldId id="348" r:id="rId16"/>
    <p:sldId id="335" r:id="rId17"/>
    <p:sldId id="360" r:id="rId18"/>
    <p:sldId id="307" r:id="rId19"/>
    <p:sldId id="344" r:id="rId20"/>
    <p:sldId id="346" r:id="rId21"/>
    <p:sldId id="347" r:id="rId22"/>
    <p:sldId id="361" r:id="rId23"/>
    <p:sldId id="35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95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9</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D8BDA79-6BC7-4D27-B9A9-F2909003A423}" type="datetime1">
              <a:rPr lang="en-US" smtClean="0"/>
              <a:t>7/29/2015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A1F647-C354-4E19-AC54-D244819068E6}" type="datetime1">
              <a:rPr lang="en-US" smtClean="0"/>
              <a:t>7/29/2015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3CE341-372F-409F-9128-8F371C9C06B1}" type="datetime1">
              <a:rPr lang="en-US" smtClean="0"/>
              <a:t>7/29/2015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76C7E2-6067-4342-ACF7-A2B824A0C0C6}" type="datetime1">
              <a:rPr lang="en-US" smtClean="0"/>
              <a:t>7/29/2015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05276F-734C-44D4-99F9-9E0E1233E1AC}" type="datetime1">
              <a:rPr lang="en-US" smtClean="0"/>
              <a:t>7/29/2015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7CDC8A-0DCE-4DC2-879B-78F411E5F761}" type="datetime1">
              <a:rPr lang="en-US" smtClean="0"/>
              <a:t>7/29/2015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135626-954F-4202-BCAA-62A426AD950C}" type="datetime1">
              <a:rPr lang="en-US" smtClean="0"/>
              <a:t>7/29/2015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63AAEAF-8F73-4B14-89A8-7A62CCBFA133}" type="datetime1">
              <a:rPr lang="en-US" smtClean="0"/>
              <a:t>7/29/2015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A822AE-19EF-4F50-B292-4C418DFE8910}" type="datetime1">
              <a:rPr lang="en-US" smtClean="0"/>
              <a:t>7/29/2015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56E6E9-6E71-4B1D-B7D6-2062E9A15A50}" type="datetime1">
              <a:rPr lang="en-US" smtClean="0"/>
              <a:t>7/29/2015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55EA05-DB57-4730-875B-146B518B1D31}" type="datetime1">
              <a:rPr lang="en-US" smtClean="0"/>
              <a:t>7/29/2015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F75B144-D291-4448-8C7B-3C4271C04C29}" type="datetime1">
              <a:rPr lang="en-US" smtClean="0"/>
              <a:t>7/29/2015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5-15-0050-03-agen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12813247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645DA24-A76E-46CF-B9BD-2C1FEFA9E757}" type="datetime1">
              <a:rPr lang="en-US" smtClean="0">
                <a:solidFill>
                  <a:srgbClr val="000099"/>
                </a:solidFill>
              </a:rPr>
              <a:t>7/29/2015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27-30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5-15-0050-03-agen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5-15-0050-03-agen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1A8C156-4C3D-42DE-84DD-6FA2F82137C4}"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A3E840E-D03E-468F-AA69-D9C2D1083027}"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FAB812A-BEA9-43E2-BB01-D4EA58309DD0}"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LOA Requests</a:t>
            </a:r>
            <a:endParaRPr lang="en-US" dirty="0"/>
          </a:p>
        </p:txBody>
      </p:sp>
      <p:sp>
        <p:nvSpPr>
          <p:cNvPr id="3" name="Content Placeholder 2"/>
          <p:cNvSpPr>
            <a:spLocks noGrp="1"/>
          </p:cNvSpPr>
          <p:nvPr>
            <p:ph idx="1"/>
          </p:nvPr>
        </p:nvSpPr>
        <p:spPr/>
        <p:txBody>
          <a:bodyPr/>
          <a:lstStyle/>
          <a:p>
            <a:r>
              <a:rPr lang="en-US" dirty="0" smtClean="0"/>
              <a:t>I’ve been requested to secure an LOA regarding US </a:t>
            </a:r>
            <a:r>
              <a:rPr lang="en-US" dirty="0"/>
              <a:t>Patent </a:t>
            </a:r>
            <a:r>
              <a:rPr lang="en-US" dirty="0" smtClean="0"/>
              <a:t>8,279,786 (</a:t>
            </a:r>
            <a:r>
              <a:rPr lang="es-ES" dirty="0" err="1" smtClean="0"/>
              <a:t>Rivada</a:t>
            </a:r>
            <a:r>
              <a:rPr lang="es-ES" dirty="0" smtClean="0"/>
              <a:t> </a:t>
            </a:r>
            <a:r>
              <a:rPr lang="es-ES" dirty="0"/>
              <a:t>Networks, LLC, </a:t>
            </a:r>
            <a:r>
              <a:rPr lang="es-ES" dirty="0" smtClean="0"/>
              <a:t>Arlington</a:t>
            </a:r>
            <a:r>
              <a:rPr lang="es-ES" dirty="0"/>
              <a:t>, </a:t>
            </a:r>
            <a:r>
              <a:rPr lang="es-ES" dirty="0" smtClean="0"/>
              <a:t>VA)</a:t>
            </a:r>
          </a:p>
          <a:p>
            <a:pPr lvl="1"/>
            <a:r>
              <a:rPr lang="en-US" dirty="0" smtClean="0"/>
              <a:t>Initiated </a:t>
            </a:r>
            <a:r>
              <a:rPr lang="en-US" dirty="0"/>
              <a:t>contact with the </a:t>
            </a:r>
            <a:r>
              <a:rPr lang="en-US" dirty="0" smtClean="0"/>
              <a:t>company</a:t>
            </a:r>
          </a:p>
          <a:p>
            <a:pPr lvl="1"/>
            <a:r>
              <a:rPr lang="en-US" dirty="0" smtClean="0"/>
              <a:t>Searching for correct contact point</a:t>
            </a:r>
          </a:p>
          <a:p>
            <a:endParaRPr lang="en-US" dirty="0"/>
          </a:p>
        </p:txBody>
      </p:sp>
      <p:sp>
        <p:nvSpPr>
          <p:cNvPr id="4" name="Date Placeholder 3"/>
          <p:cNvSpPr>
            <a:spLocks noGrp="1"/>
          </p:cNvSpPr>
          <p:nvPr>
            <p:ph type="dt" sz="half" idx="10"/>
          </p:nvPr>
        </p:nvSpPr>
        <p:spPr/>
        <p:txBody>
          <a:bodyPr/>
          <a:lstStyle/>
          <a:p>
            <a:pPr>
              <a:defRPr/>
            </a:pPr>
            <a:fld id="{89611E4D-342E-4AFA-AE3F-B12689EE7B47}"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270461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1900.5.1 Status</a:t>
            </a:r>
            <a:endParaRPr dirty="0" smtClean="0"/>
          </a:p>
        </p:txBody>
      </p:sp>
      <p:sp>
        <p:nvSpPr>
          <p:cNvPr id="13315" name="Content Placeholder 2"/>
          <p:cNvSpPr>
            <a:spLocks noGrp="1"/>
          </p:cNvSpPr>
          <p:nvPr>
            <p:ph idx="1"/>
          </p:nvPr>
        </p:nvSpPr>
        <p:spPr/>
        <p:txBody>
          <a:bodyPr/>
          <a:lstStyle/>
          <a:p>
            <a:r>
              <a:rPr dirty="0" smtClean="0"/>
              <a:t>Review of draft through Clause 4</a:t>
            </a:r>
            <a:endParaRPr dirty="0" smtClean="0"/>
          </a:p>
        </p:txBody>
      </p:sp>
      <p:sp>
        <p:nvSpPr>
          <p:cNvPr id="4" name="Date Placeholder 3"/>
          <p:cNvSpPr>
            <a:spLocks noGrp="1"/>
          </p:cNvSpPr>
          <p:nvPr>
            <p:ph type="dt" sz="quarter" idx="10"/>
          </p:nvPr>
        </p:nvSpPr>
        <p:spPr/>
        <p:txBody>
          <a:bodyPr/>
          <a:lstStyle/>
          <a:p>
            <a:pPr>
              <a:defRPr/>
            </a:pPr>
            <a:fld id="{B9ED3065-120E-43C1-AA5F-0D131CA7DCF9}"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dirty="0" smtClean="0"/>
              <a:t>Complete Draft for Clause 4					7/30</a:t>
            </a:r>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6DA5F005-C3D6-4BCC-B67F-3F66099ED543}"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15</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Status of 1900.5.2</a:t>
            </a:r>
            <a:endParaRPr dirty="0" smtClean="0"/>
          </a:p>
        </p:txBody>
      </p:sp>
      <p:sp>
        <p:nvSpPr>
          <p:cNvPr id="14339" name="Content Placeholder 2"/>
          <p:cNvSpPr>
            <a:spLocks noGrp="1"/>
          </p:cNvSpPr>
          <p:nvPr>
            <p:ph idx="1"/>
          </p:nvPr>
        </p:nvSpPr>
        <p:spPr>
          <a:xfrm>
            <a:off x="422564" y="1298720"/>
            <a:ext cx="8229600" cy="4525963"/>
          </a:xfrm>
        </p:spPr>
        <p:txBody>
          <a:bodyPr/>
          <a:lstStyle/>
          <a:p>
            <a:r>
              <a:rPr lang="en-US" dirty="0" smtClean="0"/>
              <a:t>Reviewed draft</a:t>
            </a:r>
          </a:p>
          <a:p>
            <a:r>
              <a:rPr lang="en-US" dirty="0" smtClean="0"/>
              <a:t>Latest version uploaded</a:t>
            </a:r>
          </a:p>
          <a:p>
            <a:pPr lvl="1"/>
            <a:r>
              <a:rPr lang="en-US" dirty="0" smtClean="0"/>
              <a:t>No Schema</a:t>
            </a:r>
            <a:endParaRPr dirty="0" smtClean="0"/>
          </a:p>
        </p:txBody>
      </p:sp>
      <p:sp>
        <p:nvSpPr>
          <p:cNvPr id="4" name="Date Placeholder 3"/>
          <p:cNvSpPr>
            <a:spLocks noGrp="1"/>
          </p:cNvSpPr>
          <p:nvPr>
            <p:ph type="dt" sz="quarter" idx="10"/>
          </p:nvPr>
        </p:nvSpPr>
        <p:spPr/>
        <p:txBody>
          <a:bodyPr/>
          <a:lstStyle/>
          <a:p>
            <a:pPr>
              <a:defRPr/>
            </a:pPr>
            <a:fld id="{91F0C7DB-AFC6-45F7-85ED-29892C60FA81}"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024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a:t>
            </a:r>
            <a:r>
              <a:rPr altLang="en-US" sz="1400" dirty="0" smtClean="0"/>
              <a:t>7/30/15</a:t>
            </a:r>
            <a:endParaRPr altLang="en-US" sz="1400" dirty="0" smtClean="0"/>
          </a:p>
          <a:p>
            <a:r>
              <a:rPr altLang="en-US" sz="1400" dirty="0" smtClean="0"/>
              <a:t>Vote to Sponsor Ballot					</a:t>
            </a:r>
            <a:r>
              <a:rPr altLang="en-US" sz="1400" dirty="0" smtClean="0"/>
              <a:t>7/30/15</a:t>
            </a:r>
            <a:endParaRPr altLang="en-US" sz="1400" dirty="0" smtClean="0">
              <a:solidFill>
                <a:srgbClr val="FF0000"/>
              </a:solidFill>
            </a:endParaRPr>
          </a:p>
          <a:p>
            <a:r>
              <a:rPr altLang="en-US" sz="1400" dirty="0" smtClean="0"/>
              <a:t>Mandatory Editorial Coordination Completes				8/30/10</a:t>
            </a:r>
          </a:p>
          <a:p>
            <a:r>
              <a:rPr altLang="en-US" sz="1400" dirty="0" smtClean="0"/>
              <a:t>Conduct </a:t>
            </a:r>
            <a:r>
              <a:rPr altLang="en-US" sz="1400" dirty="0" smtClean="0"/>
              <a:t>Ballot						</a:t>
            </a:r>
            <a:r>
              <a:rPr altLang="en-US" sz="1400" dirty="0" smtClean="0"/>
              <a:t>8/30/15</a:t>
            </a:r>
            <a:endParaRPr altLang="en-US" sz="1400" dirty="0" smtClean="0"/>
          </a:p>
          <a:p>
            <a:r>
              <a:rPr altLang="en-US" sz="1400" dirty="0" smtClean="0"/>
              <a:t>Ballot completes						</a:t>
            </a:r>
            <a:r>
              <a:rPr altLang="en-US" sz="1400" dirty="0" smtClean="0"/>
              <a:t>9/30/15</a:t>
            </a:r>
            <a:endParaRPr altLang="en-US" sz="1400" dirty="0" smtClean="0"/>
          </a:p>
          <a:p>
            <a:r>
              <a:rPr altLang="en-US" sz="1400" dirty="0" smtClean="0"/>
              <a:t>Form Comment Resolution </a:t>
            </a:r>
            <a:r>
              <a:rPr altLang="en-US" sz="1400" dirty="0" smtClean="0"/>
              <a:t>subcommittee</a:t>
            </a:r>
            <a:r>
              <a:rPr altLang="en-US" sz="1400" dirty="0" smtClean="0"/>
              <a:t>				</a:t>
            </a:r>
            <a:r>
              <a:rPr altLang="en-US" sz="1400" dirty="0" smtClean="0"/>
              <a:t>9/30/15</a:t>
            </a:r>
            <a:endParaRPr altLang="en-US" sz="1400" dirty="0" smtClean="0"/>
          </a:p>
          <a:p>
            <a:r>
              <a:rPr altLang="en-US" sz="1400" dirty="0" smtClean="0"/>
              <a:t>Suggested resolutions available					</a:t>
            </a:r>
            <a:r>
              <a:rPr altLang="en-US" sz="1400" dirty="0" smtClean="0"/>
              <a:t>10</a:t>
            </a:r>
            <a:r>
              <a:rPr altLang="en-US" sz="1400" dirty="0" smtClean="0"/>
              <a:t>/30/15</a:t>
            </a:r>
            <a:endParaRPr altLang="en-US" sz="1400" dirty="0" smtClean="0"/>
          </a:p>
          <a:p>
            <a:r>
              <a:rPr altLang="en-US" sz="1400" dirty="0" smtClean="0"/>
              <a:t>Vote for Recirculation Ballot					</a:t>
            </a:r>
            <a:r>
              <a:rPr altLang="en-US" sz="1400" dirty="0" smtClean="0"/>
              <a:t>11/6/15</a:t>
            </a:r>
            <a:endParaRPr altLang="en-US" sz="1400" dirty="0" smtClean="0"/>
          </a:p>
          <a:p>
            <a:r>
              <a:rPr altLang="en-US" sz="1400" dirty="0" smtClean="0"/>
              <a:t>Conduct </a:t>
            </a:r>
            <a:r>
              <a:rPr altLang="en-US" sz="1400" dirty="0" err="1" smtClean="0"/>
              <a:t>Recirc</a:t>
            </a:r>
            <a:r>
              <a:rPr altLang="en-US" sz="1400" dirty="0" smtClean="0"/>
              <a:t> Ballot					</a:t>
            </a:r>
            <a:r>
              <a:rPr altLang="en-US" sz="1400" dirty="0" smtClean="0"/>
              <a:t>11/15/15</a:t>
            </a:r>
            <a:endParaRPr altLang="en-US" sz="1400" dirty="0" smtClean="0"/>
          </a:p>
          <a:p>
            <a:r>
              <a:rPr altLang="en-US" sz="1400" dirty="0" smtClean="0"/>
              <a:t>Ballot completes						</a:t>
            </a:r>
            <a:r>
              <a:rPr altLang="en-US" sz="1400" dirty="0" smtClean="0"/>
              <a:t>12/1/15</a:t>
            </a:r>
            <a:endParaRPr altLang="en-US" sz="1400" dirty="0" smtClean="0"/>
          </a:p>
          <a:p>
            <a:r>
              <a:rPr altLang="en-US" sz="1400" dirty="0" smtClean="0"/>
              <a:t>Suggested comment resolutions available				</a:t>
            </a:r>
            <a:r>
              <a:rPr altLang="en-US" sz="1400" dirty="0" smtClean="0"/>
              <a:t>12/15/15</a:t>
            </a:r>
            <a:endParaRPr altLang="en-US" sz="1400" dirty="0" smtClean="0"/>
          </a:p>
          <a:p>
            <a:r>
              <a:rPr altLang="en-US" sz="1400" dirty="0" smtClean="0"/>
              <a:t>Vote for </a:t>
            </a:r>
            <a:r>
              <a:rPr altLang="en-US" sz="1400" dirty="0" err="1" smtClean="0"/>
              <a:t>Recirc</a:t>
            </a:r>
            <a:r>
              <a:rPr altLang="en-US" sz="1400" dirty="0" smtClean="0"/>
              <a:t> Ballot					</a:t>
            </a:r>
            <a:r>
              <a:rPr altLang="en-US" sz="1400" dirty="0" smtClean="0"/>
              <a:t>1</a:t>
            </a:r>
            <a:r>
              <a:rPr altLang="en-US" sz="1400" dirty="0" smtClean="0"/>
              <a:t>/1/16</a:t>
            </a:r>
            <a:endParaRPr altLang="en-US" sz="1400" dirty="0" smtClean="0"/>
          </a:p>
          <a:p>
            <a:r>
              <a:rPr altLang="en-US" sz="1400" dirty="0" smtClean="0"/>
              <a:t>Conduct </a:t>
            </a:r>
            <a:r>
              <a:rPr altLang="en-US" sz="1400" dirty="0" err="1" smtClean="0"/>
              <a:t>Recirc</a:t>
            </a:r>
            <a:r>
              <a:rPr altLang="en-US" sz="1400" dirty="0" smtClean="0"/>
              <a:t> Ballot					</a:t>
            </a:r>
            <a:r>
              <a:rPr altLang="en-US" sz="1400" dirty="0" smtClean="0"/>
              <a:t>1</a:t>
            </a:r>
            <a:r>
              <a:rPr altLang="en-US" sz="1400" dirty="0" smtClean="0"/>
              <a:t>/15/16</a:t>
            </a:r>
            <a:endParaRPr altLang="en-US" sz="1400" dirty="0" smtClean="0"/>
          </a:p>
          <a:p>
            <a:r>
              <a:rPr altLang="en-US" sz="1400" dirty="0" smtClean="0"/>
              <a:t>Ballot completes						</a:t>
            </a:r>
            <a:r>
              <a:rPr altLang="en-US" sz="1400" dirty="0" smtClean="0"/>
              <a:t>2/1/16</a:t>
            </a:r>
            <a:endParaRPr altLang="en-US" sz="1400" dirty="0" smtClean="0"/>
          </a:p>
          <a:p>
            <a:r>
              <a:rPr altLang="en-US" sz="1400" dirty="0" smtClean="0"/>
              <a:t>Approved by Standards Board					3/1/16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A355797-1C13-4B83-9C11-D055D7EF994D}"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F919BAB-46ED-42D1-9AD7-23915181C9C6}" type="slidenum">
              <a:rPr lang="en-US" altLang="en-US" sz="1200" smtClean="0"/>
              <a:pPr>
                <a:spcBef>
                  <a:spcPct val="0"/>
                </a:spcBef>
                <a:buFontTx/>
                <a:buNone/>
              </a:pPr>
              <a:t>17</a:t>
            </a:fld>
            <a:endParaRPr lang="en-US" altLang="en-US" sz="1200" smtClean="0"/>
          </a:p>
        </p:txBody>
      </p:sp>
    </p:spTree>
    <p:extLst>
      <p:ext uri="{BB962C8B-B14F-4D97-AF65-F5344CB8AC3E}">
        <p14:creationId xmlns:p14="http://schemas.microsoft.com/office/powerpoint/2010/main" val="3938272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74638"/>
            <a:ext cx="8382000" cy="1143000"/>
          </a:xfrm>
        </p:spPr>
        <p:txBody>
          <a:bodyPr/>
          <a:lstStyle/>
          <a:p>
            <a:r>
              <a:rPr lang="en-US" dirty="0" smtClean="0"/>
              <a:t>Motion to move 1900.5.2 to Sponsor Ballot</a:t>
            </a:r>
            <a:endParaRPr dirty="0" smtClean="0"/>
          </a:p>
        </p:txBody>
      </p:sp>
      <p:sp>
        <p:nvSpPr>
          <p:cNvPr id="12291" name="Content Placeholder 2"/>
          <p:cNvSpPr>
            <a:spLocks noGrp="1"/>
          </p:cNvSpPr>
          <p:nvPr>
            <p:ph idx="1"/>
          </p:nvPr>
        </p:nvSpPr>
        <p:spPr/>
        <p:txBody>
          <a:bodyPr/>
          <a:lstStyle/>
          <a:p>
            <a:r>
              <a:rPr dirty="0" smtClean="0"/>
              <a:t>Motion to </a:t>
            </a:r>
            <a:r>
              <a:rPr dirty="0" smtClean="0"/>
              <a:t>instruct the IEEE 1900.5 Chair to take actions as required to conduct sponsor ballot on doc #xxx (the 1900.5.2 draft) and make editorial changes as required to ballot the draft.</a:t>
            </a:r>
            <a:endParaRPr lang="en-US" dirty="0"/>
          </a:p>
          <a:p>
            <a:r>
              <a:rPr dirty="0" smtClean="0"/>
              <a:t>Mover</a:t>
            </a:r>
            <a:r>
              <a:rPr dirty="0" smtClean="0"/>
              <a:t>: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0918F954-1C11-4B73-98E3-C9B431D13E2E}"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18</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r>
              <a:rPr lang="en-US" dirty="0" smtClean="0"/>
              <a:t>1900.1</a:t>
            </a:r>
            <a:endParaRPr lang="en-US" dirty="0"/>
          </a:p>
          <a:p>
            <a:r>
              <a:rPr lang="en-US" dirty="0" smtClean="0"/>
              <a:t>Other?</a:t>
            </a:r>
            <a:endParaRPr lang="en-US" dirty="0" smtClean="0"/>
          </a:p>
        </p:txBody>
      </p:sp>
      <p:sp>
        <p:nvSpPr>
          <p:cNvPr id="4" name="Date Placeholder 3"/>
          <p:cNvSpPr>
            <a:spLocks noGrp="1"/>
          </p:cNvSpPr>
          <p:nvPr>
            <p:ph type="dt" sz="quarter" idx="10"/>
          </p:nvPr>
        </p:nvSpPr>
        <p:spPr/>
        <p:txBody>
          <a:bodyPr/>
          <a:lstStyle/>
          <a:p>
            <a:pPr>
              <a:defRPr/>
            </a:pPr>
            <a:fld id="{89143755-F33E-48E7-9FF1-95F7E306413A}"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Using Monthly WG Meeting</a:t>
            </a:r>
            <a:br>
              <a:rPr sz="3200" dirty="0" smtClean="0"/>
            </a:br>
            <a:r>
              <a:rPr sz="3200" dirty="0" smtClean="0"/>
              <a:t>Electronic Meeting 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FE0EF77-25B4-4425-B203-D845B3C1E9B5}"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Germany: +49 (0) 692 5736 7210 </a:t>
            </a:r>
            <a:br>
              <a:rPr lang="en-US" dirty="0"/>
            </a:br>
            <a:r>
              <a:rPr lang="en-US" dirty="0"/>
              <a:t>Ireland: +353 (0) 14 845 978 </a:t>
            </a:r>
            <a:br>
              <a:rPr lang="en-US" dirty="0"/>
            </a:br>
            <a:r>
              <a:rPr lang="en-US" dirty="0"/>
              <a:t>Italy: +39 0 553 98 95 67 </a:t>
            </a:r>
            <a:br>
              <a:rPr lang="en-US" dirty="0"/>
            </a:br>
            <a:r>
              <a:rPr lang="en-US" dirty="0"/>
              <a:t>Netherlands: +31 (0) 208 080 381 </a:t>
            </a:r>
            <a:br>
              <a:rPr lang="en-US" dirty="0"/>
            </a:br>
            <a:r>
              <a:rPr lang="en-US" dirty="0"/>
              <a:t>New Zealand: +64 (0) 4 974 7214 </a:t>
            </a:r>
            <a:br>
              <a:rPr lang="en-US" dirty="0"/>
            </a:br>
            <a:r>
              <a:rPr lang="en-US" dirty="0"/>
              <a:t>Norway: +47 21 03 58 98 </a:t>
            </a:r>
            <a:br>
              <a:rPr lang="en-US" dirty="0"/>
            </a:br>
            <a:r>
              <a:rPr lang="en-US" dirty="0"/>
              <a:t>Spain: +34 955 32 0845 </a:t>
            </a:r>
            <a:br>
              <a:rPr lang="en-US" dirty="0"/>
            </a:br>
            <a:r>
              <a:rPr lang="en-US" dirty="0"/>
              <a:t>Sweden: +46 (0) 853 527 836 </a:t>
            </a:r>
            <a:br>
              <a:rPr lang="en-US" dirty="0"/>
            </a:br>
            <a:r>
              <a:rPr lang="en-US" dirty="0"/>
              <a:t>Switzerland: +41 (0) 435 0167 09 </a:t>
            </a:r>
            <a:br>
              <a:rPr lang="en-US" dirty="0"/>
            </a:br>
            <a:r>
              <a:rPr lang="en-US" dirty="0"/>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a:xfrm>
            <a:off x="381000" y="1219200"/>
            <a:ext cx="8229600" cy="4525963"/>
          </a:xfrm>
        </p:spPr>
        <p:txBody>
          <a:bodyPr/>
          <a:lstStyle/>
          <a:p>
            <a:r>
              <a:rPr dirty="0" err="1" smtClean="0"/>
              <a:t>WInnForum</a:t>
            </a:r>
            <a:r>
              <a:rPr dirty="0" smtClean="0"/>
              <a:t> 3.5 GHz stakeholders </a:t>
            </a:r>
          </a:p>
          <a:p>
            <a:pPr lvl="1"/>
            <a:r>
              <a:rPr lang="en-US" dirty="0" smtClean="0"/>
              <a:t>Tutorial on Aug 5</a:t>
            </a:r>
          </a:p>
          <a:p>
            <a:pPr lvl="1"/>
            <a:r>
              <a:rPr lang="en-US" dirty="0" err="1" smtClean="0"/>
              <a:t>WinnF</a:t>
            </a:r>
            <a:r>
              <a:rPr lang="en-US" dirty="0" smtClean="0"/>
              <a:t> meeting on Aug 6</a:t>
            </a:r>
            <a:endParaRPr dirty="0" smtClean="0"/>
          </a:p>
          <a:p>
            <a:r>
              <a:rPr lang="en-US" dirty="0" smtClean="0"/>
              <a:t>NSC</a:t>
            </a:r>
          </a:p>
          <a:p>
            <a:pPr lvl="1"/>
            <a:r>
              <a:rPr lang="en-US" dirty="0" smtClean="0"/>
              <a:t>Meetings outside IEEE to promote 1900.5 based projects</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30712AAD-DA0C-45A8-89C7-9F901A82EFA1}"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Conduct August </a:t>
            </a:r>
            <a:r>
              <a:rPr lang="en-US" dirty="0"/>
              <a:t>4</a:t>
            </a:r>
            <a:r>
              <a:rPr lang="en-US" dirty="0" smtClean="0"/>
              <a:t> meeting?</a:t>
            </a:r>
          </a:p>
          <a:p>
            <a:r>
              <a:rPr lang="en-US" dirty="0" smtClean="0"/>
              <a:t>Ad </a:t>
            </a:r>
            <a:r>
              <a:rPr lang="en-US" dirty="0" err="1" smtClean="0"/>
              <a:t>Hocs</a:t>
            </a:r>
            <a:r>
              <a:rPr lang="en-US" dirty="0" smtClean="0"/>
              <a:t>?</a:t>
            </a:r>
            <a:endParaRPr lang="en-US" dirty="0" smtClean="0"/>
          </a:p>
        </p:txBody>
      </p:sp>
      <p:sp>
        <p:nvSpPr>
          <p:cNvPr id="4" name="Date Placeholder 3"/>
          <p:cNvSpPr>
            <a:spLocks noGrp="1"/>
          </p:cNvSpPr>
          <p:nvPr>
            <p:ph type="dt" sz="quarter" idx="10"/>
          </p:nvPr>
        </p:nvSpPr>
        <p:spPr/>
        <p:txBody>
          <a:bodyPr/>
          <a:lstStyle/>
          <a:p>
            <a:pPr>
              <a:defRPr/>
            </a:pPr>
            <a:fld id="{8C872410-DBBD-4E80-93A3-A853154EFB59}"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74638"/>
            <a:ext cx="8382000" cy="1143000"/>
          </a:xfrm>
        </p:spPr>
        <p:txBody>
          <a:bodyPr/>
          <a:lstStyle/>
          <a:p>
            <a:r>
              <a:rPr lang="en-US" dirty="0" smtClean="0"/>
              <a:t>Motion to confirm actions of 1900.5</a:t>
            </a:r>
            <a:endParaRPr dirty="0" smtClean="0"/>
          </a:p>
        </p:txBody>
      </p:sp>
      <p:sp>
        <p:nvSpPr>
          <p:cNvPr id="12291" name="Content Placeholder 2"/>
          <p:cNvSpPr>
            <a:spLocks noGrp="1"/>
          </p:cNvSpPr>
          <p:nvPr>
            <p:ph idx="1"/>
          </p:nvPr>
        </p:nvSpPr>
        <p:spPr/>
        <p:txBody>
          <a:bodyPr/>
          <a:lstStyle/>
          <a:p>
            <a:r>
              <a:rPr dirty="0" smtClean="0"/>
              <a:t>Motion to </a:t>
            </a:r>
            <a:r>
              <a:rPr dirty="0" smtClean="0"/>
              <a:t>confirm the actions taken by IEEE 1900.5 during the period 7/27-30/15.</a:t>
            </a:r>
          </a:p>
          <a:p>
            <a:endParaRPr lang="en-US" dirty="0"/>
          </a:p>
          <a:p>
            <a:r>
              <a:rPr dirty="0" smtClean="0"/>
              <a:t>Mover</a:t>
            </a:r>
            <a:r>
              <a:rPr dirty="0" smtClean="0"/>
              <a:t>: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7E2E508A-4ABD-48B2-BBE5-A200698001E0}"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22</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2215627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195A2B17-0A29-4CE2-ADC0-2FEC63A2A158}"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Electronic Meeting Details for</a:t>
            </a:r>
            <a:br>
              <a:rPr sz="3200" dirty="0" smtClean="0"/>
            </a:br>
            <a:r>
              <a:rPr lang="en-US" sz="3200" dirty="0" smtClean="0"/>
              <a:t>Joint 1900.1/1900.5 meeting</a:t>
            </a:r>
            <a:br>
              <a:rPr lang="en-US" sz="3200" dirty="0" smtClean="0"/>
            </a:br>
            <a:r>
              <a:rPr lang="en-US" sz="3200" dirty="0" smtClean="0"/>
              <a:t>Tuesday </a:t>
            </a:r>
            <a:r>
              <a:rPr lang="de-DE" sz="3200" dirty="0"/>
              <a:t>2 PM </a:t>
            </a:r>
            <a:r>
              <a:rPr lang="de-DE" sz="3200" dirty="0" smtClean="0"/>
              <a:t>Berlin, 8 </a:t>
            </a:r>
            <a:r>
              <a:rPr lang="de-DE" sz="3200" dirty="0"/>
              <a:t>AM </a:t>
            </a:r>
            <a:r>
              <a:rPr lang="de-DE" sz="3200" dirty="0" smtClean="0"/>
              <a:t>NY, 9 </a:t>
            </a:r>
            <a:r>
              <a:rPr lang="de-DE" sz="3200" dirty="0"/>
              <a:t>PM Tokyo</a:t>
            </a:r>
            <a:endParaRPr sz="3200" dirty="0" smtClean="0"/>
          </a:p>
        </p:txBody>
      </p:sp>
      <p:sp>
        <p:nvSpPr>
          <p:cNvPr id="3075" name="Text Box 5040"/>
          <p:cNvSpPr txBox="1">
            <a:spLocks noChangeArrowheads="1"/>
          </p:cNvSpPr>
          <p:nvPr/>
        </p:nvSpPr>
        <p:spPr bwMode="auto">
          <a:xfrm>
            <a:off x="152400" y="14478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a:t>
            </a:r>
            <a:r>
              <a:rPr lang="en-GB" dirty="0" smtClean="0"/>
              <a:t>Please </a:t>
            </a:r>
            <a:r>
              <a:rPr lang="en-GB" dirty="0"/>
              <a:t>join my </a:t>
            </a:r>
            <a:r>
              <a:rPr lang="en-GB" dirty="0" smtClean="0"/>
              <a:t>meeting.     </a:t>
            </a:r>
            <a:r>
              <a:rPr lang="en-GB" u="sng" dirty="0" smtClean="0">
                <a:hlinkClick r:id="rId3"/>
              </a:rPr>
              <a:t>https</a:t>
            </a:r>
            <a:r>
              <a:rPr lang="en-GB" u="sng" dirty="0">
                <a:hlinkClick r:id="rId3"/>
              </a:rPr>
              <a:t>://global.gotomeeting.com/join/128132477</a:t>
            </a:r>
            <a:endParaRPr lang="en-US" dirty="0"/>
          </a:p>
          <a:p>
            <a:r>
              <a:rPr lang="en-GB" dirty="0"/>
              <a:t> </a:t>
            </a:r>
            <a:endParaRPr lang="en-US" dirty="0"/>
          </a:p>
          <a:p>
            <a:r>
              <a:rPr lang="en-GB" dirty="0"/>
              <a:t>2.  Use your microphone and speakers (VoIP) - a headset is recommended.  Or, call in using your telephone.</a:t>
            </a:r>
            <a:endParaRPr lang="en-US" dirty="0"/>
          </a:p>
          <a:p>
            <a:r>
              <a:rPr lang="en-GB" dirty="0"/>
              <a:t> </a:t>
            </a:r>
            <a:endParaRPr lang="en-US" dirty="0"/>
          </a:p>
          <a:p>
            <a:r>
              <a:rPr lang="en-GB" dirty="0"/>
              <a:t>United States: +1 (312) 757-3119</a:t>
            </a:r>
            <a:endParaRPr lang="en-US" dirty="0"/>
          </a:p>
          <a:p>
            <a:r>
              <a:rPr lang="en-GB" dirty="0"/>
              <a:t>Australia: +61 2 9091 7603</a:t>
            </a:r>
            <a:endParaRPr lang="en-US" dirty="0"/>
          </a:p>
          <a:p>
            <a:r>
              <a:rPr lang="en-GB" dirty="0"/>
              <a:t>Austria: +43 (0) 7 2088 0716</a:t>
            </a:r>
            <a:endParaRPr lang="en-US" dirty="0"/>
          </a:p>
          <a:p>
            <a:r>
              <a:rPr lang="en-GB" dirty="0"/>
              <a:t>Belgium: +32 (0) 28 08 4372</a:t>
            </a:r>
            <a:endParaRPr lang="en-US" dirty="0"/>
          </a:p>
          <a:p>
            <a:r>
              <a:rPr lang="en-GB" dirty="0"/>
              <a:t>Canada: +1 (647) 497-9380</a:t>
            </a:r>
            <a:endParaRPr lang="en-US" dirty="0"/>
          </a:p>
          <a:p>
            <a:r>
              <a:rPr lang="en-GB" dirty="0"/>
              <a:t>Denmark: +45 (0) 69 91 84 58</a:t>
            </a:r>
            <a:endParaRPr lang="en-US" dirty="0"/>
          </a:p>
          <a:p>
            <a:r>
              <a:rPr lang="en-GB" dirty="0"/>
              <a:t>Finland: +358 (0) 931 58 1773</a:t>
            </a:r>
            <a:endParaRPr lang="en-US" dirty="0"/>
          </a:p>
          <a:p>
            <a:r>
              <a:rPr lang="en-GB" dirty="0"/>
              <a:t>France: +33 (0) 170 950 590</a:t>
            </a:r>
            <a:endParaRPr lang="en-US" dirty="0"/>
          </a:p>
          <a:p>
            <a:r>
              <a:rPr lang="en-GB" dirty="0"/>
              <a:t> </a:t>
            </a:r>
            <a:endParaRPr lang="en-US" dirty="0"/>
          </a:p>
          <a:p>
            <a:r>
              <a:rPr lang="en-GB" dirty="0"/>
              <a:t>Access Code: 128-132-477</a:t>
            </a:r>
            <a:endParaRPr lang="en-US" dirty="0"/>
          </a:p>
          <a:p>
            <a:r>
              <a:rPr lang="en-GB" dirty="0"/>
              <a:t>Audio PIN: Shown after joining the meeting</a:t>
            </a:r>
            <a:endParaRPr lang="en-US" dirty="0"/>
          </a:p>
          <a:p>
            <a:r>
              <a:rPr lang="en-GB" dirty="0"/>
              <a:t> </a:t>
            </a:r>
            <a:endParaRPr lang="en-US" dirty="0"/>
          </a:p>
          <a:p>
            <a:r>
              <a:rPr lang="en-GB" dirty="0"/>
              <a:t>Meeting ID: 128-132-477</a:t>
            </a:r>
            <a:endParaRPr lang="en-US" dirty="0"/>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0B6FD61-350D-4D89-9E4F-3A5629318B7C}"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267200" y="2546157"/>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GB" dirty="0"/>
              <a:t>Germany: +49 (0) 692 5736 7300</a:t>
            </a:r>
            <a:endParaRPr lang="en-US" dirty="0"/>
          </a:p>
          <a:p>
            <a:r>
              <a:rPr lang="en-GB" dirty="0"/>
              <a:t>Ireland: +353 (0) 15 133 006</a:t>
            </a:r>
            <a:endParaRPr lang="en-US" dirty="0"/>
          </a:p>
          <a:p>
            <a:r>
              <a:rPr lang="en-GB" dirty="0"/>
              <a:t>Italy: +39 0 699 26 68 65</a:t>
            </a:r>
            <a:endParaRPr lang="en-US" dirty="0"/>
          </a:p>
          <a:p>
            <a:r>
              <a:rPr lang="en-GB" dirty="0"/>
              <a:t>Netherlands: +31 (0) 208 080 759</a:t>
            </a:r>
            <a:endParaRPr lang="en-US" dirty="0"/>
          </a:p>
          <a:p>
            <a:r>
              <a:rPr lang="en-GB" dirty="0"/>
              <a:t>New Zealand: +64 9 974 9579</a:t>
            </a:r>
            <a:endParaRPr lang="en-US" dirty="0"/>
          </a:p>
          <a:p>
            <a:r>
              <a:rPr lang="en-GB" dirty="0"/>
              <a:t>Norway: +47 21 04 30 59</a:t>
            </a:r>
            <a:endParaRPr lang="en-US" dirty="0"/>
          </a:p>
          <a:p>
            <a:r>
              <a:rPr lang="en-GB" dirty="0"/>
              <a:t>Spain: +34 931 76 1534</a:t>
            </a:r>
            <a:endParaRPr lang="en-US" dirty="0"/>
          </a:p>
          <a:p>
            <a:r>
              <a:rPr lang="en-GB" dirty="0"/>
              <a:t>Sweden: +46 (0) 852 500 691</a:t>
            </a:r>
            <a:endParaRPr lang="en-US" dirty="0"/>
          </a:p>
          <a:p>
            <a:r>
              <a:rPr lang="en-GB" dirty="0"/>
              <a:t>Switzerland: +41 (0) 435 0026 89</a:t>
            </a:r>
            <a:endParaRPr lang="en-US" dirty="0"/>
          </a:p>
          <a:p>
            <a:r>
              <a:rPr lang="en-GB" dirty="0"/>
              <a:t>United Kingdom: +44 (0) 20 3713 5011</a:t>
            </a:r>
            <a:endParaRPr lang="en-US" dirty="0"/>
          </a:p>
        </p:txBody>
      </p:sp>
    </p:spTree>
    <p:extLst>
      <p:ext uri="{BB962C8B-B14F-4D97-AF65-F5344CB8AC3E}">
        <p14:creationId xmlns:p14="http://schemas.microsoft.com/office/powerpoint/2010/main" val="4029400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5CD7715-438A-413F-B1F2-254390F500D2}"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229600" cy="1143001"/>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D109184C-99CF-4B4D-88BE-77AD014B624E}" type="datetime1">
              <a:rPr lang="en-US" smtClean="0"/>
              <a:t>7/29/2015</a:t>
            </a:fld>
            <a:endParaRPr lang="en-US"/>
          </a:p>
        </p:txBody>
      </p:sp>
      <p:sp>
        <p:nvSpPr>
          <p:cNvPr id="4" name="Footer Placeholder 3"/>
          <p:cNvSpPr>
            <a:spLocks noGrp="1"/>
          </p:cNvSpPr>
          <p:nvPr>
            <p:ph type="ftr" sz="quarter" idx="11"/>
          </p:nvPr>
        </p:nvSpPr>
        <p:spPr/>
        <p:txBody>
          <a:bodyPr/>
          <a:lstStyle/>
          <a:p>
            <a:pPr>
              <a:defRPr/>
            </a:pPr>
            <a:r>
              <a:rPr lang="en-US" smtClean="0"/>
              <a:t>Doc #: 5-15-0050-03-agen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5</a:t>
            </a:fld>
            <a:endParaRPr lang="en-US"/>
          </a:p>
        </p:txBody>
      </p:sp>
      <p:sp>
        <p:nvSpPr>
          <p:cNvPr id="5126" name="TextBox 5"/>
          <p:cNvSpPr txBox="1">
            <a:spLocks noChangeArrowheads="1"/>
          </p:cNvSpPr>
          <p:nvPr/>
        </p:nvSpPr>
        <p:spPr bwMode="auto">
          <a:xfrm>
            <a:off x="1232910" y="5485245"/>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248400" y="5467350"/>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sp>
        <p:nvSpPr>
          <p:cNvPr id="9" name="TextBox 8"/>
          <p:cNvSpPr txBox="1"/>
          <p:nvPr/>
        </p:nvSpPr>
        <p:spPr>
          <a:xfrm>
            <a:off x="1795561" y="6058311"/>
            <a:ext cx="4398576" cy="369332"/>
          </a:xfrm>
          <a:prstGeom prst="rect">
            <a:avLst/>
          </a:prstGeom>
          <a:noFill/>
        </p:spPr>
        <p:txBody>
          <a:bodyPr wrap="none" rtlCol="0">
            <a:spAutoFit/>
          </a:bodyPr>
          <a:lstStyle/>
          <a:p>
            <a:r>
              <a:rPr lang="en-US" dirty="0" smtClean="0"/>
              <a:t>* If you see an error, please inform the chair!</a:t>
            </a:r>
            <a:endParaRPr lang="en-US" dirty="0"/>
          </a:p>
        </p:txBody>
      </p:sp>
      <p:sp>
        <p:nvSpPr>
          <p:cNvPr id="10" name="TextBox 9"/>
          <p:cNvSpPr txBox="1"/>
          <p:nvPr/>
        </p:nvSpPr>
        <p:spPr>
          <a:xfrm>
            <a:off x="4800601" y="1404878"/>
            <a:ext cx="4114799" cy="2862322"/>
          </a:xfrm>
          <a:prstGeom prst="rect">
            <a:avLst/>
          </a:prstGeom>
          <a:noFill/>
        </p:spPr>
        <p:txBody>
          <a:bodyPr wrap="square" rtlCol="0">
            <a:spAutoFit/>
          </a:bodyPr>
          <a:lstStyle/>
          <a:p>
            <a:r>
              <a:rPr lang="en-US" dirty="0" smtClean="0"/>
              <a:t>For 7/27-30 meetings:</a:t>
            </a:r>
          </a:p>
          <a:p>
            <a:endParaRPr lang="en-US" dirty="0" smtClean="0"/>
          </a:p>
          <a:p>
            <a:r>
              <a:rPr lang="en-US" dirty="0" smtClean="0"/>
              <a:t>Meetings count as a single attendance event.</a:t>
            </a:r>
          </a:p>
          <a:p>
            <a:endParaRPr lang="en-US" dirty="0" smtClean="0"/>
          </a:p>
          <a:p>
            <a:r>
              <a:rPr lang="en-US" dirty="0" smtClean="0"/>
              <a:t>Attendance will be checked for each day.</a:t>
            </a:r>
          </a:p>
          <a:p>
            <a:endParaRPr lang="en-US" dirty="0" smtClean="0"/>
          </a:p>
          <a:p>
            <a:r>
              <a:rPr lang="en-US" dirty="0" smtClean="0"/>
              <a:t>Attendance credit will be granted if 2 or more days are attended and meeting fee is paid.</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47029836"/>
              </p:ext>
            </p:extLst>
          </p:nvPr>
        </p:nvGraphicFramePr>
        <p:xfrm>
          <a:off x="457200" y="941380"/>
          <a:ext cx="3795094" cy="4525970"/>
        </p:xfrm>
        <a:graphic>
          <a:graphicData uri="http://schemas.openxmlformats.org/drawingml/2006/table">
            <a:tbl>
              <a:tblPr>
                <a:tableStyleId>{5C22544A-7EE6-4342-B048-85BDC9FD1C3A}</a:tableStyleId>
              </a:tblPr>
              <a:tblGrid>
                <a:gridCol w="500452"/>
                <a:gridCol w="563008"/>
                <a:gridCol w="646417"/>
                <a:gridCol w="750678"/>
                <a:gridCol w="1334539"/>
              </a:tblGrid>
              <a:tr h="450407">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err="1">
                          <a:effectLst/>
                        </a:rPr>
                        <a:t>VIStology</a:t>
                      </a:r>
                      <a:r>
                        <a:rPr lang="en-US" sz="900" u="none" strike="noStrike" dirty="0">
                          <a:effectLst/>
                        </a:rPr>
                        <a:t> &amp; Northeastern University</a:t>
                      </a:r>
                      <a:endParaRPr lang="en-US" sz="900" b="0" i="0" u="none" strike="noStrike" dirty="0">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a:t>
            </a:r>
            <a:r>
              <a:rPr dirty="0" smtClean="0"/>
              <a:t>Closing Admin </a:t>
            </a:r>
            <a:r>
              <a:rPr dirty="0" smtClean="0"/>
              <a:t>Agenda</a:t>
            </a:r>
          </a:p>
        </p:txBody>
      </p:sp>
      <p:sp>
        <p:nvSpPr>
          <p:cNvPr id="6147" name="Text Box 5040"/>
          <p:cNvSpPr txBox="1">
            <a:spLocks noChangeArrowheads="1"/>
          </p:cNvSpPr>
          <p:nvPr/>
        </p:nvSpPr>
        <p:spPr bwMode="auto">
          <a:xfrm>
            <a:off x="381000" y="7620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smtClean="0">
                <a:latin typeface="Times New Roman" pitchFamily="18" charset="0"/>
              </a:rPr>
              <a:t>Approval of recent minutes (not required)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smtClean="0">
                <a:latin typeface="Times New Roman" pitchFamily="18" charset="0"/>
              </a:rPr>
              <a:t>Reviewed Clause 4 and other changes.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Vote to Ballot?</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err="1" smtClean="0">
                <a:latin typeface="Times New Roman" pitchFamily="18" charset="0"/>
              </a:rPr>
              <a:t>etc</a:t>
            </a:r>
            <a:r>
              <a:rPr lang="en-US" dirty="0">
                <a:latin typeface="Times New Roman" pitchFamily="18" charset="0"/>
              </a:rPr>
              <a:t>)</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Review of </a:t>
            </a:r>
            <a:r>
              <a:rPr lang="en-US" dirty="0" smtClean="0">
                <a:latin typeface="Times New Roman" pitchFamily="18" charset="0"/>
              </a:rPr>
              <a:t> upcoming 1900.5 meetings / Ad </a:t>
            </a:r>
            <a:r>
              <a:rPr lang="en-US" dirty="0" err="1" smtClean="0">
                <a:latin typeface="Times New Roman" pitchFamily="18" charset="0"/>
              </a:rPr>
              <a:t>Hocs</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Vote to confirm actions taken by 1900.5.2</a:t>
            </a:r>
            <a:endParaRPr lang="en-US" dirty="0">
              <a:latin typeface="Times New Roman" pitchFamily="18" charset="0"/>
            </a:endParaRP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p:txBody>
      </p:sp>
      <p:sp>
        <p:nvSpPr>
          <p:cNvPr id="6148" name="TextBox 1"/>
          <p:cNvSpPr txBox="1">
            <a:spLocks noChangeArrowheads="1"/>
          </p:cNvSpPr>
          <p:nvPr/>
        </p:nvSpPr>
        <p:spPr bwMode="auto">
          <a:xfrm>
            <a:off x="4114800" y="4267200"/>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7A1ADAD-ADA6-4B80-AA05-47BD76248E89}"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24DAD4C2-3B19-4CA9-AEB2-DCD01093CEE0}"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pic>
        <p:nvPicPr>
          <p:cNvPr id="3" name="Picture 2"/>
          <p:cNvPicPr>
            <a:picLocks noChangeAspect="1"/>
          </p:cNvPicPr>
          <p:nvPr/>
        </p:nvPicPr>
        <p:blipFill>
          <a:blip r:embed="rId2"/>
          <a:stretch>
            <a:fillRect/>
          </a:stretch>
        </p:blipFill>
        <p:spPr>
          <a:xfrm>
            <a:off x="457200" y="1434135"/>
            <a:ext cx="8229600" cy="4605984"/>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FBBD670B-7A05-4DE9-AAD9-AE7B07738257}" type="datetime1">
              <a:rPr lang="en-US" smtClean="0"/>
              <a:t>7/29/2015</a:t>
            </a:fld>
            <a:endParaRPr lang="en-US"/>
          </a:p>
        </p:txBody>
      </p:sp>
      <p:sp>
        <p:nvSpPr>
          <p:cNvPr id="5" name="Footer Placeholder 4"/>
          <p:cNvSpPr>
            <a:spLocks noGrp="1"/>
          </p:cNvSpPr>
          <p:nvPr>
            <p:ph type="ftr" sz="quarter" idx="11"/>
          </p:nvPr>
        </p:nvSpPr>
        <p:spPr/>
        <p:txBody>
          <a:bodyPr/>
          <a:lstStyle/>
          <a:p>
            <a:pPr>
              <a:defRPr/>
            </a:pPr>
            <a:r>
              <a:rPr lang="en-US" smtClean="0"/>
              <a:t>Doc #: 5-15-0050-03-agen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2653E4B-D3AC-4D3D-9C65-8BB208A3BD7F}" type="datetime1">
              <a:rPr lang="en-US" smtClean="0"/>
              <a:t>7/29/2015</a:t>
            </a:fld>
            <a:endParaRPr lang="en-US"/>
          </a:p>
        </p:txBody>
      </p:sp>
      <p:sp>
        <p:nvSpPr>
          <p:cNvPr id="3" name="Footer Placeholder 2"/>
          <p:cNvSpPr>
            <a:spLocks noGrp="1"/>
          </p:cNvSpPr>
          <p:nvPr>
            <p:ph type="ftr" sz="quarter" idx="11"/>
          </p:nvPr>
        </p:nvSpPr>
        <p:spPr/>
        <p:txBody>
          <a:bodyPr/>
          <a:lstStyle/>
          <a:p>
            <a:pPr>
              <a:defRPr/>
            </a:pPr>
            <a:r>
              <a:rPr lang="en-US" smtClean="0"/>
              <a:t>Doc #: 5-15-0050-03-agen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8146</TotalTime>
  <Words>1694</Words>
  <Application>Microsoft Office PowerPoint</Application>
  <PresentationFormat>On-screen Show (4:3)</PresentationFormat>
  <Paragraphs>404</Paragraphs>
  <Slides>23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 Electronic Meeting Details for Joint 1900.1/1900.5 meeting Tuesday 2 PM Berlin, 8 AM NY, 9 PM Tokyo</vt:lpstr>
      <vt:lpstr>Rules</vt:lpstr>
      <vt:lpstr>Current Membership*</vt:lpstr>
      <vt:lpstr> Draft Closing Admin Agenda</vt:lpstr>
      <vt:lpstr>Draft Schedule for General Meetings</vt:lpstr>
      <vt:lpstr>Approval of Agenda</vt:lpstr>
      <vt:lpstr>Participants, Patents, and Duty to Inform</vt:lpstr>
      <vt:lpstr>Patent Related Links</vt:lpstr>
      <vt:lpstr>Call for Potentially Essential Patents</vt:lpstr>
      <vt:lpstr>Other Guidelines for IEEE WG Meetings</vt:lpstr>
      <vt:lpstr>Status on LOA Requests</vt:lpstr>
      <vt:lpstr>1900.5.1 Status</vt:lpstr>
      <vt:lpstr>Working Schedule for 1900.5.1</vt:lpstr>
      <vt:lpstr>Status of 1900.5.2</vt:lpstr>
      <vt:lpstr>Working Schedule for 1900.5.2</vt:lpstr>
      <vt:lpstr>Motion to move 1900.5.2 to Sponsor Ballot</vt:lpstr>
      <vt:lpstr>Other DySPAN-SC Activities</vt:lpstr>
      <vt:lpstr>Marketing Inputs</vt:lpstr>
      <vt:lpstr>Meeting Planning</vt:lpstr>
      <vt:lpstr>Motion to confirm actions of 1900.5</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186</cp:revision>
  <dcterms:created xsi:type="dcterms:W3CDTF">2013-08-13T02:52:21Z</dcterms:created>
  <dcterms:modified xsi:type="dcterms:W3CDTF">2015-07-30T01:04:58Z</dcterms:modified>
</cp:coreProperties>
</file>