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303" r:id="rId4"/>
    <p:sldId id="304" r:id="rId5"/>
    <p:sldId id="266" r:id="rId6"/>
    <p:sldId id="283" r:id="rId7"/>
    <p:sldId id="281" r:id="rId8"/>
    <p:sldId id="307" r:id="rId9"/>
    <p:sldId id="311" r:id="rId10"/>
    <p:sldId id="312" r:id="rId11"/>
    <p:sldId id="29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11" d="100"/>
          <a:sy n="111" d="100"/>
        </p:scale>
        <p:origin x="120" y="31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A19D50F8-596D-4C06-8288-2B0F2987A724}" type="slidenum">
              <a:rPr lang="en-US" altLang="en-US" sz="1300"/>
              <a:pPr/>
              <a:t>3</a:t>
            </a:fld>
            <a:endParaRPr lang="en-US" altLang="en-US" sz="13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8670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72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privecsg-15-0038-02-ecsg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privecsg/dcn/15/privecsg-15-0039-00-0000-internet-privacy-recommendations-a-survey.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39adf8f469094837a289a9fa77256f4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about/sasb/patcom/materials.html"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October 21</a:t>
            </a:r>
            <a:r>
              <a:rPr lang="en-US" baseline="30000" dirty="0" smtClean="0">
                <a:latin typeface="Calibri" panose="020F0502020204030204" pitchFamily="34" charset="0"/>
              </a:rPr>
              <a:t>st</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(2/2)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800" dirty="0">
                <a:latin typeface="Calibri" panose="020F0502020204030204" pitchFamily="34" charset="0"/>
              </a:rPr>
              <a:t>Technical Topics</a:t>
            </a:r>
          </a:p>
          <a:p>
            <a:pPr marL="914400" lvl="1" indent="-514350">
              <a:buFont typeface="+mj-lt"/>
              <a:buAutoNum type="arabicPeriod"/>
            </a:pPr>
            <a:r>
              <a:rPr lang="en-US" dirty="0">
                <a:latin typeface="Calibri" panose="020F0502020204030204" pitchFamily="34" charset="0"/>
              </a:rPr>
              <a:t>Threat Model for Privacy </a:t>
            </a:r>
            <a:r>
              <a:rPr lang="en-US" dirty="0" smtClean="0">
                <a:latin typeface="Calibri" panose="020F0502020204030204" pitchFamily="34" charset="0"/>
              </a:rPr>
              <a:t>(at </a:t>
            </a:r>
            <a:r>
              <a:rPr lang="en-US" dirty="0">
                <a:latin typeface="Calibri" panose="020F0502020204030204" pitchFamily="34" charset="0"/>
              </a:rPr>
              <a:t>Link </a:t>
            </a:r>
            <a:r>
              <a:rPr lang="en-US" dirty="0" smtClean="0">
                <a:latin typeface="Calibri" panose="020F0502020204030204" pitchFamily="34" charset="0"/>
              </a:rPr>
              <a:t>Layer)</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Privacy </a:t>
            </a:r>
            <a:r>
              <a:rPr lang="en-US" dirty="0" smtClean="0">
                <a:latin typeface="Calibri" panose="020F0502020204030204" pitchFamily="34" charset="0"/>
              </a:rPr>
              <a:t>Recommendations for 802 protocol developers</a:t>
            </a:r>
          </a:p>
          <a:p>
            <a:pPr marL="1257300" lvl="2" indent="-514350"/>
            <a:r>
              <a:rPr lang="en-US" dirty="0" smtClean="0">
                <a:latin typeface="Calibri" panose="020F0502020204030204" pitchFamily="34" charset="0"/>
              </a:rPr>
              <a:t>Privacy Recommendations Survey - Juan Carlos Zuniga / Piers O’Hanlon</a:t>
            </a:r>
          </a:p>
          <a:p>
            <a:pPr marL="742950" lvl="2" indent="0">
              <a:buNone/>
            </a:pPr>
            <a:r>
              <a:rPr lang="en-US" dirty="0" smtClean="0">
                <a:latin typeface="Calibri" panose="020F0502020204030204" pitchFamily="34" charset="0"/>
                <a:hlinkClick r:id="rId2"/>
              </a:rPr>
              <a:t>https</a:t>
            </a:r>
            <a:r>
              <a:rPr lang="en-US" dirty="0">
                <a:latin typeface="Calibri" panose="020F0502020204030204" pitchFamily="34" charset="0"/>
                <a:hlinkClick r:id="rId2"/>
              </a:rPr>
              <a:t>://</a:t>
            </a:r>
            <a:r>
              <a:rPr lang="en-US" dirty="0" smtClean="0">
                <a:latin typeface="Calibri" panose="020F0502020204030204" pitchFamily="34" charset="0"/>
                <a:hlinkClick r:id="rId2"/>
              </a:rPr>
              <a:t>mentor.ieee.org/privecsg/dcn/15/privecsg-15-0039-00-0000-internet-privacy-recommendations-a-survey.docx</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Other</a:t>
            </a:r>
          </a:p>
        </p:txBody>
      </p:sp>
    </p:spTree>
    <p:extLst>
      <p:ext uri="{BB962C8B-B14F-4D97-AF65-F5344CB8AC3E}">
        <p14:creationId xmlns:p14="http://schemas.microsoft.com/office/powerpoint/2010/main" val="240207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a:latin typeface="Calibri" panose="020F0502020204030204" pitchFamily="34" charset="0"/>
              </a:rPr>
              <a:t>Upcoming </a:t>
            </a:r>
            <a:r>
              <a:rPr lang="en-US" sz="2800" dirty="0" smtClean="0">
                <a:latin typeface="Calibri" panose="020F0502020204030204" pitchFamily="34" charset="0"/>
              </a:rPr>
              <a:t>meetings</a:t>
            </a:r>
            <a:endParaRPr lang="en-US" dirty="0">
              <a:latin typeface="Calibri" panose="020F0502020204030204" pitchFamily="34" charset="0"/>
            </a:endParaRPr>
          </a:p>
          <a:p>
            <a:pPr lvl="1"/>
            <a:r>
              <a:rPr lang="en-US" dirty="0" smtClean="0">
                <a:latin typeface="Calibri" panose="020F0502020204030204" pitchFamily="34" charset="0"/>
              </a:rPr>
              <a:t>9-13 </a:t>
            </a:r>
            <a:r>
              <a:rPr lang="en-US" dirty="0">
                <a:latin typeface="Calibri" panose="020F0502020204030204" pitchFamily="34" charset="0"/>
              </a:rPr>
              <a:t>November, 2015, IEEE 802 Plenary meeting in Dallas, TX, </a:t>
            </a:r>
            <a:r>
              <a:rPr lang="en-US" dirty="0" smtClean="0">
                <a:latin typeface="Calibri" panose="020F0502020204030204" pitchFamily="34" charset="0"/>
              </a:rPr>
              <a:t>USA</a:t>
            </a:r>
          </a:p>
          <a:p>
            <a:pPr marL="457200" lvl="1" indent="0">
              <a:buNone/>
            </a:pPr>
            <a:endParaRPr lang="en-US" dirty="0" smtClean="0">
              <a:latin typeface="Calibri" panose="020F0502020204030204" pitchFamily="34" charset="0"/>
            </a:endParaRPr>
          </a:p>
          <a:p>
            <a:pPr lvl="1"/>
            <a:r>
              <a:rPr lang="en-US" dirty="0" smtClean="0">
                <a:latin typeface="Calibri" panose="020F0502020204030204" pitchFamily="34" charset="0"/>
              </a:rPr>
              <a:t>2 December </a:t>
            </a:r>
            <a:r>
              <a:rPr lang="en-US" dirty="0">
                <a:latin typeface="Calibri" panose="020F0502020204030204" pitchFamily="34" charset="0"/>
              </a:rPr>
              <a:t>2015, (10:00 AM ET), Teleconference</a:t>
            </a:r>
          </a:p>
          <a:p>
            <a:pPr lvl="2"/>
            <a:r>
              <a:rPr lang="en-US" smtClean="0">
                <a:latin typeface="Calibri" panose="020F0502020204030204" pitchFamily="34" charset="0"/>
              </a:rPr>
              <a:t>(Under 802.1 SEC)</a:t>
            </a:r>
            <a:endParaRPr lang="en-US" dirty="0">
              <a:latin typeface="Calibri" panose="020F0502020204030204" pitchFamily="34" charset="0"/>
            </a:endParaRP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October 21</a:t>
            </a:r>
            <a:r>
              <a:rPr lang="en-US" sz="1800" baseline="30000" dirty="0" smtClean="0">
                <a:latin typeface="Calibri" panose="020F0502020204030204" pitchFamily="34" charset="0"/>
              </a:rPr>
              <a:t>st</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smtClean="0">
                <a:latin typeface="Calibri" panose="020F0502020204030204" pitchFamily="34" charset="0"/>
              </a:rPr>
              <a:t>742 695 747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smtClean="0">
                <a:latin typeface="Calibri" panose="020F0502020204030204" pitchFamily="34" charset="0"/>
              </a:rPr>
              <a:t>privecsg</a:t>
            </a:r>
            <a:endParaRPr lang="en-US" sz="1600" dirty="0" smtClean="0">
              <a:latin typeface="Calibri" panose="020F0502020204030204" pitchFamily="34" charset="0"/>
            </a:endParaRPr>
          </a:p>
          <a:p>
            <a:pPr lvl="1"/>
            <a:r>
              <a:rPr lang="en-US" sz="1600" b="1" dirty="0">
                <a:hlinkClick r:id="rId3"/>
              </a:rPr>
              <a:t>https://</a:t>
            </a:r>
            <a:r>
              <a:rPr lang="en-US" sz="1600" b="1" dirty="0" smtClean="0">
                <a:hlinkClick r:id="rId3"/>
              </a:rPr>
              <a:t>premconf.webex.com/premconf/j.php?MTID=m39adf8f469094837a289a9fa77256f47</a:t>
            </a:r>
            <a:endParaRPr lang="en-US" sz="1600" b="1" dirty="0" smtClean="0"/>
          </a:p>
          <a:p>
            <a:pPr lvl="1"/>
            <a:endParaRPr lang="en-US" sz="2000" dirty="0" smtClean="0">
              <a:latin typeface="Calibri" panose="020F0502020204030204" pitchFamily="34" charset="0"/>
            </a:endParaRPr>
          </a:p>
          <a:p>
            <a:r>
              <a:rPr lang="en-US" sz="2000" dirty="0" smtClean="0">
                <a:latin typeface="Calibri" panose="020F0502020204030204" pitchFamily="34" charset="0"/>
              </a:rPr>
              <a:t>Teleconference information</a:t>
            </a:r>
            <a:endParaRPr lang="en-US" sz="2000" dirty="0">
              <a:latin typeface="Calibri" panose="020F0502020204030204" pitchFamily="34" charset="0"/>
            </a:endParaRPr>
          </a:p>
          <a:p>
            <a:pPr lvl="1"/>
            <a:r>
              <a:rPr lang="en-US" sz="1600" dirty="0">
                <a:latin typeface="Calibri" panose="020F0502020204030204" pitchFamily="34" charset="0"/>
              </a:rPr>
              <a:t>Provide your phone number when you join the meeting to receive a call back. </a:t>
            </a:r>
            <a:endParaRPr lang="en-US" sz="1600" dirty="0" smtClean="0">
              <a:latin typeface="Calibri" panose="020F0502020204030204" pitchFamily="34" charset="0"/>
            </a:endParaRPr>
          </a:p>
          <a:p>
            <a:pPr lvl="1"/>
            <a:r>
              <a:rPr lang="en-US" sz="1600" dirty="0" smtClean="0">
                <a:latin typeface="Calibri" panose="020F0502020204030204" pitchFamily="34" charset="0"/>
              </a:rPr>
              <a:t>Alternatively</a:t>
            </a:r>
            <a:r>
              <a:rPr lang="en-US" sz="1600" dirty="0">
                <a:latin typeface="Calibri" panose="020F0502020204030204" pitchFamily="34" charset="0"/>
              </a:rPr>
              <a:t>, you can call: </a:t>
            </a:r>
            <a:endParaRPr lang="en-US" sz="1600" dirty="0" smtClean="0">
              <a:latin typeface="Calibri" panose="020F0502020204030204" pitchFamily="34" charset="0"/>
            </a:endParaRPr>
          </a:p>
          <a:p>
            <a:pPr lvl="2"/>
            <a:r>
              <a:rPr lang="en-US" sz="1050" dirty="0" smtClean="0">
                <a:latin typeface="Calibri" panose="020F0502020204030204" pitchFamily="34" charset="0"/>
              </a:rPr>
              <a:t>Call-in </a:t>
            </a:r>
            <a:r>
              <a:rPr lang="en-US" sz="1050" dirty="0">
                <a:latin typeface="Calibri" panose="020F0502020204030204" pitchFamily="34" charset="0"/>
              </a:rPr>
              <a:t>number (Premiere): 1-719-867-1571  (US/Canada) </a:t>
            </a:r>
            <a:endParaRPr lang="en-US" sz="1050" dirty="0" smtClean="0">
              <a:latin typeface="Calibri" panose="020F0502020204030204" pitchFamily="34" charset="0"/>
            </a:endParaRPr>
          </a:p>
          <a:p>
            <a:pPr lvl="2"/>
            <a:r>
              <a:rPr lang="en-US" sz="1050" dirty="0" smtClean="0">
                <a:latin typeface="Calibri" panose="020F0502020204030204" pitchFamily="34" charset="0"/>
              </a:rPr>
              <a:t>Show </a:t>
            </a:r>
            <a:r>
              <a:rPr lang="en-US" sz="1050" dirty="0">
                <a:latin typeface="Calibri" panose="020F0502020204030204" pitchFamily="34" charset="0"/>
              </a:rPr>
              <a:t>global numbers: </a:t>
            </a:r>
            <a:r>
              <a:rPr lang="en-US" sz="1050" u="sng" dirty="0">
                <a:latin typeface="Calibri" panose="020F0502020204030204" pitchFamily="34" charset="0"/>
                <a:hlinkClick r:id="rId4"/>
              </a:rPr>
              <a:t>https://www.myrcplus.com/cnums.asp?bwebid=8369444&amp;ppc=542167&amp;num=1&amp;num2=1719-867-1571</a:t>
            </a:r>
            <a:r>
              <a:rPr lang="en-US" sz="1050" dirty="0">
                <a:latin typeface="Calibri" panose="020F0502020204030204" pitchFamily="34" charset="0"/>
              </a:rPr>
              <a:t> </a:t>
            </a:r>
            <a:endParaRPr lang="en-US" sz="1050" dirty="0" smtClean="0">
              <a:latin typeface="Calibri" panose="020F0502020204030204" pitchFamily="34" charset="0"/>
            </a:endParaRPr>
          </a:p>
          <a:p>
            <a:pPr lvl="1"/>
            <a:r>
              <a:rPr lang="en-US" sz="1600" dirty="0" smtClean="0">
                <a:latin typeface="Calibri" panose="020F0502020204030204" pitchFamily="34" charset="0"/>
              </a:rPr>
              <a:t>Attendee </a:t>
            </a:r>
            <a:r>
              <a:rPr lang="en-US" sz="1600" dirty="0">
                <a:latin typeface="Calibri" panose="020F0502020204030204" pitchFamily="34" charset="0"/>
              </a:rPr>
              <a:t>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533400"/>
            <a:ext cx="8458200" cy="609600"/>
          </a:xfrm>
        </p:spPr>
        <p:txBody>
          <a:bodyPr/>
          <a:lstStyle/>
          <a:p>
            <a:r>
              <a:rPr lang="en-US" altLang="en-US" sz="3200" dirty="0" smtClean="0"/>
              <a:t>Guidelines for IEEE-SA Meetings</a:t>
            </a:r>
          </a:p>
        </p:txBody>
      </p:sp>
      <p:sp>
        <p:nvSpPr>
          <p:cNvPr id="2051" name="Rectangle 3"/>
          <p:cNvSpPr>
            <a:spLocks noChangeArrowheads="1"/>
          </p:cNvSpPr>
          <p:nvPr/>
        </p:nvSpPr>
        <p:spPr bwMode="auto">
          <a:xfrm>
            <a:off x="533400" y="457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GB" altLang="en-US" b="1" u="sng">
              <a:solidFill>
                <a:srgbClr val="000099"/>
              </a:solidFill>
              <a:latin typeface="Helvetica" panose="020B0604020202020204" pitchFamily="34" charset="0"/>
            </a:endParaRPr>
          </a:p>
        </p:txBody>
      </p:sp>
      <p:sp>
        <p:nvSpPr>
          <p:cNvPr id="2052" name="Rectangle 4"/>
          <p:cNvSpPr>
            <a:spLocks noChangeArrowheads="1"/>
          </p:cNvSpPr>
          <p:nvPr/>
        </p:nvSpPr>
        <p:spPr bwMode="auto">
          <a:xfrm>
            <a:off x="533400" y="12954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2400">
                <a:solidFill>
                  <a:schemeClr val="tx1"/>
                </a:solidFill>
                <a:latin typeface="Times New Roman" panose="02020603050405020304" pitchFamily="18" charset="0"/>
              </a:defRPr>
            </a:lvl1pPr>
            <a:lvl2pPr marL="630238"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Clr>
                <a:srgbClr val="CC3300"/>
              </a:buClr>
              <a:buSzPct val="50000"/>
              <a:buFont typeface="Monotype Sorts" pitchFamily="2" charset="2"/>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interpretation, validity, or essentiality of patents/patent claims. </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specific license rates, terms, or conditions.</a:t>
            </a:r>
          </a:p>
          <a:p>
            <a:pPr lvl="1">
              <a:lnSpc>
                <a:spcPct val="80000"/>
              </a:lnSpc>
              <a:spcBef>
                <a:spcPct val="20000"/>
              </a:spcBef>
              <a:spcAft>
                <a:spcPct val="40000"/>
              </a:spcAft>
              <a:buClr>
                <a:srgbClr val="CC3300"/>
              </a:buClr>
              <a:buSzPct val="50000"/>
              <a:buFont typeface="Monotype Sorts" pitchFamily="2" charset="2"/>
              <a:buChar char="l"/>
            </a:pPr>
            <a:r>
              <a:rPr lang="en-US" altLang="en-US" sz="13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Bef>
                <a:spcPct val="20000"/>
              </a:spcBef>
              <a:spcAft>
                <a:spcPct val="40000"/>
              </a:spcAft>
              <a:buClr>
                <a:srgbClr val="CC3300"/>
              </a:buClr>
              <a:buSzPct val="50000"/>
              <a:buFont typeface="Monotype Sorts" pitchFamily="2" charset="2"/>
              <a:buChar char="l"/>
            </a:pPr>
            <a:r>
              <a:rPr lang="en-GB" altLang="en-US" sz="1300">
                <a:solidFill>
                  <a:srgbClr val="000099"/>
                </a:solidFill>
                <a:latin typeface="Arial" panose="020B0604020202020204" pitchFamily="34" charset="0"/>
              </a:rPr>
              <a:t>Technical considerations remain primary focus</a:t>
            </a:r>
            <a:endParaRPr lang="en-US" altLang="en-US" sz="1300">
              <a:solidFill>
                <a:srgbClr val="000099"/>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status or substance of ongoing or threatened litigation.</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be silent if inappropriate topics are discussed… do formally object.</a:t>
            </a:r>
          </a:p>
          <a:p>
            <a:pPr algn="ctr">
              <a:lnSpc>
                <a:spcPct val="80000"/>
              </a:lnSpc>
              <a:spcBef>
                <a:spcPct val="20000"/>
              </a:spcBef>
              <a:buClr>
                <a:srgbClr val="CC3300"/>
              </a:buClr>
              <a:buSzPct val="50000"/>
              <a:buFont typeface="Monotype Sorts" pitchFamily="2" charset="2"/>
              <a:buNone/>
            </a:pPr>
            <a:r>
              <a:rPr lang="en-US" altLang="en-US" sz="1000" b="1">
                <a:solidFill>
                  <a:srgbClr val="000099"/>
                </a:solidFill>
                <a:latin typeface="Arial" panose="020B0604020202020204" pitchFamily="34" charset="0"/>
              </a:rPr>
              <a:t>---------------------------------------------------------------   </a:t>
            </a: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200" b="1">
                <a:solidFill>
                  <a:srgbClr val="000099"/>
                </a:solidFill>
                <a:latin typeface="Arial" panose="020B0604020202020204" pitchFamily="34" charset="0"/>
              </a:rPr>
            </a:b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See </a:t>
            </a:r>
            <a:r>
              <a:rPr lang="en-US" altLang="en-US" sz="1200" b="1" i="1">
                <a:solidFill>
                  <a:srgbClr val="000099"/>
                </a:solidFill>
                <a:latin typeface="Arial" panose="020B0604020202020204" pitchFamily="34" charset="0"/>
              </a:rPr>
              <a:t>IEEE-SA Standards Board Operations Manual</a:t>
            </a:r>
            <a:r>
              <a:rPr lang="en-US" altLang="en-US" sz="1200" b="1">
                <a:solidFill>
                  <a:srgbClr val="000099"/>
                </a:solidFill>
                <a:latin typeface="Arial" panose="020B0604020202020204" pitchFamily="34" charset="0"/>
              </a:rPr>
              <a:t>, clause 5.3.10 and </a:t>
            </a:r>
            <a:r>
              <a:rPr lang="en-GB" altLang="en-US" sz="1200"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1">
                <a:solidFill>
                  <a:srgbClr val="000099"/>
                </a:solidFill>
                <a:latin typeface="Arial" panose="020B0604020202020204" pitchFamily="34" charset="0"/>
              </a:rPr>
              <a:t> for more details.</a:t>
            </a:r>
          </a:p>
          <a:p>
            <a:pPr algn="ctr">
              <a:lnSpc>
                <a:spcPct val="80000"/>
              </a:lnSpc>
              <a:spcBef>
                <a:spcPct val="20000"/>
              </a:spcBef>
              <a:buClr>
                <a:srgbClr val="CC3300"/>
              </a:buClr>
              <a:buSzPct val="50000"/>
              <a:buFont typeface="Monotype Sorts" pitchFamily="2" charset="2"/>
              <a:buNone/>
            </a:pP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This slide set is available </a:t>
            </a:r>
            <a:br>
              <a:rPr lang="en-US" altLang="en-US" sz="1200" b="1">
                <a:solidFill>
                  <a:srgbClr val="000099"/>
                </a:solidFill>
                <a:latin typeface="Arial" panose="020B0604020202020204" pitchFamily="34" charset="0"/>
              </a:rPr>
            </a:br>
            <a:r>
              <a:rPr lang="en-US" altLang="en-US" sz="1200" b="1">
                <a:solidFill>
                  <a:srgbClr val="000099"/>
                </a:solidFill>
                <a:latin typeface="Arial" panose="020B0604020202020204" pitchFamily="34" charset="0"/>
              </a:rPr>
              <a:t>at https://development.standards.ieee.org/myproject/Public/mytools/mob/slideset.ppt</a:t>
            </a:r>
          </a:p>
        </p:txBody>
      </p:sp>
    </p:spTree>
    <p:extLst>
      <p:ext uri="{BB962C8B-B14F-4D97-AF65-F5344CB8AC3E}">
        <p14:creationId xmlns:p14="http://schemas.microsoft.com/office/powerpoint/2010/main" val="21389141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dirty="0">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a:t>
            </a:r>
            <a:r>
              <a:rPr lang="en-US" dirty="0" smtClean="0">
                <a:solidFill>
                  <a:srgbClr val="1F497D"/>
                </a:solidFill>
                <a:latin typeface="Calibri" panose="020F0502020204030204" pitchFamily="34" charset="0"/>
                <a:hlinkClick r:id="rId6"/>
              </a:rPr>
              <a:t>standards.ieee.org/about/sasb/patcom/materials.html</a:t>
            </a:r>
            <a:r>
              <a:rPr lang="en-US" dirty="0" smtClean="0">
                <a:solidFill>
                  <a:srgbClr val="1F497D"/>
                </a:solidFill>
                <a:latin typeface="Calibri" panose="020F0502020204030204" pitchFamily="34" charset="0"/>
              </a:rPr>
              <a:t> </a:t>
            </a:r>
            <a:endParaRPr lang="en-US"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11055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IEEE 802 Privacy EC SG PAR/CSD -&gt; IEEE 802.1 SEC TG</a:t>
            </a:r>
          </a:p>
          <a:p>
            <a:pPr lvl="1"/>
            <a:r>
              <a:rPr lang="en-US" sz="1800" dirty="0">
                <a:latin typeface="Calibri" panose="020F0502020204030204" pitchFamily="34" charset="0"/>
              </a:rPr>
              <a:t>IEEE P1912 </a:t>
            </a:r>
            <a:r>
              <a:rPr lang="en-US" sz="1800" dirty="0" smtClean="0">
                <a:latin typeface="Calibri" panose="020F0502020204030204" pitchFamily="34" charset="0"/>
              </a:rPr>
              <a:t>- Privacy </a:t>
            </a:r>
            <a:r>
              <a:rPr lang="en-US" sz="1800" dirty="0">
                <a:latin typeface="Calibri" panose="020F0502020204030204" pitchFamily="34" charset="0"/>
              </a:rPr>
              <a:t>and Security Architecture for Consumer Wireless Devices </a:t>
            </a:r>
            <a:endParaRPr lang="en-US" sz="1800" dirty="0" smtClean="0">
              <a:latin typeface="Calibri" panose="020F0502020204030204" pitchFamily="34" charset="0"/>
            </a:endParaRPr>
          </a:p>
          <a:p>
            <a:r>
              <a:rPr lang="en-US" sz="2000" dirty="0" smtClean="0">
                <a:latin typeface="Calibri" panose="020F0502020204030204" pitchFamily="34" charset="0"/>
              </a:rPr>
              <a:t>Technical Topics</a:t>
            </a:r>
          </a:p>
          <a:p>
            <a:pPr marL="914400" lvl="1" indent="-514350">
              <a:buFont typeface="+mj-lt"/>
              <a:buAutoNum type="arabicPeriod"/>
            </a:pPr>
            <a:r>
              <a:rPr lang="en-US" sz="1600" dirty="0" smtClean="0">
                <a:latin typeface="Calibri" panose="020F0502020204030204" pitchFamily="34" charset="0"/>
              </a:rPr>
              <a:t>Threat Model for Privacy at Link Layer </a:t>
            </a:r>
          </a:p>
          <a:p>
            <a:pPr marL="914400" lvl="1" indent="-514350">
              <a:buFont typeface="+mj-lt"/>
              <a:buAutoNum type="arabicPeriod"/>
            </a:pPr>
            <a:r>
              <a:rPr lang="en-US" sz="1600" dirty="0" smtClean="0">
                <a:latin typeface="Calibri" panose="020F0502020204030204" pitchFamily="34" charset="0"/>
              </a:rPr>
              <a:t>Privacy Recommendations</a:t>
            </a:r>
          </a:p>
          <a:p>
            <a:pPr marL="914400" lvl="1" indent="-514350">
              <a:buFont typeface="+mj-lt"/>
              <a:buAutoNum type="arabicPeriod"/>
            </a:pPr>
            <a:r>
              <a:rPr lang="en-US" sz="1600" dirty="0" smtClean="0">
                <a:latin typeface="Calibri" panose="020F0502020204030204" pitchFamily="34" charset="0"/>
              </a:rPr>
              <a:t>Other</a:t>
            </a: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Group’s updates</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smtClean="0">
                <a:latin typeface="Calibri" panose="020F0502020204030204" pitchFamily="34" charset="0"/>
              </a:rPr>
              <a:t>802E</a:t>
            </a:r>
          </a:p>
          <a:p>
            <a:pPr lvl="1"/>
            <a:r>
              <a:rPr lang="en-US" sz="2400" dirty="0" smtClean="0">
                <a:latin typeface="Calibri" panose="020F0502020204030204" pitchFamily="34" charset="0"/>
              </a:rPr>
              <a:t>IEEE 802 EC and </a:t>
            </a:r>
            <a:r>
              <a:rPr lang="en-US" sz="2400" dirty="0" err="1" smtClean="0">
                <a:latin typeface="Calibri" panose="020F0502020204030204" pitchFamily="34" charset="0"/>
              </a:rPr>
              <a:t>NesCom</a:t>
            </a:r>
            <a:r>
              <a:rPr lang="en-US" sz="2400" dirty="0" smtClean="0">
                <a:latin typeface="Calibri" panose="020F0502020204030204" pitchFamily="34" charset="0"/>
              </a:rPr>
              <a:t> approved the proposed PAR/CSD</a:t>
            </a:r>
          </a:p>
          <a:p>
            <a:pPr lvl="1"/>
            <a:r>
              <a:rPr lang="en-US" sz="2400" dirty="0" smtClean="0">
                <a:latin typeface="Calibri" panose="020F0502020204030204" pitchFamily="34" charset="0"/>
              </a:rPr>
              <a:t>802.1 endorsed </a:t>
            </a:r>
            <a:r>
              <a:rPr lang="en-US" sz="2400" dirty="0">
                <a:latin typeface="Calibri" panose="020F0502020204030204" pitchFamily="34" charset="0"/>
              </a:rPr>
              <a:t>the Privacy PAR/CSD and </a:t>
            </a:r>
            <a:r>
              <a:rPr lang="en-US" sz="2400" dirty="0" smtClean="0">
                <a:latin typeface="Calibri" panose="020F0502020204030204" pitchFamily="34" charset="0"/>
              </a:rPr>
              <a:t>agreed </a:t>
            </a:r>
            <a:r>
              <a:rPr lang="en-US" sz="2400" dirty="0">
                <a:latin typeface="Calibri" panose="020F0502020204030204" pitchFamily="34" charset="0"/>
              </a:rPr>
              <a:t>to adopt it in the </a:t>
            </a:r>
            <a:r>
              <a:rPr lang="en-US" sz="2400" dirty="0" smtClean="0">
                <a:latin typeface="Calibri" panose="020F0502020204030204" pitchFamily="34" charset="0"/>
              </a:rPr>
              <a:t>802.1 Security (SEC) TG</a:t>
            </a:r>
            <a:endParaRPr lang="en-US" sz="2400" dirty="0">
              <a:latin typeface="Calibri" panose="020F0502020204030204" pitchFamily="34" charset="0"/>
            </a:endParaRPr>
          </a:p>
          <a:p>
            <a:pPr lvl="1"/>
            <a:endParaRPr lang="en-US" sz="2400" dirty="0" smtClean="0">
              <a:latin typeface="Calibri" panose="020F0502020204030204" pitchFamily="34" charset="0"/>
            </a:endParaRPr>
          </a:p>
          <a:p>
            <a:r>
              <a:rPr lang="en-US" sz="2400" dirty="0" smtClean="0">
                <a:latin typeface="Calibri" panose="020F0502020204030204" pitchFamily="34" charset="0"/>
              </a:rPr>
              <a:t>Privacy EC SG ending life at Nov 2015 Plenary meeting</a:t>
            </a:r>
          </a:p>
          <a:p>
            <a:r>
              <a:rPr lang="en-US" sz="2400" dirty="0" smtClean="0">
                <a:latin typeface="Calibri" panose="020F0502020204030204" pitchFamily="34" charset="0"/>
              </a:rPr>
              <a:t>Work to be continued in 802.1</a:t>
            </a:r>
          </a:p>
          <a:p>
            <a:pPr lvl="1"/>
            <a:r>
              <a:rPr lang="en-US" sz="2000" dirty="0" smtClean="0">
                <a:latin typeface="Calibri" panose="020F0502020204030204" pitchFamily="34" charset="0"/>
              </a:rPr>
              <a:t>Privacy session to be held on Tuesday EVE to allow participation from other WGs</a:t>
            </a:r>
          </a:p>
          <a:p>
            <a:pPr lvl="1"/>
            <a:r>
              <a:rPr lang="en-US" sz="2000" dirty="0" smtClean="0">
                <a:latin typeface="Calibri" panose="020F0502020204030204" pitchFamily="34" charset="0"/>
              </a:rPr>
              <a:t>Planning to work on </a:t>
            </a:r>
            <a:r>
              <a:rPr lang="en-US" sz="2000" dirty="0">
                <a:latin typeface="Calibri" panose="020F0502020204030204" pitchFamily="34" charset="0"/>
              </a:rPr>
              <a:t>draft contribution capturing the main concepts that have been discussed </a:t>
            </a:r>
            <a:r>
              <a:rPr lang="en-US" sz="2000" dirty="0" smtClean="0">
                <a:latin typeface="Calibri" panose="020F0502020204030204" pitchFamily="34" charset="0"/>
              </a:rPr>
              <a:t>in the SG</a:t>
            </a:r>
          </a:p>
          <a:p>
            <a:pPr lvl="1"/>
            <a:r>
              <a:rPr lang="en-US" sz="2000" dirty="0" smtClean="0">
                <a:latin typeface="Calibri" panose="020F0502020204030204" pitchFamily="34" charset="0"/>
              </a:rPr>
              <a:t>Can also continue discussions about privacy threat model (e.g. IETF/IAB draft), functionalities to improve privacy, etc.</a:t>
            </a:r>
          </a:p>
          <a:p>
            <a:pPr lvl="2"/>
            <a:endParaRPr lang="en-US" sz="1800" dirty="0" smtClean="0">
              <a:latin typeface="Calibri" panose="020F0502020204030204" pitchFamily="34" charset="0"/>
            </a:endParaRPr>
          </a:p>
        </p:txBody>
      </p:sp>
    </p:spTree>
    <p:extLst>
      <p:ext uri="{BB962C8B-B14F-4D97-AF65-F5344CB8AC3E}">
        <p14:creationId xmlns:p14="http://schemas.microsoft.com/office/powerpoint/2010/main" val="3095008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(1/2)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b="1"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a:t>
            </a:r>
            <a:r>
              <a:rPr lang="en-US" sz="2200" i="1" u="sng" dirty="0" smtClean="0">
                <a:latin typeface="Calibri" panose="020F0502020204030204" pitchFamily="34" charset="0"/>
              </a:rPr>
              <a:t>preferably</a:t>
            </a:r>
            <a:r>
              <a:rPr lang="en-US" sz="2200" dirty="0" smtClean="0">
                <a:latin typeface="Calibri" panose="020F0502020204030204" pitchFamily="34" charset="0"/>
              </a:rPr>
              <a:t> during IEEE 802 collocated meetings to </a:t>
            </a:r>
            <a:r>
              <a:rPr lang="en-US" sz="2200" dirty="0">
                <a:latin typeface="Calibri" panose="020F0502020204030204" pitchFamily="34" charset="0"/>
              </a:rPr>
              <a:t>take advantage of the </a:t>
            </a:r>
            <a:r>
              <a:rPr lang="en-US" sz="2200" dirty="0" smtClean="0">
                <a:latin typeface="Calibri" panose="020F0502020204030204" pitchFamily="34" charset="0"/>
              </a:rPr>
              <a:t>presence of </a:t>
            </a:r>
            <a:r>
              <a:rPr lang="en-US" sz="2200" dirty="0">
                <a:latin typeface="Calibri" panose="020F0502020204030204" pitchFamily="34" charset="0"/>
              </a:rPr>
              <a:t>different </a:t>
            </a:r>
            <a:r>
              <a:rPr lang="en-US" sz="2200" dirty="0" smtClean="0">
                <a:latin typeface="Calibri" panose="020F0502020204030204" pitchFamily="34" charset="0"/>
              </a:rPr>
              <a:t>WGs, e.g. 802.11</a:t>
            </a:r>
          </a:p>
          <a:p>
            <a:pPr lvl="2"/>
            <a:r>
              <a:rPr lang="en-US" sz="1800" dirty="0" smtClean="0">
                <a:latin typeface="Calibri" panose="020F0502020204030204" pitchFamily="34" charset="0"/>
              </a:rPr>
              <a:t>January 2016 seems like a good venue, with less plenary overhead</a:t>
            </a:r>
          </a:p>
          <a:p>
            <a:pPr lvl="2"/>
            <a:r>
              <a:rPr lang="en-US" sz="1800" dirty="0" smtClean="0">
                <a:latin typeface="Calibri" panose="020F0502020204030204" pitchFamily="34" charset="0"/>
              </a:rPr>
              <a:t>March 2016 plenary could potentially have less attendance due to location</a:t>
            </a:r>
          </a:p>
          <a:p>
            <a:pPr lvl="1"/>
            <a:r>
              <a:rPr lang="en-US" sz="2200" dirty="0" smtClean="0">
                <a:latin typeface="Calibri" panose="020F0502020204030204" pitchFamily="34" charset="0"/>
              </a:rPr>
              <a:t>Teleconferences to discuss Privacy topics (802E) will continue and will get announced in advance</a:t>
            </a:r>
            <a:endParaRPr lang="en-US" sz="2200" dirty="0">
              <a:latin typeface="Calibri" panose="020F0502020204030204" pitchFamily="34" charset="0"/>
            </a:endParaRPr>
          </a:p>
        </p:txBody>
      </p:sp>
    </p:spTree>
    <p:extLst>
      <p:ext uri="{BB962C8B-B14F-4D97-AF65-F5344CB8AC3E}">
        <p14:creationId xmlns:p14="http://schemas.microsoft.com/office/powerpoint/2010/main" val="2847974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1605</TotalTime>
  <Words>694</Words>
  <Application>Microsoft Office PowerPoint</Application>
  <PresentationFormat>On-screen Show (4:3)</PresentationFormat>
  <Paragraphs>145</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Calibri</vt:lpstr>
      <vt:lpstr>Helvetica</vt:lpstr>
      <vt:lpstr>Monotype Sorts</vt:lpstr>
      <vt:lpstr>Times</vt:lpstr>
      <vt:lpstr>Times New Roman</vt:lpstr>
      <vt:lpstr>Template</vt:lpstr>
      <vt:lpstr>IEEE 802 EC Privacy Recommendation Study Group October 21st, 2015, Conference Call</vt:lpstr>
      <vt:lpstr>Conference Call Details </vt:lpstr>
      <vt:lpstr>Guidelines for IEEE-SA Meetings</vt:lpstr>
      <vt:lpstr>Resources – URLs</vt:lpstr>
      <vt:lpstr>Agenda</vt:lpstr>
      <vt:lpstr>Business#1</vt:lpstr>
      <vt:lpstr>Business#2</vt:lpstr>
      <vt:lpstr>Group’s updates</vt:lpstr>
      <vt:lpstr>Next Steps (1/2)</vt:lpstr>
      <vt:lpstr>Next Steps (2/2)</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271</cp:revision>
  <cp:lastPrinted>1998-02-10T13:28:06Z</cp:lastPrinted>
  <dcterms:created xsi:type="dcterms:W3CDTF">2011-12-30T17:06:23Z</dcterms:created>
  <dcterms:modified xsi:type="dcterms:W3CDTF">2015-10-21T15:16:28Z</dcterms:modified>
</cp:coreProperties>
</file>