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306" r:id="rId3"/>
    <p:sldId id="307" r:id="rId4"/>
    <p:sldId id="308" r:id="rId5"/>
    <p:sldId id="309" r:id="rId6"/>
    <p:sldId id="310" r:id="rId7"/>
    <p:sldId id="311" r:id="rId8"/>
    <p:sldId id="312" r:id="rId9"/>
    <p:sldId id="282" r:id="rId10"/>
    <p:sldId id="285" r:id="rId11"/>
    <p:sldId id="295" r:id="rId12"/>
    <p:sldId id="313" r:id="rId13"/>
    <p:sldId id="31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6" d="100"/>
          <a:sy n="86" d="100"/>
        </p:scale>
        <p:origin x="1068"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3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privecsg-15-0032-00-ecsg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privecsg/dcn/15/privecsg-15-0029-01-0000-privacy-ec-sg-csd-proposal.docx" TargetMode="External"/><Relationship Id="rId2" Type="http://schemas.openxmlformats.org/officeDocument/2006/relationships/hyperlink" Target="https://mentor.ieee.org/privecsg/dcn/15/privecsg-15-0030-00-ecsg-privacy-ec-sg-par-proposa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register.co.uk/2015/06/26/mac_address_privacy_inches_towards_standardisation/" TargetMode="External"/><Relationship Id="rId2" Type="http://schemas.openxmlformats.org/officeDocument/2006/relationships/hyperlink" Target="http://standards.ieee.org/news/2015/wireless_privacy_trials.html" TargetMode="External"/><Relationship Id="rId1" Type="http://schemas.openxmlformats.org/officeDocument/2006/relationships/slideLayout" Target="../slideLayouts/slideLayout2.xml"/><Relationship Id="rId4" Type="http://schemas.openxmlformats.org/officeDocument/2006/relationships/hyperlink" Target="http://news.softpedia.com/news/mac-address-randomization-gets-closer-to-becoming-a-standard-485372.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soonline.com/article/2945044/cyber-attacks-espionage/ieee-groups-recommends-random-mac-addresses-for-wi-fi-security.html" TargetMode="External"/><Relationship Id="rId2" Type="http://schemas.openxmlformats.org/officeDocument/2006/relationships/hyperlink" Target="http://www.rcrwireless.com/20150626/test-and-measurement/test-and-measurement-keysight-to-work-with-korea-telecom-on-5g-tag6" TargetMode="External"/><Relationship Id="rId1" Type="http://schemas.openxmlformats.org/officeDocument/2006/relationships/slideLayout" Target="../slideLayouts/slideLayout2.xml"/><Relationship Id="rId4" Type="http://schemas.openxmlformats.org/officeDocument/2006/relationships/hyperlink" Target="http://www.fiercewireless.com/tech/story/ieee-study-group-recommends-improvements-wi-fi-security/2015-07-0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privecsg/dcn/15/privecsg-15-0004-04-0000-privacy-recommendation-par-csd-proposal.pptx"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5" Type="http://schemas.openxmlformats.org/officeDocument/2006/relationships/hyperlink" Target="https://mentor.ieee.org/privecsg/dcn/15/privecsg-15-0031-00-ecsg-response-to-par-and-csd-comments.pptx" TargetMode="External"/><Relationship Id="rId4" Type="http://schemas.openxmlformats.org/officeDocument/2006/relationships/hyperlink" Target="https://mentor.ieee.org/privecsg/dcn/15/privecsg-15-0006-01-ecsg-privacy-recommendation-par-proposal.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privecsg/dcn/15/privecsg-15-0030-00-ecsg-privacy-ec-sg-par-proposal.pdf"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4" Type="http://schemas.openxmlformats.org/officeDocument/2006/relationships/hyperlink" Target="https://mentor.ieee.org/privecsg/dcn/15/privecsg-15-0029-01-0000-privacy-ec-sg-csd-proposal.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privecsg/dcn/15/privecsg-15-0029-01-0000-privacy-ec-sg-csd-proposal.docx" TargetMode="External"/><Relationship Id="rId2" Type="http://schemas.openxmlformats.org/officeDocument/2006/relationships/hyperlink" Target="https://mentor.ieee.org/privecsg/dcn/15/privecsg-15-0030-00-ecsg-privacy-ec-sg-par-proposal.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privecsg/dcn/15/privecsg-15-0031-00-ecsg-response-to-par-and-csd-comment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ab.org/activities/programs/privacy-and-security-program/" TargetMode="External"/><Relationship Id="rId2" Type="http://schemas.openxmlformats.org/officeDocument/2006/relationships/hyperlink" Target="https://mentor.ieee.org/privecsg/dcn/15/privecsg-15-0028-00-0000-wifi-privacy-network-experiment-at-ieee-802-may-plenary-and-ietf91-meetings.pptx" TargetMode="External"/><Relationship Id="rId1" Type="http://schemas.openxmlformats.org/officeDocument/2006/relationships/slideLayout" Target="../slideLayouts/slideLayout2.xml"/><Relationship Id="rId4" Type="http://schemas.openxmlformats.org/officeDocument/2006/relationships/hyperlink" Target="https://wiki.tools.ietf.org/html/draft-iab-privsec-confidentiality-threat-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SG</a:t>
            </a:r>
            <a:br>
              <a:rPr lang="en-US" dirty="0" smtClean="0">
                <a:latin typeface="Calibri" panose="020F0502020204030204" pitchFamily="34" charset="0"/>
              </a:rPr>
            </a:br>
            <a:r>
              <a:rPr lang="en-US" dirty="0" smtClean="0">
                <a:latin typeface="Calibri" panose="020F0502020204030204" pitchFamily="34" charset="0"/>
              </a:rPr>
              <a:t>Closing Report</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802 Plenary Meeting</a:t>
            </a:r>
            <a:br>
              <a:rPr lang="en-US" dirty="0" smtClean="0">
                <a:latin typeface="Calibri" panose="020F0502020204030204" pitchFamily="34" charset="0"/>
              </a:rPr>
            </a:br>
            <a:r>
              <a:rPr lang="en-US" dirty="0" smtClean="0">
                <a:latin typeface="Calibri" panose="020F0502020204030204" pitchFamily="34" charset="0"/>
              </a:rPr>
              <a:t>July 13-17, 2015</a:t>
            </a:r>
            <a:br>
              <a:rPr lang="en-US" dirty="0" smtClean="0">
                <a:latin typeface="Calibri" panose="020F0502020204030204" pitchFamily="34" charset="0"/>
              </a:rPr>
            </a:b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Proposed Next Steps</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a:latin typeface="Calibri" panose="020F0502020204030204" pitchFamily="34" charset="0"/>
              </a:rPr>
              <a:t>Extend EC SG for one more cycle to continue working until the PAR gets approved</a:t>
            </a:r>
          </a:p>
          <a:p>
            <a:pPr lvl="1"/>
            <a:r>
              <a:rPr lang="en-US" sz="2200" dirty="0" smtClean="0">
                <a:latin typeface="Calibri" panose="020F0502020204030204" pitchFamily="34" charset="0"/>
              </a:rPr>
              <a:t>Work on </a:t>
            </a:r>
            <a:r>
              <a:rPr lang="en-US" sz="2200" dirty="0">
                <a:latin typeface="Calibri" panose="020F0502020204030204" pitchFamily="34" charset="0"/>
              </a:rPr>
              <a:t>draft contribution capturing the main concepts that have been discussed so </a:t>
            </a:r>
            <a:r>
              <a:rPr lang="en-US" sz="2200" dirty="0" smtClean="0">
                <a:latin typeface="Calibri" panose="020F0502020204030204" pitchFamily="34" charset="0"/>
              </a:rPr>
              <a:t>far</a:t>
            </a:r>
          </a:p>
          <a:p>
            <a:pPr lvl="1"/>
            <a:r>
              <a:rPr lang="en-US" sz="2200" dirty="0" smtClean="0">
                <a:latin typeface="Calibri" panose="020F0502020204030204" pitchFamily="34" charset="0"/>
              </a:rPr>
              <a:t>Continue discussions about privacy threat model (e.g. IAB draft), functionalities to improve privacy, etc.</a:t>
            </a:r>
          </a:p>
          <a:p>
            <a:pPr lvl="2"/>
            <a:endParaRPr lang="en-US" sz="18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preferably during IEEE 802 </a:t>
            </a:r>
            <a:r>
              <a:rPr lang="en-US" sz="2200" dirty="0">
                <a:latin typeface="Calibri" panose="020F0502020204030204" pitchFamily="34" charset="0"/>
              </a:rPr>
              <a:t>plenaries to take advantage of the colocation of different WGs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Future Plans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 (if SG is renewed)</a:t>
            </a:r>
          </a:p>
          <a:p>
            <a:pPr lvl="1"/>
            <a:endParaRPr lang="en-US" dirty="0" smtClean="0">
              <a:latin typeface="Calibri" panose="020F0502020204030204" pitchFamily="34" charset="0"/>
            </a:endParaRPr>
          </a:p>
          <a:p>
            <a:pPr lvl="1"/>
            <a:r>
              <a:rPr lang="en-US" dirty="0">
                <a:latin typeface="Calibri" panose="020F0502020204030204" pitchFamily="34" charset="0"/>
              </a:rPr>
              <a:t>Teleconferences </a:t>
            </a:r>
          </a:p>
          <a:p>
            <a:pPr lvl="2"/>
            <a:r>
              <a:rPr lang="en-US" dirty="0">
                <a:latin typeface="Calibri" panose="020F0502020204030204" pitchFamily="34" charset="0"/>
              </a:rPr>
              <a:t>2 September 2015 (10:00 AM ET), Teleconference</a:t>
            </a:r>
          </a:p>
          <a:p>
            <a:pPr lvl="2"/>
            <a:r>
              <a:rPr lang="en-US" dirty="0">
                <a:latin typeface="Calibri" panose="020F0502020204030204" pitchFamily="34" charset="0"/>
              </a:rPr>
              <a:t>30 September 2015 (10:00 AM ET), Teleconference</a:t>
            </a:r>
          </a:p>
          <a:p>
            <a:pPr lvl="2"/>
            <a:r>
              <a:rPr lang="en-US" dirty="0">
                <a:latin typeface="Calibri" panose="020F0502020204030204" pitchFamily="34" charset="0"/>
              </a:rPr>
              <a:t>21 October 2015 (10:00 AM ET), </a:t>
            </a:r>
            <a:r>
              <a:rPr lang="en-US" dirty="0" smtClean="0">
                <a:latin typeface="Calibri" panose="020F0502020204030204" pitchFamily="34" charset="0"/>
              </a:rPr>
              <a:t>Teleconference</a:t>
            </a:r>
          </a:p>
          <a:p>
            <a:pPr lvl="2"/>
            <a:endParaRPr lang="en-US" dirty="0">
              <a:latin typeface="Calibri" panose="020F0502020204030204" pitchFamily="34" charset="0"/>
            </a:endParaRPr>
          </a:p>
          <a:p>
            <a:pPr lvl="1"/>
            <a:r>
              <a:rPr lang="en-US" dirty="0">
                <a:latin typeface="Calibri" panose="020F0502020204030204" pitchFamily="34" charset="0"/>
              </a:rPr>
              <a:t>9-13 November, 2015, IEEE 802 Plenary meeting in Dallas, TX, USA</a:t>
            </a: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Motion #</a:t>
            </a:r>
            <a:r>
              <a:rPr lang="en-US" dirty="0"/>
              <a:t>1 to the </a:t>
            </a:r>
            <a:r>
              <a:rPr lang="en-US" dirty="0" smtClean="0"/>
              <a:t>EC</a:t>
            </a:r>
            <a:endParaRPr lang="en-US" dirty="0"/>
          </a:p>
        </p:txBody>
      </p:sp>
      <p:sp>
        <p:nvSpPr>
          <p:cNvPr id="3" name="Content Placeholder 2"/>
          <p:cNvSpPr>
            <a:spLocks noGrp="1"/>
          </p:cNvSpPr>
          <p:nvPr>
            <p:ph idx="1"/>
          </p:nvPr>
        </p:nvSpPr>
        <p:spPr/>
        <p:txBody>
          <a:bodyPr>
            <a:normAutofit/>
          </a:bodyPr>
          <a:lstStyle/>
          <a:p>
            <a:pPr eaLnBrk="1" hangingPunct="1"/>
            <a:r>
              <a:rPr lang="en-US" dirty="0" smtClean="0"/>
              <a:t>To approve </a:t>
            </a:r>
            <a:r>
              <a:rPr lang="en-US" dirty="0"/>
              <a:t>the PAR </a:t>
            </a:r>
            <a:r>
              <a:rPr lang="en-US" dirty="0" smtClean="0"/>
              <a:t>and CSD proposal as provided in:</a:t>
            </a:r>
          </a:p>
          <a:p>
            <a:pPr lvl="1" eaLnBrk="1" hangingPunct="1"/>
            <a:r>
              <a:rPr lang="en-US" sz="2400" dirty="0" smtClean="0">
                <a:latin typeface="Calibri" panose="020F0502020204030204" pitchFamily="34" charset="0"/>
                <a:cs typeface="Arial"/>
              </a:rPr>
              <a:t>PAR:</a:t>
            </a:r>
            <a:br>
              <a:rPr lang="en-US" sz="2400" dirty="0" smtClean="0">
                <a:latin typeface="Calibri" panose="020F0502020204030204" pitchFamily="34" charset="0"/>
                <a:cs typeface="Arial"/>
              </a:rPr>
            </a:br>
            <a:r>
              <a:rPr lang="en-US" sz="2400" dirty="0" smtClean="0">
                <a:hlinkClick r:id="rId2"/>
              </a:rPr>
              <a:t>https</a:t>
            </a:r>
            <a:r>
              <a:rPr lang="en-US" sz="2400" dirty="0">
                <a:hlinkClick r:id="rId2"/>
              </a:rPr>
              <a:t>://mentor.ieee.org/privecsg/dcn/15/privecsg-15-0030-00-ecsg-privacy-ec-sg-par-proposal.pdf</a:t>
            </a:r>
            <a:endParaRPr lang="en-US" sz="2400" dirty="0"/>
          </a:p>
          <a:p>
            <a:pPr lvl="1" eaLnBrk="1" hangingPunct="1"/>
            <a:r>
              <a:rPr lang="en-US" sz="2400" dirty="0" smtClean="0">
                <a:latin typeface="Calibri" panose="020F0502020204030204" pitchFamily="34" charset="0"/>
                <a:cs typeface="Arial"/>
              </a:rPr>
              <a:t>CSD:</a:t>
            </a:r>
            <a:endParaRPr lang="en-US" sz="2400" dirty="0">
              <a:latin typeface="Calibri" panose="020F0502020204030204" pitchFamily="34" charset="0"/>
              <a:cs typeface="Arial"/>
              <a:hlinkClick r:id="rId3"/>
            </a:endParaRPr>
          </a:p>
          <a:p>
            <a:pPr lvl="1" eaLnBrk="1" hangingPunct="1"/>
            <a:r>
              <a:rPr lang="en-US" sz="2400" dirty="0" smtClean="0">
                <a:hlinkClick r:id="rId3"/>
              </a:rPr>
              <a:t>https</a:t>
            </a:r>
            <a:r>
              <a:rPr lang="en-US" sz="2400" dirty="0">
                <a:hlinkClick r:id="rId3"/>
              </a:rPr>
              <a:t>://mentor.ieee.org/privecsg/dcn/15/privecsg-15-0029-01-0000-privacy-ec-sg-csd-proposal.docx</a:t>
            </a:r>
            <a:endParaRPr lang="en-US" sz="2400" dirty="0"/>
          </a:p>
          <a:p>
            <a:pPr lvl="1"/>
            <a:r>
              <a:rPr lang="en-US" dirty="0" smtClean="0"/>
              <a:t>Moved by:</a:t>
            </a:r>
            <a:endParaRPr lang="en-US" dirty="0"/>
          </a:p>
          <a:p>
            <a:pPr lvl="1"/>
            <a:r>
              <a:rPr lang="en-US" dirty="0" smtClean="0"/>
              <a:t>Seconded by:</a:t>
            </a:r>
            <a:endParaRPr lang="en-US" dirty="0"/>
          </a:p>
        </p:txBody>
      </p:sp>
    </p:spTree>
    <p:extLst>
      <p:ext uri="{BB962C8B-B14F-4D97-AF65-F5344CB8AC3E}">
        <p14:creationId xmlns:p14="http://schemas.microsoft.com/office/powerpoint/2010/main" val="293953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Motion #2 </a:t>
            </a:r>
            <a:r>
              <a:rPr lang="en-US" dirty="0"/>
              <a:t>to the </a:t>
            </a:r>
            <a:r>
              <a:rPr lang="en-US" dirty="0" smtClean="0"/>
              <a:t>EC</a:t>
            </a:r>
            <a:endParaRPr lang="en-US" dirty="0"/>
          </a:p>
        </p:txBody>
      </p:sp>
      <p:sp>
        <p:nvSpPr>
          <p:cNvPr id="3" name="Content Placeholder 2"/>
          <p:cNvSpPr>
            <a:spLocks noGrp="1"/>
          </p:cNvSpPr>
          <p:nvPr>
            <p:ph idx="1"/>
          </p:nvPr>
        </p:nvSpPr>
        <p:spPr/>
        <p:txBody>
          <a:bodyPr/>
          <a:lstStyle/>
          <a:p>
            <a:r>
              <a:rPr lang="en-US" dirty="0" smtClean="0"/>
              <a:t>To approve </a:t>
            </a:r>
            <a:r>
              <a:rPr lang="en-US" dirty="0"/>
              <a:t>the extension of the </a:t>
            </a:r>
            <a:r>
              <a:rPr lang="en-US" dirty="0"/>
              <a:t>IEEE 802 EC Privacy Recommendation Study Group </a:t>
            </a:r>
            <a:r>
              <a:rPr lang="en-US" dirty="0"/>
              <a:t>until </a:t>
            </a:r>
            <a:r>
              <a:rPr lang="en-US" dirty="0" smtClean="0"/>
              <a:t>the end of the November 2015 meeting.</a:t>
            </a:r>
          </a:p>
          <a:p>
            <a:endParaRPr lang="en-US" dirty="0"/>
          </a:p>
          <a:p>
            <a:pPr lvl="1"/>
            <a:r>
              <a:rPr lang="en-US" dirty="0" smtClean="0"/>
              <a:t>Moved by:</a:t>
            </a:r>
            <a:endParaRPr lang="en-US" dirty="0"/>
          </a:p>
          <a:p>
            <a:pPr lvl="1"/>
            <a:r>
              <a:rPr lang="en-US" dirty="0" smtClean="0"/>
              <a:t>Seconded by:</a:t>
            </a:r>
            <a:endParaRPr lang="en-US" dirty="0"/>
          </a:p>
        </p:txBody>
      </p:sp>
    </p:spTree>
    <p:extLst>
      <p:ext uri="{BB962C8B-B14F-4D97-AF65-F5344CB8AC3E}">
        <p14:creationId xmlns:p14="http://schemas.microsoft.com/office/powerpoint/2010/main" val="288886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sz="2800" dirty="0" smtClean="0"/>
              <a:t>Venue</a:t>
            </a:r>
          </a:p>
          <a:p>
            <a:pPr lvl="1"/>
            <a:r>
              <a:rPr lang="en-US" dirty="0" smtClean="0"/>
              <a:t>Hilton Waikoloa, HI, USA</a:t>
            </a:r>
          </a:p>
          <a:p>
            <a:pPr>
              <a:buNone/>
            </a:pPr>
            <a:endParaRPr lang="de-DE" dirty="0" smtClean="0"/>
          </a:p>
          <a:p>
            <a:r>
              <a:rPr lang="de-DE" sz="2800" dirty="0" smtClean="0"/>
              <a:t>Sessions </a:t>
            </a:r>
          </a:p>
          <a:p>
            <a:pPr lvl="1"/>
            <a:r>
              <a:rPr lang="en-US" sz="2400" b="1" dirty="0"/>
              <a:t>Tuesday EVE 19:30 – </a:t>
            </a:r>
            <a:r>
              <a:rPr lang="en-US" sz="2400" b="1" dirty="0" smtClean="0"/>
              <a:t>21:30, Kings 1</a:t>
            </a:r>
          </a:p>
          <a:p>
            <a:pPr lvl="1"/>
            <a:r>
              <a:rPr lang="en-US" sz="2400" b="1" dirty="0" smtClean="0"/>
              <a:t>Wednesday PM1 13:30 – 15:30, Kings 1</a:t>
            </a:r>
          </a:p>
          <a:p>
            <a:pPr lvl="1"/>
            <a:r>
              <a:rPr lang="en-US" sz="2400" b="1" dirty="0" smtClean="0"/>
              <a:t>Thursday AM1, 8:00 – 10:00,  Queens 5</a:t>
            </a:r>
          </a:p>
        </p:txBody>
      </p:sp>
    </p:spTree>
    <p:extLst>
      <p:ext uri="{BB962C8B-B14F-4D97-AF65-F5344CB8AC3E}">
        <p14:creationId xmlns:p14="http://schemas.microsoft.com/office/powerpoint/2010/main" val="3587741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IEEE Press Release and Media Coverage (1/2)</a:t>
            </a:r>
            <a:endParaRPr lang="en-US" dirty="0">
              <a:latin typeface="Calibri" panose="020F0502020204030204" pitchFamily="34" charset="0"/>
            </a:endParaRPr>
          </a:p>
        </p:txBody>
      </p:sp>
      <p:sp>
        <p:nvSpPr>
          <p:cNvPr id="3" name="Content Placeholder 2"/>
          <p:cNvSpPr>
            <a:spLocks noGrp="1"/>
          </p:cNvSpPr>
          <p:nvPr>
            <p:ph idx="1"/>
          </p:nvPr>
        </p:nvSpPr>
        <p:spPr>
          <a:xfrm>
            <a:off x="152400" y="1417638"/>
            <a:ext cx="8915400" cy="4906962"/>
          </a:xfrm>
        </p:spPr>
        <p:txBody>
          <a:bodyPr>
            <a:noAutofit/>
          </a:bodyPr>
          <a:lstStyle/>
          <a:p>
            <a:pPr lvl="0"/>
            <a:r>
              <a:rPr lang="en-US" sz="1800" b="1" dirty="0"/>
              <a:t>IEEE Press Release</a:t>
            </a:r>
            <a:endParaRPr lang="en-US" sz="1800" dirty="0"/>
          </a:p>
          <a:p>
            <a:pPr lvl="1"/>
            <a:r>
              <a:rPr lang="en-US" sz="1800" dirty="0"/>
              <a:t>IEEE Announces Successful Wireless Privacy Trials at IETF and IEEE 802® Meetings</a:t>
            </a:r>
          </a:p>
          <a:p>
            <a:pPr lvl="1"/>
            <a:r>
              <a:rPr lang="en-US" sz="1800" u="sng" dirty="0">
                <a:hlinkClick r:id="rId2"/>
              </a:rPr>
              <a:t>http://standards.ieee.org/news/2015/wireless_privacy_trials.html</a:t>
            </a:r>
            <a:r>
              <a:rPr lang="en-US" sz="1800" dirty="0"/>
              <a:t> </a:t>
            </a:r>
            <a:endParaRPr lang="en-US" sz="1800" dirty="0" smtClean="0"/>
          </a:p>
          <a:p>
            <a:pPr lvl="1"/>
            <a:endParaRPr lang="en-US" sz="1800" dirty="0"/>
          </a:p>
          <a:p>
            <a:pPr lvl="0"/>
            <a:r>
              <a:rPr lang="en-US" sz="1800" b="1" dirty="0"/>
              <a:t>MAC Address Privacy Inches Towards </a:t>
            </a:r>
            <a:r>
              <a:rPr lang="en-US" sz="1800" b="1" dirty="0" err="1"/>
              <a:t>Standardisation</a:t>
            </a:r>
            <a:r>
              <a:rPr lang="en-US" sz="1800" b="1" dirty="0"/>
              <a:t> "IEEE hums along to IETF anti-surveillance tune"</a:t>
            </a:r>
            <a:endParaRPr lang="en-US" sz="1800" dirty="0"/>
          </a:p>
          <a:p>
            <a:pPr lvl="1"/>
            <a:r>
              <a:rPr lang="en-US" sz="1800" dirty="0"/>
              <a:t>The Register, June 26, 2015, </a:t>
            </a:r>
            <a:r>
              <a:rPr lang="en-US" sz="1800" u="sng" dirty="0">
                <a:hlinkClick r:id="rId3"/>
              </a:rPr>
              <a:t>http://www.theregister.co.uk/2015/06/26/mac_address_privacy_inches_towards_standardisation/</a:t>
            </a:r>
            <a:r>
              <a:rPr lang="en-US" sz="1800" dirty="0"/>
              <a:t> </a:t>
            </a:r>
            <a:endParaRPr lang="en-US" sz="1800" dirty="0" smtClean="0"/>
          </a:p>
          <a:p>
            <a:pPr lvl="1"/>
            <a:endParaRPr lang="en-US" sz="1800" dirty="0"/>
          </a:p>
          <a:p>
            <a:pPr lvl="0"/>
            <a:r>
              <a:rPr lang="en-US" sz="1800" b="1" dirty="0"/>
              <a:t>MAC Address Randomization Gets Closer to Becoming a Standard </a:t>
            </a:r>
            <a:endParaRPr lang="en-US" sz="1800" dirty="0"/>
          </a:p>
          <a:p>
            <a:pPr lvl="1"/>
            <a:r>
              <a:rPr lang="es-MX" sz="1800" dirty="0" err="1"/>
              <a:t>Softpedia</a:t>
            </a:r>
            <a:r>
              <a:rPr lang="es-MX" sz="1800" dirty="0"/>
              <a:t>, June 26, 2015, </a:t>
            </a:r>
            <a:r>
              <a:rPr lang="es-MX" sz="1800" u="sng" dirty="0">
                <a:hlinkClick r:id="rId4"/>
              </a:rPr>
              <a:t>http://news.softpedia.com/news/mac-address-randomization-gets-closer-to-becoming-a-standard-485372.shtml</a:t>
            </a:r>
            <a:r>
              <a:rPr lang="es-MX" sz="1800" dirty="0"/>
              <a:t>  </a:t>
            </a:r>
            <a:endParaRPr lang="en-US" sz="1800" dirty="0"/>
          </a:p>
        </p:txBody>
      </p:sp>
    </p:spTree>
    <p:extLst>
      <p:ext uri="{BB962C8B-B14F-4D97-AF65-F5344CB8AC3E}">
        <p14:creationId xmlns:p14="http://schemas.microsoft.com/office/powerpoint/2010/main" val="748163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IEEE Press Release and Media Coverage (2/2)</a:t>
            </a:r>
            <a:endParaRPr lang="en-US" dirty="0">
              <a:latin typeface="Calibri" panose="020F0502020204030204" pitchFamily="34" charset="0"/>
            </a:endParaRPr>
          </a:p>
        </p:txBody>
      </p:sp>
      <p:sp>
        <p:nvSpPr>
          <p:cNvPr id="3" name="Content Placeholder 2"/>
          <p:cNvSpPr>
            <a:spLocks noGrp="1"/>
          </p:cNvSpPr>
          <p:nvPr>
            <p:ph idx="1"/>
          </p:nvPr>
        </p:nvSpPr>
        <p:spPr>
          <a:xfrm>
            <a:off x="152400" y="1417638"/>
            <a:ext cx="8915400" cy="4632325"/>
          </a:xfrm>
        </p:spPr>
        <p:txBody>
          <a:bodyPr>
            <a:noAutofit/>
          </a:bodyPr>
          <a:lstStyle/>
          <a:p>
            <a:pPr lvl="0"/>
            <a:r>
              <a:rPr lang="en-US" sz="1800" b="1" dirty="0"/>
              <a:t>IEEE said it successfully tested improved privacy features for Wi-Fi at field trials.</a:t>
            </a:r>
            <a:endParaRPr lang="en-US" sz="1800" dirty="0"/>
          </a:p>
          <a:p>
            <a:pPr lvl="1"/>
            <a:r>
              <a:rPr lang="en-US" sz="1800" dirty="0"/>
              <a:t>RCR Wireless, Kelly Hill, June 26, 2015, </a:t>
            </a:r>
            <a:r>
              <a:rPr lang="en-US" sz="1800" u="sng" dirty="0">
                <a:hlinkClick r:id="rId2"/>
              </a:rPr>
              <a:t>http://www.rcrwireless.com/20150626/test-and-measurement/test-and-measurement-keysight-to-work-with-korea-telecom-on-5g-tag6</a:t>
            </a:r>
            <a:r>
              <a:rPr lang="en-US" sz="1800" dirty="0"/>
              <a:t> </a:t>
            </a:r>
          </a:p>
          <a:p>
            <a:pPr lvl="0"/>
            <a:endParaRPr lang="en-US" sz="1800" b="1" dirty="0" smtClean="0"/>
          </a:p>
          <a:p>
            <a:pPr lvl="0"/>
            <a:r>
              <a:rPr lang="en-US" sz="1800" b="1" dirty="0" smtClean="0"/>
              <a:t>IEEE </a:t>
            </a:r>
            <a:r>
              <a:rPr lang="en-US" sz="1800" b="1" dirty="0"/>
              <a:t>Group Recommends Random MAC Addresses for Wi-Fi Security</a:t>
            </a:r>
            <a:r>
              <a:rPr lang="en-US" sz="1800" dirty="0"/>
              <a:t> </a:t>
            </a:r>
          </a:p>
          <a:p>
            <a:pPr lvl="1"/>
            <a:r>
              <a:rPr lang="en-US" sz="1800" dirty="0"/>
              <a:t>CSO, July 8, 2015 , </a:t>
            </a:r>
            <a:r>
              <a:rPr lang="en-US" sz="1800" u="sng" dirty="0">
                <a:hlinkClick r:id="rId3"/>
              </a:rPr>
              <a:t>http://www.csoonline.com/article/2945044/cyber-attacks-espionage/ieee-groups-recommends-random-mac-addresses-for-wi-fi-security.html</a:t>
            </a:r>
            <a:r>
              <a:rPr lang="en-US" sz="1800" dirty="0"/>
              <a:t> </a:t>
            </a:r>
            <a:endParaRPr lang="en-US" sz="1800" dirty="0" smtClean="0"/>
          </a:p>
          <a:p>
            <a:pPr lvl="1"/>
            <a:endParaRPr lang="en-US" sz="1800" dirty="0"/>
          </a:p>
          <a:p>
            <a:pPr lvl="0"/>
            <a:r>
              <a:rPr lang="en-US" sz="1800" b="1" dirty="0"/>
              <a:t>IEEE Study Group Recommends Improvements in Wi-Fi Security </a:t>
            </a:r>
            <a:endParaRPr lang="en-US" sz="1800" dirty="0"/>
          </a:p>
          <a:p>
            <a:pPr lvl="1"/>
            <a:r>
              <a:rPr lang="en-US" sz="1800" dirty="0" err="1"/>
              <a:t>FierceWireless</a:t>
            </a:r>
            <a:r>
              <a:rPr lang="en-US" sz="1800" dirty="0"/>
              <a:t>, July 9, 2015, </a:t>
            </a:r>
            <a:r>
              <a:rPr lang="en-US" sz="1800" u="sng" dirty="0">
                <a:hlinkClick r:id="rId4"/>
              </a:rPr>
              <a:t>http://www.fiercewireless.com/tech/story/ieee-study-group-recommends-improvements-wi-fi-security/2015-07-09</a:t>
            </a:r>
            <a:r>
              <a:rPr lang="en-US" sz="1800" dirty="0"/>
              <a:t> </a:t>
            </a:r>
          </a:p>
        </p:txBody>
      </p:sp>
    </p:spTree>
    <p:extLst>
      <p:ext uri="{BB962C8B-B14F-4D97-AF65-F5344CB8AC3E}">
        <p14:creationId xmlns:p14="http://schemas.microsoft.com/office/powerpoint/2010/main" val="3256251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(1/2)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pre-circulated</a:t>
            </a:r>
            <a:r>
              <a:rPr lang="en-US" sz="2800" dirty="0" smtClean="0">
                <a:latin typeface="Calibri" panose="020F0502020204030204" pitchFamily="34" charset="0"/>
                <a:cs typeface="Arial"/>
              </a:rPr>
              <a:t> with 802 EC</a:t>
            </a:r>
          </a:p>
          <a:p>
            <a:pPr lvl="1" eaLnBrk="1" hangingPunct="1"/>
            <a:r>
              <a:rPr lang="en-US" sz="2400" dirty="0" smtClean="0">
                <a:latin typeface="Calibri" panose="020F0502020204030204" pitchFamily="34" charset="0"/>
                <a:cs typeface="Arial"/>
              </a:rPr>
              <a:t>PAR/CSD Proposal</a:t>
            </a:r>
            <a:endParaRPr lang="en-US" sz="2400" dirty="0" smtClean="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3"/>
              </a:rPr>
              <a:t>https://</a:t>
            </a:r>
            <a:r>
              <a:rPr lang="en-US" sz="2400" dirty="0" smtClean="0">
                <a:latin typeface="Calibri" panose="020F0502020204030204" pitchFamily="34" charset="0"/>
                <a:cs typeface="Arial"/>
                <a:hlinkClick r:id="rId3"/>
              </a:rPr>
              <a:t>mentor.ieee.org/privecsg/dcn/15/privecsg-15-0004-04-0000-privacy-recommendation-par-csd-proposal.pptx</a:t>
            </a:r>
            <a:endParaRPr lang="en-US" sz="24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Text</a:t>
            </a:r>
            <a:endParaRPr lang="en-US" sz="2400" dirty="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4"/>
              </a:rPr>
              <a:t>https://</a:t>
            </a:r>
            <a:r>
              <a:rPr lang="en-US" sz="2400" dirty="0" smtClean="0">
                <a:latin typeface="Calibri" panose="020F0502020204030204" pitchFamily="34" charset="0"/>
                <a:cs typeface="Arial"/>
                <a:hlinkClick r:id="rId4"/>
              </a:rPr>
              <a:t>mentor.ieee.org/privecsg/dcn/15/privecsg-15-0006-01-ecsg-privacy-recommendation-par-proposal.pdf</a:t>
            </a:r>
            <a:r>
              <a:rPr lang="en-US" sz="2400" dirty="0" smtClean="0">
                <a:latin typeface="Calibri" panose="020F0502020204030204" pitchFamily="34" charset="0"/>
                <a:cs typeface="Arial"/>
              </a:rPr>
              <a:t>  </a:t>
            </a:r>
          </a:p>
          <a:p>
            <a:pPr eaLnBrk="1" hangingPunct="1"/>
            <a:r>
              <a:rPr lang="en-US" sz="2800" dirty="0" smtClean="0">
                <a:latin typeface="Calibri" panose="020F0502020204030204" pitchFamily="34" charset="0"/>
                <a:cs typeface="Arial"/>
              </a:rPr>
              <a:t>Received comments and responses</a:t>
            </a:r>
            <a:endParaRPr lang="en-US" sz="2800" dirty="0">
              <a:latin typeface="Calibri" panose="020F0502020204030204" pitchFamily="34" charset="0"/>
              <a:cs typeface="Arial"/>
            </a:endParaRPr>
          </a:p>
          <a:p>
            <a:pPr lvl="1" eaLnBrk="1" hangingPunct="1"/>
            <a:r>
              <a:rPr lang="en-US" sz="2400" dirty="0">
                <a:latin typeface="Calibri" panose="020F0502020204030204" pitchFamily="34" charset="0"/>
                <a:cs typeface="Arial"/>
                <a:hlinkClick r:id="rId5"/>
              </a:rPr>
              <a:t>https://</a:t>
            </a:r>
            <a:r>
              <a:rPr lang="en-US" sz="2400" dirty="0" smtClean="0">
                <a:latin typeface="Calibri" panose="020F0502020204030204" pitchFamily="34" charset="0"/>
                <a:cs typeface="Arial"/>
                <a:hlinkClick r:id="rId5"/>
              </a:rPr>
              <a:t>mentor.ieee.org/privecsg/dcn/15/privecsg-15-0031-00-ecsg-response-to-par-and-csd-comments.pptx</a:t>
            </a:r>
            <a:r>
              <a:rPr lang="en-US" sz="2400" dirty="0" smtClean="0">
                <a:latin typeface="Calibri" panose="020F0502020204030204" pitchFamily="34" charset="0"/>
                <a:cs typeface="Arial"/>
              </a:rPr>
              <a:t> </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426690730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(2/2)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updated after comment resolution</a:t>
            </a:r>
            <a:endParaRPr lang="en-US" sz="28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proposal</a:t>
            </a:r>
            <a:endParaRPr lang="en-US" sz="2400" dirty="0" smtClean="0">
              <a:latin typeface="Calibri" panose="020F0502020204030204" pitchFamily="34" charset="0"/>
              <a:cs typeface="Arial"/>
              <a:hlinkClick r:id="rId2"/>
            </a:endParaRPr>
          </a:p>
          <a:p>
            <a:pPr lvl="1"/>
            <a:r>
              <a:rPr lang="en-US" sz="2400" dirty="0">
                <a:hlinkClick r:id="rId3"/>
              </a:rPr>
              <a:t>https://mentor.ieee.org/privecsg/dcn/15/privecsg-15-0030-00-ecsg-privacy-ec-sg-par-proposal.pdf</a:t>
            </a:r>
            <a:endParaRPr lang="en-US" sz="2400" dirty="0"/>
          </a:p>
          <a:p>
            <a:pPr lvl="1" eaLnBrk="1" hangingPunct="1"/>
            <a:r>
              <a:rPr lang="en-US" sz="2400" dirty="0" smtClean="0">
                <a:latin typeface="Calibri" panose="020F0502020204030204" pitchFamily="34" charset="0"/>
                <a:cs typeface="Arial"/>
              </a:rPr>
              <a:t>CSD proposal</a:t>
            </a:r>
            <a:endParaRPr lang="en-US" sz="2400" dirty="0">
              <a:latin typeface="Calibri" panose="020F0502020204030204" pitchFamily="34" charset="0"/>
              <a:cs typeface="Arial"/>
              <a:hlinkClick r:id="rId2"/>
            </a:endParaRPr>
          </a:p>
          <a:p>
            <a:pPr lvl="1"/>
            <a:r>
              <a:rPr lang="en-US" sz="2400" dirty="0">
                <a:hlinkClick r:id="rId4"/>
              </a:rPr>
              <a:t>https://mentor.ieee.org/privecsg/dcn/15/privecsg-15-0029-01-0000-privacy-ec-sg-csd-proposal.docx</a:t>
            </a:r>
            <a:endParaRPr lang="en-US" sz="2400" dirty="0"/>
          </a:p>
        </p:txBody>
      </p:sp>
    </p:spTree>
    <p:extLst>
      <p:ext uri="{BB962C8B-B14F-4D97-AF65-F5344CB8AC3E}">
        <p14:creationId xmlns:p14="http://schemas.microsoft.com/office/powerpoint/2010/main" val="6635811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EC SG Motion #1	</a:t>
            </a:r>
            <a:endParaRPr lang="en-US" dirty="0"/>
          </a:p>
        </p:txBody>
      </p:sp>
      <p:sp>
        <p:nvSpPr>
          <p:cNvPr id="3" name="Content Placeholder 2"/>
          <p:cNvSpPr>
            <a:spLocks noGrp="1"/>
          </p:cNvSpPr>
          <p:nvPr>
            <p:ph idx="1"/>
          </p:nvPr>
        </p:nvSpPr>
        <p:spPr/>
        <p:txBody>
          <a:bodyPr/>
          <a:lstStyle/>
          <a:p>
            <a:r>
              <a:rPr lang="en-US" sz="2400" dirty="0" smtClean="0"/>
              <a:t>To accept documents:</a:t>
            </a:r>
          </a:p>
          <a:p>
            <a:pPr lvl="1"/>
            <a:r>
              <a:rPr lang="en-US" sz="2000" dirty="0">
                <a:hlinkClick r:id="rId2"/>
              </a:rPr>
              <a:t>https://</a:t>
            </a:r>
            <a:r>
              <a:rPr lang="en-US" sz="2000" dirty="0" smtClean="0">
                <a:hlinkClick r:id="rId2"/>
              </a:rPr>
              <a:t>mentor.ieee.org/privecsg/dcn/15/privecsg-15-0030-00-ecsg-privacy-ec-sg-par-proposal.pdf</a:t>
            </a:r>
            <a:endParaRPr lang="en-US" sz="2000" dirty="0" smtClean="0"/>
          </a:p>
          <a:p>
            <a:pPr lvl="1"/>
            <a:r>
              <a:rPr lang="en-US" sz="2000" dirty="0">
                <a:hlinkClick r:id="rId3"/>
              </a:rPr>
              <a:t>https://</a:t>
            </a:r>
            <a:r>
              <a:rPr lang="en-US" sz="2000" dirty="0" smtClean="0">
                <a:hlinkClick r:id="rId3"/>
              </a:rPr>
              <a:t>mentor.ieee.org/privecsg/dcn/15/privecsg-15-0029-01-0000-privacy-ec-sg-csd-proposal.docx</a:t>
            </a:r>
            <a:endParaRPr lang="en-US" sz="2000" dirty="0" smtClean="0"/>
          </a:p>
          <a:p>
            <a:pPr marL="0" indent="0">
              <a:buNone/>
            </a:pPr>
            <a:r>
              <a:rPr lang="en-US" sz="2400" dirty="0"/>
              <a:t>a</a:t>
            </a:r>
            <a:r>
              <a:rPr lang="en-US" sz="2400" dirty="0" smtClean="0"/>
              <a:t>s the proposed PAR / CSD for consideration by 802.1 WG and approval at the 802 EC closing meeting.</a:t>
            </a:r>
          </a:p>
          <a:p>
            <a:pPr marL="0" indent="0">
              <a:buNone/>
            </a:pPr>
            <a:endParaRPr lang="en-US" sz="2400" dirty="0" smtClean="0"/>
          </a:p>
          <a:p>
            <a:pPr marL="0" indent="0">
              <a:buNone/>
            </a:pPr>
            <a:r>
              <a:rPr lang="en-US" sz="2400" dirty="0" smtClean="0"/>
              <a:t>Moved by: Dan Harkins</a:t>
            </a:r>
          </a:p>
          <a:p>
            <a:pPr marL="0" indent="0">
              <a:buNone/>
            </a:pPr>
            <a:r>
              <a:rPr lang="en-US" sz="2400" dirty="0" smtClean="0"/>
              <a:t>Seconded by: Karen Randall</a:t>
            </a:r>
          </a:p>
          <a:p>
            <a:pPr marL="0" indent="0">
              <a:buNone/>
            </a:pPr>
            <a:endParaRPr lang="en-US" sz="2400" dirty="0" smtClean="0"/>
          </a:p>
          <a:p>
            <a:pPr marL="0" indent="0">
              <a:buNone/>
            </a:pPr>
            <a:r>
              <a:rPr lang="en-US" sz="2400" dirty="0" smtClean="0"/>
              <a:t>For 7, Against 0, Abstain 0 – (Room count 8)</a:t>
            </a:r>
            <a:endParaRPr lang="en-US" sz="2400" dirty="0"/>
          </a:p>
        </p:txBody>
      </p:sp>
    </p:spTree>
    <p:extLst>
      <p:ext uri="{BB962C8B-B14F-4D97-AF65-F5344CB8AC3E}">
        <p14:creationId xmlns:p14="http://schemas.microsoft.com/office/powerpoint/2010/main" val="426302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EC SG Motion #2	</a:t>
            </a:r>
            <a:endParaRPr lang="en-US" dirty="0"/>
          </a:p>
        </p:txBody>
      </p:sp>
      <p:sp>
        <p:nvSpPr>
          <p:cNvPr id="3" name="Content Placeholder 2"/>
          <p:cNvSpPr>
            <a:spLocks noGrp="1"/>
          </p:cNvSpPr>
          <p:nvPr>
            <p:ph idx="1"/>
          </p:nvPr>
        </p:nvSpPr>
        <p:spPr/>
        <p:txBody>
          <a:bodyPr/>
          <a:lstStyle/>
          <a:p>
            <a:r>
              <a:rPr lang="en-US" sz="2400" dirty="0" smtClean="0"/>
              <a:t>To accept </a:t>
            </a:r>
            <a:r>
              <a:rPr lang="en-US" sz="2400" dirty="0"/>
              <a:t>document </a:t>
            </a:r>
            <a:r>
              <a:rPr lang="en-US" sz="2400" dirty="0">
                <a:hlinkClick r:id="rId2"/>
              </a:rPr>
              <a:t>https://</a:t>
            </a:r>
            <a:r>
              <a:rPr lang="en-US" sz="2400" dirty="0" smtClean="0">
                <a:hlinkClick r:id="rId2"/>
              </a:rPr>
              <a:t>mentor.ieee.org/privecsg/dcn/15/privecsg-15-0031-00-ecsg-response-to-par-and-csd-comments.pptx</a:t>
            </a:r>
            <a:r>
              <a:rPr lang="en-US" sz="2400" dirty="0" smtClean="0"/>
              <a:t>  as the response to the PAR / CSD comments received from 802.3 and 802.11.</a:t>
            </a:r>
          </a:p>
          <a:p>
            <a:endParaRPr lang="en-US" sz="2400" dirty="0" smtClean="0"/>
          </a:p>
          <a:p>
            <a:pPr marL="0" indent="0">
              <a:buNone/>
            </a:pPr>
            <a:r>
              <a:rPr lang="en-US" sz="2400" dirty="0" smtClean="0"/>
              <a:t>Moved by: Paul Nikolich</a:t>
            </a:r>
          </a:p>
          <a:p>
            <a:pPr marL="0" indent="0">
              <a:buNone/>
            </a:pPr>
            <a:r>
              <a:rPr lang="en-US" sz="2400" dirty="0" smtClean="0"/>
              <a:t>Seconded by: Dan Harkins</a:t>
            </a:r>
          </a:p>
          <a:p>
            <a:pPr marL="0" indent="0">
              <a:buNone/>
            </a:pPr>
            <a:endParaRPr lang="en-US" sz="2400" dirty="0" smtClean="0"/>
          </a:p>
          <a:p>
            <a:pPr marL="0" indent="0">
              <a:buNone/>
            </a:pPr>
            <a:r>
              <a:rPr lang="en-US" sz="2400" dirty="0" smtClean="0"/>
              <a:t>For 7, Against 0, Abstain 0– (Room count 8)</a:t>
            </a:r>
            <a:endParaRPr lang="en-US" sz="2400" dirty="0"/>
          </a:p>
        </p:txBody>
      </p:sp>
    </p:spTree>
    <p:extLst>
      <p:ext uri="{BB962C8B-B14F-4D97-AF65-F5344CB8AC3E}">
        <p14:creationId xmlns:p14="http://schemas.microsoft.com/office/powerpoint/2010/main" val="399335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Technical Presentations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Calibri" panose="020F0502020204030204" pitchFamily="34" charset="0"/>
              </a:rPr>
              <a:t>Carlos Bernardos (UC3M)</a:t>
            </a:r>
          </a:p>
          <a:p>
            <a:pPr lvl="1"/>
            <a:r>
              <a:rPr lang="en-US" i="1" dirty="0" smtClean="0">
                <a:latin typeface="Calibri" panose="020F0502020204030204" pitchFamily="34" charset="0"/>
              </a:rPr>
              <a:t>Wi-Fi </a:t>
            </a:r>
            <a:r>
              <a:rPr lang="en-US" i="1" dirty="0">
                <a:latin typeface="Calibri" panose="020F0502020204030204" pitchFamily="34" charset="0"/>
              </a:rPr>
              <a:t>Privacy network experiment at IEEE 802 May plenary and IETF91 meetings</a:t>
            </a:r>
          </a:p>
          <a:p>
            <a:pPr lvl="1"/>
            <a:r>
              <a:rPr lang="en-US" i="1" dirty="0">
                <a:latin typeface="Calibri" panose="020F0502020204030204" pitchFamily="34" charset="0"/>
                <a:hlinkClick r:id="rId2"/>
              </a:rPr>
              <a:t>https://mentor.ieee.org/privecsg/dcn/15/privecsg-15-0028-00-0000-wifi-privacy-network-experiment-at-ieee-802-may-plenary-and-ietf91-meetings.pptx</a:t>
            </a:r>
            <a:r>
              <a:rPr lang="en-US" i="1" dirty="0">
                <a:latin typeface="Calibri" panose="020F0502020204030204" pitchFamily="34" charset="0"/>
              </a:rPr>
              <a:t> </a:t>
            </a:r>
            <a:endParaRPr lang="en-US" i="1" dirty="0" smtClean="0">
              <a:latin typeface="Calibri" panose="020F0502020204030204" pitchFamily="34" charset="0"/>
            </a:endParaRPr>
          </a:p>
          <a:p>
            <a:pPr lvl="1"/>
            <a:endParaRPr lang="en-US" i="1" dirty="0" smtClean="0">
              <a:latin typeface="Calibri" panose="020F0502020204030204" pitchFamily="34" charset="0"/>
            </a:endParaRPr>
          </a:p>
          <a:p>
            <a:r>
              <a:rPr lang="en-US" dirty="0">
                <a:latin typeface="Calibri" panose="020F0502020204030204" pitchFamily="34" charset="0"/>
              </a:rPr>
              <a:t>Threat Model Discussions</a:t>
            </a:r>
          </a:p>
          <a:p>
            <a:pPr lvl="1"/>
            <a:r>
              <a:rPr lang="en-US" i="1" dirty="0">
                <a:latin typeface="Calibri" panose="020F0502020204030204" pitchFamily="34" charset="0"/>
              </a:rPr>
              <a:t>IAB Privacy and Security Program</a:t>
            </a:r>
          </a:p>
          <a:p>
            <a:pPr lvl="1"/>
            <a:r>
              <a:rPr lang="en-US" i="1" dirty="0">
                <a:latin typeface="Calibri" panose="020F0502020204030204" pitchFamily="34" charset="0"/>
                <a:hlinkClick r:id="rId3"/>
              </a:rPr>
              <a:t>https://www.iab.org/activities/programs/privacy-and-security-program/</a:t>
            </a:r>
            <a:r>
              <a:rPr lang="en-US" i="1" dirty="0">
                <a:latin typeface="Calibri" panose="020F0502020204030204" pitchFamily="34" charset="0"/>
              </a:rPr>
              <a:t> </a:t>
            </a:r>
          </a:p>
          <a:p>
            <a:pPr lvl="1"/>
            <a:r>
              <a:rPr lang="en-US" i="1" dirty="0">
                <a:latin typeface="Calibri" panose="020F0502020204030204" pitchFamily="34" charset="0"/>
              </a:rPr>
              <a:t>Confidentiality in the Face of Pervasive Surveillance: A Threat Model and Problem Statement</a:t>
            </a:r>
          </a:p>
          <a:p>
            <a:pPr lvl="1"/>
            <a:r>
              <a:rPr lang="en-US" i="1" dirty="0">
                <a:latin typeface="Calibri" panose="020F0502020204030204" pitchFamily="34" charset="0"/>
                <a:hlinkClick r:id="rId4"/>
              </a:rPr>
              <a:t>https://wiki.tools.ietf.org/html/draft-iab-privsec-confidentiality-threat-07</a:t>
            </a:r>
            <a:r>
              <a:rPr lang="en-US" i="1" dirty="0">
                <a:latin typeface="Calibri" panose="020F0502020204030204" pitchFamily="34" charset="0"/>
              </a:rPr>
              <a:t> </a:t>
            </a:r>
          </a:p>
          <a:p>
            <a:endParaRPr lang="en-US" i="1" dirty="0">
              <a:latin typeface="Calibri" panose="020F0502020204030204" pitchFamily="34" charset="0"/>
            </a:endParaRPr>
          </a:p>
          <a:p>
            <a:pPr lvl="1"/>
            <a:endParaRPr lang="en-US" i="1" dirty="0">
              <a:latin typeface="Calibri" panose="020F0502020204030204" pitchFamily="34" charset="0"/>
            </a:endParaRPr>
          </a:p>
          <a:p>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1542</TotalTime>
  <Words>626</Words>
  <Application>Microsoft Office PowerPoint</Application>
  <PresentationFormat>On-screen Show (4:3)</PresentationFormat>
  <Paragraphs>104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Times</vt:lpstr>
      <vt:lpstr>Times New Roman</vt:lpstr>
      <vt:lpstr>Template</vt:lpstr>
      <vt:lpstr>IEEE 802 EC Privacy Recommendation SG Closing Report  802 Plenary Meeting July 13-17, 2015 </vt:lpstr>
      <vt:lpstr>July 2015 F2F Meeting</vt:lpstr>
      <vt:lpstr>IEEE Press Release and Media Coverage (1/2)</vt:lpstr>
      <vt:lpstr>IEEE Press Release and Media Coverage (2/2)</vt:lpstr>
      <vt:lpstr>IEEE 802 Privacy Recommendation PAR/CSD (1/2)</vt:lpstr>
      <vt:lpstr>IEEE 802 Privacy Recommendation PAR/CSD (2/2)</vt:lpstr>
      <vt:lpstr>Privacy EC SG Motion #1 </vt:lpstr>
      <vt:lpstr>Privacy EC SG Motion #2 </vt:lpstr>
      <vt:lpstr>Technical Presentations</vt:lpstr>
      <vt:lpstr>Proposed Next Steps</vt:lpstr>
      <vt:lpstr>Future Plans</vt:lpstr>
      <vt:lpstr>Proposed Motion #1 to the EC</vt:lpstr>
      <vt:lpstr>Proposed Motion #2 to the EC</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263</cp:revision>
  <cp:lastPrinted>1998-02-10T13:28:06Z</cp:lastPrinted>
  <dcterms:created xsi:type="dcterms:W3CDTF">2011-12-30T17:06:23Z</dcterms:created>
  <dcterms:modified xsi:type="dcterms:W3CDTF">2015-07-16T22:28:04Z</dcterms:modified>
</cp:coreProperties>
</file>