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5" r:id="rId3"/>
    <p:sldId id="303" r:id="rId4"/>
    <p:sldId id="304" r:id="rId5"/>
    <p:sldId id="266" r:id="rId6"/>
    <p:sldId id="283" r:id="rId7"/>
    <p:sldId id="281" r:id="rId8"/>
    <p:sldId id="298" r:id="rId9"/>
    <p:sldId id="305" r:id="rId10"/>
    <p:sldId id="285" r:id="rId11"/>
    <p:sldId id="295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111" d="100"/>
          <a:sy n="111" d="100"/>
        </p:scale>
        <p:origin x="120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B548331C-8982-B94F-AA75-6CAFC454CC9B}" type="slidenum">
              <a:rPr lang="en-GB"/>
              <a:pPr/>
              <a:t>2</a:t>
            </a:fld>
            <a:endParaRPr lang="en-GB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335" rIns="95335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80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9D50F8-596D-4C06-8288-2B0F2987A724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91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6F8A5A64-6647-EB4C-8DAC-71FCF18E0649}" type="slidenum">
              <a:rPr lang="en-GB"/>
              <a:pPr/>
              <a:t>4</a:t>
            </a:fld>
            <a:endParaRPr lang="en-GB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495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91352244-AF32-5649-949F-D523B04CDBFC}" type="slidenum">
              <a:rPr lang="en-GB"/>
              <a:pPr/>
              <a:t>5</a:t>
            </a:fld>
            <a:endParaRPr lang="en-GB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678" tIns="45035" rIns="91678" bIns="45035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94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  <p:extLst>
      <p:ext uri="{BB962C8B-B14F-4D97-AF65-F5344CB8AC3E}">
        <p14:creationId xmlns:p14="http://schemas.microsoft.com/office/powerpoint/2010/main" val="393047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815146" y="76200"/>
            <a:ext cx="21002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privecsg-15-0023-00-ecsg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emconf.webex.com/premconf/j.php?MTID=m0ddeb08201241994560190c4c7c3236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yrcplus.com/cnums.asp?bwebid=8369444&amp;ppc=542167&amp;num=1&amp;num2=1719-867-157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about/sasb/patcom/materials.html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news/2015/wireless_privacy_trial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06-01-0000-privacy-recommendation-par-proposal.pdf" TargetMode="External"/><Relationship Id="rId2" Type="http://schemas.openxmlformats.org/officeDocument/2006/relationships/hyperlink" Target="https://mentor.ieee.org/privecsg/dcn/15/privecsg-15-0004-04-0000-privacy-recommendation-par-csd-proposal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id/draft-iab-privsec-confidentiality-threat-07.tx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EC Privacy Recommendation Study Group</a:t>
            </a: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July 1</a:t>
            </a:r>
            <a:r>
              <a:rPr lang="en-US" baseline="30000" dirty="0" smtClean="0">
                <a:latin typeface="Calibri" panose="020F0502020204030204" pitchFamily="34" charset="0"/>
              </a:rPr>
              <a:t>st</a:t>
            </a:r>
            <a:r>
              <a:rPr lang="en-US" dirty="0" smtClean="0">
                <a:latin typeface="Calibri" panose="020F0502020204030204" pitchFamily="34" charset="0"/>
              </a:rPr>
              <a:t>, 2015, Conference Call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Juan Carlos Zuniga, InterDigital Labs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(EC SG Chair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Business#3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Next steps</a:t>
            </a:r>
          </a:p>
          <a:p>
            <a:pPr lvl="1"/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Continue call for proposals to discuss technical topics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Threat Model for Privacy at Link Layer 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Privacy Issues at Link </a:t>
            </a:r>
            <a:r>
              <a:rPr lang="en-US" sz="2000" dirty="0" smtClean="0">
                <a:latin typeface="Calibri" panose="020F0502020204030204" pitchFamily="34" charset="0"/>
              </a:rPr>
              <a:t>Layer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Proposals </a:t>
            </a:r>
            <a:r>
              <a:rPr lang="en-US" sz="2000" dirty="0">
                <a:latin typeface="Calibri" panose="020F0502020204030204" pitchFamily="34" charset="0"/>
              </a:rPr>
              <a:t>regarding functionalities in IEEE 802 protocols to improve </a:t>
            </a:r>
            <a:r>
              <a:rPr lang="en-US" sz="2000" dirty="0" smtClean="0">
                <a:latin typeface="Calibri" panose="020F0502020204030204" pitchFamily="34" charset="0"/>
              </a:rPr>
              <a:t>Privacy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Proposals </a:t>
            </a:r>
            <a:r>
              <a:rPr lang="en-US" sz="20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2000" dirty="0" smtClean="0">
                <a:latin typeface="Calibri" panose="020F0502020204030204" pitchFamily="34" charset="0"/>
              </a:rPr>
              <a:t>protocols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Implications </a:t>
            </a:r>
            <a:r>
              <a:rPr lang="en-US" sz="2000" dirty="0">
                <a:latin typeface="Calibri" panose="020F0502020204030204" pitchFamily="34" charset="0"/>
              </a:rPr>
              <a:t>of MAC address </a:t>
            </a:r>
            <a:r>
              <a:rPr lang="en-US" sz="2000" dirty="0" smtClean="0">
                <a:latin typeface="Calibri" panose="020F0502020204030204" pitchFamily="34" charset="0"/>
              </a:rPr>
              <a:t>changes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Other…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Business#4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6106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Upcoming meetings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13-17 </a:t>
            </a:r>
            <a:r>
              <a:rPr lang="en-US" sz="2400" dirty="0">
                <a:latin typeface="Calibri" panose="020F0502020204030204" pitchFamily="34" charset="0"/>
              </a:rPr>
              <a:t>July 2015, IEEE 802 Plenary meeting in Waikoloa, HI, </a:t>
            </a:r>
            <a:r>
              <a:rPr lang="en-US" sz="2400" dirty="0" smtClean="0">
                <a:latin typeface="Calibri" panose="020F0502020204030204" pitchFamily="34" charset="0"/>
              </a:rPr>
              <a:t>USA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Meeting on Tuesday AM, Wednesday AM, and Thursday PM</a:t>
            </a:r>
          </a:p>
          <a:p>
            <a:pPr lvl="1"/>
            <a:endParaRPr lang="en-US" sz="2800" i="1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Meeting adjourned at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Conference Call Details 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89037"/>
            <a:ext cx="8763000" cy="4525963"/>
          </a:xfrm>
        </p:spPr>
        <p:txBody>
          <a:bodyPr>
            <a:noAutofit/>
          </a:bodyPr>
          <a:lstStyle/>
          <a:p>
            <a:r>
              <a:rPr lang="en-GB" sz="1800" dirty="0" smtClean="0">
                <a:latin typeface="Calibri" panose="020F0502020204030204" pitchFamily="34" charset="0"/>
              </a:rPr>
              <a:t>Wednesday</a:t>
            </a:r>
            <a:r>
              <a:rPr lang="en-GB" sz="1800" dirty="0">
                <a:latin typeface="Calibri" panose="020F0502020204030204" pitchFamily="34" charset="0"/>
              </a:rPr>
              <a:t>, </a:t>
            </a:r>
            <a:r>
              <a:rPr lang="en-US" sz="1800" dirty="0" smtClean="0">
                <a:latin typeface="Calibri" panose="020F0502020204030204" pitchFamily="34" charset="0"/>
              </a:rPr>
              <a:t>July 1</a:t>
            </a:r>
            <a:r>
              <a:rPr lang="en-US" sz="1800" baseline="30000" dirty="0" smtClean="0">
                <a:latin typeface="Calibri" panose="020F0502020204030204" pitchFamily="34" charset="0"/>
              </a:rPr>
              <a:t>st</a:t>
            </a:r>
            <a:r>
              <a:rPr lang="en-US" sz="1800" dirty="0" smtClean="0">
                <a:latin typeface="Calibri" panose="020F0502020204030204" pitchFamily="34" charset="0"/>
              </a:rPr>
              <a:t>, 2015, 10:00-11:00am EDT</a:t>
            </a:r>
          </a:p>
          <a:p>
            <a:pPr lvl="3"/>
            <a:endParaRPr lang="en-US" sz="600" dirty="0" smtClean="0">
              <a:latin typeface="Calibri" panose="020F0502020204030204" pitchFamily="34" charset="0"/>
            </a:endParaRPr>
          </a:p>
          <a:p>
            <a:r>
              <a:rPr lang="en-US" sz="1800" dirty="0" err="1" smtClean="0">
                <a:latin typeface="Calibri" panose="020F0502020204030204" pitchFamily="34" charset="0"/>
              </a:rPr>
              <a:t>WebEX</a:t>
            </a:r>
            <a:r>
              <a:rPr lang="en-US" sz="1800" dirty="0" smtClean="0">
                <a:latin typeface="Calibri" panose="020F0502020204030204" pitchFamily="34" charset="0"/>
              </a:rPr>
              <a:t>: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Meeting Number: </a:t>
            </a:r>
            <a:r>
              <a:rPr lang="en-US" sz="1600" dirty="0" smtClean="0">
                <a:latin typeface="Calibri" panose="020F0502020204030204" pitchFamily="34" charset="0"/>
              </a:rPr>
              <a:t>274 489 784 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Meeting Password: </a:t>
            </a:r>
            <a:r>
              <a:rPr lang="en-US" sz="1600" dirty="0" err="1">
                <a:latin typeface="Calibri" panose="020F0502020204030204" pitchFamily="34" charset="0"/>
              </a:rPr>
              <a:t>privecsg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To join this meeting (also from mobile devices):</a:t>
            </a:r>
          </a:p>
          <a:p>
            <a:pPr marL="1143000" lvl="2" indent="-342900"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Go to </a:t>
            </a:r>
            <a:r>
              <a:rPr lang="en-US" sz="1200" u="sng" dirty="0">
                <a:hlinkClick r:id="rId3"/>
              </a:rPr>
              <a:t>https://premconf.webex.com/premconf/j.php?MTID=m0ddeb08201241994560190c4c7c3236d</a:t>
            </a:r>
            <a:endParaRPr lang="en-US" sz="1200" u="sng" dirty="0" smtClean="0"/>
          </a:p>
          <a:p>
            <a:pPr marL="1143000" lvl="2" indent="-342900"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If </a:t>
            </a:r>
            <a:r>
              <a:rPr lang="en-US" sz="1400" dirty="0">
                <a:latin typeface="Calibri" panose="020F0502020204030204" pitchFamily="34" charset="0"/>
              </a:rPr>
              <a:t>requested, enter your name and email address. </a:t>
            </a:r>
          </a:p>
          <a:p>
            <a:pPr marL="800100" lvl="2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3. If a password is required, enter the meeting password: </a:t>
            </a:r>
            <a:r>
              <a:rPr lang="en-US" sz="1400" dirty="0" err="1">
                <a:latin typeface="Calibri" panose="020F0502020204030204" pitchFamily="34" charset="0"/>
              </a:rPr>
              <a:t>privecsg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</a:p>
          <a:p>
            <a:pPr marL="800100" lvl="2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4. Click "Join". </a:t>
            </a:r>
          </a:p>
          <a:p>
            <a:pPr marL="800100" lvl="2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5. Follow the instructions that appear on your screen. </a:t>
            </a:r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Teleconference information</a:t>
            </a:r>
            <a:endParaRPr lang="en-US" sz="2000" dirty="0">
              <a:latin typeface="Calibri" panose="020F0502020204030204" pitchFamily="34" charset="0"/>
            </a:endParaRP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Provide your phone number when you join the meeting to receive a call back. </a:t>
            </a:r>
            <a:endParaRPr lang="en-US" sz="1600" dirty="0" smtClean="0">
              <a:latin typeface="Calibri" panose="020F0502020204030204" pitchFamily="34" charset="0"/>
            </a:endParaRP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Alternatively</a:t>
            </a:r>
            <a:r>
              <a:rPr lang="en-US" sz="1600" dirty="0">
                <a:latin typeface="Calibri" panose="020F0502020204030204" pitchFamily="34" charset="0"/>
              </a:rPr>
              <a:t>, you can call: </a:t>
            </a:r>
            <a:endParaRPr lang="en-US" sz="1600" dirty="0" smtClean="0">
              <a:latin typeface="Calibri" panose="020F0502020204030204" pitchFamily="34" charset="0"/>
            </a:endParaRPr>
          </a:p>
          <a:p>
            <a:pPr lvl="2"/>
            <a:r>
              <a:rPr lang="en-US" sz="1050" dirty="0" smtClean="0">
                <a:latin typeface="Calibri" panose="020F0502020204030204" pitchFamily="34" charset="0"/>
              </a:rPr>
              <a:t>Call-in </a:t>
            </a:r>
            <a:r>
              <a:rPr lang="en-US" sz="1050" dirty="0">
                <a:latin typeface="Calibri" panose="020F0502020204030204" pitchFamily="34" charset="0"/>
              </a:rPr>
              <a:t>number (Premiere): 1-719-867-1571  (US/Canada) </a:t>
            </a:r>
            <a:endParaRPr lang="en-US" sz="1050" dirty="0" smtClean="0">
              <a:latin typeface="Calibri" panose="020F0502020204030204" pitchFamily="34" charset="0"/>
            </a:endParaRPr>
          </a:p>
          <a:p>
            <a:pPr lvl="2"/>
            <a:r>
              <a:rPr lang="en-US" sz="1050" dirty="0" smtClean="0">
                <a:latin typeface="Calibri" panose="020F0502020204030204" pitchFamily="34" charset="0"/>
              </a:rPr>
              <a:t>Show </a:t>
            </a:r>
            <a:r>
              <a:rPr lang="en-US" sz="1050" dirty="0">
                <a:latin typeface="Calibri" panose="020F0502020204030204" pitchFamily="34" charset="0"/>
              </a:rPr>
              <a:t>global numbers: </a:t>
            </a:r>
            <a:r>
              <a:rPr lang="en-US" sz="1050" u="sng" dirty="0">
                <a:latin typeface="Calibri" panose="020F0502020204030204" pitchFamily="34" charset="0"/>
                <a:hlinkClick r:id="rId4"/>
              </a:rPr>
              <a:t>https://www.myrcplus.com/cnums.asp?bwebid=8369444&amp;ppc=542167&amp;num=1&amp;num2=1719-867-1571</a:t>
            </a:r>
            <a:r>
              <a:rPr lang="en-US" sz="1050" dirty="0">
                <a:latin typeface="Calibri" panose="020F0502020204030204" pitchFamily="34" charset="0"/>
              </a:rPr>
              <a:t> </a:t>
            </a:r>
            <a:endParaRPr lang="en-US" sz="1050" dirty="0" smtClean="0">
              <a:latin typeface="Calibri" panose="020F0502020204030204" pitchFamily="34" charset="0"/>
            </a:endParaRP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Attendee </a:t>
            </a:r>
            <a:r>
              <a:rPr lang="en-US" sz="1600" dirty="0">
                <a:latin typeface="Calibri" panose="020F0502020204030204" pitchFamily="34" charset="0"/>
              </a:rPr>
              <a:t>access code: 542167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609600"/>
          </a:xfrm>
        </p:spPr>
        <p:txBody>
          <a:bodyPr/>
          <a:lstStyle/>
          <a:p>
            <a:r>
              <a:rPr lang="en-US" altLang="en-US" sz="3200" dirty="0" smtClean="0"/>
              <a:t>Guidelines for IEEE-SA Meetings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457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b="1" u="sng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3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3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3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000" b="1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200" b="1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altLang="en-US" sz="1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2138914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Resources – URLs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Disclosure of Affiliation 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3"/>
              </a:rPr>
              <a:t>http://standards.ieee.org/faqs/affiliationFAQ.html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Links to IEEE Antitrust Guidelines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4"/>
              </a:rPr>
              <a:t>http://standards.ieee.org/resources/antitrust-guidelines.pdf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Code of Ethics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5"/>
              </a:rPr>
              <a:t>http://www.ieee.org/web/membership/ethics/code_ethics.html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Patent Policy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6"/>
              </a:rPr>
              <a:t>http://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hlinkClick r:id="rId6"/>
              </a:rPr>
              <a:t>standards.ieee.org/about/sasb/patcom/materials.html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Agenda</a:t>
            </a:r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7"/>
            <a:ext cx="8382000" cy="4525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Welcome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Chair's </a:t>
            </a:r>
            <a:r>
              <a:rPr lang="en-US" sz="2000" dirty="0">
                <a:latin typeface="Calibri" panose="020F0502020204030204" pitchFamily="34" charset="0"/>
              </a:rPr>
              <a:t>slides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IEEE Slides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Call meeting to order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Group’s updates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Privacy EC SG PAR/CSD</a:t>
            </a:r>
            <a:endParaRPr lang="en-US" sz="1800" dirty="0">
              <a:latin typeface="Calibri" panose="020F0502020204030204" pitchFamily="34" charset="0"/>
            </a:endParaRP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IEEE802/IETF MAC Privacy Trials (postponed)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Technical </a:t>
            </a:r>
            <a:r>
              <a:rPr lang="en-US" sz="2000" dirty="0">
                <a:latin typeface="Calibri" panose="020F0502020204030204" pitchFamily="34" charset="0"/>
              </a:rPr>
              <a:t>Topics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</a:rPr>
              <a:t>Threat Model for Privacy at Link </a:t>
            </a:r>
            <a:r>
              <a:rPr lang="en-US" sz="1600" dirty="0" smtClean="0">
                <a:latin typeface="Calibri" panose="020F0502020204030204" pitchFamily="34" charset="0"/>
              </a:rPr>
              <a:t>Layer 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IETF IAB Confidentiality Threat Model and Problem Statement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Privacy </a:t>
            </a:r>
            <a:r>
              <a:rPr lang="en-US" sz="1600" dirty="0">
                <a:latin typeface="Calibri" panose="020F0502020204030204" pitchFamily="34" charset="0"/>
              </a:rPr>
              <a:t>Issues at Link Layer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Proposals </a:t>
            </a:r>
            <a:r>
              <a:rPr lang="en-US" sz="1600" dirty="0">
                <a:latin typeface="Calibri" panose="020F0502020204030204" pitchFamily="34" charset="0"/>
              </a:rPr>
              <a:t>regarding functionalities in IEEE 802 protocols to improve Privacy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Proposals </a:t>
            </a:r>
            <a:r>
              <a:rPr lang="en-US" sz="16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1600" dirty="0" smtClean="0">
                <a:latin typeface="Calibri" panose="020F0502020204030204" pitchFamily="34" charset="0"/>
              </a:rPr>
              <a:t>protocols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Implications of MAC address changes</a:t>
            </a:r>
            <a:endParaRPr lang="en-US" sz="1600" dirty="0">
              <a:latin typeface="Calibri" panose="020F0502020204030204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Other</a:t>
            </a:r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Next </a:t>
            </a:r>
            <a:r>
              <a:rPr lang="en-US" sz="2000" dirty="0">
                <a:latin typeface="Calibri" panose="020F0502020204030204" pitchFamily="34" charset="0"/>
              </a:rPr>
              <a:t>Steps</a:t>
            </a:r>
            <a:r>
              <a:rPr lang="en-US" sz="2000" dirty="0" smtClean="0">
                <a:latin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</a:rPr>
            </a:b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3363" indent="-180975">
              <a:spcBef>
                <a:spcPct val="20000"/>
              </a:spcBef>
              <a:buFontTx/>
              <a:buChar char="•"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Business#1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5908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Call Meeting to Order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Meeting called to order by chair at 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Minutes taker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Roll Call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381320"/>
              </p:ext>
            </p:extLst>
          </p:nvPr>
        </p:nvGraphicFramePr>
        <p:xfrm>
          <a:off x="914400" y="3520440"/>
          <a:ext cx="7772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280"/>
                <a:gridCol w="1859280"/>
                <a:gridCol w="243840"/>
                <a:gridCol w="1905000"/>
                <a:gridCol w="1905000"/>
              </a:tblGrid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Affiliation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Affiliation</a:t>
                      </a:r>
                      <a:endParaRPr lang="en-US" sz="1400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Juan Carlos Zuniga (Chair)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InterDigital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Piers O’Hanlon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Oxford Internet Institute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Mathieu Cunche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INRIA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Walter Pienciak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IEEE-SA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Antonio de la </a:t>
                      </a:r>
                      <a:r>
                        <a:rPr lang="en-US" sz="14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Oliva</a:t>
                      </a:r>
                      <a:endParaRPr lang="en-US" sz="140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UC3M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Karen Randall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Randall-Consulting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Dan Harkins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Aruba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Networks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Max Riegel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NSN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Paul Lambert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Marvell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Dan Romascanu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Avaya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Soo Bum Lee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Rene Struik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Struik Security Consultancy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Robert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Moskowitz</a:t>
                      </a:r>
                      <a:endParaRPr lang="en-US" sz="140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Verizon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Brian Weis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Cisco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Business#2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Agenda bashing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Approval of minutes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Reports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Group’s updates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Privacy EC SG </a:t>
            </a:r>
            <a:r>
              <a:rPr lang="en-US" dirty="0" smtClean="0">
                <a:latin typeface="Calibri" panose="020F0502020204030204" pitchFamily="34" charset="0"/>
              </a:rPr>
              <a:t>PAR/CSD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IEEE SA Press Release on Privacy EC SG Trials at IETF and IEEE802 meetings</a:t>
            </a:r>
          </a:p>
          <a:p>
            <a:pPr lvl="3"/>
            <a:r>
              <a:rPr lang="en-US">
                <a:latin typeface="Calibri" panose="020F0502020204030204" pitchFamily="34" charset="0"/>
                <a:hlinkClick r:id="rId2"/>
              </a:rPr>
              <a:t>http://</a:t>
            </a:r>
            <a:r>
              <a:rPr lang="en-US" smtClean="0">
                <a:latin typeface="Calibri" panose="020F0502020204030204" pitchFamily="34" charset="0"/>
                <a:hlinkClick r:id="rId2"/>
              </a:rPr>
              <a:t>standards.ieee.org/news/2015/wireless_privacy_trials.html</a:t>
            </a:r>
            <a:r>
              <a:rPr lang="en-US" smtClean="0">
                <a:latin typeface="Calibri" panose="020F0502020204030204" pitchFamily="34" charset="0"/>
              </a:rPr>
              <a:t> </a:t>
            </a:r>
            <a:endParaRPr lang="en-US" dirty="0" smtClean="0">
              <a:latin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</a:rPr>
              <a:t>IEEE802/IETF MAC Privacy </a:t>
            </a:r>
            <a:r>
              <a:rPr lang="en-US" dirty="0" smtClean="0">
                <a:latin typeface="Calibri" panose="020F0502020204030204" pitchFamily="34" charset="0"/>
              </a:rPr>
              <a:t>Trials (postponed)</a:t>
            </a:r>
            <a:endParaRPr lang="en-US" dirty="0">
              <a:latin typeface="Calibri" panose="020F0502020204030204" pitchFamily="34" charset="0"/>
            </a:endParaRPr>
          </a:p>
          <a:p>
            <a:pPr lvl="2">
              <a:buNone/>
            </a:pPr>
            <a:endParaRPr lang="en-US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 PAR/CSD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endParaRPr lang="en-US" sz="24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400" b="1" dirty="0" smtClean="0">
                <a:latin typeface="Calibri" panose="020F0502020204030204" pitchFamily="34" charset="0"/>
                <a:cs typeface="Arial"/>
              </a:rPr>
              <a:t>Privacy </a:t>
            </a:r>
            <a:r>
              <a:rPr lang="en-US" sz="2400" b="1" dirty="0">
                <a:latin typeface="Calibri" panose="020F0502020204030204" pitchFamily="34" charset="0"/>
                <a:cs typeface="Arial"/>
              </a:rPr>
              <a:t>Recommendation PAR/CSD </a:t>
            </a:r>
            <a:r>
              <a:rPr lang="en-US" sz="2400" b="1" dirty="0" smtClean="0">
                <a:latin typeface="Calibri" panose="020F0502020204030204" pitchFamily="34" charset="0"/>
                <a:cs typeface="Arial"/>
              </a:rPr>
              <a:t>proposal, pre-circulated for EC consideration at July plenary meeting:</a:t>
            </a:r>
          </a:p>
          <a:p>
            <a:pPr lvl="1" eaLnBrk="1" hangingPunct="1"/>
            <a:r>
              <a:rPr lang="en-US" sz="2000" b="1" dirty="0" smtClean="0">
                <a:latin typeface="Calibri" panose="020F0502020204030204" pitchFamily="34" charset="0"/>
                <a:cs typeface="Arial"/>
                <a:hlinkClick r:id="rId2"/>
              </a:rPr>
              <a:t>https://mentor.ieee.org/privecsg/dcn/15/privecsg-15-0004-04-0000-privacy-recommendation-par-csd-proposal.pptx</a:t>
            </a:r>
            <a:r>
              <a:rPr lang="en-US" sz="2000" b="1" dirty="0" smtClean="0">
                <a:latin typeface="Calibri" panose="020F0502020204030204" pitchFamily="34" charset="0"/>
                <a:cs typeface="Arial"/>
              </a:rPr>
              <a:t> </a:t>
            </a:r>
          </a:p>
          <a:p>
            <a:pPr lvl="1" eaLnBrk="1" hangingPunct="1"/>
            <a:r>
              <a:rPr lang="en-US" sz="2000" b="1" dirty="0" smtClean="0">
                <a:latin typeface="Calibri" panose="020F0502020204030204" pitchFamily="34" charset="0"/>
                <a:cs typeface="Arial"/>
                <a:hlinkClick r:id="rId3"/>
              </a:rPr>
              <a:t>https://mentor.ieee.org/privecsg/dcn/15/privecsg-15-0006-01-0000-privacy-recommendation-par-proposal.pdf</a:t>
            </a:r>
            <a:r>
              <a:rPr lang="en-US" sz="2000" b="1" dirty="0" smtClean="0">
                <a:latin typeface="Calibri" panose="020F0502020204030204" pitchFamily="34" charset="0"/>
                <a:cs typeface="Arial"/>
              </a:rPr>
              <a:t> </a:t>
            </a:r>
            <a:endParaRPr lang="en-US" sz="2000" b="1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endParaRPr lang="en-US" sz="2000" b="1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If PAR is accepted by the 802.1 WG, the project could be taken either by the Security TG or the Interworking TG</a:t>
            </a:r>
          </a:p>
          <a:p>
            <a:pPr lvl="1" eaLnBrk="1" hangingPunct="1"/>
            <a:endParaRPr lang="en-US" sz="20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Planning to request extension of SG to continue progressing the work until next plenary meeting in November</a:t>
            </a:r>
            <a:endParaRPr lang="en-US" sz="16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endParaRPr lang="en-US" sz="2000" b="1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9433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IAB Confidentiality Threat Model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Considering adoption/endorsement as baseline for Privacy Threat Model</a:t>
            </a:r>
          </a:p>
          <a:p>
            <a:pPr eaLnBrk="1" hangingPunct="1"/>
            <a:endParaRPr lang="en-US" sz="24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000" dirty="0">
                <a:latin typeface="Calibri" panose="020F0502020204030204" pitchFamily="34" charset="0"/>
                <a:cs typeface="Arial"/>
                <a:hlinkClick r:id="rId2"/>
              </a:rPr>
              <a:t>https://</a:t>
            </a:r>
            <a:r>
              <a:rPr lang="en-US" sz="2000" dirty="0" smtClean="0">
                <a:latin typeface="Calibri" panose="020F0502020204030204" pitchFamily="34" charset="0"/>
                <a:cs typeface="Arial"/>
                <a:hlinkClick r:id="rId2"/>
              </a:rPr>
              <a:t>tools.ietf.org/id/draft-iab-privsec-confidentiality-threat-07.txt</a:t>
            </a:r>
            <a:endParaRPr lang="en-US" sz="2000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endParaRPr lang="en-US" sz="20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endParaRPr lang="en-US" sz="2000" dirty="0" smtClean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2593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1324</TotalTime>
  <Words>682</Words>
  <Application>Microsoft Office PowerPoint</Application>
  <PresentationFormat>On-screen Show (4:3)</PresentationFormat>
  <Paragraphs>153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Helvetica</vt:lpstr>
      <vt:lpstr>Monotype Sorts</vt:lpstr>
      <vt:lpstr>Times</vt:lpstr>
      <vt:lpstr>Times New Roman</vt:lpstr>
      <vt:lpstr>Template</vt:lpstr>
      <vt:lpstr>IEEE 802 EC Privacy Recommendation Study Group July 1st, 2015, Conference Call</vt:lpstr>
      <vt:lpstr>Conference Call Details </vt:lpstr>
      <vt:lpstr>Guidelines for IEEE-SA Meetings</vt:lpstr>
      <vt:lpstr>Resources – URLs</vt:lpstr>
      <vt:lpstr>Agenda</vt:lpstr>
      <vt:lpstr>Business#1</vt:lpstr>
      <vt:lpstr>Business#2</vt:lpstr>
      <vt:lpstr>IEEE 802 Privacy Rec PAR/CSD</vt:lpstr>
      <vt:lpstr>IAB Confidentiality Threat Model</vt:lpstr>
      <vt:lpstr>Business#3</vt:lpstr>
      <vt:lpstr>Business#4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248</cp:revision>
  <cp:lastPrinted>1998-02-10T13:28:06Z</cp:lastPrinted>
  <dcterms:created xsi:type="dcterms:W3CDTF">2011-12-30T17:06:23Z</dcterms:created>
  <dcterms:modified xsi:type="dcterms:W3CDTF">2015-07-01T13:55:51Z</dcterms:modified>
</cp:coreProperties>
</file>