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5" r:id="rId3"/>
    <p:sldId id="303" r:id="rId4"/>
    <p:sldId id="304" r:id="rId5"/>
    <p:sldId id="266" r:id="rId6"/>
    <p:sldId id="283" r:id="rId7"/>
    <p:sldId id="281" r:id="rId8"/>
    <p:sldId id="298" r:id="rId9"/>
    <p:sldId id="305" r:id="rId10"/>
    <p:sldId id="285" r:id="rId11"/>
    <p:sldId id="29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3" d="100"/>
          <a:sy n="83" d="100"/>
        </p:scale>
        <p:origin x="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B548331C-8982-B94F-AA75-6CAFC454CC9B}" type="slidenum">
              <a:rPr lang="en-GB"/>
              <a:pPr/>
              <a:t>2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335" rIns="95335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8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9D50F8-596D-4C06-8288-2B0F2987A724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9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4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9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5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9304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15146" y="76200"/>
            <a:ext cx="21002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privecsg-15-0022-00-ecsg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mconf.webex.com/premconf/j.php?MTID=m7f2c08ee43de329bda3909fa9fef6cf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rcplus.com/cnums.asp?bwebid=8369444&amp;ppc=542167&amp;num=1&amp;num2=1719-867-157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about/sasb/patcom/materials.html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13-01-0000-response-to-par-csd-comments.pptx" TargetMode="External"/><Relationship Id="rId2" Type="http://schemas.openxmlformats.org/officeDocument/2006/relationships/hyperlink" Target="https://mentor.ieee.org/privecsg/dcn/15/privecsg-15-0010-00-ecsg-par-csd-comments-received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privecsg/dcn/15/privecsg-15-0004-03-0000-privacy-recommendation-par-csd-proposal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Study Group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June 3</a:t>
            </a:r>
            <a:r>
              <a:rPr lang="en-US" baseline="30000" dirty="0" smtClean="0">
                <a:latin typeface="Calibri" panose="020F0502020204030204" pitchFamily="34" charset="0"/>
              </a:rPr>
              <a:t>rd</a:t>
            </a:r>
            <a:r>
              <a:rPr lang="en-US" dirty="0" smtClean="0">
                <a:latin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</a:rPr>
              <a:t>2015, Conference Call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Submit PAR for pre-circulation at IEEE 802 July plenary</a:t>
            </a:r>
          </a:p>
          <a:p>
            <a:pPr lvl="1"/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</a:t>
            </a:r>
            <a:r>
              <a:rPr lang="en-US" sz="2000" dirty="0" smtClean="0">
                <a:latin typeface="Calibri" panose="020F0502020204030204" pitchFamily="34" charset="0"/>
              </a:rPr>
              <a:t>Layer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000" dirty="0" smtClean="0">
                <a:latin typeface="Calibri" panose="020F0502020204030204" pitchFamily="34" charset="0"/>
              </a:rPr>
              <a:t>Privacy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000" dirty="0" smtClean="0">
                <a:latin typeface="Calibri" panose="020F0502020204030204" pitchFamily="34" charset="0"/>
              </a:rPr>
              <a:t>protocols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Implications </a:t>
            </a:r>
            <a:r>
              <a:rPr lang="en-US" sz="2000" dirty="0">
                <a:latin typeface="Calibri" panose="020F0502020204030204" pitchFamily="34" charset="0"/>
              </a:rPr>
              <a:t>of MAC address </a:t>
            </a:r>
            <a:r>
              <a:rPr lang="en-US" sz="2000" dirty="0" smtClean="0">
                <a:latin typeface="Calibri" panose="020F0502020204030204" pitchFamily="34" charset="0"/>
              </a:rPr>
              <a:t>changes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Other…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6106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10 </a:t>
            </a:r>
            <a:r>
              <a:rPr lang="en-US" sz="2400" dirty="0">
                <a:latin typeface="Calibri" panose="020F0502020204030204" pitchFamily="34" charset="0"/>
              </a:rPr>
              <a:t>June 2015, (10:00 AM ET), Teleconference (if needed)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Potential PAR/CSD submission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1 July 2015, (10:00 AM ET), Teleconference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13-17 July 2015, IEEE 802 Plenary meeting in Waikoloa, HI, </a:t>
            </a:r>
            <a:r>
              <a:rPr lang="en-US" sz="2400" dirty="0" smtClean="0">
                <a:latin typeface="Calibri" panose="020F0502020204030204" pitchFamily="34" charset="0"/>
              </a:rPr>
              <a:t>USA</a:t>
            </a:r>
          </a:p>
          <a:p>
            <a:pPr lvl="1"/>
            <a:endParaRPr lang="en-US" sz="2800" i="1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Meeting adjourned at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Conference Call Details 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89037"/>
            <a:ext cx="8763000" cy="4525963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Calibri" panose="020F0502020204030204" pitchFamily="34" charset="0"/>
              </a:rPr>
              <a:t>Wednesday</a:t>
            </a:r>
            <a:r>
              <a:rPr lang="en-GB" sz="1800" dirty="0"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latin typeface="Calibri" panose="020F0502020204030204" pitchFamily="34" charset="0"/>
              </a:rPr>
              <a:t>June 3</a:t>
            </a:r>
            <a:r>
              <a:rPr lang="en-US" sz="1800" baseline="30000" dirty="0" smtClean="0">
                <a:latin typeface="Calibri" panose="020F0502020204030204" pitchFamily="34" charset="0"/>
              </a:rPr>
              <a:t>rd</a:t>
            </a:r>
            <a:r>
              <a:rPr lang="en-US" sz="1800" dirty="0" smtClean="0"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latin typeface="Calibri" panose="020F0502020204030204" pitchFamily="34" charset="0"/>
              </a:rPr>
              <a:t>2015, 10:00-11:00am EDT</a:t>
            </a:r>
          </a:p>
          <a:p>
            <a:pPr lvl="3"/>
            <a:endParaRPr lang="en-US" sz="600" dirty="0" smtClean="0">
              <a:latin typeface="Calibri" panose="020F0502020204030204" pitchFamily="34" charset="0"/>
            </a:endParaRPr>
          </a:p>
          <a:p>
            <a:r>
              <a:rPr lang="en-US" sz="1800" dirty="0" err="1" smtClean="0">
                <a:latin typeface="Calibri" panose="020F0502020204030204" pitchFamily="34" charset="0"/>
              </a:rPr>
              <a:t>WebEX</a:t>
            </a:r>
            <a:r>
              <a:rPr lang="en-US" sz="1800" dirty="0" smtClean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Meeting Number: </a:t>
            </a:r>
            <a:r>
              <a:rPr lang="en-US" sz="1600" dirty="0">
                <a:latin typeface="Calibri" panose="020F0502020204030204" pitchFamily="34" charset="0"/>
              </a:rPr>
              <a:t>271 901 019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Meeting Password: </a:t>
            </a:r>
            <a:r>
              <a:rPr lang="en-US" sz="1600" dirty="0" err="1">
                <a:latin typeface="Calibri" panose="020F0502020204030204" pitchFamily="34" charset="0"/>
              </a:rPr>
              <a:t>privecsg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To join this meeting (also from mobile devices):</a:t>
            </a:r>
          </a:p>
          <a:p>
            <a:pPr marL="1143000" lvl="2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Go to </a:t>
            </a:r>
            <a:r>
              <a:rPr lang="en-US" sz="1200" u="sng" dirty="0">
                <a:hlinkClick r:id="rId3"/>
              </a:rPr>
              <a:t>https://</a:t>
            </a:r>
            <a:r>
              <a:rPr lang="en-US" sz="1200" u="sng" dirty="0" smtClean="0">
                <a:hlinkClick r:id="rId3"/>
              </a:rPr>
              <a:t>premconf.webex.com/premconf/j.php?MTID=m7f2c08ee43de329bda3909fa9fef6cf1</a:t>
            </a:r>
            <a:r>
              <a:rPr lang="en-US" sz="1200" u="sng" dirty="0" smtClean="0"/>
              <a:t> </a:t>
            </a:r>
            <a:endParaRPr lang="en-US" sz="1200" u="sng" dirty="0" smtClean="0"/>
          </a:p>
          <a:p>
            <a:pPr marL="1143000" lvl="2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</a:rPr>
              <a:t>requested, enter your name and email address.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3. If a password is required, enter the meeting password: </a:t>
            </a:r>
            <a:r>
              <a:rPr lang="en-US" sz="1400" dirty="0" err="1">
                <a:latin typeface="Calibri" panose="020F0502020204030204" pitchFamily="34" charset="0"/>
              </a:rPr>
              <a:t>privecsg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4. Click "Join".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5. Follow the instructions that appear on your screen. 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Teleconference information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Provide your phone number when you join the meeting to receive a call back. 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Alternatively</a:t>
            </a:r>
            <a:r>
              <a:rPr lang="en-US" sz="1600" dirty="0">
                <a:latin typeface="Calibri" panose="020F0502020204030204" pitchFamily="34" charset="0"/>
              </a:rPr>
              <a:t>, you can call: 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2"/>
            <a:r>
              <a:rPr lang="en-US" sz="1050" dirty="0" smtClean="0">
                <a:latin typeface="Calibri" panose="020F0502020204030204" pitchFamily="34" charset="0"/>
              </a:rPr>
              <a:t>Call-in </a:t>
            </a:r>
            <a:r>
              <a:rPr lang="en-US" sz="1050" dirty="0">
                <a:latin typeface="Calibri" panose="020F0502020204030204" pitchFamily="34" charset="0"/>
              </a:rPr>
              <a:t>number (Premiere): 1-719-867-1571  (US/Canada) </a:t>
            </a:r>
            <a:endParaRPr lang="en-US" sz="1050" dirty="0" smtClean="0">
              <a:latin typeface="Calibri" panose="020F0502020204030204" pitchFamily="34" charset="0"/>
            </a:endParaRPr>
          </a:p>
          <a:p>
            <a:pPr lvl="2"/>
            <a:r>
              <a:rPr lang="en-US" sz="1050" dirty="0" smtClean="0">
                <a:latin typeface="Calibri" panose="020F0502020204030204" pitchFamily="34" charset="0"/>
              </a:rPr>
              <a:t>Show </a:t>
            </a:r>
            <a:r>
              <a:rPr lang="en-US" sz="1050" dirty="0">
                <a:latin typeface="Calibri" panose="020F0502020204030204" pitchFamily="34" charset="0"/>
              </a:rPr>
              <a:t>global numbers: </a:t>
            </a:r>
            <a:r>
              <a:rPr lang="en-US" sz="1050" u="sng" dirty="0">
                <a:latin typeface="Calibri" panose="020F0502020204030204" pitchFamily="34" charset="0"/>
                <a:hlinkClick r:id="rId4"/>
              </a:rPr>
              <a:t>https://www.myrcplus.com/cnums.asp?bwebid=8369444&amp;ppc=542167&amp;num=1&amp;num2=1719-867-1571</a:t>
            </a:r>
            <a:r>
              <a:rPr lang="en-US" sz="1050" dirty="0">
                <a:latin typeface="Calibri" panose="020F0502020204030204" pitchFamily="34" charset="0"/>
              </a:rPr>
              <a:t> </a:t>
            </a:r>
            <a:endParaRPr lang="en-US" sz="105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Attendee </a:t>
            </a:r>
            <a:r>
              <a:rPr lang="en-US" sz="1600" dirty="0">
                <a:latin typeface="Calibri" panose="020F0502020204030204" pitchFamily="34" charset="0"/>
              </a:rPr>
              <a:t>access code: 542167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9600"/>
          </a:xfrm>
        </p:spPr>
        <p:txBody>
          <a:bodyPr/>
          <a:lstStyle/>
          <a:p>
            <a:r>
              <a:rPr lang="en-US" altLang="en-US" sz="3200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2138914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Disclosure of Affiliation 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http://standards.ieee.org/faqs/affiliationFAQ.html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Links to IEEE Antitrust Guidelines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4"/>
              </a:rPr>
              <a:t>http://standards.ieee.org/resources/antitrust-guidelines.pdf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Code of Ethics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5"/>
              </a:rPr>
              <a:t>http://www.ieee.org/web/membership/ethics/code_ethics.html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Patent Policy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http://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standards.ieee.org/about/sasb/patcom/materials.html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3820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Welcome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Chair's </a:t>
            </a:r>
            <a:r>
              <a:rPr lang="en-US" sz="2000" dirty="0">
                <a:latin typeface="Calibri" panose="020F0502020204030204" pitchFamily="34" charset="0"/>
              </a:rPr>
              <a:t>slides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IEEE Slides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Call meeting to order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Group’s updates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Privacy EC SG PAR/CSD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IEEE802/IETF MAC Privacy Trials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Technical </a:t>
            </a:r>
            <a:r>
              <a:rPr lang="en-US" sz="2000" dirty="0">
                <a:latin typeface="Calibri" panose="020F0502020204030204" pitchFamily="34" charset="0"/>
              </a:rPr>
              <a:t>Topics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Threat Model for Privacy at Link </a:t>
            </a:r>
            <a:r>
              <a:rPr lang="en-US" sz="1600" dirty="0" smtClean="0">
                <a:latin typeface="Calibri" panose="020F0502020204030204" pitchFamily="34" charset="0"/>
              </a:rPr>
              <a:t>Layer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IETF IAB Confidentiality Threat Model and Problem Statement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Privacy </a:t>
            </a:r>
            <a:r>
              <a:rPr lang="en-US" sz="1600" dirty="0">
                <a:latin typeface="Calibri" panose="020F0502020204030204" pitchFamily="34" charset="0"/>
              </a:rPr>
              <a:t>Issues at Link Layer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Proposals </a:t>
            </a:r>
            <a:r>
              <a:rPr lang="en-US" sz="1600" dirty="0">
                <a:latin typeface="Calibri" panose="020F0502020204030204" pitchFamily="34" charset="0"/>
              </a:rPr>
              <a:t>regarding functionalities in IEEE 802 protocols to improve Privacy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Proposals </a:t>
            </a:r>
            <a:r>
              <a:rPr lang="en-US" sz="16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1600" dirty="0" smtClean="0">
                <a:latin typeface="Calibri" panose="020F0502020204030204" pitchFamily="34" charset="0"/>
              </a:rPr>
              <a:t>protocols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Implications of MAC address changes</a:t>
            </a:r>
            <a:endParaRPr lang="en-US" sz="1600" dirty="0">
              <a:latin typeface="Calibri" panose="020F050202020403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Other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Next </a:t>
            </a:r>
            <a:r>
              <a:rPr lang="en-US" sz="2000" dirty="0">
                <a:latin typeface="Calibri" panose="020F0502020204030204" pitchFamily="34" charset="0"/>
              </a:rPr>
              <a:t>Steps</a:t>
            </a:r>
            <a:r>
              <a:rPr lang="en-US" sz="2000" dirty="0" smtClean="0">
                <a:latin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90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Call Meeting to Order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Meeting called to order by chair at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Minutes taker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Roll Call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1320"/>
              </p:ext>
            </p:extLst>
          </p:nvPr>
        </p:nvGraphicFramePr>
        <p:xfrm>
          <a:off x="914400" y="3520440"/>
          <a:ext cx="7772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243840"/>
                <a:gridCol w="1905000"/>
                <a:gridCol w="1905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Juan Carlos Zuniga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InterDigital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Piers O’Hanlon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Oxford Internet Institute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Mathieu Cunche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INRIA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Walter Pienciak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IEEE-SA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Antonio de la </a:t>
                      </a:r>
                      <a:r>
                        <a:rPr lang="en-US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Oliva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UC3M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Karen Randall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Randall-Consulting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Aruba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Networks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NSN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Paul Lambert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Marvell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Romascanu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Avaya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Soo Bum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Rene Struik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Struik Security Consultancy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Robert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Moskowitz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Verizon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Brian Weis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Cisco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Agenda bashing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Approval of minutes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Reports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Group’s updates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Privacy EC SG </a:t>
            </a:r>
            <a:r>
              <a:rPr lang="en-US" dirty="0" smtClean="0">
                <a:latin typeface="Calibri" panose="020F0502020204030204" pitchFamily="34" charset="0"/>
              </a:rPr>
              <a:t>PAR/CSD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IEEE802/IETF MAC Privacy </a:t>
            </a:r>
            <a:r>
              <a:rPr lang="en-US" dirty="0" smtClean="0">
                <a:latin typeface="Calibri" panose="020F0502020204030204" pitchFamily="34" charset="0"/>
              </a:rPr>
              <a:t>Trials</a:t>
            </a:r>
            <a:endParaRPr lang="en-US" dirty="0">
              <a:latin typeface="Calibri" panose="020F0502020204030204" pitchFamily="34" charset="0"/>
            </a:endParaRPr>
          </a:p>
          <a:p>
            <a:pPr lvl="2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Privacy Recommendation PAR/CSD proposal presented and discussed during Berlin’s interim 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meeting</a:t>
            </a:r>
          </a:p>
          <a:p>
            <a:pPr lvl="1" eaLnBrk="1" hangingPunct="1"/>
            <a:r>
              <a:rPr lang="en-US" sz="2000" dirty="0">
                <a:latin typeface="Calibri" panose="020F0502020204030204" pitchFamily="34" charset="0"/>
                <a:cs typeface="Arial"/>
              </a:rPr>
              <a:t>Received comments</a:t>
            </a:r>
          </a:p>
          <a:p>
            <a:pPr lvl="2" eaLnBrk="1" hangingPunct="1"/>
            <a:r>
              <a:rPr lang="en-US" sz="1600" dirty="0">
                <a:latin typeface="Calibri" panose="020F0502020204030204" pitchFamily="34" charset="0"/>
                <a:cs typeface="Arial"/>
                <a:hlinkClick r:id="rId2"/>
              </a:rPr>
              <a:t>https://mentor.ieee.org/privecsg/dcn/15/privecsg-15-0010-00-ecsg-par-csd-comments-received.pptx</a:t>
            </a:r>
            <a:r>
              <a:rPr lang="en-US" sz="1600" dirty="0">
                <a:latin typeface="Calibri" panose="020F0502020204030204" pitchFamily="34" charset="0"/>
                <a:cs typeface="Arial"/>
              </a:rPr>
              <a:t> </a:t>
            </a:r>
            <a:endParaRPr lang="en-US" sz="20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000" dirty="0">
                <a:latin typeface="Calibri" panose="020F0502020204030204" pitchFamily="34" charset="0"/>
                <a:cs typeface="Arial"/>
              </a:rPr>
              <a:t>Response to PAR CSD comments</a:t>
            </a:r>
          </a:p>
          <a:p>
            <a:pPr lvl="2" eaLnBrk="1" hangingPunct="1"/>
            <a:r>
              <a:rPr lang="en-US" sz="1600" dirty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https://mentor.ieee.org/privecsg/dcn/15/privecsg-15-0013-01-0000-response-to-par-csd-comments.pptx</a:t>
            </a:r>
            <a:r>
              <a:rPr lang="en-US" sz="1600" dirty="0">
                <a:latin typeface="Calibri" panose="020F0502020204030204" pitchFamily="34" charset="0"/>
                <a:cs typeface="Arial"/>
              </a:rPr>
              <a:t> </a:t>
            </a:r>
          </a:p>
          <a:p>
            <a:pPr eaLnBrk="1" hangingPunct="1"/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b="1" dirty="0" smtClean="0">
                <a:latin typeface="Calibri" panose="020F0502020204030204" pitchFamily="34" charset="0"/>
                <a:cs typeface="Arial"/>
              </a:rPr>
              <a:t>Privacy </a:t>
            </a:r>
            <a:r>
              <a:rPr lang="en-US" sz="2400" b="1" dirty="0">
                <a:latin typeface="Calibri" panose="020F0502020204030204" pitchFamily="34" charset="0"/>
                <a:cs typeface="Arial"/>
              </a:rPr>
              <a:t>Recommendation PAR/CSD proposal </a:t>
            </a:r>
            <a:r>
              <a:rPr lang="en-US" sz="2400" b="1" dirty="0" smtClean="0">
                <a:latin typeface="Calibri" panose="020F0502020204030204" pitchFamily="34" charset="0"/>
                <a:cs typeface="Arial"/>
              </a:rPr>
              <a:t>updated, addressing comments received during and after the Berlin meeting:</a:t>
            </a:r>
            <a:endParaRPr lang="en-US" sz="2400" b="1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000" b="1" dirty="0">
                <a:latin typeface="Calibri" panose="020F0502020204030204" pitchFamily="34" charset="0"/>
                <a:cs typeface="Arial"/>
                <a:hlinkClick r:id="rId4"/>
              </a:rPr>
              <a:t>https://</a:t>
            </a:r>
            <a:r>
              <a:rPr lang="en-US" sz="2000" b="1" dirty="0" smtClean="0">
                <a:latin typeface="Calibri" panose="020F0502020204030204" pitchFamily="34" charset="0"/>
                <a:cs typeface="Arial"/>
                <a:hlinkClick r:id="rId4"/>
              </a:rPr>
              <a:t>mentor.ieee.org/privecsg/dcn/15/privecsg-15-0004-03-0000-privacy-recommendation-par-csd-proposal.pptx</a:t>
            </a:r>
            <a:r>
              <a:rPr lang="en-US" sz="2000" b="1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000" b="1" dirty="0" smtClean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Comments from Christine Runnegar (Internet Society)</a:t>
            </a:r>
          </a:p>
          <a:p>
            <a:pPr lvl="1" eaLnBrk="1" hangingPunct="1"/>
            <a:r>
              <a:rPr lang="en-US" sz="1800" dirty="0">
                <a:latin typeface="Calibri" panose="020F0502020204030204" pitchFamily="34" charset="0"/>
                <a:cs typeface="Arial"/>
              </a:rPr>
              <a:t>Slide 5 and Slide 7 + 12 - In slide 5 you use “protect” and in slide 7 + 12 you use “mitigate” - perhaps it would be useful to select one word for consistency throughout the slide deck</a:t>
            </a:r>
          </a:p>
          <a:p>
            <a:pPr lvl="1" eaLnBrk="1" hangingPunct="1"/>
            <a:endParaRPr lang="en-US" sz="18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1800" dirty="0">
                <a:latin typeface="Calibri" panose="020F0502020204030204" pitchFamily="34" charset="0"/>
                <a:cs typeface="Arial"/>
              </a:rPr>
              <a:t>Slide 6 - re purpose - Will you only be developing recommendations for standards developers? Or will you also make recommendations for implementers/</a:t>
            </a:r>
            <a:r>
              <a:rPr lang="en-US" sz="1800" dirty="0" err="1">
                <a:latin typeface="Calibri" panose="020F0502020204030204" pitchFamily="34" charset="0"/>
                <a:cs typeface="Arial"/>
              </a:rPr>
              <a:t>deployers</a:t>
            </a:r>
            <a:r>
              <a:rPr lang="en-US" sz="1800" dirty="0">
                <a:latin typeface="Calibri" panose="020F0502020204030204" pitchFamily="34" charset="0"/>
                <a:cs typeface="Arial"/>
              </a:rPr>
              <a:t>? (e.g. when deploying x, the better practice is y</a:t>
            </a:r>
            <a:r>
              <a:rPr lang="en-US" sz="1800" dirty="0" smtClean="0">
                <a:latin typeface="Calibri" panose="020F0502020204030204" pitchFamily="34" charset="0"/>
                <a:cs typeface="Arial"/>
              </a:rPr>
              <a:t>)</a:t>
            </a:r>
            <a:endParaRPr lang="en-US" sz="18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1800" dirty="0">
                <a:latin typeface="Calibri" panose="020F0502020204030204" pitchFamily="34" charset="0"/>
                <a:cs typeface="Arial"/>
              </a:rPr>
              <a:t>(Actually, I see you say implementers in slide 15, so you might want to adjust slide 6 to match)</a:t>
            </a:r>
          </a:p>
          <a:p>
            <a:pPr lvl="1" eaLnBrk="1" hangingPunct="1"/>
            <a:endParaRPr lang="en-US" sz="18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1800" dirty="0">
                <a:latin typeface="Calibri" panose="020F0502020204030204" pitchFamily="34" charset="0"/>
                <a:cs typeface="Arial"/>
              </a:rPr>
              <a:t>Slide 7 - I think you mean “there have been recent concerns about threats to Internet privacy …” Also, I am not sure whether it is appropriate to call for action by IETF and W3C in an IEEE PAR.</a:t>
            </a:r>
          </a:p>
          <a:p>
            <a:pPr lvl="1" eaLnBrk="1" hangingPunct="1"/>
            <a:endParaRPr lang="en-US" sz="18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1800" dirty="0">
                <a:latin typeface="Calibri" panose="020F0502020204030204" pitchFamily="34" charset="0"/>
                <a:cs typeface="Arial"/>
              </a:rPr>
              <a:t>Slide 15 - For the audience, do you need to say "IETF Informational RFCs</a:t>
            </a:r>
            <a:r>
              <a:rPr lang="en-US" sz="1800" dirty="0" smtClean="0">
                <a:latin typeface="Calibri" panose="020F0502020204030204" pitchFamily="34" charset="0"/>
                <a:cs typeface="Arial"/>
              </a:rPr>
              <a:t>”?</a:t>
            </a:r>
          </a:p>
          <a:p>
            <a:pPr lvl="1" eaLnBrk="1" hangingPunct="1"/>
            <a:endParaRPr lang="en-US" sz="18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593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1306</TotalTime>
  <Words>828</Words>
  <Application>Microsoft Office PowerPoint</Application>
  <PresentationFormat>On-screen Show (4:3)</PresentationFormat>
  <Paragraphs>160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Helvetica</vt:lpstr>
      <vt:lpstr>Monotype Sorts</vt:lpstr>
      <vt:lpstr>Times</vt:lpstr>
      <vt:lpstr>Times New Roman</vt:lpstr>
      <vt:lpstr>Template</vt:lpstr>
      <vt:lpstr>IEEE 802 EC Privacy Recommendation Study Group June 3rd, 2015, Conference Call</vt:lpstr>
      <vt:lpstr>Conference Call Details </vt:lpstr>
      <vt:lpstr>Guidelines for IEEE-SA Meetings</vt:lpstr>
      <vt:lpstr>Resources – URLs</vt:lpstr>
      <vt:lpstr>Agenda</vt:lpstr>
      <vt:lpstr>Business#1</vt:lpstr>
      <vt:lpstr>Business#2</vt:lpstr>
      <vt:lpstr>IEEE 802 Privacy Rec PAR/CSD</vt:lpstr>
      <vt:lpstr>IEEE 802 Privacy Rec PAR/CSD</vt:lpstr>
      <vt:lpstr>Business#4</vt:lpstr>
      <vt:lpstr>Business#4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242</cp:revision>
  <cp:lastPrinted>1998-02-10T13:28:06Z</cp:lastPrinted>
  <dcterms:created xsi:type="dcterms:W3CDTF">2011-12-30T17:06:23Z</dcterms:created>
  <dcterms:modified xsi:type="dcterms:W3CDTF">2015-06-02T22:19:53Z</dcterms:modified>
</cp:coreProperties>
</file>