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4" r:id="rId2"/>
    <p:sldId id="262" r:id="rId3"/>
    <p:sldId id="265" r:id="rId4"/>
    <p:sldId id="278" r:id="rId5"/>
    <p:sldId id="266" r:id="rId6"/>
    <p:sldId id="267" r:id="rId7"/>
    <p:sldId id="27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81" autoAdjust="0"/>
    <p:restoredTop sz="99233" autoAdjust="0"/>
  </p:normalViewPr>
  <p:slideViewPr>
    <p:cSldViewPr>
      <p:cViewPr varScale="1">
        <p:scale>
          <a:sx n="99" d="100"/>
          <a:sy n="99" d="100"/>
        </p:scale>
        <p:origin x="90" y="5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D3B331-72B1-F946-AF7D-D265CAA405D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6314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D3B331-72B1-F946-AF7D-D265CAA405D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6314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D3B331-72B1-F946-AF7D-D265CAA405D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6314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D3B331-72B1-F946-AF7D-D265CAA405D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6314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D3B331-72B1-F946-AF7D-D265CAA405DE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0294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D3B331-72B1-F946-AF7D-D265CAA405DE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5805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D3B331-72B1-F946-AF7D-D265CAA405D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4613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D3B331-72B1-F946-AF7D-D265CAA405D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6314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D3B331-72B1-F946-AF7D-D265CAA405D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6314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D3B331-72B1-F946-AF7D-D265CAA405D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762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D3B331-72B1-F946-AF7D-D265CAA405D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6314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D3B331-72B1-F946-AF7D-D265CAA405D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6314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D3B331-72B1-F946-AF7D-D265CAA405D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6314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D3B331-72B1-F946-AF7D-D265CAA405D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631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971800" y="1143000"/>
            <a:ext cx="914400" cy="914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776674" y="76200"/>
            <a:ext cx="213872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b="1" dirty="0" smtClean="0"/>
              <a:t>privecsg-15-0004-03-0000</a:t>
            </a:r>
            <a:endParaRPr lang="en-US" sz="1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2" Type="http://schemas.openxmlformats.org/officeDocument/2006/relationships/hyperlink" Target="http://standards.ieee.org/IPR/copyrightpolicy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standards.ieee.org/guides/opman/sect6.html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447083"/>
              </p:ext>
            </p:extLst>
          </p:nvPr>
        </p:nvGraphicFramePr>
        <p:xfrm>
          <a:off x="533400" y="483090"/>
          <a:ext cx="8077201" cy="32415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6015"/>
                <a:gridCol w="2056015"/>
                <a:gridCol w="1679170"/>
                <a:gridCol w="2286001"/>
              </a:tblGrid>
              <a:tr h="399499">
                <a:tc gridSpan="4">
                  <a:txBody>
                    <a:bodyPr/>
                    <a:lstStyle/>
                    <a:p>
                      <a:pPr algn="ctr"/>
                      <a:r>
                        <a:rPr lang="en-NZ" sz="2000" dirty="0" smtClean="0">
                          <a:solidFill>
                            <a:schemeClr val="tx2"/>
                          </a:solidFill>
                          <a:latin typeface="+mj-lt"/>
                        </a:rPr>
                        <a:t>Privacy Recommendation</a:t>
                      </a:r>
                      <a:r>
                        <a:rPr lang="en-NZ" sz="2000" baseline="0" dirty="0" smtClean="0">
                          <a:solidFill>
                            <a:schemeClr val="tx2"/>
                          </a:solidFill>
                          <a:latin typeface="+mj-lt"/>
                        </a:rPr>
                        <a:t> PAR Proposal</a:t>
                      </a:r>
                      <a:endParaRPr lang="en-US" sz="200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70234"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Date: </a:t>
                      </a:r>
                      <a:r>
                        <a:rPr lang="en-US" sz="1200" smtClean="0"/>
                        <a:t>[</a:t>
                      </a:r>
                      <a:r>
                        <a:rPr lang="en-US" sz="1200" smtClean="0"/>
                        <a:t>2015-05-27</a:t>
                      </a:r>
                      <a:r>
                        <a:rPr lang="en-US" sz="1200" dirty="0" smtClean="0"/>
                        <a:t>]</a:t>
                      </a:r>
                      <a:endParaRPr lang="en-US" sz="1200" dirty="0"/>
                    </a:p>
                  </a:txBody>
                  <a:tcPr marL="36000" marR="36000" marT="36000" marB="360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93897">
                <a:tc gridSpan="4">
                  <a:txBody>
                    <a:bodyPr/>
                    <a:lstStyle/>
                    <a:p>
                      <a:r>
                        <a:rPr lang="en-US" sz="1200" b="1" i="1" dirty="0" smtClean="0"/>
                        <a:t>Authors:</a:t>
                      </a:r>
                      <a:endParaRPr lang="en-US" sz="1200" b="1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7280"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Name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Affiliation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Phone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Email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Juan Carlos </a:t>
                      </a:r>
                      <a:r>
                        <a:rPr lang="en-US" sz="1400" dirty="0" err="1" smtClean="0"/>
                        <a:t>Zúñiga</a:t>
                      </a:r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InterDigital Labs</a:t>
                      </a:r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j.c.zuniga@ieee.org</a:t>
                      </a:r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323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Notice:</a:t>
                      </a:r>
                    </a:p>
                    <a:p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This document does not represent the agreed view</a:t>
                      </a:r>
                      <a:r>
                        <a:rPr lang="en-US" sz="100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of the IEEE 802 EC Privacy Recommendation SG</a:t>
                      </a:r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It represents only the views of the participants listed in the ‘Authors:’ field above. It is offered as a basis for discussion. It is not binding on the contributor, who reserve the right to add, amend or withdraw material contained herein.</a:t>
                      </a:r>
                      <a:endParaRPr lang="en-US" sz="1000" i="0" dirty="0"/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3754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Copyright policy: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Copyright Policy &lt;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http://standards.ieee.org/IPR/copyrightpolicy.html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  <a:endParaRPr lang="en-US" sz="10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4742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Patent policy:</a:t>
                      </a:r>
                      <a:endParaRPr lang="en-US" sz="1000" b="1" i="1" dirty="0"/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Patent Policy and Procedures: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http://standards.ieee.org/guides/bylaws/sect6-7.html#6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 and 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http://standards.ieee.org/guides/opman/sect6.html#6.3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3400" y="3886200"/>
            <a:ext cx="8077200" cy="236220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 algn="ctr"/>
            <a:r>
              <a:rPr lang="en-US" sz="2000" dirty="0" smtClean="0">
                <a:latin typeface="+mn-lt"/>
              </a:rPr>
              <a:t>Abstract</a:t>
            </a:r>
          </a:p>
          <a:p>
            <a:endParaRPr lang="en-US" sz="1600" dirty="0" smtClean="0">
              <a:latin typeface="+mn-lt"/>
            </a:endParaRPr>
          </a:p>
          <a:p>
            <a:r>
              <a:rPr lang="en-US" sz="1600" dirty="0" smtClean="0">
                <a:latin typeface="+mn-lt"/>
              </a:rPr>
              <a:t>This document presents a </a:t>
            </a:r>
            <a:r>
              <a:rPr lang="en-US" sz="1600" dirty="0">
                <a:latin typeface="+mn-lt"/>
              </a:rPr>
              <a:t>PAR-CSD text proposal </a:t>
            </a:r>
            <a:r>
              <a:rPr lang="en-US" sz="1600" dirty="0" smtClean="0">
                <a:latin typeface="+mn-lt"/>
              </a:rPr>
              <a:t>for consideration/discussion by the IEEE 802 Privacy EC SG.</a:t>
            </a:r>
            <a:endParaRPr lang="en-US" sz="16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Managed Objects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56125"/>
          </a:xfrm>
        </p:spPr>
        <p:txBody>
          <a:bodyPr/>
          <a:lstStyle/>
          <a:p>
            <a:r>
              <a:rPr lang="en-US" sz="2800" dirty="0"/>
              <a:t>Describe the plan for developing a definition </a:t>
            </a:r>
            <a:r>
              <a:rPr lang="en-US" sz="2800" dirty="0" smtClean="0"/>
              <a:t>of managed </a:t>
            </a:r>
            <a:r>
              <a:rPr lang="en-US" sz="2800" dirty="0"/>
              <a:t>objects. The plan shall specify one of </a:t>
            </a:r>
            <a:r>
              <a:rPr lang="en-US" sz="2800" dirty="0" smtClean="0"/>
              <a:t>the following</a:t>
            </a:r>
            <a:r>
              <a:rPr lang="en-US" sz="2800" dirty="0"/>
              <a:t>:</a:t>
            </a:r>
          </a:p>
          <a:p>
            <a:pPr lvl="1"/>
            <a:r>
              <a:rPr lang="en-US" sz="2400" dirty="0"/>
              <a:t>a) The definitions will be part of this project.</a:t>
            </a:r>
          </a:p>
          <a:p>
            <a:pPr lvl="1"/>
            <a:r>
              <a:rPr lang="en-US" sz="2400" dirty="0"/>
              <a:t>b) The definitions will be part of a different project and </a:t>
            </a:r>
            <a:r>
              <a:rPr lang="en-US" sz="2400" dirty="0" smtClean="0"/>
              <a:t>provide the </a:t>
            </a:r>
            <a:r>
              <a:rPr lang="en-US" sz="2400" dirty="0"/>
              <a:t>plan for that project or anticipated future project.</a:t>
            </a:r>
          </a:p>
          <a:p>
            <a:pPr lvl="1"/>
            <a:r>
              <a:rPr lang="en-US" sz="2400" dirty="0"/>
              <a:t>c) The definitions will not be developed and explain why </a:t>
            </a:r>
            <a:r>
              <a:rPr lang="en-US" sz="2400" dirty="0" smtClean="0"/>
              <a:t>such definitions </a:t>
            </a:r>
            <a:r>
              <a:rPr lang="en-US" sz="2400" dirty="0"/>
              <a:t>are not needed.</a:t>
            </a:r>
          </a:p>
          <a:p>
            <a:r>
              <a:rPr lang="en-US" sz="2800" b="1" dirty="0" smtClean="0"/>
              <a:t>c</a:t>
            </a:r>
            <a:r>
              <a:rPr lang="en-US" sz="2800" b="1" dirty="0"/>
              <a:t>) </a:t>
            </a:r>
            <a:r>
              <a:rPr lang="en-US" sz="2800" b="1" dirty="0" smtClean="0"/>
              <a:t>This recommended practice document does not specify any management architecture, so </a:t>
            </a:r>
            <a:r>
              <a:rPr lang="en-US" sz="2800" b="1" dirty="0"/>
              <a:t>it has </a:t>
            </a:r>
            <a:r>
              <a:rPr lang="en-US" sz="2800" b="1" dirty="0" smtClean="0"/>
              <a:t>no managed objects.</a:t>
            </a:r>
            <a:endParaRPr lang="en-NZ" sz="2800" b="1" dirty="0"/>
          </a:p>
        </p:txBody>
      </p:sp>
    </p:spTree>
    <p:extLst>
      <p:ext uri="{BB962C8B-B14F-4D97-AF65-F5344CB8AC3E}">
        <p14:creationId xmlns:p14="http://schemas.microsoft.com/office/powerpoint/2010/main" val="197308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Coexistence</a:t>
            </a:r>
            <a:endParaRPr lang="en-NZ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A WG proposing a wireless project </a:t>
            </a:r>
            <a:r>
              <a:rPr lang="en-US" sz="2800" dirty="0" smtClean="0"/>
              <a:t>shall demonstrate </a:t>
            </a:r>
            <a:r>
              <a:rPr lang="en-US" sz="2800" dirty="0"/>
              <a:t>coexistence through the </a:t>
            </a:r>
            <a:r>
              <a:rPr lang="en-US" sz="2800" dirty="0" smtClean="0"/>
              <a:t>preparation of </a:t>
            </a:r>
            <a:r>
              <a:rPr lang="en-US" sz="2800" dirty="0"/>
              <a:t>a Coexistence Assurance (CA) </a:t>
            </a:r>
            <a:r>
              <a:rPr lang="en-US" sz="2800" dirty="0" smtClean="0"/>
              <a:t>document unless </a:t>
            </a:r>
            <a:r>
              <a:rPr lang="en-US" sz="2800" dirty="0"/>
              <a:t>it is not applicable.</a:t>
            </a:r>
          </a:p>
          <a:p>
            <a:pPr lvl="1"/>
            <a:r>
              <a:rPr lang="en-US" sz="2400" dirty="0"/>
              <a:t>a) Will the WG create a CA document as part of the </a:t>
            </a:r>
            <a:r>
              <a:rPr lang="en-US" sz="2400" dirty="0" smtClean="0"/>
              <a:t>WG balloting </a:t>
            </a:r>
            <a:r>
              <a:rPr lang="en-US" sz="2400" dirty="0"/>
              <a:t>process as described in Clause 13? (yes/no)</a:t>
            </a:r>
          </a:p>
          <a:p>
            <a:pPr lvl="1"/>
            <a:r>
              <a:rPr lang="en-US" sz="2400" dirty="0"/>
              <a:t>b) If not, explain why the CA document is </a:t>
            </a:r>
            <a:r>
              <a:rPr lang="en-US" sz="2400" dirty="0" smtClean="0"/>
              <a:t>not applicable</a:t>
            </a:r>
            <a:r>
              <a:rPr lang="en-US" sz="2400" dirty="0"/>
              <a:t>.</a:t>
            </a:r>
          </a:p>
          <a:p>
            <a:r>
              <a:rPr lang="en-US" sz="2800" b="1" dirty="0" smtClean="0"/>
              <a:t>A </a:t>
            </a:r>
            <a:r>
              <a:rPr lang="en-US" sz="2800" b="1" dirty="0"/>
              <a:t>CA document is not applicable </a:t>
            </a:r>
            <a:r>
              <a:rPr lang="en-US" sz="2800" b="1" dirty="0" smtClean="0"/>
              <a:t>because this </a:t>
            </a:r>
            <a:r>
              <a:rPr lang="en-US" sz="2800" b="1" dirty="0"/>
              <a:t>project does </a:t>
            </a:r>
            <a:r>
              <a:rPr lang="en-US" sz="2800" b="1" dirty="0" smtClean="0"/>
              <a:t>not specify wireless spectrum operations.</a:t>
            </a:r>
            <a:endParaRPr lang="en-NZ" sz="2800" b="1" dirty="0"/>
          </a:p>
        </p:txBody>
      </p:sp>
    </p:spTree>
    <p:extLst>
      <p:ext uri="{BB962C8B-B14F-4D97-AF65-F5344CB8AC3E}">
        <p14:creationId xmlns:p14="http://schemas.microsoft.com/office/powerpoint/2010/main" val="334071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Broad Market Potential</a:t>
            </a:r>
            <a:endParaRPr lang="en-NZ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1112837"/>
            <a:ext cx="8763000" cy="5745163"/>
          </a:xfrm>
        </p:spPr>
        <p:txBody>
          <a:bodyPr/>
          <a:lstStyle/>
          <a:p>
            <a:r>
              <a:rPr lang="en-US" sz="1800" dirty="0"/>
              <a:t>Each proposed IEEE 802 LMSC standard shall have broad market potential. At a minimum, address </a:t>
            </a:r>
            <a:r>
              <a:rPr lang="en-US" sz="1800" dirty="0" smtClean="0"/>
              <a:t>the following </a:t>
            </a:r>
            <a:r>
              <a:rPr lang="en-US" sz="1800" dirty="0"/>
              <a:t>areas:</a:t>
            </a:r>
          </a:p>
          <a:p>
            <a:pPr lvl="1"/>
            <a:r>
              <a:rPr lang="en-US" sz="1600" dirty="0"/>
              <a:t>a) Broad sets of applicability.</a:t>
            </a:r>
          </a:p>
          <a:p>
            <a:pPr lvl="1"/>
            <a:r>
              <a:rPr lang="en-US" sz="1600" dirty="0"/>
              <a:t>b) Multiple vendors and numerous users.</a:t>
            </a:r>
          </a:p>
          <a:p>
            <a:r>
              <a:rPr lang="en-US" sz="1800" b="1" dirty="0" smtClean="0"/>
              <a:t>New Internet applications are being used across multiple networks and devices. These developments bring enormous economic and social value to individuals and to society as a whole. However, such value may not be fully achieved without successfully addressing the growing privacy threat.</a:t>
            </a:r>
          </a:p>
          <a:p>
            <a:r>
              <a:rPr lang="en-US" sz="1800" b="1" dirty="0" smtClean="0"/>
              <a:t>Most </a:t>
            </a:r>
            <a:r>
              <a:rPr lang="en-US" sz="1800" b="1" dirty="0"/>
              <a:t>Internet connections make use of </a:t>
            </a:r>
            <a:r>
              <a:rPr lang="en-US" sz="1800" b="1" dirty="0" smtClean="0"/>
              <a:t>technologies </a:t>
            </a:r>
            <a:r>
              <a:rPr lang="en-US" sz="1800" b="1" dirty="0"/>
              <a:t>developed in IEEE 802 (e.g. IEEE </a:t>
            </a:r>
            <a:r>
              <a:rPr lang="en-US" sz="1800" b="1" dirty="0" smtClean="0"/>
              <a:t>802.1, 802.3, 802.11, 802.15, etc.), and some </a:t>
            </a:r>
            <a:r>
              <a:rPr lang="en-US" sz="1800" b="1" dirty="0"/>
              <a:t>companies have already started implementing privacy features on top of IEEE 802 </a:t>
            </a:r>
            <a:r>
              <a:rPr lang="en-US" sz="1800" b="1" dirty="0" smtClean="0"/>
              <a:t>standards. </a:t>
            </a:r>
            <a:r>
              <a:rPr lang="en-US" sz="1800" b="1" dirty="0"/>
              <a:t>Providing privacy features is already seen as a business </a:t>
            </a:r>
            <a:r>
              <a:rPr lang="en-US" sz="1800" b="1" dirty="0" smtClean="0"/>
              <a:t>advantage, as </a:t>
            </a:r>
            <a:r>
              <a:rPr lang="en-US" sz="1800" b="1" dirty="0"/>
              <a:t>users can continue to have confidence and trust in Internet technologies, applications and services. </a:t>
            </a:r>
            <a:endParaRPr lang="en-US" sz="1800" b="1" dirty="0" smtClean="0"/>
          </a:p>
          <a:p>
            <a:r>
              <a:rPr lang="en-US" sz="1800" b="1" dirty="0" smtClean="0"/>
              <a:t>This </a:t>
            </a:r>
            <a:r>
              <a:rPr lang="en-US" sz="1800" b="1" dirty="0"/>
              <a:t>recommendation will mitigate the risk of privacy threats on IEEE 802 technologies and will foster continued growth of deployment of IEEE 802 technologies for communication devices. </a:t>
            </a:r>
          </a:p>
          <a:p>
            <a:endParaRPr lang="en-US" sz="1800" b="1" dirty="0" smtClean="0"/>
          </a:p>
        </p:txBody>
      </p:sp>
    </p:spTree>
    <p:extLst>
      <p:ext uri="{BB962C8B-B14F-4D97-AF65-F5344CB8AC3E}">
        <p14:creationId xmlns:p14="http://schemas.microsoft.com/office/powerpoint/2010/main" val="1133419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Compatibility</a:t>
            </a:r>
            <a:endParaRPr lang="en-NZ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189037"/>
            <a:ext cx="8229600" cy="4525963"/>
          </a:xfrm>
        </p:spPr>
        <p:txBody>
          <a:bodyPr/>
          <a:lstStyle/>
          <a:p>
            <a:r>
              <a:rPr lang="en-US" sz="2000" dirty="0"/>
              <a:t>Each proposed IEEE 802 LMSC standard should be in conformance with </a:t>
            </a:r>
            <a:r>
              <a:rPr lang="en-US" sz="2000" dirty="0" smtClean="0"/>
              <a:t>IEEE </a:t>
            </a:r>
            <a:r>
              <a:rPr lang="en-US" sz="2000" dirty="0" err="1" smtClean="0"/>
              <a:t>Std</a:t>
            </a:r>
            <a:r>
              <a:rPr lang="en-US" sz="2000" dirty="0" smtClean="0"/>
              <a:t> </a:t>
            </a:r>
            <a:r>
              <a:rPr lang="en-US" sz="2000" dirty="0"/>
              <a:t>802, IEEE 802.1AC, and IEEE 802.1Q. If any variances in </a:t>
            </a:r>
            <a:r>
              <a:rPr lang="en-US" sz="2000" dirty="0" smtClean="0"/>
              <a:t>conformance emerge</a:t>
            </a:r>
            <a:r>
              <a:rPr lang="en-US" sz="2000" dirty="0"/>
              <a:t>, they shall be thoroughly disclosed and reviewed with IEEE 802.1 </a:t>
            </a:r>
            <a:r>
              <a:rPr lang="en-US" sz="2000" dirty="0" smtClean="0"/>
              <a:t>WG prior </a:t>
            </a:r>
            <a:r>
              <a:rPr lang="en-US" sz="2000" dirty="0"/>
              <a:t>to submitting a PAR to the Sponsor.</a:t>
            </a:r>
          </a:p>
          <a:p>
            <a:pPr lvl="1"/>
            <a:r>
              <a:rPr lang="en-US" sz="1800" dirty="0"/>
              <a:t>a) Will the proposed standard comply with IEEE </a:t>
            </a:r>
            <a:r>
              <a:rPr lang="en-US" sz="1800" dirty="0" err="1"/>
              <a:t>Std</a:t>
            </a:r>
            <a:r>
              <a:rPr lang="en-US" sz="1800" dirty="0"/>
              <a:t> 802, IEEE </a:t>
            </a:r>
            <a:r>
              <a:rPr lang="en-US" sz="1800" dirty="0" err="1"/>
              <a:t>Std</a:t>
            </a:r>
            <a:r>
              <a:rPr lang="en-US" sz="1800" dirty="0"/>
              <a:t> 802.1AC and </a:t>
            </a:r>
            <a:r>
              <a:rPr lang="en-US" sz="1800" dirty="0" smtClean="0"/>
              <a:t>IEEE </a:t>
            </a:r>
            <a:r>
              <a:rPr lang="en-US" sz="1800" dirty="0" err="1" smtClean="0"/>
              <a:t>Std</a:t>
            </a:r>
            <a:r>
              <a:rPr lang="en-US" sz="1800" dirty="0" smtClean="0"/>
              <a:t> </a:t>
            </a:r>
            <a:r>
              <a:rPr lang="en-US" sz="1800" dirty="0"/>
              <a:t>802.1Q?</a:t>
            </a:r>
          </a:p>
          <a:p>
            <a:pPr lvl="1"/>
            <a:r>
              <a:rPr lang="en-US" sz="1800" dirty="0"/>
              <a:t>b) If the answer to a) is no, supply the response from the IEEE 802.1 WG.</a:t>
            </a:r>
          </a:p>
          <a:p>
            <a:pPr lvl="1"/>
            <a:r>
              <a:rPr lang="en-US" sz="1800" dirty="0" smtClean="0"/>
              <a:t>The </a:t>
            </a:r>
            <a:r>
              <a:rPr lang="en-US" sz="1800" dirty="0"/>
              <a:t>review and response is not required if the proposed standard is </a:t>
            </a:r>
            <a:r>
              <a:rPr lang="en-US" sz="1800" dirty="0" smtClean="0"/>
              <a:t>an amendment </a:t>
            </a:r>
            <a:r>
              <a:rPr lang="en-US" sz="1800" dirty="0"/>
              <a:t>or revision to an existing standard for which it has </a:t>
            </a:r>
            <a:r>
              <a:rPr lang="en-US" sz="1800" dirty="0" smtClean="0"/>
              <a:t>been previously </a:t>
            </a:r>
            <a:r>
              <a:rPr lang="en-US" sz="1800" dirty="0"/>
              <a:t>determined that compliance with the above IEEE </a:t>
            </a:r>
            <a:r>
              <a:rPr lang="en-US" sz="1800" dirty="0" smtClean="0"/>
              <a:t>802 standards </a:t>
            </a:r>
            <a:r>
              <a:rPr lang="en-US" sz="1800" dirty="0"/>
              <a:t>is not possible. In this case, the CSD statement shall state </a:t>
            </a:r>
            <a:r>
              <a:rPr lang="en-US" sz="1800" dirty="0" smtClean="0"/>
              <a:t>that this </a:t>
            </a:r>
            <a:r>
              <a:rPr lang="en-US" sz="1800" dirty="0"/>
              <a:t>is the case.</a:t>
            </a:r>
          </a:p>
          <a:p>
            <a:r>
              <a:rPr lang="en-US" sz="2000" b="1" dirty="0"/>
              <a:t>a</a:t>
            </a:r>
            <a:r>
              <a:rPr lang="en-US" sz="2000" b="1" dirty="0" smtClean="0"/>
              <a:t>) Yes.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949039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Distinct Identity</a:t>
            </a:r>
            <a:endParaRPr lang="en-NZ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Each </a:t>
            </a:r>
            <a:r>
              <a:rPr lang="en-US" sz="2800" dirty="0"/>
              <a:t>proposed IEEE 802 LMSC standard </a:t>
            </a:r>
            <a:r>
              <a:rPr lang="en-US" sz="2800" dirty="0" smtClean="0"/>
              <a:t>shall provide </a:t>
            </a:r>
            <a:r>
              <a:rPr lang="en-US" sz="2800" dirty="0"/>
              <a:t>evidence of a distinct identity. </a:t>
            </a:r>
            <a:r>
              <a:rPr lang="en-US" sz="2800" dirty="0" smtClean="0"/>
              <a:t>Identify standards </a:t>
            </a:r>
            <a:r>
              <a:rPr lang="en-US" sz="2800" dirty="0"/>
              <a:t>and standards projects with </a:t>
            </a:r>
            <a:r>
              <a:rPr lang="en-US" sz="2800" dirty="0" smtClean="0"/>
              <a:t>similar scopes </a:t>
            </a:r>
            <a:r>
              <a:rPr lang="en-US" sz="2800" dirty="0"/>
              <a:t>and for each one describe why </a:t>
            </a:r>
            <a:r>
              <a:rPr lang="en-US" sz="2800" dirty="0" smtClean="0"/>
              <a:t>the proposed </a:t>
            </a:r>
            <a:r>
              <a:rPr lang="en-US" sz="2800" dirty="0"/>
              <a:t>project is substantially different</a:t>
            </a:r>
            <a:r>
              <a:rPr lang="en-US" sz="2800" dirty="0" smtClean="0"/>
              <a:t>.</a:t>
            </a:r>
          </a:p>
          <a:p>
            <a:endParaRPr lang="en-US" sz="2800" dirty="0"/>
          </a:p>
          <a:p>
            <a:r>
              <a:rPr lang="en-US" sz="2800" b="1" dirty="0" smtClean="0"/>
              <a:t>There </a:t>
            </a:r>
            <a:r>
              <a:rPr lang="en-US" sz="2800" b="1" dirty="0"/>
              <a:t>is </a:t>
            </a:r>
            <a:r>
              <a:rPr lang="en-US" sz="2800" b="1" dirty="0" smtClean="0"/>
              <a:t>currently no standard </a:t>
            </a:r>
            <a:r>
              <a:rPr lang="en-US" sz="2800" b="1" dirty="0"/>
              <a:t>that defines </a:t>
            </a:r>
            <a:r>
              <a:rPr lang="en-US" sz="2800" b="1" dirty="0" smtClean="0"/>
              <a:t>a privacy threat model and associated recommended practice for IEEE 802 technologies.</a:t>
            </a:r>
            <a:endParaRPr lang="en-NZ" sz="2800" b="1" dirty="0" smtClean="0"/>
          </a:p>
          <a:p>
            <a:pPr lvl="1"/>
            <a:endParaRPr lang="en-NZ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948616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Technical Feasibility</a:t>
            </a:r>
            <a:endParaRPr lang="en-NZ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Each </a:t>
            </a:r>
            <a:r>
              <a:rPr lang="en-US" sz="2000" dirty="0"/>
              <a:t>proposed IEEE 802 LMSC standard shall provide evidence that the project </a:t>
            </a:r>
            <a:r>
              <a:rPr lang="en-US" sz="2000" dirty="0" smtClean="0"/>
              <a:t>is technically </a:t>
            </a:r>
            <a:r>
              <a:rPr lang="en-US" sz="2000" dirty="0"/>
              <a:t>feasible within the time frame of the project. At a minimum, address </a:t>
            </a:r>
            <a:r>
              <a:rPr lang="en-US" sz="2000" dirty="0" smtClean="0"/>
              <a:t>the following </a:t>
            </a:r>
            <a:r>
              <a:rPr lang="en-US" sz="2000" dirty="0"/>
              <a:t>items to demonstrate technical feasibility:</a:t>
            </a:r>
          </a:p>
          <a:p>
            <a:pPr lvl="1"/>
            <a:r>
              <a:rPr lang="en-US" sz="1800" dirty="0"/>
              <a:t>a) Demonstrated system feasibility.</a:t>
            </a:r>
          </a:p>
          <a:p>
            <a:pPr lvl="1"/>
            <a:r>
              <a:rPr lang="en-US" sz="1800" dirty="0"/>
              <a:t>b) Proven similar technology via testing, modeling, simulation, etc</a:t>
            </a:r>
            <a:r>
              <a:rPr lang="en-US" sz="1800" dirty="0" smtClean="0"/>
              <a:t>.</a:t>
            </a:r>
          </a:p>
          <a:p>
            <a:pPr lvl="1"/>
            <a:endParaRPr lang="en-US" sz="1800" dirty="0"/>
          </a:p>
          <a:p>
            <a:r>
              <a:rPr lang="en-US" sz="2000" b="1" dirty="0" smtClean="0"/>
              <a:t>The recommended practice will define recommendations that can be followed by standards developers and implementers to improve privacy. </a:t>
            </a:r>
          </a:p>
          <a:p>
            <a:r>
              <a:rPr lang="en-US" sz="2000" b="1" dirty="0" smtClean="0"/>
              <a:t>Some experiments have been carried out and technical reports of these experiments may be published, for instance as Informational RFCs.</a:t>
            </a:r>
          </a:p>
        </p:txBody>
      </p:sp>
    </p:spTree>
    <p:extLst>
      <p:ext uri="{BB962C8B-B14F-4D97-AF65-F5344CB8AC3E}">
        <p14:creationId xmlns:p14="http://schemas.microsoft.com/office/powerpoint/2010/main" val="3205755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Economic Feasibility</a:t>
            </a:r>
            <a:endParaRPr lang="en-NZ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r>
              <a:rPr lang="en-US" sz="1800" dirty="0" smtClean="0"/>
              <a:t>Each </a:t>
            </a:r>
            <a:r>
              <a:rPr lang="en-US" sz="1800" dirty="0"/>
              <a:t>proposed IEEE 802 LMSC standard shall provide evidence of </a:t>
            </a:r>
            <a:r>
              <a:rPr lang="en-US" sz="1800" dirty="0" smtClean="0"/>
              <a:t>economic feasibility</a:t>
            </a:r>
            <a:r>
              <a:rPr lang="en-US" sz="1800" dirty="0"/>
              <a:t>. Demonstrate, as far as can reasonably be estimated, the </a:t>
            </a:r>
            <a:r>
              <a:rPr lang="en-US" sz="1800" dirty="0" smtClean="0"/>
              <a:t>economic feasibility </a:t>
            </a:r>
            <a:r>
              <a:rPr lang="en-US" sz="1800" dirty="0"/>
              <a:t>of the proposed project for its intended applications. Among the </a:t>
            </a:r>
            <a:r>
              <a:rPr lang="en-US" sz="1800" dirty="0" smtClean="0"/>
              <a:t>areas that </a:t>
            </a:r>
            <a:r>
              <a:rPr lang="en-US" sz="1800" dirty="0"/>
              <a:t>may be addressed in the cost for performance analysis are the following:</a:t>
            </a:r>
          </a:p>
          <a:p>
            <a:pPr lvl="1"/>
            <a:r>
              <a:rPr lang="en-US" sz="1600" dirty="0"/>
              <a:t>a) Balanced costs (infrastructure versus attached stations).</a:t>
            </a:r>
          </a:p>
          <a:p>
            <a:pPr lvl="1"/>
            <a:r>
              <a:rPr lang="en-US" sz="1600" dirty="0"/>
              <a:t>b) Known cost factors.</a:t>
            </a:r>
          </a:p>
          <a:p>
            <a:pPr lvl="1"/>
            <a:r>
              <a:rPr lang="en-US" sz="1600" dirty="0"/>
              <a:t>c) Consideration of installation costs.</a:t>
            </a:r>
          </a:p>
          <a:p>
            <a:pPr lvl="1"/>
            <a:r>
              <a:rPr lang="en-US" sz="1600" dirty="0"/>
              <a:t>d) Consideration of operational costs (e.g., energy consumption).</a:t>
            </a:r>
          </a:p>
          <a:p>
            <a:pPr lvl="1"/>
            <a:r>
              <a:rPr lang="en-US" sz="1600" dirty="0"/>
              <a:t>e) Other areas, as appropriate</a:t>
            </a:r>
            <a:r>
              <a:rPr lang="en-US" sz="1600" dirty="0" smtClean="0"/>
              <a:t>.</a:t>
            </a:r>
          </a:p>
          <a:p>
            <a:pPr lvl="1"/>
            <a:endParaRPr lang="en-US" sz="1600" dirty="0"/>
          </a:p>
          <a:p>
            <a:r>
              <a:rPr lang="en-US" sz="1800" b="1" dirty="0" smtClean="0"/>
              <a:t>The recommended practices will take into consideration the need to minimize cost impact to implement the mitigation methods. </a:t>
            </a:r>
          </a:p>
        </p:txBody>
      </p:sp>
    </p:spTree>
    <p:extLst>
      <p:ext uri="{BB962C8B-B14F-4D97-AF65-F5344CB8AC3E}">
        <p14:creationId xmlns:p14="http://schemas.microsoft.com/office/powerpoint/2010/main" val="13419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smtClean="0"/>
              <a:t>Privacy Recommendation PAR/CSD Proposal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Juan Carlos Zuniga</a:t>
            </a:r>
          </a:p>
          <a:p>
            <a:r>
              <a:rPr lang="en-US" dirty="0" smtClean="0"/>
              <a:t>InterDigital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Dates, WG and Number of People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PAR Request Date:</a:t>
            </a:r>
          </a:p>
          <a:p>
            <a:pPr lvl="1"/>
            <a:r>
              <a:rPr lang="en-US" sz="2400" dirty="0" smtClean="0"/>
              <a:t>17-Jul-2015</a:t>
            </a:r>
            <a:endParaRPr lang="en-US" sz="2400" dirty="0"/>
          </a:p>
          <a:p>
            <a:r>
              <a:rPr lang="en-US" sz="2800" dirty="0"/>
              <a:t>PAR Approval Date:</a:t>
            </a:r>
          </a:p>
          <a:p>
            <a:pPr lvl="1"/>
            <a:r>
              <a:rPr lang="en-US" sz="2400" dirty="0" smtClean="0"/>
              <a:t>09-Nov-2015</a:t>
            </a:r>
            <a:endParaRPr lang="en-US" sz="2400" dirty="0"/>
          </a:p>
          <a:p>
            <a:r>
              <a:rPr lang="en-US" sz="2800" dirty="0"/>
              <a:t>PAR </a:t>
            </a:r>
            <a:r>
              <a:rPr lang="en-US" sz="2800" dirty="0" smtClean="0"/>
              <a:t>Expiration Date</a:t>
            </a:r>
            <a:r>
              <a:rPr lang="en-US" sz="2800" dirty="0"/>
              <a:t>:</a:t>
            </a:r>
          </a:p>
          <a:p>
            <a:pPr lvl="1"/>
            <a:r>
              <a:rPr lang="en-US" sz="2400" dirty="0" smtClean="0"/>
              <a:t>09-Nov-2017</a:t>
            </a:r>
          </a:p>
          <a:p>
            <a:r>
              <a:rPr lang="en-US" sz="2800" dirty="0" smtClean="0"/>
              <a:t>Working Group</a:t>
            </a:r>
          </a:p>
          <a:p>
            <a:pPr lvl="1"/>
            <a:r>
              <a:rPr lang="en-US" sz="2400" dirty="0" smtClean="0"/>
              <a:t>802.1 WG</a:t>
            </a:r>
          </a:p>
          <a:p>
            <a:r>
              <a:rPr lang="en-US" sz="2800" dirty="0" smtClean="0"/>
              <a:t>Number of active people expected:</a:t>
            </a:r>
          </a:p>
          <a:p>
            <a:pPr lvl="1"/>
            <a:r>
              <a:rPr lang="en-US" sz="2400" dirty="0" smtClean="0"/>
              <a:t>18</a:t>
            </a:r>
            <a:endParaRPr lang="en-US" sz="2400" dirty="0"/>
          </a:p>
          <a:p>
            <a:pPr marL="0" indent="0">
              <a:buNone/>
            </a:pPr>
            <a:endParaRPr lang="en-NZ" sz="2800" dirty="0"/>
          </a:p>
          <a:p>
            <a:endParaRPr lang="en-NZ" sz="2800" dirty="0"/>
          </a:p>
        </p:txBody>
      </p:sp>
    </p:spTree>
    <p:extLst>
      <p:ext uri="{BB962C8B-B14F-4D97-AF65-F5344CB8AC3E}">
        <p14:creationId xmlns:p14="http://schemas.microsoft.com/office/powerpoint/2010/main" val="123738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Title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IEEE </a:t>
            </a:r>
            <a:r>
              <a:rPr lang="en-US" dirty="0"/>
              <a:t>Recommended Practice for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Privacy Considerations for IEEE 802</a:t>
            </a:r>
          </a:p>
          <a:p>
            <a:pPr marL="0" indent="0">
              <a:buNone/>
            </a:pPr>
            <a:r>
              <a:rPr lang="en-US" dirty="0" smtClean="0"/>
              <a:t>Technologies.</a:t>
            </a:r>
            <a:endParaRPr lang="en-US" dirty="0"/>
          </a:p>
          <a:p>
            <a:pPr marL="0" indent="0">
              <a:buNone/>
            </a:pPr>
            <a:endParaRPr lang="en-NZ" dirty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72229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Scope of the Project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</a:t>
            </a:r>
            <a:r>
              <a:rPr lang="en-US" dirty="0" smtClean="0"/>
              <a:t>recommended practice specifies a privacy threat model for IEEE 802 technologies and provides recommendations </a:t>
            </a:r>
            <a:r>
              <a:rPr lang="en-NZ" dirty="0" smtClean="0"/>
              <a:t>on how </a:t>
            </a:r>
            <a:r>
              <a:rPr lang="en-US" dirty="0" smtClean="0"/>
              <a:t>to </a:t>
            </a:r>
            <a:r>
              <a:rPr lang="en-US" dirty="0"/>
              <a:t>protect against privacy </a:t>
            </a:r>
            <a:r>
              <a:rPr lang="en-US" dirty="0" smtClean="0"/>
              <a:t>threats</a:t>
            </a:r>
            <a:r>
              <a:rPr lang="en-US" i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77851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Purpose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dirty="0" smtClean="0"/>
              <a:t>1) This </a:t>
            </a:r>
            <a:r>
              <a:rPr lang="en-US" dirty="0"/>
              <a:t>recommended </a:t>
            </a:r>
            <a:r>
              <a:rPr lang="en-US" dirty="0" smtClean="0"/>
              <a:t>practice provides recommendations </a:t>
            </a:r>
            <a:r>
              <a:rPr lang="en-US" dirty="0"/>
              <a:t>for standards developers to </a:t>
            </a:r>
            <a:r>
              <a:rPr lang="en-US" dirty="0" smtClean="0"/>
              <a:t>address privacy threats applicable </a:t>
            </a:r>
            <a:r>
              <a:rPr lang="en-US" dirty="0"/>
              <a:t>to link layer </a:t>
            </a:r>
            <a:r>
              <a:rPr lang="en-US" dirty="0" smtClean="0"/>
              <a:t>technologies, including </a:t>
            </a:r>
            <a:r>
              <a:rPr lang="en-NZ" dirty="0" smtClean="0"/>
              <a:t>surveillance.</a:t>
            </a:r>
          </a:p>
          <a:p>
            <a:r>
              <a:rPr lang="en-US" dirty="0" smtClean="0"/>
              <a:t>2) To </a:t>
            </a:r>
            <a:r>
              <a:rPr lang="en-US" dirty="0"/>
              <a:t>develop a recommendation that defines a privacy threat model and a privacy guideline for 802 standards developers.</a:t>
            </a:r>
          </a:p>
          <a:p>
            <a:endParaRPr lang="en-NZ" dirty="0" smtClean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03884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Need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5029200"/>
          </a:xfrm>
        </p:spPr>
        <p:txBody>
          <a:bodyPr/>
          <a:lstStyle/>
          <a:p>
            <a:r>
              <a:rPr lang="en-US" sz="2800" dirty="0" smtClean="0"/>
              <a:t>There have been recent concerns about Internet privacy, </a:t>
            </a:r>
            <a:r>
              <a:rPr lang="en-US" sz="2800" dirty="0"/>
              <a:t>and SDOs such as IETF, W3C and IEEE 802 need to take action. </a:t>
            </a:r>
            <a:r>
              <a:rPr lang="en-US" sz="2800" dirty="0" smtClean="0"/>
              <a:t>Some of the privacy threats that have been identified are applicable specifically to link layer technologies, such as the ones developed in IEEE 802. Since these technologies play </a:t>
            </a:r>
            <a:r>
              <a:rPr lang="en-US" sz="2800" dirty="0"/>
              <a:t>a major role in Internet </a:t>
            </a:r>
            <a:r>
              <a:rPr lang="en-US" sz="2800" dirty="0" smtClean="0"/>
              <a:t>connectivity, a recommended practice document for protocol developers to help mitigating Internet privacy threats on IEEE 802 protocols is needed. </a:t>
            </a:r>
          </a:p>
          <a:p>
            <a:endParaRPr lang="en-US" sz="2800" dirty="0" smtClean="0"/>
          </a:p>
          <a:p>
            <a:endParaRPr lang="en-NZ" sz="2800" dirty="0"/>
          </a:p>
        </p:txBody>
      </p:sp>
    </p:spTree>
    <p:extLst>
      <p:ext uri="{BB962C8B-B14F-4D97-AF65-F5344CB8AC3E}">
        <p14:creationId xmlns:p14="http://schemas.microsoft.com/office/powerpoint/2010/main" val="57608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Stakeholders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Developers, providers, and users </a:t>
            </a:r>
            <a:r>
              <a:rPr lang="en-US" dirty="0" smtClean="0"/>
              <a:t>of services, content </a:t>
            </a:r>
            <a:r>
              <a:rPr lang="en-US" dirty="0"/>
              <a:t>and equipment </a:t>
            </a:r>
            <a:r>
              <a:rPr lang="en-US" dirty="0" smtClean="0"/>
              <a:t>for wired and wireless network connectivity using IEEE 802 standards. This </a:t>
            </a:r>
            <a:r>
              <a:rPr lang="en-US" dirty="0"/>
              <a:t>includes software developers</a:t>
            </a:r>
            <a:r>
              <a:rPr lang="en-US" dirty="0" smtClean="0"/>
              <a:t>, networking </a:t>
            </a:r>
            <a:r>
              <a:rPr lang="en-US" dirty="0"/>
              <a:t>IC developers, bridge and </a:t>
            </a:r>
            <a:r>
              <a:rPr lang="en-US" dirty="0" smtClean="0"/>
              <a:t>NIC vendors</a:t>
            </a:r>
            <a:r>
              <a:rPr lang="en-US" dirty="0"/>
              <a:t>, </a:t>
            </a:r>
            <a:r>
              <a:rPr lang="en-US" dirty="0" smtClean="0"/>
              <a:t>service providers and users.</a:t>
            </a:r>
            <a:endParaRPr lang="en-NZ" dirty="0"/>
          </a:p>
          <a:p>
            <a:pPr marL="857250" lvl="1" indent="-457200"/>
            <a:endParaRPr lang="en-NZ" dirty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83489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Possible Registration Activity  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This project does not envision any registration activity.</a:t>
            </a:r>
          </a:p>
          <a:p>
            <a:pPr marL="1314450" lvl="2" indent="-457200">
              <a:buFont typeface="+mj-lt"/>
              <a:buAutoNum type="arabicPeriod"/>
            </a:pPr>
            <a:endParaRPr lang="en-NZ" dirty="0" smtClean="0"/>
          </a:p>
          <a:p>
            <a:pPr marL="1314450" lvl="2" indent="-457200">
              <a:buFont typeface="+mj-lt"/>
              <a:buAutoNum type="arabicPeriod"/>
            </a:pPr>
            <a:endParaRPr lang="en-NZ" dirty="0"/>
          </a:p>
          <a:p>
            <a:pPr lvl="2"/>
            <a:endParaRPr lang="en-NZ" dirty="0"/>
          </a:p>
          <a:p>
            <a:pPr marL="857250" lvl="1" indent="-457200"/>
            <a:endParaRPr lang="en-NZ" dirty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176051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mniran-14-0033-00-ecsg-omniran-pptx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omniran-14-0033-00-ecsg-omniran-pptx-template</Template>
  <TotalTime>2447</TotalTime>
  <Words>1203</Words>
  <Application>Microsoft Office PowerPoint</Application>
  <PresentationFormat>On-screen Show (4:3)</PresentationFormat>
  <Paragraphs>110</Paragraphs>
  <Slides>16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ＭＳ Ｐゴシック</vt:lpstr>
      <vt:lpstr>Arial</vt:lpstr>
      <vt:lpstr>Times</vt:lpstr>
      <vt:lpstr>Times New Roman</vt:lpstr>
      <vt:lpstr>omniran-14-0033-00-ecsg-omniran-pptx-template</vt:lpstr>
      <vt:lpstr>PowerPoint Presentation</vt:lpstr>
      <vt:lpstr>Privacy Recommendation PAR/CSD Proposal</vt:lpstr>
      <vt:lpstr>Dates, WG and Number of People</vt:lpstr>
      <vt:lpstr>Title</vt:lpstr>
      <vt:lpstr>Scope of the Project</vt:lpstr>
      <vt:lpstr>Purpose</vt:lpstr>
      <vt:lpstr>Need</vt:lpstr>
      <vt:lpstr>Stakeholders</vt:lpstr>
      <vt:lpstr>Possible Registration Activity  </vt:lpstr>
      <vt:lpstr>Managed Objects</vt:lpstr>
      <vt:lpstr>Coexistence</vt:lpstr>
      <vt:lpstr>Broad Market Potential</vt:lpstr>
      <vt:lpstr>Compatibility</vt:lpstr>
      <vt:lpstr>Distinct Identity</vt:lpstr>
      <vt:lpstr>Technical Feasibility</vt:lpstr>
      <vt:lpstr>Economic Feasibility</vt:lpstr>
    </vt:vector>
  </TitlesOfParts>
  <Company>InterDigital Communications, LLC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Zuniga, Juan Carlos</dc:creator>
  <cp:lastModifiedBy>Zuniga, Juan Carlos</cp:lastModifiedBy>
  <cp:revision>132</cp:revision>
  <cp:lastPrinted>1998-02-10T13:28:06Z</cp:lastPrinted>
  <dcterms:created xsi:type="dcterms:W3CDTF">2014-08-29T18:55:47Z</dcterms:created>
  <dcterms:modified xsi:type="dcterms:W3CDTF">2015-05-27T22:10:31Z</dcterms:modified>
</cp:coreProperties>
</file>