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65" r:id="rId3"/>
    <p:sldId id="275" r:id="rId4"/>
    <p:sldId id="276" r:id="rId5"/>
    <p:sldId id="277" r:id="rId6"/>
    <p:sldId id="278" r:id="rId7"/>
    <p:sldId id="271" r:id="rId8"/>
    <p:sldId id="266" r:id="rId9"/>
    <p:sldId id="283" r:id="rId10"/>
    <p:sldId id="281" r:id="rId11"/>
    <p:sldId id="298" r:id="rId12"/>
    <p:sldId id="299" r:id="rId13"/>
    <p:sldId id="296" r:id="rId14"/>
    <p:sldId id="282" r:id="rId15"/>
    <p:sldId id="285" r:id="rId16"/>
    <p:sldId id="29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09" d="100"/>
          <a:sy n="109" d="100"/>
        </p:scale>
        <p:origin x="180" y="10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privecsg-14-0024-00-ecsg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eee802.org/Tutorials.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46106dfd8a3ed98e2f420cf5b86c6b5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myrcplus.com/cnums.asp?bwebid=8369444&amp;ppc=542167&amp;num=1&amp;num2=1719-867-1571" TargetMode="External"/><Relationship Id="rId4" Type="http://schemas.openxmlformats.org/officeDocument/2006/relationships/hyperlink" Target="https://premconf.webex.com/premconf/j.php?MTID=m542a81b22d91b4dc449ce9745ebe9b4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December 10</a:t>
            </a:r>
            <a:r>
              <a:rPr lang="en-US" baseline="30000" dirty="0" smtClean="0">
                <a:latin typeface="Calibri" panose="020F0502020204030204" pitchFamily="34" charset="0"/>
              </a:rPr>
              <a:t>th</a:t>
            </a:r>
            <a:r>
              <a:rPr lang="en-US" dirty="0" smtClean="0">
                <a:latin typeface="Calibri" panose="020F0502020204030204" pitchFamily="34" charset="0"/>
              </a:rPr>
              <a:t>, </a:t>
            </a:r>
            <a:r>
              <a:rPr lang="en-US" dirty="0" smtClean="0">
                <a:latin typeface="Calibri" panose="020F0502020204030204" pitchFamily="34" charset="0"/>
              </a:rPr>
              <a:t>2014,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2014-12-10</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Local Space Address Usage SG (802c PAR)</a:t>
            </a:r>
          </a:p>
          <a:p>
            <a:pPr lvl="2"/>
            <a:r>
              <a:rPr lang="en-US" dirty="0">
                <a:latin typeface="Calibri" panose="020F0502020204030204" pitchFamily="34" charset="0"/>
              </a:rPr>
              <a:t>IETF MAC address randomization </a:t>
            </a:r>
            <a:r>
              <a:rPr lang="en-US" dirty="0" smtClean="0">
                <a:latin typeface="Calibri" panose="020F0502020204030204" pitchFamily="34" charset="0"/>
              </a:rPr>
              <a:t>trial - </a:t>
            </a:r>
            <a:r>
              <a:rPr lang="en-US" dirty="0">
                <a:latin typeface="Calibri" panose="020F0502020204030204" pitchFamily="34" charset="0"/>
              </a:rPr>
              <a:t>preliminary </a:t>
            </a:r>
            <a:r>
              <a:rPr lang="en-US" dirty="0" smtClean="0">
                <a:latin typeface="Calibri" panose="020F0502020204030204" pitchFamily="34" charset="0"/>
              </a:rPr>
              <a:t>results</a:t>
            </a:r>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a:t>
            </a:r>
            <a:r>
              <a:rPr lang="en-US" dirty="0" smtClean="0">
                <a:latin typeface="Calibri" panose="020F0502020204030204" pitchFamily="34" charset="0"/>
              </a:rPr>
              <a:t>802c </a:t>
            </a:r>
            <a:r>
              <a:rPr lang="en-US" dirty="0" smtClean="0">
                <a:latin typeface="Calibri" panose="020F0502020204030204" pitchFamily="34" charset="0"/>
              </a:rPr>
              <a:t>PAR Discussions</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Meeting held to </a:t>
            </a:r>
            <a:r>
              <a:rPr lang="en-US" sz="2400" dirty="0">
                <a:latin typeface="Calibri" panose="020F0502020204030204" pitchFamily="34" charset="0"/>
                <a:cs typeface="Arial"/>
              </a:rPr>
              <a:t>discuss </a:t>
            </a:r>
            <a:r>
              <a:rPr lang="en-US" sz="2400" dirty="0" smtClean="0">
                <a:latin typeface="Calibri" panose="020F0502020204030204" pitchFamily="34" charset="0"/>
                <a:cs typeface="Arial"/>
              </a:rPr>
              <a:t>IEEE </a:t>
            </a:r>
            <a:r>
              <a:rPr lang="en-US" sz="2400" dirty="0">
                <a:latin typeface="Calibri" panose="020F0502020204030204" pitchFamily="34" charset="0"/>
                <a:cs typeface="Arial"/>
              </a:rPr>
              <a:t>802c draft PAR, "Local MAC </a:t>
            </a:r>
            <a:r>
              <a:rPr lang="en-US" sz="2400" dirty="0" smtClean="0">
                <a:latin typeface="Calibri" panose="020F0502020204030204" pitchFamily="34" charset="0"/>
                <a:cs typeface="Arial"/>
              </a:rPr>
              <a:t>Addressing"  </a:t>
            </a:r>
          </a:p>
          <a:p>
            <a:pPr lvl="1" eaLnBrk="1" hangingPunct="1"/>
            <a:r>
              <a:rPr lang="en-US" sz="2000" dirty="0" smtClean="0">
                <a:latin typeface="Calibri" panose="020F0502020204030204" pitchFamily="34" charset="0"/>
                <a:cs typeface="Arial"/>
              </a:rPr>
              <a:t>Introductory </a:t>
            </a:r>
            <a:r>
              <a:rPr lang="en-US" sz="2000" dirty="0">
                <a:latin typeface="Calibri" panose="020F0502020204030204" pitchFamily="34" charset="0"/>
                <a:cs typeface="Arial"/>
              </a:rPr>
              <a:t>Remarks, Glenn Parsons, Ericsson</a:t>
            </a:r>
          </a:p>
          <a:p>
            <a:pPr eaLnBrk="1" hangingPunct="1"/>
            <a:r>
              <a:rPr lang="en-US" sz="2400" dirty="0" smtClean="0">
                <a:latin typeface="Calibri" panose="020F0502020204030204" pitchFamily="34" charset="0"/>
                <a:cs typeface="Arial"/>
              </a:rPr>
              <a:t>Presentations</a:t>
            </a:r>
            <a:endParaRPr lang="en-US" sz="2400" dirty="0">
              <a:latin typeface="Calibri" panose="020F0502020204030204" pitchFamily="34" charset="0"/>
              <a:cs typeface="Arial"/>
            </a:endParaRP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Background Material," Pat Thaler, </a:t>
            </a:r>
            <a:r>
              <a:rPr lang="en-US" sz="2000" dirty="0" smtClean="0">
                <a:latin typeface="Calibri" panose="020F0502020204030204" pitchFamily="34" charset="0"/>
                <a:cs typeface="Arial"/>
              </a:rPr>
              <a:t>Broadcom</a:t>
            </a:r>
            <a:endParaRPr lang="en-US" sz="2000" dirty="0">
              <a:latin typeface="Calibri" panose="020F0502020204030204" pitchFamily="34" charset="0"/>
              <a:cs typeface="Arial"/>
            </a:endParaRP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Some Things are Better Left Unmanaged," Dan Harkins, Aruba </a:t>
            </a:r>
            <a:r>
              <a:rPr lang="en-US" sz="2000" dirty="0" smtClean="0">
                <a:latin typeface="Calibri" panose="020F0502020204030204" pitchFamily="34" charset="0"/>
                <a:cs typeface="Arial"/>
              </a:rPr>
              <a:t>Networks</a:t>
            </a:r>
            <a:endParaRPr lang="en-US" sz="2000" dirty="0">
              <a:latin typeface="Calibri" panose="020F0502020204030204" pitchFamily="34" charset="0"/>
              <a:cs typeface="Arial"/>
            </a:endParaRP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IEEE 802 Privacy ECSG Summary of Concerns," Juan Carlos Zuniga, </a:t>
            </a:r>
            <a:r>
              <a:rPr lang="en-US" sz="2000" dirty="0" smtClean="0">
                <a:latin typeface="Calibri" panose="020F0502020204030204" pitchFamily="34" charset="0"/>
                <a:cs typeface="Arial"/>
              </a:rPr>
              <a:t>InterDigital</a:t>
            </a:r>
            <a:endParaRPr lang="en-US" sz="2000" dirty="0">
              <a:latin typeface="Calibri" panose="020F0502020204030204" pitchFamily="34" charset="0"/>
              <a:cs typeface="Arial"/>
            </a:endParaRP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Zonal Address Partitioning in the Local Space" Roger Marks, EthAirNet </a:t>
            </a:r>
            <a:r>
              <a:rPr lang="en-US" sz="2000" dirty="0" smtClean="0">
                <a:latin typeface="Calibri" panose="020F0502020204030204" pitchFamily="34" charset="0"/>
                <a:cs typeface="Arial"/>
              </a:rPr>
              <a:t>Associates</a:t>
            </a:r>
            <a:endParaRPr lang="en-US" sz="2000" dirty="0">
              <a:latin typeface="Calibri" panose="020F0502020204030204" pitchFamily="34" charset="0"/>
              <a:cs typeface="Arial"/>
            </a:endParaRP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Motivations for CID creation and encouragement for use of local addresses," Bob Grow</a:t>
            </a:r>
          </a:p>
          <a:p>
            <a:pPr lvl="1" eaLnBrk="1" hangingPunct="1"/>
            <a:r>
              <a:rPr lang="en-US" sz="2000" dirty="0" smtClean="0">
                <a:latin typeface="Calibri" panose="020F0502020204030204" pitchFamily="34" charset="0"/>
                <a:cs typeface="Arial"/>
              </a:rPr>
              <a:t>"</a:t>
            </a:r>
            <a:r>
              <a:rPr lang="en-US" sz="2000" dirty="0">
                <a:latin typeface="Calibri" panose="020F0502020204030204" pitchFamily="34" charset="0"/>
                <a:cs typeface="Arial"/>
              </a:rPr>
              <a:t>Privacy in DSRC V2X communication," John Kenney, </a:t>
            </a:r>
            <a:r>
              <a:rPr lang="en-US" sz="2000" dirty="0" smtClean="0">
                <a:latin typeface="Calibri" panose="020F0502020204030204" pitchFamily="34" charset="0"/>
                <a:cs typeface="Arial"/>
              </a:rPr>
              <a:t>Toyota</a:t>
            </a:r>
          </a:p>
          <a:p>
            <a:pPr eaLnBrk="1" hangingPunct="1"/>
            <a:r>
              <a:rPr lang="en-US" sz="2000" dirty="0">
                <a:latin typeface="Calibri" panose="020F0502020204030204" pitchFamily="34" charset="0"/>
                <a:cs typeface="Arial"/>
                <a:hlinkClick r:id="rId2"/>
              </a:rPr>
              <a:t>http://</a:t>
            </a:r>
            <a:r>
              <a:rPr lang="en-US" sz="2000" dirty="0" smtClean="0">
                <a:latin typeface="Calibri" panose="020F0502020204030204" pitchFamily="34" charset="0"/>
                <a:cs typeface="Arial"/>
                <a:hlinkClick r:id="rId2"/>
              </a:rPr>
              <a:t>www.ieee802.org/Tutorials.shtml</a:t>
            </a:r>
            <a:r>
              <a:rPr lang="en-US" sz="2000" dirty="0" smtClean="0">
                <a:latin typeface="Calibri" panose="020F0502020204030204" pitchFamily="34" charset="0"/>
                <a:cs typeface="Arial"/>
              </a:rPr>
              <a:t> </a:t>
            </a:r>
            <a:endParaRPr lang="en-US" sz="2000" dirty="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802.1 Local Address SG</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Local </a:t>
            </a:r>
            <a:r>
              <a:rPr lang="en-US" sz="2800" dirty="0" smtClean="0">
                <a:latin typeface="Calibri" panose="020F0502020204030204" pitchFamily="34" charset="0"/>
                <a:cs typeface="Arial"/>
              </a:rPr>
              <a:t>space MAC address usage </a:t>
            </a:r>
            <a:r>
              <a:rPr lang="en-US" sz="2800" dirty="0" smtClean="0">
                <a:latin typeface="Calibri" panose="020F0502020204030204" pitchFamily="34" charset="0"/>
                <a:cs typeface="Arial"/>
              </a:rPr>
              <a:t>SG</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Study Group formed to look at addressing issues from all the different points of view and potentially propose a new scope for the work (PAR)</a:t>
            </a:r>
          </a:p>
          <a:p>
            <a:pPr eaLnBrk="1" hangingPunct="1"/>
            <a:r>
              <a:rPr lang="en-US" sz="2800" dirty="0" smtClean="0">
                <a:latin typeface="Calibri" panose="020F0502020204030204" pitchFamily="34" charset="0"/>
                <a:cs typeface="Arial"/>
              </a:rPr>
              <a:t>Potential topics to be considered</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Address allocation</a:t>
            </a:r>
          </a:p>
          <a:p>
            <a:pPr lvl="1" eaLnBrk="1" hangingPunct="1"/>
            <a:r>
              <a:rPr lang="en-US" sz="2400" dirty="0" smtClean="0">
                <a:latin typeface="Calibri" panose="020F0502020204030204" pitchFamily="34" charset="0"/>
                <a:cs typeface="Arial"/>
              </a:rPr>
              <a:t>Address assignation protocol</a:t>
            </a:r>
          </a:p>
          <a:p>
            <a:pPr lvl="1" eaLnBrk="1" hangingPunct="1"/>
            <a:r>
              <a:rPr lang="en-US" sz="2400" dirty="0" smtClean="0">
                <a:latin typeface="Calibri" panose="020F0502020204030204" pitchFamily="34" charset="0"/>
                <a:cs typeface="Arial"/>
              </a:rPr>
              <a:t>Claiming </a:t>
            </a:r>
            <a:r>
              <a:rPr lang="en-US" sz="2400" dirty="0">
                <a:latin typeface="Calibri" panose="020F0502020204030204" pitchFamily="34" charset="0"/>
                <a:cs typeface="Arial"/>
              </a:rPr>
              <a:t>protocol without a </a:t>
            </a:r>
            <a:r>
              <a:rPr lang="en-US" sz="2400" dirty="0" smtClean="0">
                <a:latin typeface="Calibri" panose="020F0502020204030204" pitchFamily="34" charset="0"/>
                <a:cs typeface="Arial"/>
              </a:rPr>
              <a:t>server</a:t>
            </a:r>
            <a:endParaRPr lang="en-US" sz="2800" dirty="0" smtClean="0">
              <a:latin typeface="Calibri" panose="020F0502020204030204" pitchFamily="34" charset="0"/>
              <a:cs typeface="Arial"/>
            </a:endParaRPr>
          </a:p>
          <a:p>
            <a:pPr eaLnBrk="1" hangingPunct="1"/>
            <a:r>
              <a:rPr lang="en-US" sz="2800" dirty="0" smtClean="0">
                <a:latin typeface="Calibri" panose="020F0502020204030204" pitchFamily="34" charset="0"/>
                <a:cs typeface="Arial"/>
              </a:rPr>
              <a:t>Group to meet at January interim meeting in Atlanta</a:t>
            </a:r>
          </a:p>
          <a:p>
            <a:pPr lvl="1" eaLnBrk="1" hangingPunct="1"/>
            <a:r>
              <a:rPr lang="en-US" sz="2400" dirty="0" smtClean="0">
                <a:latin typeface="Calibri" panose="020F0502020204030204" pitchFamily="34" charset="0"/>
                <a:cs typeface="Arial"/>
              </a:rPr>
              <a:t>Agendas will be coordinated with Privacy EC SG to avoid conflicts</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155482763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13</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endParaRPr lang="en-US" sz="2400" dirty="0" smtClean="0"/>
          </a:p>
          <a:p>
            <a:pPr lvl="0"/>
            <a:r>
              <a:rPr lang="en-US" sz="2400" dirty="0" smtClean="0"/>
              <a:t>Preliminary results from trial at IETF 91 meeting</a:t>
            </a:r>
          </a:p>
          <a:p>
            <a:pPr lvl="1"/>
            <a:r>
              <a:rPr lang="en-US" sz="2400" dirty="0" smtClean="0">
                <a:latin typeface="Calibri" panose="020F0502020204030204" pitchFamily="34" charset="0"/>
              </a:rPr>
              <a:t>Carlos J. Bernardos (University Carlos III of Madrid)</a:t>
            </a:r>
            <a:endParaRPr lang="en-US" sz="2400" dirty="0">
              <a:latin typeface="Calibri" panose="020F0502020204030204" pitchFamily="34" charset="0"/>
            </a:endParaRPr>
          </a:p>
          <a:p>
            <a:pPr lvl="1"/>
            <a:endParaRPr lang="en-US" sz="2400" dirty="0">
              <a:latin typeface="Calibri" panose="020F0502020204030204" pitchFamily="34" charset="0"/>
            </a:endParaRPr>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Bob Moskowitz (Verizon)</a:t>
            </a:r>
            <a:endParaRPr lang="en-US" i="1" dirty="0" smtClean="0">
              <a:latin typeface="Calibri" panose="020F0502020204030204" pitchFamily="34" charset="0"/>
            </a:endParaRPr>
          </a:p>
          <a:p>
            <a:pPr lvl="2"/>
            <a:r>
              <a:rPr lang="en-US" i="1" dirty="0">
                <a:latin typeface="Calibri" panose="020F0502020204030204" pitchFamily="34" charset="0"/>
              </a:rPr>
              <a:t> Proposal on a MAC mediator </a:t>
            </a:r>
            <a:r>
              <a:rPr lang="en-US" i="1" dirty="0" smtClean="0">
                <a:latin typeface="Calibri" panose="020F0502020204030204" pitchFamily="34" charset="0"/>
              </a:rPr>
              <a:t>protocol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Next steps</a:t>
            </a:r>
          </a:p>
          <a:p>
            <a:pPr lvl="1"/>
            <a:r>
              <a:rPr lang="en-US" sz="2400" dirty="0" smtClean="0">
                <a:latin typeface="Calibri" panose="020F0502020204030204" pitchFamily="34" charset="0"/>
              </a:rPr>
              <a:t>Compile results from MAC privacy experiment and produce a report and follow up steps</a:t>
            </a:r>
          </a:p>
          <a:p>
            <a:pPr lvl="1"/>
            <a:r>
              <a:rPr lang="en-US" sz="2400" dirty="0" smtClean="0">
                <a:latin typeface="Calibri" panose="020F0502020204030204" pitchFamily="34" charset="0"/>
              </a:rPr>
              <a:t>Consider </a:t>
            </a:r>
            <a:r>
              <a:rPr lang="en-US" sz="2400" dirty="0" smtClean="0">
                <a:latin typeface="Calibri" panose="020F0502020204030204" pitchFamily="34" charset="0"/>
              </a:rPr>
              <a:t>developing a PAR 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smtClean="0">
                <a:latin typeface="Calibri" panose="020F0502020204030204" pitchFamily="34" charset="0"/>
              </a:rPr>
              <a:t>Upcoming </a:t>
            </a:r>
            <a:r>
              <a:rPr lang="en-US" sz="2800" dirty="0" smtClean="0">
                <a:latin typeface="Calibri" panose="020F0502020204030204" pitchFamily="34" charset="0"/>
              </a:rPr>
              <a:t>meetings</a:t>
            </a:r>
            <a:endParaRPr lang="en-US" sz="2400" dirty="0">
              <a:latin typeface="Calibri" panose="020F0502020204030204" pitchFamily="34" charset="0"/>
            </a:endParaRPr>
          </a:p>
          <a:p>
            <a:pPr lvl="1"/>
            <a:r>
              <a:rPr lang="en-US" sz="2400" dirty="0">
                <a:latin typeface="Calibri" panose="020F0502020204030204" pitchFamily="34" charset="0"/>
              </a:rPr>
              <a:t>12-15 January 2015, IEEE Interim meeting in Atlanta, GA, USA</a:t>
            </a:r>
          </a:p>
          <a:p>
            <a:pPr lvl="1"/>
            <a:r>
              <a:rPr lang="en-US" sz="2400" dirty="0">
                <a:latin typeface="Calibri" panose="020F0502020204030204" pitchFamily="34" charset="0"/>
              </a:rPr>
              <a:t>4 February 2015, (10:00 AM ET), Teleconference</a:t>
            </a:r>
          </a:p>
          <a:p>
            <a:pPr lvl="2"/>
            <a:r>
              <a:rPr lang="en-US" sz="2000" dirty="0">
                <a:latin typeface="Calibri" panose="020F0502020204030204" pitchFamily="34" charset="0"/>
              </a:rPr>
              <a:t>Potential PAR/CSD submission</a:t>
            </a:r>
          </a:p>
          <a:p>
            <a:pPr lvl="1"/>
            <a:r>
              <a:rPr lang="en-US" sz="2400" dirty="0">
                <a:latin typeface="Calibri" panose="020F0502020204030204" pitchFamily="34" charset="0"/>
              </a:rPr>
              <a:t>25 February 2015, (10:00 AM ET), Teleconference</a:t>
            </a:r>
          </a:p>
          <a:p>
            <a:pPr lvl="1"/>
            <a:r>
              <a:rPr lang="en-US" sz="2400" dirty="0">
                <a:latin typeface="Calibri" panose="020F0502020204030204" pitchFamily="34" charset="0"/>
              </a:rPr>
              <a:t>March 8-13, 2015, IEEE 802 Plenary meeting in Berlin, </a:t>
            </a:r>
            <a:r>
              <a:rPr lang="en-US" sz="2400" dirty="0" smtClean="0">
                <a:latin typeface="Calibri" panose="020F0502020204030204" pitchFamily="34" charset="0"/>
              </a:rPr>
              <a:t>Germany</a:t>
            </a:r>
            <a:endParaRPr lang="en-US" sz="2800"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6106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December 10</a:t>
            </a:r>
            <a:r>
              <a:rPr lang="en-US" sz="1800" baseline="30000" dirty="0" smtClean="0">
                <a:latin typeface="Calibri" panose="020F0502020204030204" pitchFamily="34" charset="0"/>
              </a:rPr>
              <a:t>th</a:t>
            </a:r>
            <a:r>
              <a:rPr lang="en-US" sz="1800" dirty="0" smtClean="0">
                <a:latin typeface="Calibri" panose="020F0502020204030204" pitchFamily="34" charset="0"/>
              </a:rPr>
              <a:t>, </a:t>
            </a:r>
            <a:r>
              <a:rPr lang="en-US" sz="1800" dirty="0" smtClean="0">
                <a:latin typeface="Calibri" panose="020F0502020204030204" pitchFamily="34" charset="0"/>
              </a:rPr>
              <a:t>2014,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a:latin typeface="Calibri" panose="020F0502020204030204" pitchFamily="34" charset="0"/>
              </a:rPr>
              <a:t>744 037 909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a:latin typeface="Calibri" panose="020F0502020204030204" pitchFamily="34" charset="0"/>
              </a:rPr>
              <a:t>privecsg</a:t>
            </a:r>
            <a:r>
              <a:rPr lang="en-US" sz="1600" dirty="0">
                <a:latin typeface="Calibri" panose="020F0502020204030204" pitchFamily="34" charset="0"/>
              </a:rPr>
              <a:t> </a:t>
            </a:r>
          </a:p>
          <a:p>
            <a:pPr lvl="1"/>
            <a:r>
              <a:rPr lang="en-US" sz="1600" dirty="0" smtClean="0">
                <a:latin typeface="Calibri" panose="020F0502020204030204" pitchFamily="34" charset="0"/>
              </a:rPr>
              <a:t>To join this meeting (also from mobile devices):</a:t>
            </a:r>
          </a:p>
          <a:p>
            <a:pPr marL="1143000" lvl="2" indent="-342900">
              <a:buAutoNum type="arabicPeriod"/>
            </a:pPr>
            <a:r>
              <a:rPr lang="en-US" sz="1400" dirty="0" smtClean="0">
                <a:latin typeface="Calibri" panose="020F0502020204030204" pitchFamily="34" charset="0"/>
              </a:rPr>
              <a:t>Go </a:t>
            </a:r>
            <a:r>
              <a:rPr lang="en-US" sz="1400" dirty="0">
                <a:latin typeface="Calibri" panose="020F0502020204030204" pitchFamily="34" charset="0"/>
              </a:rPr>
              <a:t>to </a:t>
            </a:r>
            <a:r>
              <a:rPr lang="en-US" sz="1200" u="sng" dirty="0">
                <a:hlinkClick r:id="rId3"/>
              </a:rPr>
              <a:t>https://</a:t>
            </a:r>
            <a:r>
              <a:rPr lang="en-US" sz="1200" u="sng" dirty="0" smtClean="0">
                <a:hlinkClick r:id="rId3"/>
              </a:rPr>
              <a:t>premconf.webex.com/premconf/j.php?MTID=m46106dfd8a3ed98e2f420cf5b86c6b5b</a:t>
            </a:r>
            <a:endParaRPr lang="en-US" sz="1400" dirty="0" smtClean="0">
              <a:latin typeface="Calibri" panose="020F0502020204030204" pitchFamily="34" charset="0"/>
            </a:endParaRPr>
          </a:p>
          <a:p>
            <a:pPr marL="800100" lvl="2" indent="0">
              <a:buNone/>
            </a:pPr>
            <a:r>
              <a:rPr lang="en-US" sz="1400" dirty="0" smtClean="0">
                <a:latin typeface="Calibri" panose="020F0502020204030204" pitchFamily="34" charset="0"/>
              </a:rPr>
              <a:t>2</a:t>
            </a:r>
            <a:r>
              <a:rPr lang="en-US" sz="1400" dirty="0">
                <a:latin typeface="Calibri" panose="020F0502020204030204" pitchFamily="34" charset="0"/>
              </a:rPr>
              <a:t>. If requested, enter your name and email address. </a:t>
            </a:r>
          </a:p>
          <a:p>
            <a:pPr marL="800100" lvl="2" indent="0">
              <a:buNone/>
            </a:pPr>
            <a:r>
              <a:rPr lang="en-US" sz="1400" dirty="0">
                <a:latin typeface="Calibri" panose="020F0502020204030204" pitchFamily="34" charset="0"/>
              </a:rPr>
              <a:t>3. If a password is required, enter the meeting password: </a:t>
            </a:r>
            <a:r>
              <a:rPr lang="en-US" sz="1400" dirty="0" err="1">
                <a:latin typeface="Calibri" panose="020F0502020204030204" pitchFamily="34" charset="0"/>
              </a:rPr>
              <a:t>privecsg</a:t>
            </a:r>
            <a:r>
              <a:rPr lang="en-US" sz="1400" dirty="0">
                <a:latin typeface="Calibri" panose="020F0502020204030204" pitchFamily="34" charset="0"/>
              </a:rPr>
              <a:t> </a:t>
            </a:r>
          </a:p>
          <a:p>
            <a:pPr marL="800100" lvl="2" indent="0">
              <a:buNone/>
            </a:pPr>
            <a:r>
              <a:rPr lang="en-US" sz="1400" dirty="0">
                <a:latin typeface="Calibri" panose="020F0502020204030204" pitchFamily="34" charset="0"/>
              </a:rPr>
              <a:t>4. Click "Join". </a:t>
            </a:r>
          </a:p>
          <a:p>
            <a:pPr marL="800100" lvl="2" indent="0">
              <a:buNone/>
            </a:pPr>
            <a:r>
              <a:rPr lang="en-US" sz="1400" dirty="0">
                <a:latin typeface="Calibri" panose="020F0502020204030204" pitchFamily="34" charset="0"/>
              </a:rPr>
              <a:t>5. Follow the instructions that appear on your screen. </a:t>
            </a:r>
            <a:endParaRPr lang="en-US" sz="1600" dirty="0">
              <a:latin typeface="Calibri" panose="020F0502020204030204" pitchFamily="34" charset="0"/>
            </a:endParaRPr>
          </a:p>
          <a:p>
            <a:pPr lvl="1"/>
            <a:r>
              <a:rPr lang="en-US" sz="1600" dirty="0">
                <a:latin typeface="Calibri" panose="020F0502020204030204" pitchFamily="34" charset="0"/>
              </a:rPr>
              <a:t>To view in other time zones or languages, please click the link: </a:t>
            </a:r>
          </a:p>
          <a:p>
            <a:pPr lvl="1"/>
            <a:r>
              <a:rPr lang="en-US" sz="1200" u="sng" dirty="0">
                <a:hlinkClick r:id="rId4"/>
              </a:rPr>
              <a:t>https://</a:t>
            </a:r>
            <a:r>
              <a:rPr lang="en-US" sz="1200" u="sng" dirty="0" smtClean="0">
                <a:hlinkClick r:id="rId4"/>
              </a:rPr>
              <a:t>premconf.webex.com/premconf/j.php?MTID=m542a81b22d91b4dc449ce9745ebe9b4f</a:t>
            </a:r>
            <a:endParaRPr lang="en-US" sz="1200" u="sng" dirty="0" smtClean="0"/>
          </a:p>
          <a:p>
            <a:pPr lvl="1"/>
            <a:r>
              <a:rPr lang="en-US" sz="1800" dirty="0" smtClean="0">
                <a:latin typeface="Calibri" panose="020F0502020204030204" pitchFamily="34" charset="0"/>
              </a:rPr>
              <a:t>Teleconference </a:t>
            </a:r>
            <a:r>
              <a:rPr lang="en-US" sz="1800" dirty="0" smtClean="0">
                <a:latin typeface="Calibri" panose="020F0502020204030204" pitchFamily="34" charset="0"/>
              </a:rPr>
              <a:t>information</a:t>
            </a:r>
            <a:endParaRPr lang="en-US" sz="1800" dirty="0">
              <a:latin typeface="Calibri" panose="020F0502020204030204" pitchFamily="34" charset="0"/>
            </a:endParaRPr>
          </a:p>
          <a:p>
            <a:pPr lvl="1"/>
            <a:r>
              <a:rPr lang="en-US" sz="1600" dirty="0" smtClean="0">
                <a:latin typeface="Calibri" panose="020F0502020204030204" pitchFamily="34" charset="0"/>
              </a:rPr>
              <a:t>Show </a:t>
            </a:r>
            <a:r>
              <a:rPr lang="en-US" sz="1600" dirty="0">
                <a:latin typeface="Calibri" panose="020F0502020204030204" pitchFamily="34" charset="0"/>
              </a:rPr>
              <a:t>global numbers: </a:t>
            </a:r>
            <a:r>
              <a:rPr lang="en-US" sz="1400" dirty="0">
                <a:latin typeface="Calibri" panose="020F0502020204030204" pitchFamily="34" charset="0"/>
                <a:hlinkClick r:id="rId5"/>
              </a:rPr>
              <a:t>https://</a:t>
            </a:r>
            <a:r>
              <a:rPr lang="en-US" sz="1400" dirty="0" smtClean="0">
                <a:latin typeface="Calibri" panose="020F0502020204030204" pitchFamily="34" charset="0"/>
                <a:hlinkClick r:id="rId5"/>
              </a:rPr>
              <a:t>www.myrcplus.com/cnums.asp?bwebid=8369444&amp;ppc=542167&amp;num=1&amp;num2=1719-867-1571</a:t>
            </a:r>
            <a:r>
              <a:rPr lang="en-US" sz="1400" dirty="0" smtClean="0">
                <a:latin typeface="Calibri" panose="020F0502020204030204" pitchFamily="34" charset="0"/>
              </a:rPr>
              <a:t>  </a:t>
            </a:r>
            <a:endParaRPr lang="en-US" sz="1600" dirty="0">
              <a:latin typeface="Calibri" panose="020F0502020204030204" pitchFamily="34" charset="0"/>
            </a:endParaRPr>
          </a:p>
          <a:p>
            <a:pPr lvl="1"/>
            <a:r>
              <a:rPr lang="en-US" sz="1600" dirty="0">
                <a:latin typeface="Calibri" panose="020F0502020204030204" pitchFamily="34" charset="0"/>
              </a:rPr>
              <a:t>Attendee 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Local </a:t>
            </a:r>
            <a:r>
              <a:rPr lang="en-US" sz="1800" dirty="0">
                <a:latin typeface="Calibri" panose="020F0502020204030204" pitchFamily="34" charset="0"/>
              </a:rPr>
              <a:t>Space Address Usage SG (802c PAR)</a:t>
            </a:r>
          </a:p>
          <a:p>
            <a:pPr lvl="1"/>
            <a:r>
              <a:rPr lang="en-US" sz="1800" dirty="0" smtClean="0">
                <a:latin typeface="Calibri" panose="020F0502020204030204" pitchFamily="34" charset="0"/>
              </a:rPr>
              <a:t>IETF </a:t>
            </a:r>
            <a:r>
              <a:rPr lang="en-US" sz="1800" dirty="0">
                <a:latin typeface="Calibri" panose="020F0502020204030204" pitchFamily="34" charset="0"/>
              </a:rPr>
              <a:t>MAC address randomization trial preliminary results</a:t>
            </a: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a:t>
            </a:r>
            <a:r>
              <a:rPr lang="en-US" sz="1600" dirty="0" smtClean="0">
                <a:latin typeface="Calibri" panose="020F0502020204030204" pitchFamily="34" charset="0"/>
              </a:rPr>
              <a:t>Layer </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b="1" dirty="0" smtClean="0">
                <a:latin typeface="Calibri" panose="020F0502020204030204" pitchFamily="34" charset="0"/>
              </a:rPr>
              <a:t>Proposals </a:t>
            </a:r>
            <a:r>
              <a:rPr lang="en-US" sz="1600" b="1"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935</TotalTime>
  <Words>1252</Words>
  <Application>Microsoft Office PowerPoint</Application>
  <PresentationFormat>On-screen Show (4:3)</PresentationFormat>
  <Paragraphs>189</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Helvetica</vt:lpstr>
      <vt:lpstr>Times</vt:lpstr>
      <vt:lpstr>Times New Roman</vt:lpstr>
      <vt:lpstr>Template</vt:lpstr>
      <vt:lpstr>IEEE 802 EC Privacy Recommendation Study Group December 10th, 2014, Conference Call</vt:lpstr>
      <vt:lpstr>Conference Call Details </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802c PAR Discussions</vt:lpstr>
      <vt:lpstr>802.1 Local Address SG</vt:lpstr>
      <vt:lpstr>Trial at IETF meeting</vt:lpstr>
      <vt:lpstr>Business#3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219</cp:revision>
  <cp:lastPrinted>1998-02-10T13:28:06Z</cp:lastPrinted>
  <dcterms:created xsi:type="dcterms:W3CDTF">2011-12-30T17:06:23Z</dcterms:created>
  <dcterms:modified xsi:type="dcterms:W3CDTF">2014-12-09T20:15:32Z</dcterms:modified>
</cp:coreProperties>
</file>