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2" r:id="rId2"/>
    <p:sldId id="291" r:id="rId3"/>
    <p:sldId id="292" r:id="rId4"/>
    <p:sldId id="295" r:id="rId5"/>
    <p:sldId id="299" r:id="rId6"/>
    <p:sldId id="296" r:id="rId7"/>
    <p:sldId id="293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6" autoAdjust="0"/>
    <p:restoredTop sz="99290" autoAdjust="0"/>
  </p:normalViewPr>
  <p:slideViewPr>
    <p:cSldViewPr>
      <p:cViewPr varScale="1">
        <p:scale>
          <a:sx n="74" d="100"/>
          <a:sy n="74" d="100"/>
        </p:scale>
        <p:origin x="139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  <p:sp>
        <p:nvSpPr>
          <p:cNvPr id="4" name="Shape 2"/>
          <p:cNvSpPr/>
          <p:nvPr userDrawn="1"/>
        </p:nvSpPr>
        <p:spPr>
          <a:xfrm>
            <a:off x="6869008" y="76200"/>
            <a:ext cx="2046392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r">
              <a:defRPr sz="14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 b="0"/>
            </a:pPr>
            <a:r>
              <a:rPr sz="1400" b="1" dirty="0" smtClean="0"/>
              <a:t>privecsg-14-</a:t>
            </a:r>
            <a:r>
              <a:rPr lang="en-US" sz="1400" b="1" dirty="0" smtClean="0"/>
              <a:t>0017</a:t>
            </a:r>
            <a:r>
              <a:rPr sz="1400" b="1" dirty="0" smtClean="0"/>
              <a:t>-00-0000</a:t>
            </a:r>
            <a:endParaRPr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privecsg/documents" TargetMode="External"/><Relationship Id="rId2" Type="http://schemas.openxmlformats.org/officeDocument/2006/relationships/hyperlink" Target="http://www.ieee802.org/PrivRecs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ools.ietf.org/html/rfc6973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4175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IEEE 802 EC </a:t>
            </a:r>
            <a:br>
              <a:rPr lang="en-US" dirty="0" smtClean="0">
                <a:latin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</a:rPr>
              <a:t>Privacy Recommendation Study Group</a:t>
            </a:r>
            <a:br>
              <a:rPr lang="en-US" dirty="0" smtClean="0">
                <a:latin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</a:rPr>
              <a:t>Update to IEEE802-EC </a:t>
            </a:r>
            <a:br>
              <a:rPr lang="en-US" dirty="0" smtClean="0">
                <a:latin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</a:rPr>
              <a:t>@ Nov 2014 Plenary meeting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419600"/>
            <a:ext cx="7239000" cy="1752600"/>
          </a:xfrm>
        </p:spPr>
        <p:txBody>
          <a:bodyPr/>
          <a:lstStyle/>
          <a:p>
            <a:r>
              <a:rPr lang="en-US" sz="2800" dirty="0" smtClean="0">
                <a:latin typeface="Calibri" panose="020F0502020204030204" pitchFamily="34" charset="0"/>
              </a:rPr>
              <a:t>2014-11-03</a:t>
            </a:r>
            <a:r>
              <a:rPr lang="en-US" sz="2800" dirty="0">
                <a:latin typeface="Calibri" panose="020F0502020204030204" pitchFamily="34" charset="0"/>
              </a:rPr>
              <a:t/>
            </a:r>
            <a:br>
              <a:rPr lang="en-US" sz="2800" dirty="0">
                <a:latin typeface="Calibri" panose="020F0502020204030204" pitchFamily="34" charset="0"/>
              </a:rPr>
            </a:br>
            <a:r>
              <a:rPr lang="en-US" sz="2800" dirty="0" smtClean="0">
                <a:latin typeface="Calibri" panose="020F0502020204030204" pitchFamily="34" charset="0"/>
              </a:rPr>
              <a:t>Juan Carlos Zuniga, InterDigital Labs</a:t>
            </a:r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(EC SG Chair</a:t>
            </a:r>
            <a:r>
              <a:rPr lang="en-US" sz="2800" dirty="0">
                <a:latin typeface="Calibri" panose="020F0502020204030204" pitchFamily="34" charset="0"/>
              </a:rPr>
              <a:t>)</a:t>
            </a:r>
          </a:p>
          <a:p>
            <a:endParaRPr lang="en-US" sz="28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anose="020F0502020204030204" pitchFamily="34" charset="0"/>
              </a:rPr>
              <a:t>IEEE 802 EC Privacy SG – Background 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Calibri" panose="020F0502020204030204" pitchFamily="34" charset="0"/>
              </a:rPr>
              <a:t>Creation </a:t>
            </a:r>
            <a:r>
              <a:rPr lang="en-US" sz="2800" dirty="0">
                <a:latin typeface="Calibri" panose="020F0502020204030204" pitchFamily="34" charset="0"/>
              </a:rPr>
              <a:t>of an Executive Committee Study Group on Privacy </a:t>
            </a:r>
            <a:r>
              <a:rPr lang="en-US" sz="2800" dirty="0" smtClean="0">
                <a:latin typeface="Calibri" panose="020F0502020204030204" pitchFamily="34" charset="0"/>
              </a:rPr>
              <a:t>Recommendations (2014-07-18)</a:t>
            </a:r>
            <a:endParaRPr lang="en-US" sz="2800" dirty="0">
              <a:latin typeface="Calibri" panose="020F0502020204030204" pitchFamily="34" charset="0"/>
            </a:endParaRPr>
          </a:p>
          <a:p>
            <a:pPr lvl="1" eaLnBrk="1" hangingPunct="1"/>
            <a:endParaRPr lang="en-US" sz="2400" dirty="0">
              <a:latin typeface="Calibri" panose="020F0502020204030204" pitchFamily="34" charset="0"/>
            </a:endParaRPr>
          </a:p>
          <a:p>
            <a:pPr eaLnBrk="1" hangingPunct="1"/>
            <a:r>
              <a:rPr lang="en-US" sz="2800" dirty="0">
                <a:latin typeface="Calibri" panose="020F0502020204030204" pitchFamily="34" charset="0"/>
              </a:rPr>
              <a:t>Chartered to run until November 2014 with an expectation of renewal through March 2015</a:t>
            </a:r>
          </a:p>
          <a:p>
            <a:pPr lvl="1" eaLnBrk="1" hangingPunct="1"/>
            <a:endParaRPr lang="en-US" sz="2400" dirty="0">
              <a:latin typeface="Calibri" panose="020F0502020204030204" pitchFamily="34" charset="0"/>
            </a:endParaRPr>
          </a:p>
          <a:p>
            <a:pPr eaLnBrk="1" hangingPunct="1"/>
            <a:r>
              <a:rPr lang="en-US" sz="2800" dirty="0" smtClean="0">
                <a:latin typeface="Calibri" panose="020F0502020204030204" pitchFamily="34" charset="0"/>
              </a:rPr>
              <a:t>Advancing work </a:t>
            </a:r>
            <a:r>
              <a:rPr lang="en-US" sz="2800" dirty="0">
                <a:latin typeface="Calibri" panose="020F0502020204030204" pitchFamily="34" charset="0"/>
              </a:rPr>
              <a:t>with teleconferences and email </a:t>
            </a:r>
            <a:r>
              <a:rPr lang="en-US" sz="2800" dirty="0" smtClean="0">
                <a:latin typeface="Calibri" panose="020F0502020204030204" pitchFamily="34" charset="0"/>
              </a:rPr>
              <a:t>discussions</a:t>
            </a:r>
            <a:endParaRPr 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4136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27038"/>
            <a:ext cx="8229600" cy="1173162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anose="020F0502020204030204" pitchFamily="34" charset="0"/>
              </a:rPr>
              <a:t>Call for Contributions </a:t>
            </a:r>
            <a:br>
              <a:rPr lang="en-US" dirty="0" smtClean="0">
                <a:latin typeface="Calibri" panose="020F0502020204030204" pitchFamily="34" charset="0"/>
              </a:rPr>
            </a:b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46200"/>
            <a:ext cx="8229600" cy="55118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Calibri" panose="020F0502020204030204" pitchFamily="34" charset="0"/>
              </a:rPr>
              <a:t>Current topics being considered by SG include:</a:t>
            </a:r>
          </a:p>
          <a:p>
            <a:pPr lvl="4" eaLnBrk="1" hangingPunct="1"/>
            <a:endParaRPr lang="en-US" sz="1800" dirty="0" smtClean="0">
              <a:latin typeface="Calibri" panose="020F0502020204030204" pitchFamily="34" charset="0"/>
            </a:endParaRPr>
          </a:p>
          <a:p>
            <a:pPr marL="914400" lvl="1" indent="-457200" eaLnBrk="1" hangingPunct="1">
              <a:buAutoNum type="arabicParenBoth"/>
            </a:pPr>
            <a:r>
              <a:rPr lang="en-US" sz="2400" dirty="0" smtClean="0">
                <a:latin typeface="Calibri" panose="020F0502020204030204" pitchFamily="34" charset="0"/>
              </a:rPr>
              <a:t>Threat </a:t>
            </a:r>
            <a:r>
              <a:rPr lang="en-US" sz="2400" dirty="0">
                <a:latin typeface="Calibri" panose="020F0502020204030204" pitchFamily="34" charset="0"/>
              </a:rPr>
              <a:t>Model for Privacy at Link </a:t>
            </a:r>
            <a:r>
              <a:rPr lang="en-US" sz="2400" dirty="0" smtClean="0">
                <a:latin typeface="Calibri" panose="020F0502020204030204" pitchFamily="34" charset="0"/>
              </a:rPr>
              <a:t>Layer </a:t>
            </a:r>
          </a:p>
          <a:p>
            <a:pPr marL="914400" lvl="1" indent="-457200" eaLnBrk="1" hangingPunct="1">
              <a:buAutoNum type="arabicParenBoth"/>
            </a:pPr>
            <a:r>
              <a:rPr lang="en-US" sz="2400" dirty="0" smtClean="0">
                <a:latin typeface="Calibri" panose="020F0502020204030204" pitchFamily="34" charset="0"/>
              </a:rPr>
              <a:t>Privacy </a:t>
            </a:r>
            <a:r>
              <a:rPr lang="en-US" sz="2400" dirty="0">
                <a:latin typeface="Calibri" panose="020F0502020204030204" pitchFamily="34" charset="0"/>
              </a:rPr>
              <a:t>Issues at Link Layer</a:t>
            </a:r>
          </a:p>
          <a:p>
            <a:pPr lvl="1" eaLnBrk="1" hangingPunct="1"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(3) Proposals </a:t>
            </a:r>
            <a:r>
              <a:rPr lang="en-US" sz="2400" dirty="0">
                <a:latin typeface="Calibri" panose="020F0502020204030204" pitchFamily="34" charset="0"/>
              </a:rPr>
              <a:t>regarding functionalities in IEEE 802 protocols to improve Privacy</a:t>
            </a:r>
          </a:p>
          <a:p>
            <a:pPr lvl="1" eaLnBrk="1" hangingPunct="1"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(4) Proposals </a:t>
            </a:r>
            <a:r>
              <a:rPr lang="en-US" sz="2400" dirty="0">
                <a:latin typeface="Calibri" panose="020F0502020204030204" pitchFamily="34" charset="0"/>
              </a:rPr>
              <a:t>regarding measuring levels of Privacy on Internet </a:t>
            </a:r>
            <a:r>
              <a:rPr lang="en-US" sz="2400" dirty="0" smtClean="0">
                <a:latin typeface="Calibri" panose="020F0502020204030204" pitchFamily="34" charset="0"/>
              </a:rPr>
              <a:t>protocols</a:t>
            </a:r>
            <a:endParaRPr lang="en-US" sz="2400" dirty="0">
              <a:latin typeface="Calibri" panose="020F0502020204030204" pitchFamily="34" charset="0"/>
            </a:endParaRPr>
          </a:p>
          <a:p>
            <a:pPr lvl="1" eaLnBrk="1" hangingPunct="1"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(5) Implications of MAC address changes</a:t>
            </a:r>
          </a:p>
          <a:p>
            <a:pPr lvl="1" eaLnBrk="1" hangingPunct="1"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(6) Other…</a:t>
            </a:r>
            <a:endParaRPr lang="en-U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3244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Privacy EC SG - Progress so far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7637"/>
            <a:ext cx="8382000" cy="4754563"/>
          </a:xfrm>
        </p:spPr>
        <p:txBody>
          <a:bodyPr>
            <a:noAutofit/>
          </a:bodyPr>
          <a:lstStyle/>
          <a:p>
            <a:r>
              <a:rPr lang="en-US" sz="2800" dirty="0">
                <a:latin typeface="Calibri" panose="020F0502020204030204" pitchFamily="34" charset="0"/>
              </a:rPr>
              <a:t>3 September 2014, EC SG </a:t>
            </a:r>
            <a:r>
              <a:rPr lang="en-US" sz="2800" dirty="0" smtClean="0">
                <a:latin typeface="Calibri" panose="020F0502020204030204" pitchFamily="34" charset="0"/>
              </a:rPr>
              <a:t>Teleconference</a:t>
            </a:r>
          </a:p>
          <a:p>
            <a:pPr lvl="3"/>
            <a:endParaRPr lang="en-US" sz="400" dirty="0">
              <a:latin typeface="Calibri" panose="020F0502020204030204" pitchFamily="34" charset="0"/>
            </a:endParaRPr>
          </a:p>
          <a:p>
            <a:r>
              <a:rPr lang="en-US" sz="2800" dirty="0" err="1">
                <a:latin typeface="Calibri" panose="020F0502020204030204" pitchFamily="34" charset="0"/>
              </a:rPr>
              <a:t>Priv</a:t>
            </a:r>
            <a:r>
              <a:rPr lang="en-US" sz="2800" dirty="0">
                <a:latin typeface="Calibri" panose="020F0502020204030204" pitchFamily="34" charset="0"/>
              </a:rPr>
              <a:t> Rec EC SG </a:t>
            </a:r>
            <a:r>
              <a:rPr lang="en-US" sz="2800" dirty="0" smtClean="0">
                <a:latin typeface="Calibri" panose="020F0502020204030204" pitchFamily="34" charset="0"/>
              </a:rPr>
              <a:t>presentations at 802.1/802.3 </a:t>
            </a:r>
            <a:r>
              <a:rPr lang="en-US" sz="2800" dirty="0">
                <a:latin typeface="Calibri" panose="020F0502020204030204" pitchFamily="34" charset="0"/>
              </a:rPr>
              <a:t>WGs Interim meeting in Ottawa, Canada - </a:t>
            </a:r>
            <a:r>
              <a:rPr lang="en-US" sz="2800" dirty="0" smtClean="0">
                <a:latin typeface="Calibri" panose="020F0502020204030204" pitchFamily="34" charset="0"/>
              </a:rPr>
              <a:t>Sep </a:t>
            </a:r>
            <a:r>
              <a:rPr lang="en-US" sz="2800" dirty="0">
                <a:latin typeface="Calibri" panose="020F0502020204030204" pitchFamily="34" charset="0"/>
              </a:rPr>
              <a:t>8 and 9</a:t>
            </a:r>
          </a:p>
          <a:p>
            <a:pPr lvl="4"/>
            <a:endParaRPr lang="en-US" sz="800" dirty="0">
              <a:latin typeface="Calibri" panose="020F0502020204030204" pitchFamily="34" charset="0"/>
            </a:endParaRPr>
          </a:p>
          <a:p>
            <a:r>
              <a:rPr lang="en-US" sz="2800" dirty="0" err="1">
                <a:latin typeface="Calibri" panose="020F0502020204030204" pitchFamily="34" charset="0"/>
              </a:rPr>
              <a:t>Priv</a:t>
            </a:r>
            <a:r>
              <a:rPr lang="en-US" sz="2800" dirty="0">
                <a:latin typeface="Calibri" panose="020F0502020204030204" pitchFamily="34" charset="0"/>
              </a:rPr>
              <a:t> Rec EC SG </a:t>
            </a:r>
            <a:r>
              <a:rPr lang="en-US" sz="2800" dirty="0" smtClean="0">
                <a:latin typeface="Calibri" panose="020F0502020204030204" pitchFamily="34" charset="0"/>
              </a:rPr>
              <a:t>presentations at 802 </a:t>
            </a:r>
            <a:r>
              <a:rPr lang="en-US" sz="2800" dirty="0">
                <a:latin typeface="Calibri" panose="020F0502020204030204" pitchFamily="34" charset="0"/>
              </a:rPr>
              <a:t>Wireless WGs </a:t>
            </a:r>
            <a:r>
              <a:rPr lang="en-US" sz="2800" dirty="0" smtClean="0">
                <a:latin typeface="Calibri" panose="020F0502020204030204" pitchFamily="34" charset="0"/>
              </a:rPr>
              <a:t>interim </a:t>
            </a:r>
            <a:r>
              <a:rPr lang="en-US" sz="2800" dirty="0">
                <a:latin typeface="Calibri" panose="020F0502020204030204" pitchFamily="34" charset="0"/>
              </a:rPr>
              <a:t>meeting in Athens, Greece – week of </a:t>
            </a:r>
            <a:r>
              <a:rPr lang="en-US" sz="2800" dirty="0" smtClean="0">
                <a:latin typeface="Calibri" panose="020F0502020204030204" pitchFamily="34" charset="0"/>
              </a:rPr>
              <a:t>Sep 15</a:t>
            </a:r>
          </a:p>
          <a:p>
            <a:pPr lvl="5"/>
            <a:endParaRPr lang="en-US" sz="900" dirty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1 October </a:t>
            </a:r>
            <a:r>
              <a:rPr lang="en-US" sz="2800" dirty="0" smtClean="0">
                <a:latin typeface="Calibri" panose="020F0502020204030204" pitchFamily="34" charset="0"/>
              </a:rPr>
              <a:t>2014, EC SG Teleconference</a:t>
            </a:r>
          </a:p>
          <a:p>
            <a:pPr lvl="4"/>
            <a:endParaRPr lang="en-US" sz="600" dirty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22 October </a:t>
            </a:r>
            <a:r>
              <a:rPr lang="en-US" sz="2800" dirty="0" smtClean="0">
                <a:latin typeface="Calibri" panose="020F0502020204030204" pitchFamily="34" charset="0"/>
              </a:rPr>
              <a:t>2014, EC SG Teleconference</a:t>
            </a:r>
          </a:p>
          <a:p>
            <a:pPr lvl="3"/>
            <a:endParaRPr lang="en-US" sz="400" dirty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Several discussions on the mailing list, especially about MAC-based tracking issues and </a:t>
            </a:r>
            <a:r>
              <a:rPr lang="en-US" sz="2800" dirty="0" smtClean="0">
                <a:latin typeface="Calibri" panose="020F0502020204030204" pitchFamily="34" charset="0"/>
              </a:rPr>
              <a:t>implications</a:t>
            </a:r>
            <a:endParaRPr 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79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November Plenary Meeting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4754563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Two evening slots </a:t>
            </a:r>
            <a:r>
              <a:rPr lang="en-US" sz="2800" b="1" dirty="0" smtClean="0">
                <a:latin typeface="Calibri" panose="020F0502020204030204" pitchFamily="34" charset="0"/>
              </a:rPr>
              <a:t>to allow participation from most WGs</a:t>
            </a:r>
          </a:p>
          <a:p>
            <a:pPr lvl="1"/>
            <a:r>
              <a:rPr lang="en-US" sz="2600" dirty="0" smtClean="0">
                <a:latin typeface="Calibri" panose="020F0502020204030204" pitchFamily="34" charset="0"/>
              </a:rPr>
              <a:t>Tuesday and Thursday, 19:30-21:30 </a:t>
            </a:r>
            <a:r>
              <a:rPr lang="en-US" sz="2600" dirty="0" err="1" smtClean="0">
                <a:latin typeface="Calibri" panose="020F0502020204030204" pitchFamily="34" charset="0"/>
              </a:rPr>
              <a:t>hrs</a:t>
            </a:r>
            <a:endParaRPr lang="en-US" sz="1800" dirty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Agenda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802c PAR comments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802 EC report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Privacy PAR discussion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Threat model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IETF MAC randomization trial</a:t>
            </a:r>
            <a:endParaRPr lang="en-US" sz="1600" dirty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Can the EC allow the 802 EC Privacy Recommendation SG submitting comments on the 802c PAR after the deadline?</a:t>
            </a:r>
          </a:p>
        </p:txBody>
      </p:sp>
    </p:spTree>
    <p:extLst>
      <p:ext uri="{BB962C8B-B14F-4D97-AF65-F5344CB8AC3E}">
        <p14:creationId xmlns:p14="http://schemas.microsoft.com/office/powerpoint/2010/main" val="108493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Resources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7637"/>
            <a:ext cx="8382000" cy="4754563"/>
          </a:xfrm>
        </p:spPr>
        <p:txBody>
          <a:bodyPr>
            <a:noAutofit/>
          </a:bodyPr>
          <a:lstStyle/>
          <a:p>
            <a:r>
              <a:rPr lang="en-US" sz="3000" dirty="0" smtClean="0">
                <a:latin typeface="Calibri" panose="020F0502020204030204" pitchFamily="34" charset="0"/>
              </a:rPr>
              <a:t>EC SG Web Page</a:t>
            </a:r>
          </a:p>
          <a:p>
            <a:pPr lvl="1"/>
            <a:r>
              <a:rPr lang="en-US" sz="2600" dirty="0">
                <a:latin typeface="Calibri" panose="020F0502020204030204" pitchFamily="34" charset="0"/>
                <a:hlinkClick r:id="rId2"/>
              </a:rPr>
              <a:t>http://www.ieee802.org/PrivRecsg</a:t>
            </a:r>
            <a:r>
              <a:rPr lang="en-US" sz="2600" dirty="0" smtClean="0">
                <a:latin typeface="Calibri" panose="020F0502020204030204" pitchFamily="34" charset="0"/>
                <a:hlinkClick r:id="rId2"/>
              </a:rPr>
              <a:t>/</a:t>
            </a:r>
            <a:r>
              <a:rPr lang="en-US" sz="2600" dirty="0" smtClean="0">
                <a:latin typeface="Calibri" panose="020F0502020204030204" pitchFamily="34" charset="0"/>
              </a:rPr>
              <a:t> </a:t>
            </a:r>
          </a:p>
          <a:p>
            <a:r>
              <a:rPr lang="en-US" sz="3000" dirty="0" smtClean="0">
                <a:latin typeface="Calibri" panose="020F0502020204030204" pitchFamily="34" charset="0"/>
              </a:rPr>
              <a:t>Mailing list (reflector)</a:t>
            </a:r>
          </a:p>
          <a:p>
            <a:pPr lvl="1"/>
            <a:r>
              <a:rPr lang="en-US" sz="2400" i="1" dirty="0" smtClean="0"/>
              <a:t>stds-802-privacy@listserv.ieee.org </a:t>
            </a:r>
            <a:endParaRPr lang="en-US" sz="2600" dirty="0" smtClean="0">
              <a:latin typeface="Calibri" panose="020F0502020204030204" pitchFamily="34" charset="0"/>
            </a:endParaRPr>
          </a:p>
          <a:p>
            <a:r>
              <a:rPr lang="en-US" sz="3000" dirty="0" smtClean="0">
                <a:latin typeface="Calibri" panose="020F0502020204030204" pitchFamily="34" charset="0"/>
              </a:rPr>
              <a:t>Mentor (document repository)</a:t>
            </a:r>
          </a:p>
          <a:p>
            <a:pPr lvl="1"/>
            <a:r>
              <a:rPr lang="en-US" sz="2600" dirty="0">
                <a:latin typeface="Calibri" panose="020F0502020204030204" pitchFamily="34" charset="0"/>
                <a:hlinkClick r:id="rId3"/>
              </a:rPr>
              <a:t>https://</a:t>
            </a:r>
            <a:r>
              <a:rPr lang="en-US" sz="2600" dirty="0" smtClean="0">
                <a:latin typeface="Calibri" panose="020F0502020204030204" pitchFamily="34" charset="0"/>
                <a:hlinkClick r:id="rId3"/>
              </a:rPr>
              <a:t>mentor.ieee.org/privecsg/documents</a:t>
            </a:r>
            <a:r>
              <a:rPr lang="en-US" sz="2600" dirty="0" smtClean="0">
                <a:latin typeface="Calibri" panose="020F0502020204030204" pitchFamily="34" charset="0"/>
              </a:rPr>
              <a:t> </a:t>
            </a:r>
          </a:p>
          <a:p>
            <a:r>
              <a:rPr lang="en-US" sz="3000" dirty="0" smtClean="0">
                <a:latin typeface="Calibri" panose="020F0502020204030204" pitchFamily="34" charset="0"/>
              </a:rPr>
              <a:t>RFC </a:t>
            </a:r>
            <a:r>
              <a:rPr lang="en-US" sz="3000" dirty="0">
                <a:latin typeface="Calibri" panose="020F0502020204030204" pitchFamily="34" charset="0"/>
              </a:rPr>
              <a:t>6973 - Privacy Considerations for Internet Protocols</a:t>
            </a:r>
            <a:endParaRPr lang="en-US" sz="3000" dirty="0" smtClean="0">
              <a:latin typeface="Calibri" panose="020F0502020204030204" pitchFamily="34" charset="0"/>
            </a:endParaRPr>
          </a:p>
          <a:p>
            <a:pPr lvl="1"/>
            <a:r>
              <a:rPr lang="en-US" sz="2600" dirty="0">
                <a:latin typeface="Calibri" panose="020F0502020204030204" pitchFamily="34" charset="0"/>
                <a:hlinkClick r:id="rId4"/>
              </a:rPr>
              <a:t>http://</a:t>
            </a:r>
            <a:r>
              <a:rPr lang="en-US" sz="2600" dirty="0" smtClean="0">
                <a:latin typeface="Calibri" panose="020F0502020204030204" pitchFamily="34" charset="0"/>
                <a:hlinkClick r:id="rId4"/>
              </a:rPr>
              <a:t>tools.ietf.org/html/rfc6973</a:t>
            </a:r>
            <a:r>
              <a:rPr lang="en-US" sz="2600" dirty="0" smtClean="0">
                <a:latin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87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227013" y="6634163"/>
            <a:ext cx="230187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B58EAE5-B766-9449-BC36-99B08381779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253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anose="020F0502020204030204" pitchFamily="34" charset="0"/>
              </a:rPr>
              <a:t>MAC randomization trial at IETF meeting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46200"/>
            <a:ext cx="8229600" cy="55118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Calibri" panose="020F0502020204030204" pitchFamily="34" charset="0"/>
              </a:rPr>
              <a:t>Planning to </a:t>
            </a:r>
            <a:r>
              <a:rPr lang="en-US" sz="2800" dirty="0">
                <a:latin typeface="Calibri" panose="020F0502020204030204" pitchFamily="34" charset="0"/>
              </a:rPr>
              <a:t>perform an opt-in trial </a:t>
            </a:r>
            <a:r>
              <a:rPr lang="en-US" sz="2800" dirty="0" smtClean="0">
                <a:latin typeface="Calibri" panose="020F0502020204030204" pitchFamily="34" charset="0"/>
              </a:rPr>
              <a:t>at IETF meeting network </a:t>
            </a:r>
            <a:r>
              <a:rPr lang="en-US" sz="2800" dirty="0">
                <a:latin typeface="Calibri" panose="020F0502020204030204" pitchFamily="34" charset="0"/>
              </a:rPr>
              <a:t>to assess performance and implications of </a:t>
            </a:r>
            <a:r>
              <a:rPr lang="en-US" sz="2800" dirty="0" smtClean="0">
                <a:latin typeface="Calibri" panose="020F0502020204030204" pitchFamily="34" charset="0"/>
              </a:rPr>
              <a:t>user’s MAC </a:t>
            </a:r>
            <a:r>
              <a:rPr lang="en-US" sz="2800" dirty="0">
                <a:latin typeface="Calibri" panose="020F0502020204030204" pitchFamily="34" charset="0"/>
              </a:rPr>
              <a:t>address </a:t>
            </a:r>
            <a:r>
              <a:rPr lang="en-US" sz="2800" dirty="0" smtClean="0">
                <a:latin typeface="Calibri" panose="020F0502020204030204" pitchFamily="34" charset="0"/>
              </a:rPr>
              <a:t>randomization</a:t>
            </a:r>
            <a:endParaRPr lang="en-US" sz="2400" dirty="0" smtClean="0">
              <a:latin typeface="Calibri" panose="020F0502020204030204" pitchFamily="34" charset="0"/>
            </a:endParaRPr>
          </a:p>
          <a:p>
            <a:pPr lvl="1" eaLnBrk="1" hangingPunct="1"/>
            <a:r>
              <a:rPr lang="en-US" dirty="0" smtClean="0">
                <a:latin typeface="Calibri" panose="020F0502020204030204" pitchFamily="34" charset="0"/>
              </a:rPr>
              <a:t>Similar </a:t>
            </a:r>
            <a:r>
              <a:rPr lang="en-US" dirty="0">
                <a:latin typeface="Calibri" panose="020F0502020204030204" pitchFamily="34" charset="0"/>
              </a:rPr>
              <a:t>to </a:t>
            </a:r>
            <a:r>
              <a:rPr lang="en-US" dirty="0" smtClean="0">
                <a:latin typeface="Calibri" panose="020F0502020204030204" pitchFamily="34" charset="0"/>
              </a:rPr>
              <a:t>“ietf-v6ONLY” SSID</a:t>
            </a:r>
          </a:p>
          <a:p>
            <a:pPr lvl="4" eaLnBrk="1" hangingPunct="1"/>
            <a:endParaRPr lang="en-US" dirty="0">
              <a:latin typeface="Calibri" panose="020F0502020204030204" pitchFamily="34" charset="0"/>
            </a:endParaRPr>
          </a:p>
          <a:p>
            <a:pPr eaLnBrk="1" hangingPunct="1"/>
            <a:r>
              <a:rPr lang="en-US" sz="2800" dirty="0" smtClean="0">
                <a:latin typeface="Calibri" panose="020F0502020204030204" pitchFamily="34" charset="0"/>
              </a:rPr>
              <a:t>Trial setup already coordinated with IETF NOC team et al.</a:t>
            </a:r>
          </a:p>
          <a:p>
            <a:pPr eaLnBrk="1" hangingPunct="1"/>
            <a:r>
              <a:rPr lang="en-US" sz="2800" dirty="0" smtClean="0">
                <a:latin typeface="Calibri" panose="020F0502020204030204" pitchFamily="34" charset="0"/>
              </a:rPr>
              <a:t>Announcement and call for participation to be issued soon</a:t>
            </a:r>
            <a:endParaRPr lang="en-US" sz="2800" dirty="0">
              <a:latin typeface="Calibri" panose="020F0502020204030204" pitchFamily="34" charset="0"/>
            </a:endParaRPr>
          </a:p>
          <a:p>
            <a:pPr eaLnBrk="1" hangingPunct="1"/>
            <a:endParaRPr lang="en-US" sz="3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8624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2556</TotalTime>
  <Words>328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Calibri</vt:lpstr>
      <vt:lpstr>Times</vt:lpstr>
      <vt:lpstr>Times New Roman</vt:lpstr>
      <vt:lpstr>Template</vt:lpstr>
      <vt:lpstr>IEEE 802 EC  Privacy Recommendation Study Group  Update to IEEE802-EC  @ Nov 2014 Plenary meeting</vt:lpstr>
      <vt:lpstr>IEEE 802 EC Privacy SG – Background </vt:lpstr>
      <vt:lpstr>Call for Contributions  </vt:lpstr>
      <vt:lpstr>Privacy EC SG - Progress so far</vt:lpstr>
      <vt:lpstr>November Plenary Meeting</vt:lpstr>
      <vt:lpstr>Resources</vt:lpstr>
      <vt:lpstr>MAC randomization trial at IETF meeting</vt:lpstr>
    </vt:vector>
  </TitlesOfParts>
  <Company>NIST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Zuniga, Juan Carlos</cp:lastModifiedBy>
  <cp:revision>207</cp:revision>
  <cp:lastPrinted>1998-02-10T13:28:06Z</cp:lastPrinted>
  <dcterms:created xsi:type="dcterms:W3CDTF">2011-12-30T17:06:23Z</dcterms:created>
  <dcterms:modified xsi:type="dcterms:W3CDTF">2014-11-03T17:30:13Z</dcterms:modified>
</cp:coreProperties>
</file>