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12" r:id="rId2"/>
    <p:sldId id="262" r:id="rId3"/>
    <p:sldId id="333" r:id="rId4"/>
    <p:sldId id="321" r:id="rId5"/>
    <p:sldId id="336" r:id="rId6"/>
    <p:sldId id="337" r:id="rId7"/>
    <p:sldId id="338" r:id="rId8"/>
    <p:sldId id="339" r:id="rId9"/>
    <p:sldId id="334" r:id="rId10"/>
    <p:sldId id="342" r:id="rId11"/>
    <p:sldId id="341" r:id="rId12"/>
    <p:sldId id="34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75"/>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1" d="100"/>
          <a:sy n="81" d="100"/>
        </p:scale>
        <p:origin x="-216" y="-96"/>
      </p:cViewPr>
      <p:guideLst>
        <p:guide orient="horz" pos="2304"/>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53856" y="76200"/>
            <a:ext cx="2361544" cy="307777"/>
          </a:xfrm>
          <a:prstGeom prst="rect">
            <a:avLst/>
          </a:prstGeom>
        </p:spPr>
        <p:txBody>
          <a:bodyPr wrap="none">
            <a:spAutoFit/>
          </a:bodyPr>
          <a:lstStyle/>
          <a:p>
            <a:pPr algn="r"/>
            <a:r>
              <a:rPr lang="en-US" sz="1400" b="1" dirty="0" smtClean="0">
                <a:latin typeface="+mn-lt"/>
              </a:rPr>
              <a:t>omniran-15-0026-01-CF00</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omniran/dcn/15/omniran-15-0014-00-CF00-revision-proposal-of-omniran-14-0083.docx" TargetMode="External"/><Relationship Id="rId2" Type="http://schemas.openxmlformats.org/officeDocument/2006/relationships/hyperlink" Target="https://mentor.ieee.org/omniran/dcn/15/omniran-15-0008-02-CF00-nrm-refinements.pptx" TargetMode="External"/><Relationship Id="rId1" Type="http://schemas.openxmlformats.org/officeDocument/2006/relationships/slideLayout" Target="../slideLayouts/slideLayout2.xml"/><Relationship Id="rId4" Type="http://schemas.openxmlformats.org/officeDocument/2006/relationships/hyperlink" Target="https://mentor.ieee.org/omniran/dcn/15/omniran-15-0013-00-CF00-r9c-reference-point-discussion.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cn/15/omniran-15-0026-00-CF00-nrm-discussions.pptx" TargetMode="External"/><Relationship Id="rId2" Type="http://schemas.openxmlformats.org/officeDocument/2006/relationships/hyperlink" Target="https://mentor.ieee.org/omniran/dcn/15/omniran-15-0024-00-CF00-nrm-amendmen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117910804"/>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solidFill>
                            <a:schemeClr val="tx1"/>
                          </a:solidFill>
                          <a:latin typeface="+mn-lt"/>
                        </a:rPr>
                        <a:t>P802.1CF</a:t>
                      </a:r>
                      <a:r>
                        <a:rPr lang="en-US" sz="2000" baseline="0" dirty="0">
                          <a:solidFill>
                            <a:schemeClr val="tx1"/>
                          </a:solidFill>
                          <a:latin typeface="+mn-lt"/>
                        </a:rPr>
                        <a:t> </a:t>
                      </a:r>
                      <a:r>
                        <a:rPr lang="en-US" sz="2000" baseline="0" dirty="0" smtClean="0">
                          <a:solidFill>
                            <a:schemeClr val="tx1"/>
                          </a:solidFill>
                          <a:latin typeface="+mn-lt"/>
                        </a:rPr>
                        <a:t>NRM Discussions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a:t>
                      </a:r>
                      <a:r>
                        <a:rPr lang="en-US" sz="1200" dirty="0" smtClean="0"/>
                        <a:t>2015-05-07</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r>
                        <a:rPr lang="en-US" sz="1400" baseline="0" dirty="0" smtClean="0"/>
                        <a:t> Networks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r>
              <a:rPr lang="en-US" sz="1600" b="1" dirty="0" smtClean="0">
                <a:latin typeface="+mn-lt"/>
              </a:rPr>
              <a:t>This revision:</a:t>
            </a:r>
          </a:p>
          <a:p>
            <a:r>
              <a:rPr lang="en-US" sz="1600" dirty="0" smtClean="0">
                <a:latin typeface="+mn-lt"/>
              </a:rPr>
              <a:t>The document provides further refinements for the specification of the NRM based on the results of the </a:t>
            </a:r>
            <a:r>
              <a:rPr lang="en-US" sz="1600" dirty="0" err="1" smtClean="0">
                <a:latin typeface="+mn-lt"/>
              </a:rPr>
              <a:t>confcall</a:t>
            </a:r>
            <a:r>
              <a:rPr lang="en-US" sz="1600" dirty="0" smtClean="0">
                <a:latin typeface="+mn-lt"/>
              </a:rPr>
              <a:t> on April 16</a:t>
            </a:r>
            <a:r>
              <a:rPr lang="en-US" sz="1600" baseline="30000" dirty="0" smtClean="0">
                <a:latin typeface="+mn-lt"/>
              </a:rPr>
              <a:t>th</a:t>
            </a:r>
            <a:r>
              <a:rPr lang="en-US" sz="1600" dirty="0" smtClean="0">
                <a:latin typeface="+mn-lt"/>
              </a:rPr>
              <a:t>.</a:t>
            </a:r>
          </a:p>
          <a:p>
            <a:endParaRPr lang="en-US" sz="1600" dirty="0" smtClean="0">
              <a:latin typeface="+mn-lt"/>
            </a:endParaRPr>
          </a:p>
          <a:p>
            <a:r>
              <a:rPr lang="en-US" sz="1600" b="1" dirty="0" smtClean="0">
                <a:latin typeface="+mn-lt"/>
              </a:rPr>
              <a:t>Initial revision:</a:t>
            </a:r>
          </a:p>
          <a:p>
            <a:r>
              <a:rPr lang="en-US" sz="1600" dirty="0" smtClean="0">
                <a:latin typeface="+mn-lt"/>
              </a:rPr>
              <a:t>This </a:t>
            </a:r>
            <a:r>
              <a:rPr lang="en-US" sz="1600" dirty="0" smtClean="0">
                <a:latin typeface="+mn-lt"/>
              </a:rPr>
              <a:t>document provides additional input on conclusions on the definitions of the NRM interfaces R1, R3, R8.</a:t>
            </a:r>
          </a:p>
        </p:txBody>
      </p:sp>
    </p:spTree>
    <p:extLst>
      <p:ext uri="{BB962C8B-B14F-4D97-AF65-F5344CB8AC3E}">
        <p14:creationId xmlns:p14="http://schemas.microsoft.com/office/powerpoint/2010/main" xmlns="" val="3231194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838200" y="3504594"/>
            <a:ext cx="1600200" cy="17526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1" name="Rounded Rectangle 60"/>
          <p:cNvSpPr/>
          <p:nvPr/>
        </p:nvSpPr>
        <p:spPr bwMode="auto">
          <a:xfrm>
            <a:off x="3276600" y="3580794"/>
            <a:ext cx="2286000" cy="1676400"/>
          </a:xfrm>
          <a:prstGeom prst="roundRect">
            <a:avLst>
              <a:gd name="adj" fmla="val 10654"/>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2" name="TextBox 61"/>
          <p:cNvSpPr txBox="1"/>
          <p:nvPr/>
        </p:nvSpPr>
        <p:spPr>
          <a:xfrm>
            <a:off x="6400800" y="5257194"/>
            <a:ext cx="1685077" cy="369332"/>
          </a:xfrm>
          <a:prstGeom prst="rect">
            <a:avLst/>
          </a:prstGeom>
          <a:noFill/>
        </p:spPr>
        <p:txBody>
          <a:bodyPr wrap="none" rtlCol="0">
            <a:spAutoFit/>
          </a:bodyPr>
          <a:lstStyle/>
          <a:p>
            <a:r>
              <a:rPr lang="en-US" sz="1800" dirty="0" smtClean="0">
                <a:latin typeface="+mn-lt"/>
              </a:rPr>
              <a:t>Access Router</a:t>
            </a:r>
            <a:endParaRPr lang="en-US" sz="1800" dirty="0">
              <a:latin typeface="+mn-lt"/>
            </a:endParaRPr>
          </a:p>
        </p:txBody>
      </p:sp>
      <p:sp>
        <p:nvSpPr>
          <p:cNvPr id="69" name="TextBox 68"/>
          <p:cNvSpPr txBox="1"/>
          <p:nvPr/>
        </p:nvSpPr>
        <p:spPr>
          <a:xfrm>
            <a:off x="3581400" y="5257194"/>
            <a:ext cx="1852202" cy="369332"/>
          </a:xfrm>
          <a:prstGeom prst="rect">
            <a:avLst/>
          </a:prstGeom>
          <a:noFill/>
        </p:spPr>
        <p:txBody>
          <a:bodyPr wrap="none" rtlCol="0">
            <a:spAutoFit/>
          </a:bodyPr>
          <a:lstStyle/>
          <a:p>
            <a:r>
              <a:rPr lang="en-US" sz="1800" dirty="0">
                <a:latin typeface="+mn-lt"/>
              </a:rPr>
              <a:t>Access Network</a:t>
            </a:r>
          </a:p>
        </p:txBody>
      </p:sp>
      <p:sp>
        <p:nvSpPr>
          <p:cNvPr id="81" name="TextBox 80"/>
          <p:cNvSpPr txBox="1"/>
          <p:nvPr/>
        </p:nvSpPr>
        <p:spPr>
          <a:xfrm>
            <a:off x="1066800" y="5269468"/>
            <a:ext cx="1056937" cy="369332"/>
          </a:xfrm>
          <a:prstGeom prst="rect">
            <a:avLst/>
          </a:prstGeom>
          <a:noFill/>
        </p:spPr>
        <p:txBody>
          <a:bodyPr wrap="none" rtlCol="0">
            <a:spAutoFit/>
          </a:bodyPr>
          <a:lstStyle/>
          <a:p>
            <a:r>
              <a:rPr lang="en-US" sz="1800" dirty="0">
                <a:latin typeface="+mn-lt"/>
              </a:rPr>
              <a:t>Terminal</a:t>
            </a:r>
          </a:p>
        </p:txBody>
      </p:sp>
      <p:sp>
        <p:nvSpPr>
          <p:cNvPr id="49" name="Rounded Rectangle 48"/>
          <p:cNvSpPr/>
          <p:nvPr/>
        </p:nvSpPr>
        <p:spPr bwMode="auto">
          <a:xfrm>
            <a:off x="6477000" y="3504594"/>
            <a:ext cx="1676400" cy="17526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2" name="Title 1"/>
          <p:cNvSpPr>
            <a:spLocks noGrp="1"/>
          </p:cNvSpPr>
          <p:nvPr>
            <p:ph type="title"/>
          </p:nvPr>
        </p:nvSpPr>
        <p:spPr/>
        <p:txBody>
          <a:bodyPr/>
          <a:lstStyle/>
          <a:p>
            <a:r>
              <a:rPr lang="en-US" dirty="0" smtClean="0"/>
              <a:t>For </a:t>
            </a:r>
            <a:r>
              <a:rPr lang="en-US" dirty="0" smtClean="0"/>
              <a:t>confirmation</a:t>
            </a:r>
            <a:r>
              <a:rPr lang="en-US" dirty="0" smtClean="0"/>
              <a:t>:</a:t>
            </a:r>
            <a:r>
              <a:rPr lang="en-US" dirty="0" smtClean="0"/>
              <a:t/>
            </a:r>
            <a:br>
              <a:rPr lang="en-US" dirty="0" smtClean="0"/>
            </a:br>
            <a:r>
              <a:rPr lang="en-US" dirty="0" smtClean="0"/>
              <a:t>Basic</a:t>
            </a:r>
            <a:r>
              <a:rPr lang="en-US" dirty="0" smtClean="0"/>
              <a:t> </a:t>
            </a:r>
            <a:r>
              <a:rPr lang="en-US" dirty="0" smtClean="0"/>
              <a:t>NRM</a:t>
            </a:r>
            <a:endParaRPr lang="en-US" dirty="0"/>
          </a:p>
        </p:txBody>
      </p:sp>
      <p:cxnSp>
        <p:nvCxnSpPr>
          <p:cNvPr id="136" name="Straight Connector 135"/>
          <p:cNvCxnSpPr/>
          <p:nvPr/>
        </p:nvCxnSpPr>
        <p:spPr bwMode="auto">
          <a:xfrm>
            <a:off x="2362200" y="4799994"/>
            <a:ext cx="9144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371600" y="4190394"/>
            <a:ext cx="990599" cy="914401"/>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Terminal</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grpSp>
        <p:nvGrpSpPr>
          <p:cNvPr id="3" name="Group 6"/>
          <p:cNvGrpSpPr/>
          <p:nvPr/>
        </p:nvGrpSpPr>
        <p:grpSpPr>
          <a:xfrm>
            <a:off x="2568382" y="4707226"/>
            <a:ext cx="479618" cy="461425"/>
            <a:chOff x="2729564" y="5063075"/>
            <a:chExt cx="479618" cy="461425"/>
          </a:xfrm>
        </p:grpSpPr>
        <p:sp>
          <p:nvSpPr>
            <p:cNvPr id="138" name="TextBox 137"/>
            <p:cNvSpPr txBox="1"/>
            <p:nvPr/>
          </p:nvSpPr>
          <p:spPr>
            <a:xfrm>
              <a:off x="2729564"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12" name="Elbow Connector 11"/>
          <p:cNvCxnSpPr/>
          <p:nvPr/>
        </p:nvCxnSpPr>
        <p:spPr bwMode="auto">
          <a:xfrm flipV="1">
            <a:off x="2362200" y="1980594"/>
            <a:ext cx="4114800" cy="1853825"/>
          </a:xfrm>
          <a:prstGeom prst="bentConnector3">
            <a:avLst>
              <a:gd name="adj1" fmla="val 10438"/>
            </a:avLst>
          </a:prstGeom>
          <a:solidFill>
            <a:schemeClr val="accent1"/>
          </a:solidFill>
          <a:ln w="12700" cap="flat" cmpd="sng" algn="ctr">
            <a:solidFill>
              <a:schemeClr val="tx1"/>
            </a:solidFill>
            <a:prstDash val="dash"/>
            <a:round/>
            <a:headEnd type="none" w="sm" len="sm"/>
            <a:tailEnd type="none" w="sm" len="sm"/>
          </a:ln>
          <a:effectLst/>
        </p:spPr>
      </p:cxnSp>
      <p:grpSp>
        <p:nvGrpSpPr>
          <p:cNvPr id="4" name="Group 62"/>
          <p:cNvGrpSpPr/>
          <p:nvPr/>
        </p:nvGrpSpPr>
        <p:grpSpPr>
          <a:xfrm>
            <a:off x="2711328" y="3114709"/>
            <a:ext cx="570824" cy="369332"/>
            <a:chOff x="2837267" y="4952817"/>
            <a:chExt cx="570824" cy="369332"/>
          </a:xfrm>
        </p:grpSpPr>
        <p:sp>
          <p:nvSpPr>
            <p:cNvPr id="64" name="TextBox 63"/>
            <p:cNvSpPr txBox="1"/>
            <p:nvPr/>
          </p:nvSpPr>
          <p:spPr>
            <a:xfrm>
              <a:off x="2928473" y="4952817"/>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71" name="Straight Connector 70"/>
          <p:cNvCxnSpPr/>
          <p:nvPr/>
        </p:nvCxnSpPr>
        <p:spPr bwMode="auto">
          <a:xfrm>
            <a:off x="2362200" y="3986819"/>
            <a:ext cx="990600"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 name="Group 71"/>
          <p:cNvGrpSpPr/>
          <p:nvPr/>
        </p:nvGrpSpPr>
        <p:grpSpPr>
          <a:xfrm>
            <a:off x="2583180" y="3906394"/>
            <a:ext cx="479618" cy="478678"/>
            <a:chOff x="2731663" y="5063075"/>
            <a:chExt cx="479618" cy="478678"/>
          </a:xfrm>
        </p:grpSpPr>
        <p:sp>
          <p:nvSpPr>
            <p:cNvPr id="73" name="TextBox 72"/>
            <p:cNvSpPr txBox="1"/>
            <p:nvPr/>
          </p:nvSpPr>
          <p:spPr>
            <a:xfrm>
              <a:off x="2731663" y="5172421"/>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36" name="Rounded Rectangle 35"/>
          <p:cNvSpPr/>
          <p:nvPr/>
        </p:nvSpPr>
        <p:spPr bwMode="auto">
          <a:xfrm>
            <a:off x="3356864" y="3656995"/>
            <a:ext cx="2129535" cy="533399"/>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AN Ctrl</a:t>
            </a:r>
          </a:p>
        </p:txBody>
      </p:sp>
      <p:sp>
        <p:nvSpPr>
          <p:cNvPr id="39" name="Rounded Rectangle 38"/>
          <p:cNvSpPr/>
          <p:nvPr/>
        </p:nvSpPr>
        <p:spPr bwMode="auto">
          <a:xfrm>
            <a:off x="1371600" y="3656995"/>
            <a:ext cx="9906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TE </a:t>
            </a:r>
            <a:r>
              <a:rPr lang="en-US" sz="1600" dirty="0">
                <a:latin typeface="+mn-lt"/>
              </a:rPr>
              <a:t>Ctrl</a:t>
            </a:r>
          </a:p>
        </p:txBody>
      </p:sp>
      <p:cxnSp>
        <p:nvCxnSpPr>
          <p:cNvPr id="11" name="Straight Connector 10"/>
          <p:cNvCxnSpPr/>
          <p:nvPr/>
        </p:nvCxnSpPr>
        <p:spPr bwMode="auto">
          <a:xfrm flipH="1">
            <a:off x="5448304" y="2590194"/>
            <a:ext cx="1028696" cy="111442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0" name="Rounded Rectangle 49"/>
          <p:cNvSpPr/>
          <p:nvPr/>
        </p:nvSpPr>
        <p:spPr bwMode="auto">
          <a:xfrm>
            <a:off x="6477000" y="1828194"/>
            <a:ext cx="12192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effectLst/>
                <a:latin typeface="+mn-lt"/>
              </a:rPr>
              <a:t>Service</a:t>
            </a:r>
          </a:p>
        </p:txBody>
      </p:sp>
      <p:sp>
        <p:nvSpPr>
          <p:cNvPr id="51" name="Rounded Rectangle 50"/>
          <p:cNvSpPr/>
          <p:nvPr/>
        </p:nvSpPr>
        <p:spPr bwMode="auto">
          <a:xfrm>
            <a:off x="6553200" y="4190394"/>
            <a:ext cx="1066800" cy="914401"/>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Access Router</a:t>
            </a:r>
            <a:r>
              <a:rPr lang="en-US" sz="1600" dirty="0">
                <a:latin typeface="+mn-lt"/>
              </a:rPr>
              <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cxnSp>
        <p:nvCxnSpPr>
          <p:cNvPr id="52" name="Straight Connector 51"/>
          <p:cNvCxnSpPr/>
          <p:nvPr/>
        </p:nvCxnSpPr>
        <p:spPr bwMode="auto">
          <a:xfrm>
            <a:off x="5562600" y="4804866"/>
            <a:ext cx="9906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7" name="Group 52"/>
          <p:cNvGrpSpPr/>
          <p:nvPr/>
        </p:nvGrpSpPr>
        <p:grpSpPr>
          <a:xfrm>
            <a:off x="5742130" y="4714724"/>
            <a:ext cx="479618" cy="461425"/>
            <a:chOff x="2707957" y="5063075"/>
            <a:chExt cx="479618" cy="461425"/>
          </a:xfrm>
        </p:grpSpPr>
        <p:sp>
          <p:nvSpPr>
            <p:cNvPr id="54" name="TextBox 53"/>
            <p:cNvSpPr txBox="1"/>
            <p:nvPr/>
          </p:nvSpPr>
          <p:spPr>
            <a:xfrm>
              <a:off x="2707957"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8" name="Group 55"/>
          <p:cNvGrpSpPr/>
          <p:nvPr/>
        </p:nvGrpSpPr>
        <p:grpSpPr>
          <a:xfrm>
            <a:off x="5735472" y="3114709"/>
            <a:ext cx="572505" cy="369332"/>
            <a:chOff x="2860357" y="4955683"/>
            <a:chExt cx="572505" cy="369332"/>
          </a:xfrm>
        </p:grpSpPr>
        <p:sp>
          <p:nvSpPr>
            <p:cNvPr id="57" name="TextBox 56"/>
            <p:cNvSpPr txBox="1"/>
            <p:nvPr/>
          </p:nvSpPr>
          <p:spPr>
            <a:xfrm>
              <a:off x="2953244" y="495568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59" name="Rounded Rectangle 58"/>
          <p:cNvSpPr/>
          <p:nvPr/>
        </p:nvSpPr>
        <p:spPr bwMode="auto">
          <a:xfrm>
            <a:off x="6553200" y="3656995"/>
            <a:ext cx="10668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AR</a:t>
            </a:r>
            <a:r>
              <a:rPr lang="en-US" sz="1600" dirty="0" smtClean="0">
                <a:latin typeface="+mn-lt"/>
              </a:rPr>
              <a:t> </a:t>
            </a:r>
            <a:r>
              <a:rPr lang="en-US" sz="1600" dirty="0">
                <a:latin typeface="+mn-lt"/>
              </a:rPr>
              <a:t>Ctrl</a:t>
            </a:r>
          </a:p>
        </p:txBody>
      </p:sp>
      <p:cxnSp>
        <p:nvCxnSpPr>
          <p:cNvPr id="70" name="Straight Connector 69"/>
          <p:cNvCxnSpPr>
            <a:stCxn id="50" idx="2"/>
            <a:endCxn id="59" idx="0"/>
          </p:cNvCxnSpPr>
          <p:nvPr/>
        </p:nvCxnSpPr>
        <p:spPr bwMode="auto">
          <a:xfrm>
            <a:off x="7086600" y="2818794"/>
            <a:ext cx="0" cy="838201"/>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9" name="Group 74"/>
          <p:cNvGrpSpPr/>
          <p:nvPr/>
        </p:nvGrpSpPr>
        <p:grpSpPr>
          <a:xfrm>
            <a:off x="5764674" y="3842735"/>
            <a:ext cx="479618" cy="468622"/>
            <a:chOff x="2860357" y="5063075"/>
            <a:chExt cx="479618" cy="468622"/>
          </a:xfrm>
        </p:grpSpPr>
        <p:sp>
          <p:nvSpPr>
            <p:cNvPr id="76" name="TextBox 75"/>
            <p:cNvSpPr txBox="1"/>
            <p:nvPr/>
          </p:nvSpPr>
          <p:spPr>
            <a:xfrm>
              <a:off x="2860357" y="51623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147" name="Straight Connector 146"/>
          <p:cNvCxnSpPr>
            <a:stCxn id="36" idx="3"/>
            <a:endCxn id="59" idx="1"/>
          </p:cNvCxnSpPr>
          <p:nvPr/>
        </p:nvCxnSpPr>
        <p:spPr bwMode="auto">
          <a:xfrm>
            <a:off x="5486399" y="3923695"/>
            <a:ext cx="1066801" cy="0"/>
          </a:xfrm>
          <a:prstGeom prst="line">
            <a:avLst/>
          </a:prstGeom>
          <a:solidFill>
            <a:schemeClr val="accent1"/>
          </a:solidFill>
          <a:ln w="12700" cap="flat" cmpd="sng" algn="ctr">
            <a:solidFill>
              <a:srgbClr val="000000"/>
            </a:solidFill>
            <a:prstDash val="dash"/>
            <a:round/>
            <a:headEnd type="none" w="sm" len="sm"/>
            <a:tailEnd type="none" w="sm" len="sm"/>
          </a:ln>
          <a:effectLst/>
        </p:spPr>
      </p:cxnSp>
      <p:grpSp>
        <p:nvGrpSpPr>
          <p:cNvPr id="10" name="Group 159"/>
          <p:cNvGrpSpPr/>
          <p:nvPr/>
        </p:nvGrpSpPr>
        <p:grpSpPr>
          <a:xfrm>
            <a:off x="7015163" y="3109946"/>
            <a:ext cx="687986" cy="369332"/>
            <a:chOff x="2860357" y="4955683"/>
            <a:chExt cx="687986" cy="369332"/>
          </a:xfrm>
        </p:grpSpPr>
        <p:sp>
          <p:nvSpPr>
            <p:cNvPr id="161" name="TextBox 160"/>
            <p:cNvSpPr txBox="1"/>
            <p:nvPr/>
          </p:nvSpPr>
          <p:spPr>
            <a:xfrm>
              <a:off x="2953244" y="4955683"/>
              <a:ext cx="595099" cy="369332"/>
            </a:xfrm>
            <a:prstGeom prst="rect">
              <a:avLst/>
            </a:prstGeom>
            <a:noFill/>
          </p:spPr>
          <p:txBody>
            <a:bodyPr wrap="none" rtlCol="0">
              <a:spAutoFit/>
            </a:bodyPr>
            <a:lstStyle/>
            <a:p>
              <a:r>
                <a:rPr lang="en-US" sz="1800" b="1" dirty="0" smtClean="0">
                  <a:latin typeface="Arial" pitchFamily="34" charset="0"/>
                  <a:cs typeface="Arial" pitchFamily="34" charset="0"/>
                </a:rPr>
                <a:t>R11</a:t>
              </a:r>
              <a:endParaRPr lang="en-US" sz="1800" b="1" dirty="0">
                <a:latin typeface="Arial" pitchFamily="34" charset="0"/>
                <a:cs typeface="Arial" pitchFamily="34" charset="0"/>
              </a:endParaRPr>
            </a:p>
          </p:txBody>
        </p:sp>
        <p:sp>
          <p:nvSpPr>
            <p:cNvPr id="162" name="Oval 1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Tree>
    <p:extLst>
      <p:ext uri="{BB962C8B-B14F-4D97-AF65-F5344CB8AC3E}">
        <p14:creationId xmlns:p14="http://schemas.microsoft.com/office/powerpoint/2010/main" xmlns="" val="1058441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838200" y="3504594"/>
            <a:ext cx="1600200" cy="17526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1" name="Rounded Rectangle 60"/>
          <p:cNvSpPr/>
          <p:nvPr/>
        </p:nvSpPr>
        <p:spPr bwMode="auto">
          <a:xfrm>
            <a:off x="3276600" y="3580794"/>
            <a:ext cx="2286000" cy="1676400"/>
          </a:xfrm>
          <a:prstGeom prst="roundRect">
            <a:avLst>
              <a:gd name="adj" fmla="val 10654"/>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2" name="TextBox 61"/>
          <p:cNvSpPr txBox="1"/>
          <p:nvPr/>
        </p:nvSpPr>
        <p:spPr>
          <a:xfrm>
            <a:off x="6400800" y="5257194"/>
            <a:ext cx="1685077" cy="369332"/>
          </a:xfrm>
          <a:prstGeom prst="rect">
            <a:avLst/>
          </a:prstGeom>
          <a:noFill/>
        </p:spPr>
        <p:txBody>
          <a:bodyPr wrap="none" rtlCol="0">
            <a:spAutoFit/>
          </a:bodyPr>
          <a:lstStyle/>
          <a:p>
            <a:r>
              <a:rPr lang="en-US" sz="1800" dirty="0" smtClean="0">
                <a:latin typeface="+mn-lt"/>
              </a:rPr>
              <a:t>Access Router</a:t>
            </a:r>
            <a:endParaRPr lang="en-US" sz="1800" dirty="0">
              <a:latin typeface="+mn-lt"/>
            </a:endParaRPr>
          </a:p>
        </p:txBody>
      </p:sp>
      <p:sp>
        <p:nvSpPr>
          <p:cNvPr id="69" name="TextBox 68"/>
          <p:cNvSpPr txBox="1"/>
          <p:nvPr/>
        </p:nvSpPr>
        <p:spPr>
          <a:xfrm>
            <a:off x="3581400" y="5257194"/>
            <a:ext cx="1852202" cy="369332"/>
          </a:xfrm>
          <a:prstGeom prst="rect">
            <a:avLst/>
          </a:prstGeom>
          <a:noFill/>
        </p:spPr>
        <p:txBody>
          <a:bodyPr wrap="none" rtlCol="0">
            <a:spAutoFit/>
          </a:bodyPr>
          <a:lstStyle/>
          <a:p>
            <a:r>
              <a:rPr lang="en-US" sz="1800" dirty="0">
                <a:latin typeface="+mn-lt"/>
              </a:rPr>
              <a:t>Access Network</a:t>
            </a:r>
          </a:p>
        </p:txBody>
      </p:sp>
      <p:sp>
        <p:nvSpPr>
          <p:cNvPr id="81" name="TextBox 80"/>
          <p:cNvSpPr txBox="1"/>
          <p:nvPr/>
        </p:nvSpPr>
        <p:spPr>
          <a:xfrm>
            <a:off x="1066800" y="5269468"/>
            <a:ext cx="1056937" cy="369332"/>
          </a:xfrm>
          <a:prstGeom prst="rect">
            <a:avLst/>
          </a:prstGeom>
          <a:noFill/>
        </p:spPr>
        <p:txBody>
          <a:bodyPr wrap="none" rtlCol="0">
            <a:spAutoFit/>
          </a:bodyPr>
          <a:lstStyle/>
          <a:p>
            <a:r>
              <a:rPr lang="en-US" sz="1800" dirty="0">
                <a:latin typeface="+mn-lt"/>
              </a:rPr>
              <a:t>Terminal</a:t>
            </a:r>
          </a:p>
        </p:txBody>
      </p:sp>
      <p:sp>
        <p:nvSpPr>
          <p:cNvPr id="49" name="Rounded Rectangle 48"/>
          <p:cNvSpPr/>
          <p:nvPr/>
        </p:nvSpPr>
        <p:spPr bwMode="auto">
          <a:xfrm>
            <a:off x="6477000" y="3504594"/>
            <a:ext cx="1676400" cy="17526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2" name="Title 1"/>
          <p:cNvSpPr>
            <a:spLocks noGrp="1"/>
          </p:cNvSpPr>
          <p:nvPr>
            <p:ph type="title"/>
          </p:nvPr>
        </p:nvSpPr>
        <p:spPr/>
        <p:txBody>
          <a:bodyPr/>
          <a:lstStyle/>
          <a:p>
            <a:r>
              <a:rPr lang="en-US" dirty="0" smtClean="0"/>
              <a:t>For </a:t>
            </a:r>
            <a:r>
              <a:rPr lang="en-US" dirty="0" smtClean="0"/>
              <a:t>confirmation</a:t>
            </a:r>
            <a:r>
              <a:rPr lang="en-US" dirty="0" smtClean="0"/>
              <a:t>:</a:t>
            </a:r>
            <a:r>
              <a:rPr lang="en-US" dirty="0" smtClean="0"/>
              <a:t/>
            </a:r>
            <a:br>
              <a:rPr lang="en-US" dirty="0" smtClean="0"/>
            </a:br>
            <a:r>
              <a:rPr lang="en-US" dirty="0" smtClean="0"/>
              <a:t>Basic</a:t>
            </a:r>
            <a:r>
              <a:rPr lang="en-US" dirty="0" smtClean="0"/>
              <a:t> </a:t>
            </a:r>
            <a:r>
              <a:rPr lang="en-US" dirty="0" smtClean="0"/>
              <a:t>NRM w/ CIS</a:t>
            </a:r>
            <a:endParaRPr lang="en-US" dirty="0"/>
          </a:p>
        </p:txBody>
      </p:sp>
      <p:cxnSp>
        <p:nvCxnSpPr>
          <p:cNvPr id="136" name="Straight Connector 135"/>
          <p:cNvCxnSpPr/>
          <p:nvPr/>
        </p:nvCxnSpPr>
        <p:spPr bwMode="auto">
          <a:xfrm>
            <a:off x="2362200" y="4799994"/>
            <a:ext cx="9144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371600" y="4190394"/>
            <a:ext cx="990599" cy="914401"/>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Terminal</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grpSp>
        <p:nvGrpSpPr>
          <p:cNvPr id="3" name="Group 6"/>
          <p:cNvGrpSpPr/>
          <p:nvPr/>
        </p:nvGrpSpPr>
        <p:grpSpPr>
          <a:xfrm>
            <a:off x="2568382" y="4707226"/>
            <a:ext cx="479618" cy="461425"/>
            <a:chOff x="2729564" y="5063075"/>
            <a:chExt cx="479618" cy="461425"/>
          </a:xfrm>
        </p:grpSpPr>
        <p:sp>
          <p:nvSpPr>
            <p:cNvPr id="138" name="TextBox 137"/>
            <p:cNvSpPr txBox="1"/>
            <p:nvPr/>
          </p:nvSpPr>
          <p:spPr>
            <a:xfrm>
              <a:off x="2729564"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44" name="Rounded Rectangle 43"/>
          <p:cNvSpPr/>
          <p:nvPr/>
        </p:nvSpPr>
        <p:spPr bwMode="auto">
          <a:xfrm>
            <a:off x="3733800" y="2056794"/>
            <a:ext cx="13716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Coordination and Information</a:t>
            </a:r>
            <a:br>
              <a:rPr lang="en-US" sz="1600" dirty="0">
                <a:latin typeface="+mn-lt"/>
              </a:rPr>
            </a:br>
            <a:r>
              <a:rPr lang="en-US" sz="1600" dirty="0">
                <a:latin typeface="+mn-lt"/>
              </a:rPr>
              <a:t>Service</a:t>
            </a:r>
          </a:p>
        </p:txBody>
      </p:sp>
      <p:cxnSp>
        <p:nvCxnSpPr>
          <p:cNvPr id="12" name="Elbow Connector 11"/>
          <p:cNvCxnSpPr/>
          <p:nvPr/>
        </p:nvCxnSpPr>
        <p:spPr bwMode="auto">
          <a:xfrm flipV="1">
            <a:off x="2362200" y="1980594"/>
            <a:ext cx="4114800" cy="1853825"/>
          </a:xfrm>
          <a:prstGeom prst="bentConnector3">
            <a:avLst>
              <a:gd name="adj1" fmla="val 10438"/>
            </a:avLst>
          </a:prstGeom>
          <a:solidFill>
            <a:schemeClr val="accent1"/>
          </a:solidFill>
          <a:ln w="12700" cap="flat" cmpd="sng" algn="ctr">
            <a:solidFill>
              <a:schemeClr val="tx1"/>
            </a:solidFill>
            <a:prstDash val="dash"/>
            <a:round/>
            <a:headEnd type="none" w="sm" len="sm"/>
            <a:tailEnd type="none" w="sm" len="sm"/>
          </a:ln>
          <a:effectLst/>
        </p:spPr>
      </p:cxnSp>
      <p:grpSp>
        <p:nvGrpSpPr>
          <p:cNvPr id="4" name="Group 62"/>
          <p:cNvGrpSpPr/>
          <p:nvPr/>
        </p:nvGrpSpPr>
        <p:grpSpPr>
          <a:xfrm>
            <a:off x="2711328" y="3114709"/>
            <a:ext cx="570824" cy="369332"/>
            <a:chOff x="2837267" y="4952817"/>
            <a:chExt cx="570824" cy="369332"/>
          </a:xfrm>
        </p:grpSpPr>
        <p:sp>
          <p:nvSpPr>
            <p:cNvPr id="64" name="TextBox 63"/>
            <p:cNvSpPr txBox="1"/>
            <p:nvPr/>
          </p:nvSpPr>
          <p:spPr>
            <a:xfrm>
              <a:off x="2928473" y="4952817"/>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5" name="Group 65"/>
          <p:cNvGrpSpPr/>
          <p:nvPr/>
        </p:nvGrpSpPr>
        <p:grpSpPr>
          <a:xfrm>
            <a:off x="4346975" y="3114709"/>
            <a:ext cx="703828" cy="369332"/>
            <a:chOff x="2837267" y="4952817"/>
            <a:chExt cx="703828" cy="369332"/>
          </a:xfrm>
        </p:grpSpPr>
        <p:sp>
          <p:nvSpPr>
            <p:cNvPr id="67" name="TextBox 66"/>
            <p:cNvSpPr txBox="1"/>
            <p:nvPr/>
          </p:nvSpPr>
          <p:spPr>
            <a:xfrm>
              <a:off x="2933236" y="4952817"/>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R10</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71" name="Straight Connector 70"/>
          <p:cNvCxnSpPr/>
          <p:nvPr/>
        </p:nvCxnSpPr>
        <p:spPr bwMode="auto">
          <a:xfrm>
            <a:off x="2362200" y="3986819"/>
            <a:ext cx="990600"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 name="Group 71"/>
          <p:cNvGrpSpPr/>
          <p:nvPr/>
        </p:nvGrpSpPr>
        <p:grpSpPr>
          <a:xfrm>
            <a:off x="2583180" y="3906394"/>
            <a:ext cx="479618" cy="478678"/>
            <a:chOff x="2731663" y="5063075"/>
            <a:chExt cx="479618" cy="478678"/>
          </a:xfrm>
        </p:grpSpPr>
        <p:sp>
          <p:nvSpPr>
            <p:cNvPr id="73" name="TextBox 72"/>
            <p:cNvSpPr txBox="1"/>
            <p:nvPr/>
          </p:nvSpPr>
          <p:spPr>
            <a:xfrm>
              <a:off x="2731663" y="5172421"/>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26" name="Straight Connector 25"/>
          <p:cNvCxnSpPr>
            <a:stCxn id="44" idx="2"/>
            <a:endCxn id="36" idx="0"/>
          </p:cNvCxnSpPr>
          <p:nvPr/>
        </p:nvCxnSpPr>
        <p:spPr bwMode="auto">
          <a:xfrm>
            <a:off x="4419600" y="3047394"/>
            <a:ext cx="2032" cy="60960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 name="Rounded Rectangle 35"/>
          <p:cNvSpPr/>
          <p:nvPr/>
        </p:nvSpPr>
        <p:spPr bwMode="auto">
          <a:xfrm>
            <a:off x="3356864" y="3656995"/>
            <a:ext cx="2129535" cy="533399"/>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AN Ctrl</a:t>
            </a:r>
          </a:p>
        </p:txBody>
      </p:sp>
      <p:sp>
        <p:nvSpPr>
          <p:cNvPr id="39" name="Rounded Rectangle 38"/>
          <p:cNvSpPr/>
          <p:nvPr/>
        </p:nvSpPr>
        <p:spPr bwMode="auto">
          <a:xfrm>
            <a:off x="1371600" y="3656995"/>
            <a:ext cx="9906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TE </a:t>
            </a:r>
            <a:r>
              <a:rPr lang="en-US" sz="1600" dirty="0">
                <a:latin typeface="+mn-lt"/>
              </a:rPr>
              <a:t>Ctrl</a:t>
            </a:r>
          </a:p>
        </p:txBody>
      </p:sp>
      <p:cxnSp>
        <p:nvCxnSpPr>
          <p:cNvPr id="11" name="Straight Connector 10"/>
          <p:cNvCxnSpPr/>
          <p:nvPr/>
        </p:nvCxnSpPr>
        <p:spPr bwMode="auto">
          <a:xfrm flipH="1">
            <a:off x="5448304" y="2590194"/>
            <a:ext cx="1028696" cy="111442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0" name="Rounded Rectangle 49"/>
          <p:cNvSpPr/>
          <p:nvPr/>
        </p:nvSpPr>
        <p:spPr bwMode="auto">
          <a:xfrm>
            <a:off x="6477000" y="1828194"/>
            <a:ext cx="12192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effectLst/>
                <a:latin typeface="+mn-lt"/>
              </a:rPr>
              <a:t>Service</a:t>
            </a:r>
          </a:p>
        </p:txBody>
      </p:sp>
      <p:sp>
        <p:nvSpPr>
          <p:cNvPr id="51" name="Rounded Rectangle 50"/>
          <p:cNvSpPr/>
          <p:nvPr/>
        </p:nvSpPr>
        <p:spPr bwMode="auto">
          <a:xfrm>
            <a:off x="6553200" y="4190394"/>
            <a:ext cx="1066800" cy="914401"/>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Access Router</a:t>
            </a:r>
            <a:r>
              <a:rPr lang="en-US" sz="1600" dirty="0">
                <a:latin typeface="+mn-lt"/>
              </a:rPr>
              <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cxnSp>
        <p:nvCxnSpPr>
          <p:cNvPr id="52" name="Straight Connector 51"/>
          <p:cNvCxnSpPr/>
          <p:nvPr/>
        </p:nvCxnSpPr>
        <p:spPr bwMode="auto">
          <a:xfrm>
            <a:off x="5562600" y="4804866"/>
            <a:ext cx="9906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7" name="Group 52"/>
          <p:cNvGrpSpPr/>
          <p:nvPr/>
        </p:nvGrpSpPr>
        <p:grpSpPr>
          <a:xfrm>
            <a:off x="5742130" y="4714724"/>
            <a:ext cx="479618" cy="461425"/>
            <a:chOff x="2707957" y="5063075"/>
            <a:chExt cx="479618" cy="461425"/>
          </a:xfrm>
        </p:grpSpPr>
        <p:sp>
          <p:nvSpPr>
            <p:cNvPr id="54" name="TextBox 53"/>
            <p:cNvSpPr txBox="1"/>
            <p:nvPr/>
          </p:nvSpPr>
          <p:spPr>
            <a:xfrm>
              <a:off x="2707957"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8" name="Group 55"/>
          <p:cNvGrpSpPr/>
          <p:nvPr/>
        </p:nvGrpSpPr>
        <p:grpSpPr>
          <a:xfrm>
            <a:off x="5735472" y="3114709"/>
            <a:ext cx="572505" cy="369332"/>
            <a:chOff x="2860357" y="4955683"/>
            <a:chExt cx="572505" cy="369332"/>
          </a:xfrm>
        </p:grpSpPr>
        <p:sp>
          <p:nvSpPr>
            <p:cNvPr id="57" name="TextBox 56"/>
            <p:cNvSpPr txBox="1"/>
            <p:nvPr/>
          </p:nvSpPr>
          <p:spPr>
            <a:xfrm>
              <a:off x="2953244" y="495568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59" name="Rounded Rectangle 58"/>
          <p:cNvSpPr/>
          <p:nvPr/>
        </p:nvSpPr>
        <p:spPr bwMode="auto">
          <a:xfrm>
            <a:off x="6553200" y="3656995"/>
            <a:ext cx="10668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AR</a:t>
            </a:r>
            <a:r>
              <a:rPr lang="en-US" sz="1600" dirty="0" smtClean="0">
                <a:latin typeface="+mn-lt"/>
              </a:rPr>
              <a:t> </a:t>
            </a:r>
            <a:r>
              <a:rPr lang="en-US" sz="1600" dirty="0">
                <a:latin typeface="+mn-lt"/>
              </a:rPr>
              <a:t>Ctrl</a:t>
            </a:r>
          </a:p>
        </p:txBody>
      </p:sp>
      <p:cxnSp>
        <p:nvCxnSpPr>
          <p:cNvPr id="70" name="Straight Connector 69"/>
          <p:cNvCxnSpPr>
            <a:stCxn id="50" idx="2"/>
            <a:endCxn id="59" idx="0"/>
          </p:cNvCxnSpPr>
          <p:nvPr/>
        </p:nvCxnSpPr>
        <p:spPr bwMode="auto">
          <a:xfrm>
            <a:off x="7086600" y="2818794"/>
            <a:ext cx="0" cy="838201"/>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9" name="Group 74"/>
          <p:cNvGrpSpPr/>
          <p:nvPr/>
        </p:nvGrpSpPr>
        <p:grpSpPr>
          <a:xfrm>
            <a:off x="5764674" y="3842735"/>
            <a:ext cx="479618" cy="468622"/>
            <a:chOff x="2860357" y="5063075"/>
            <a:chExt cx="479618" cy="468622"/>
          </a:xfrm>
        </p:grpSpPr>
        <p:sp>
          <p:nvSpPr>
            <p:cNvPr id="76" name="TextBox 75"/>
            <p:cNvSpPr txBox="1"/>
            <p:nvPr/>
          </p:nvSpPr>
          <p:spPr>
            <a:xfrm>
              <a:off x="2860357" y="51623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147" name="Straight Connector 146"/>
          <p:cNvCxnSpPr>
            <a:stCxn id="36" idx="3"/>
            <a:endCxn id="59" idx="1"/>
          </p:cNvCxnSpPr>
          <p:nvPr/>
        </p:nvCxnSpPr>
        <p:spPr bwMode="auto">
          <a:xfrm>
            <a:off x="5486399" y="3923695"/>
            <a:ext cx="1066801" cy="0"/>
          </a:xfrm>
          <a:prstGeom prst="line">
            <a:avLst/>
          </a:prstGeom>
          <a:solidFill>
            <a:schemeClr val="accent1"/>
          </a:solidFill>
          <a:ln w="12700" cap="flat" cmpd="sng" algn="ctr">
            <a:solidFill>
              <a:srgbClr val="000000"/>
            </a:solidFill>
            <a:prstDash val="dash"/>
            <a:round/>
            <a:headEnd type="none" w="sm" len="sm"/>
            <a:tailEnd type="none" w="sm" len="sm"/>
          </a:ln>
          <a:effectLst/>
        </p:spPr>
      </p:cxnSp>
      <p:grpSp>
        <p:nvGrpSpPr>
          <p:cNvPr id="15" name="Group 159"/>
          <p:cNvGrpSpPr/>
          <p:nvPr/>
        </p:nvGrpSpPr>
        <p:grpSpPr>
          <a:xfrm>
            <a:off x="7015163" y="3109946"/>
            <a:ext cx="687986" cy="369332"/>
            <a:chOff x="2860357" y="4955683"/>
            <a:chExt cx="687986" cy="369332"/>
          </a:xfrm>
        </p:grpSpPr>
        <p:sp>
          <p:nvSpPr>
            <p:cNvPr id="161" name="TextBox 160"/>
            <p:cNvSpPr txBox="1"/>
            <p:nvPr/>
          </p:nvSpPr>
          <p:spPr>
            <a:xfrm>
              <a:off x="2953244" y="4955683"/>
              <a:ext cx="595099" cy="369332"/>
            </a:xfrm>
            <a:prstGeom prst="rect">
              <a:avLst/>
            </a:prstGeom>
            <a:noFill/>
          </p:spPr>
          <p:txBody>
            <a:bodyPr wrap="none" rtlCol="0">
              <a:spAutoFit/>
            </a:bodyPr>
            <a:lstStyle/>
            <a:p>
              <a:r>
                <a:rPr lang="en-US" sz="1800" b="1" dirty="0" smtClean="0">
                  <a:latin typeface="Arial" pitchFamily="34" charset="0"/>
                  <a:cs typeface="Arial" pitchFamily="34" charset="0"/>
                </a:rPr>
                <a:t>R11</a:t>
              </a:r>
              <a:endParaRPr lang="en-US" sz="1800" b="1" dirty="0">
                <a:latin typeface="Arial" pitchFamily="34" charset="0"/>
                <a:cs typeface="Arial" pitchFamily="34" charset="0"/>
              </a:endParaRPr>
            </a:p>
          </p:txBody>
        </p:sp>
        <p:sp>
          <p:nvSpPr>
            <p:cNvPr id="162" name="Oval 1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Tree>
    <p:extLst>
      <p:ext uri="{BB962C8B-B14F-4D97-AF65-F5344CB8AC3E}">
        <p14:creationId xmlns:p14="http://schemas.microsoft.com/office/powerpoint/2010/main" xmlns="" val="1058441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838200" y="3504594"/>
            <a:ext cx="1600200" cy="17526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1" name="Rounded Rectangle 60"/>
          <p:cNvSpPr/>
          <p:nvPr/>
        </p:nvSpPr>
        <p:spPr bwMode="auto">
          <a:xfrm>
            <a:off x="3276600" y="3580794"/>
            <a:ext cx="2286000" cy="1676400"/>
          </a:xfrm>
          <a:prstGeom prst="roundRect">
            <a:avLst>
              <a:gd name="adj" fmla="val 10654"/>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2" name="TextBox 61"/>
          <p:cNvSpPr txBox="1"/>
          <p:nvPr/>
        </p:nvSpPr>
        <p:spPr>
          <a:xfrm>
            <a:off x="6400800" y="5257194"/>
            <a:ext cx="1685077" cy="369332"/>
          </a:xfrm>
          <a:prstGeom prst="rect">
            <a:avLst/>
          </a:prstGeom>
          <a:noFill/>
        </p:spPr>
        <p:txBody>
          <a:bodyPr wrap="none" rtlCol="0">
            <a:spAutoFit/>
          </a:bodyPr>
          <a:lstStyle/>
          <a:p>
            <a:r>
              <a:rPr lang="en-US" sz="1800" dirty="0" smtClean="0">
                <a:latin typeface="+mn-lt"/>
              </a:rPr>
              <a:t>Access Router</a:t>
            </a:r>
            <a:endParaRPr lang="en-US" sz="1800" dirty="0">
              <a:latin typeface="+mn-lt"/>
            </a:endParaRPr>
          </a:p>
        </p:txBody>
      </p:sp>
      <p:sp>
        <p:nvSpPr>
          <p:cNvPr id="69" name="TextBox 68"/>
          <p:cNvSpPr txBox="1"/>
          <p:nvPr/>
        </p:nvSpPr>
        <p:spPr>
          <a:xfrm>
            <a:off x="3581400" y="5257194"/>
            <a:ext cx="1852202" cy="369332"/>
          </a:xfrm>
          <a:prstGeom prst="rect">
            <a:avLst/>
          </a:prstGeom>
          <a:noFill/>
        </p:spPr>
        <p:txBody>
          <a:bodyPr wrap="none" rtlCol="0">
            <a:spAutoFit/>
          </a:bodyPr>
          <a:lstStyle/>
          <a:p>
            <a:r>
              <a:rPr lang="en-US" sz="1800" dirty="0">
                <a:latin typeface="+mn-lt"/>
              </a:rPr>
              <a:t>Access Network</a:t>
            </a:r>
          </a:p>
        </p:txBody>
      </p:sp>
      <p:sp>
        <p:nvSpPr>
          <p:cNvPr id="81" name="TextBox 80"/>
          <p:cNvSpPr txBox="1"/>
          <p:nvPr/>
        </p:nvSpPr>
        <p:spPr>
          <a:xfrm>
            <a:off x="1066800" y="5269468"/>
            <a:ext cx="1056937" cy="369332"/>
          </a:xfrm>
          <a:prstGeom prst="rect">
            <a:avLst/>
          </a:prstGeom>
          <a:noFill/>
        </p:spPr>
        <p:txBody>
          <a:bodyPr wrap="none" rtlCol="0">
            <a:spAutoFit/>
          </a:bodyPr>
          <a:lstStyle/>
          <a:p>
            <a:r>
              <a:rPr lang="en-US" sz="1800" dirty="0">
                <a:latin typeface="+mn-lt"/>
              </a:rPr>
              <a:t>Terminal</a:t>
            </a:r>
          </a:p>
        </p:txBody>
      </p:sp>
      <p:sp>
        <p:nvSpPr>
          <p:cNvPr id="49" name="Rounded Rectangle 48"/>
          <p:cNvSpPr/>
          <p:nvPr/>
        </p:nvSpPr>
        <p:spPr bwMode="auto">
          <a:xfrm>
            <a:off x="6477000" y="3504594"/>
            <a:ext cx="1676400" cy="17526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2" name="Title 1"/>
          <p:cNvSpPr>
            <a:spLocks noGrp="1"/>
          </p:cNvSpPr>
          <p:nvPr>
            <p:ph type="title"/>
          </p:nvPr>
        </p:nvSpPr>
        <p:spPr/>
        <p:txBody>
          <a:bodyPr/>
          <a:lstStyle/>
          <a:p>
            <a:r>
              <a:rPr lang="en-US" dirty="0" smtClean="0"/>
              <a:t>For </a:t>
            </a:r>
            <a:r>
              <a:rPr lang="en-US" dirty="0" smtClean="0"/>
              <a:t>confirmation</a:t>
            </a:r>
            <a:r>
              <a:rPr lang="en-US" dirty="0" smtClean="0"/>
              <a:t>:</a:t>
            </a:r>
            <a:r>
              <a:rPr lang="en-US" dirty="0" smtClean="0"/>
              <a:t/>
            </a:r>
            <a:br>
              <a:rPr lang="en-US" dirty="0" smtClean="0"/>
            </a:br>
            <a:r>
              <a:rPr lang="en-US" dirty="0" smtClean="0"/>
              <a:t>NRM</a:t>
            </a:r>
            <a:endParaRPr lang="en-US" dirty="0"/>
          </a:p>
        </p:txBody>
      </p:sp>
      <p:cxnSp>
        <p:nvCxnSpPr>
          <p:cNvPr id="136" name="Straight Connector 135"/>
          <p:cNvCxnSpPr>
            <a:endCxn id="78" idx="1"/>
          </p:cNvCxnSpPr>
          <p:nvPr/>
        </p:nvCxnSpPr>
        <p:spPr bwMode="auto">
          <a:xfrm>
            <a:off x="2362200" y="4799994"/>
            <a:ext cx="9906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371600" y="4190394"/>
            <a:ext cx="990599" cy="914401"/>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Terminal</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grpSp>
        <p:nvGrpSpPr>
          <p:cNvPr id="3" name="Group 6"/>
          <p:cNvGrpSpPr/>
          <p:nvPr/>
        </p:nvGrpSpPr>
        <p:grpSpPr>
          <a:xfrm>
            <a:off x="2568382" y="4707226"/>
            <a:ext cx="479618" cy="461425"/>
            <a:chOff x="2729564" y="5063075"/>
            <a:chExt cx="479618" cy="461425"/>
          </a:xfrm>
        </p:grpSpPr>
        <p:sp>
          <p:nvSpPr>
            <p:cNvPr id="138" name="TextBox 137"/>
            <p:cNvSpPr txBox="1"/>
            <p:nvPr/>
          </p:nvSpPr>
          <p:spPr>
            <a:xfrm>
              <a:off x="2729564"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44" name="Rounded Rectangle 43"/>
          <p:cNvSpPr/>
          <p:nvPr/>
        </p:nvSpPr>
        <p:spPr bwMode="auto">
          <a:xfrm>
            <a:off x="3733800" y="2056794"/>
            <a:ext cx="13716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Coordination and Information</a:t>
            </a:r>
            <a:br>
              <a:rPr lang="en-US" sz="1600" dirty="0">
                <a:latin typeface="+mn-lt"/>
              </a:rPr>
            </a:br>
            <a:r>
              <a:rPr lang="en-US" sz="1600" dirty="0">
                <a:latin typeface="+mn-lt"/>
              </a:rPr>
              <a:t>Service</a:t>
            </a:r>
          </a:p>
        </p:txBody>
      </p:sp>
      <p:cxnSp>
        <p:nvCxnSpPr>
          <p:cNvPr id="12" name="Elbow Connector 11"/>
          <p:cNvCxnSpPr/>
          <p:nvPr/>
        </p:nvCxnSpPr>
        <p:spPr bwMode="auto">
          <a:xfrm flipV="1">
            <a:off x="2362200" y="1980594"/>
            <a:ext cx="4114800" cy="1853825"/>
          </a:xfrm>
          <a:prstGeom prst="bentConnector3">
            <a:avLst>
              <a:gd name="adj1" fmla="val 10438"/>
            </a:avLst>
          </a:prstGeom>
          <a:solidFill>
            <a:schemeClr val="accent1"/>
          </a:solidFill>
          <a:ln w="12700" cap="flat" cmpd="sng" algn="ctr">
            <a:solidFill>
              <a:schemeClr val="tx1"/>
            </a:solidFill>
            <a:prstDash val="dash"/>
            <a:round/>
            <a:headEnd type="none" w="sm" len="sm"/>
            <a:tailEnd type="none" w="sm" len="sm"/>
          </a:ln>
          <a:effectLst/>
        </p:spPr>
      </p:cxnSp>
      <p:grpSp>
        <p:nvGrpSpPr>
          <p:cNvPr id="4" name="Group 62"/>
          <p:cNvGrpSpPr/>
          <p:nvPr/>
        </p:nvGrpSpPr>
        <p:grpSpPr>
          <a:xfrm>
            <a:off x="2711328" y="3114709"/>
            <a:ext cx="570824" cy="369332"/>
            <a:chOff x="2837267" y="4952817"/>
            <a:chExt cx="570824" cy="369332"/>
          </a:xfrm>
        </p:grpSpPr>
        <p:sp>
          <p:nvSpPr>
            <p:cNvPr id="64" name="TextBox 63"/>
            <p:cNvSpPr txBox="1"/>
            <p:nvPr/>
          </p:nvSpPr>
          <p:spPr>
            <a:xfrm>
              <a:off x="2928473" y="4952817"/>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5" name="Group 65"/>
          <p:cNvGrpSpPr/>
          <p:nvPr/>
        </p:nvGrpSpPr>
        <p:grpSpPr>
          <a:xfrm>
            <a:off x="4346975" y="3114709"/>
            <a:ext cx="703828" cy="369332"/>
            <a:chOff x="2837267" y="4952817"/>
            <a:chExt cx="703828" cy="369332"/>
          </a:xfrm>
        </p:grpSpPr>
        <p:sp>
          <p:nvSpPr>
            <p:cNvPr id="67" name="TextBox 66"/>
            <p:cNvSpPr txBox="1"/>
            <p:nvPr/>
          </p:nvSpPr>
          <p:spPr>
            <a:xfrm>
              <a:off x="2933236" y="4952817"/>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R10</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71" name="Straight Connector 70"/>
          <p:cNvCxnSpPr/>
          <p:nvPr/>
        </p:nvCxnSpPr>
        <p:spPr bwMode="auto">
          <a:xfrm>
            <a:off x="2362200" y="3986819"/>
            <a:ext cx="990600"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 name="Group 71"/>
          <p:cNvGrpSpPr/>
          <p:nvPr/>
        </p:nvGrpSpPr>
        <p:grpSpPr>
          <a:xfrm>
            <a:off x="2583180" y="3906394"/>
            <a:ext cx="479618" cy="478678"/>
            <a:chOff x="2731663" y="5063075"/>
            <a:chExt cx="479618" cy="478678"/>
          </a:xfrm>
        </p:grpSpPr>
        <p:sp>
          <p:nvSpPr>
            <p:cNvPr id="73" name="TextBox 72"/>
            <p:cNvSpPr txBox="1"/>
            <p:nvPr/>
          </p:nvSpPr>
          <p:spPr>
            <a:xfrm>
              <a:off x="2731663" y="5172421"/>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26" name="Straight Connector 25"/>
          <p:cNvCxnSpPr>
            <a:stCxn id="44" idx="2"/>
            <a:endCxn id="36" idx="0"/>
          </p:cNvCxnSpPr>
          <p:nvPr/>
        </p:nvCxnSpPr>
        <p:spPr bwMode="auto">
          <a:xfrm>
            <a:off x="4419600" y="3047394"/>
            <a:ext cx="2032" cy="60960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 name="Rounded Rectangle 35"/>
          <p:cNvSpPr/>
          <p:nvPr/>
        </p:nvSpPr>
        <p:spPr bwMode="auto">
          <a:xfrm>
            <a:off x="3356864" y="3656995"/>
            <a:ext cx="2129535" cy="533399"/>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AN Ctrl</a:t>
            </a:r>
          </a:p>
        </p:txBody>
      </p:sp>
      <p:sp>
        <p:nvSpPr>
          <p:cNvPr id="39" name="Rounded Rectangle 38"/>
          <p:cNvSpPr/>
          <p:nvPr/>
        </p:nvSpPr>
        <p:spPr bwMode="auto">
          <a:xfrm>
            <a:off x="1371600" y="3656995"/>
            <a:ext cx="9906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TE </a:t>
            </a:r>
            <a:r>
              <a:rPr lang="en-US" sz="1600" dirty="0">
                <a:latin typeface="+mn-lt"/>
              </a:rPr>
              <a:t>Ctrl</a:t>
            </a:r>
          </a:p>
        </p:txBody>
      </p:sp>
      <p:cxnSp>
        <p:nvCxnSpPr>
          <p:cNvPr id="11" name="Straight Connector 10"/>
          <p:cNvCxnSpPr/>
          <p:nvPr/>
        </p:nvCxnSpPr>
        <p:spPr bwMode="auto">
          <a:xfrm flipH="1">
            <a:off x="5448304" y="2590194"/>
            <a:ext cx="1028696" cy="111442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0" name="Rounded Rectangle 49"/>
          <p:cNvSpPr/>
          <p:nvPr/>
        </p:nvSpPr>
        <p:spPr bwMode="auto">
          <a:xfrm>
            <a:off x="6477000" y="1828194"/>
            <a:ext cx="12192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effectLst/>
                <a:latin typeface="+mn-lt"/>
              </a:rPr>
              <a:t>Service</a:t>
            </a:r>
          </a:p>
        </p:txBody>
      </p:sp>
      <p:sp>
        <p:nvSpPr>
          <p:cNvPr id="51" name="Rounded Rectangle 50"/>
          <p:cNvSpPr/>
          <p:nvPr/>
        </p:nvSpPr>
        <p:spPr bwMode="auto">
          <a:xfrm>
            <a:off x="6553200" y="4190394"/>
            <a:ext cx="1066800" cy="914401"/>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Access Router</a:t>
            </a:r>
            <a:r>
              <a:rPr lang="en-US" sz="1600" dirty="0">
                <a:latin typeface="+mn-lt"/>
              </a:rPr>
              <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cxnSp>
        <p:nvCxnSpPr>
          <p:cNvPr id="52" name="Straight Connector 51"/>
          <p:cNvCxnSpPr>
            <a:stCxn id="79" idx="3"/>
          </p:cNvCxnSpPr>
          <p:nvPr/>
        </p:nvCxnSpPr>
        <p:spPr bwMode="auto">
          <a:xfrm>
            <a:off x="5486399" y="4799994"/>
            <a:ext cx="1066801" cy="4872"/>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7" name="Group 52"/>
          <p:cNvGrpSpPr/>
          <p:nvPr/>
        </p:nvGrpSpPr>
        <p:grpSpPr>
          <a:xfrm>
            <a:off x="5742130" y="4714724"/>
            <a:ext cx="479618" cy="461425"/>
            <a:chOff x="2707957" y="5063075"/>
            <a:chExt cx="479618" cy="461425"/>
          </a:xfrm>
        </p:grpSpPr>
        <p:sp>
          <p:nvSpPr>
            <p:cNvPr id="54" name="TextBox 53"/>
            <p:cNvSpPr txBox="1"/>
            <p:nvPr/>
          </p:nvSpPr>
          <p:spPr>
            <a:xfrm>
              <a:off x="2707957"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8" name="Group 55"/>
          <p:cNvGrpSpPr/>
          <p:nvPr/>
        </p:nvGrpSpPr>
        <p:grpSpPr>
          <a:xfrm>
            <a:off x="5735472" y="3114709"/>
            <a:ext cx="572505" cy="369332"/>
            <a:chOff x="2860357" y="4955683"/>
            <a:chExt cx="572505" cy="369332"/>
          </a:xfrm>
        </p:grpSpPr>
        <p:sp>
          <p:nvSpPr>
            <p:cNvPr id="57" name="TextBox 56"/>
            <p:cNvSpPr txBox="1"/>
            <p:nvPr/>
          </p:nvSpPr>
          <p:spPr>
            <a:xfrm>
              <a:off x="2953244" y="495568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59" name="Rounded Rectangle 58"/>
          <p:cNvSpPr/>
          <p:nvPr/>
        </p:nvSpPr>
        <p:spPr bwMode="auto">
          <a:xfrm>
            <a:off x="6553200" y="3656995"/>
            <a:ext cx="10668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AR</a:t>
            </a:r>
            <a:r>
              <a:rPr lang="en-US" sz="1600" dirty="0" smtClean="0">
                <a:latin typeface="+mn-lt"/>
              </a:rPr>
              <a:t> </a:t>
            </a:r>
            <a:r>
              <a:rPr lang="en-US" sz="1600" dirty="0">
                <a:latin typeface="+mn-lt"/>
              </a:rPr>
              <a:t>Ctrl</a:t>
            </a:r>
          </a:p>
        </p:txBody>
      </p:sp>
      <p:cxnSp>
        <p:nvCxnSpPr>
          <p:cNvPr id="70" name="Straight Connector 69"/>
          <p:cNvCxnSpPr>
            <a:stCxn id="50" idx="2"/>
            <a:endCxn id="59" idx="0"/>
          </p:cNvCxnSpPr>
          <p:nvPr/>
        </p:nvCxnSpPr>
        <p:spPr bwMode="auto">
          <a:xfrm>
            <a:off x="7086600" y="2818794"/>
            <a:ext cx="0" cy="838201"/>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9" name="Group 74"/>
          <p:cNvGrpSpPr/>
          <p:nvPr/>
        </p:nvGrpSpPr>
        <p:grpSpPr>
          <a:xfrm>
            <a:off x="5764674" y="3842735"/>
            <a:ext cx="479618" cy="468622"/>
            <a:chOff x="2860357" y="5063075"/>
            <a:chExt cx="479618" cy="468622"/>
          </a:xfrm>
        </p:grpSpPr>
        <p:sp>
          <p:nvSpPr>
            <p:cNvPr id="76" name="TextBox 75"/>
            <p:cNvSpPr txBox="1"/>
            <p:nvPr/>
          </p:nvSpPr>
          <p:spPr>
            <a:xfrm>
              <a:off x="2860357" y="51623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78" name="Rounded Rectangle 77"/>
          <p:cNvSpPr/>
          <p:nvPr/>
        </p:nvSpPr>
        <p:spPr bwMode="auto">
          <a:xfrm>
            <a:off x="3352800" y="4495194"/>
            <a:ext cx="6858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NA</a:t>
            </a:r>
          </a:p>
        </p:txBody>
      </p:sp>
      <p:sp>
        <p:nvSpPr>
          <p:cNvPr id="79" name="Rounded Rectangle 78"/>
          <p:cNvSpPr/>
          <p:nvPr/>
        </p:nvSpPr>
        <p:spPr bwMode="auto">
          <a:xfrm>
            <a:off x="4526994" y="4495194"/>
            <a:ext cx="959405"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Backhaul</a:t>
            </a:r>
          </a:p>
        </p:txBody>
      </p:sp>
      <p:cxnSp>
        <p:nvCxnSpPr>
          <p:cNvPr id="80" name="Straight Connector 79"/>
          <p:cNvCxnSpPr>
            <a:stCxn id="78" idx="3"/>
            <a:endCxn id="79" idx="1"/>
          </p:cNvCxnSpPr>
          <p:nvPr/>
        </p:nvCxnSpPr>
        <p:spPr bwMode="auto">
          <a:xfrm>
            <a:off x="4038600" y="4799994"/>
            <a:ext cx="488394"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10" name="Group 91"/>
          <p:cNvGrpSpPr/>
          <p:nvPr/>
        </p:nvGrpSpPr>
        <p:grpSpPr>
          <a:xfrm>
            <a:off x="4061902" y="4719569"/>
            <a:ext cx="479618" cy="461425"/>
            <a:chOff x="2691882" y="5063075"/>
            <a:chExt cx="479618" cy="461425"/>
          </a:xfrm>
        </p:grpSpPr>
        <p:sp>
          <p:nvSpPr>
            <p:cNvPr id="93" name="TextBox 92"/>
            <p:cNvSpPr txBox="1"/>
            <p:nvPr/>
          </p:nvSpPr>
          <p:spPr>
            <a:xfrm>
              <a:off x="2691882"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R6</a:t>
              </a:r>
              <a:endParaRPr lang="en-US" sz="1800" b="1" dirty="0">
                <a:latin typeface="Arial" pitchFamily="34" charset="0"/>
                <a:cs typeface="Arial" pitchFamily="34" charset="0"/>
              </a:endParaRPr>
            </a:p>
          </p:txBody>
        </p:sp>
        <p:sp>
          <p:nvSpPr>
            <p:cNvPr id="94" name="Oval 93"/>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89" name="Straight Connector 88"/>
          <p:cNvCxnSpPr>
            <a:stCxn id="78" idx="0"/>
          </p:cNvCxnSpPr>
          <p:nvPr/>
        </p:nvCxnSpPr>
        <p:spPr bwMode="auto">
          <a:xfrm flipV="1">
            <a:off x="3695700" y="4189906"/>
            <a:ext cx="21205" cy="305288"/>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3" name="Group 103"/>
          <p:cNvGrpSpPr/>
          <p:nvPr/>
        </p:nvGrpSpPr>
        <p:grpSpPr>
          <a:xfrm>
            <a:off x="3626895" y="4168049"/>
            <a:ext cx="608928" cy="369332"/>
            <a:chOff x="2837267" y="4956915"/>
            <a:chExt cx="608928" cy="369332"/>
          </a:xfrm>
        </p:grpSpPr>
        <p:sp>
          <p:nvSpPr>
            <p:cNvPr id="105" name="TextBox 104"/>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106" name="Oval 105"/>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325" name="Straight Connector 324"/>
          <p:cNvCxnSpPr/>
          <p:nvPr/>
        </p:nvCxnSpPr>
        <p:spPr bwMode="auto">
          <a:xfrm flipV="1">
            <a:off x="4797025" y="4190394"/>
            <a:ext cx="0" cy="314546"/>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 name="Group 108"/>
          <p:cNvGrpSpPr/>
          <p:nvPr/>
        </p:nvGrpSpPr>
        <p:grpSpPr>
          <a:xfrm>
            <a:off x="4707015" y="4168049"/>
            <a:ext cx="608928" cy="369332"/>
            <a:chOff x="2837267" y="4956915"/>
            <a:chExt cx="608928" cy="369332"/>
          </a:xfrm>
        </p:grpSpPr>
        <p:sp>
          <p:nvSpPr>
            <p:cNvPr id="110" name="TextBox 109"/>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R7</a:t>
              </a:r>
              <a:endParaRPr lang="en-US" sz="1800" b="1" dirty="0">
                <a:latin typeface="Arial" pitchFamily="34" charset="0"/>
                <a:cs typeface="Arial" pitchFamily="34" charset="0"/>
              </a:endParaRPr>
            </a:p>
          </p:txBody>
        </p:sp>
        <p:sp>
          <p:nvSpPr>
            <p:cNvPr id="111" name="Oval 110"/>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147" name="Straight Connector 146"/>
          <p:cNvCxnSpPr>
            <a:stCxn id="36" idx="3"/>
            <a:endCxn id="59" idx="1"/>
          </p:cNvCxnSpPr>
          <p:nvPr/>
        </p:nvCxnSpPr>
        <p:spPr bwMode="auto">
          <a:xfrm>
            <a:off x="5486399" y="3923695"/>
            <a:ext cx="1066801" cy="0"/>
          </a:xfrm>
          <a:prstGeom prst="line">
            <a:avLst/>
          </a:prstGeom>
          <a:solidFill>
            <a:schemeClr val="accent1"/>
          </a:solidFill>
          <a:ln w="12700" cap="flat" cmpd="sng" algn="ctr">
            <a:solidFill>
              <a:srgbClr val="000000"/>
            </a:solidFill>
            <a:prstDash val="dash"/>
            <a:round/>
            <a:headEnd type="none" w="sm" len="sm"/>
            <a:tailEnd type="none" w="sm" len="sm"/>
          </a:ln>
          <a:effectLst/>
        </p:spPr>
      </p:cxnSp>
      <p:grpSp>
        <p:nvGrpSpPr>
          <p:cNvPr id="15" name="Group 159"/>
          <p:cNvGrpSpPr/>
          <p:nvPr/>
        </p:nvGrpSpPr>
        <p:grpSpPr>
          <a:xfrm>
            <a:off x="7015163" y="3109946"/>
            <a:ext cx="687986" cy="369332"/>
            <a:chOff x="2860357" y="4955683"/>
            <a:chExt cx="687986" cy="369332"/>
          </a:xfrm>
        </p:grpSpPr>
        <p:sp>
          <p:nvSpPr>
            <p:cNvPr id="161" name="TextBox 160"/>
            <p:cNvSpPr txBox="1"/>
            <p:nvPr/>
          </p:nvSpPr>
          <p:spPr>
            <a:xfrm>
              <a:off x="2953244" y="4955683"/>
              <a:ext cx="595099" cy="369332"/>
            </a:xfrm>
            <a:prstGeom prst="rect">
              <a:avLst/>
            </a:prstGeom>
            <a:noFill/>
          </p:spPr>
          <p:txBody>
            <a:bodyPr wrap="none" rtlCol="0">
              <a:spAutoFit/>
            </a:bodyPr>
            <a:lstStyle/>
            <a:p>
              <a:r>
                <a:rPr lang="en-US" sz="1800" b="1" dirty="0" smtClean="0">
                  <a:latin typeface="Arial" pitchFamily="34" charset="0"/>
                  <a:cs typeface="Arial" pitchFamily="34" charset="0"/>
                </a:rPr>
                <a:t>R11</a:t>
              </a:r>
              <a:endParaRPr lang="en-US" sz="1800" b="1" dirty="0">
                <a:latin typeface="Arial" pitchFamily="34" charset="0"/>
                <a:cs typeface="Arial" pitchFamily="34" charset="0"/>
              </a:endParaRPr>
            </a:p>
          </p:txBody>
        </p:sp>
        <p:sp>
          <p:nvSpPr>
            <p:cNvPr id="162" name="Oval 1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Tree>
    <p:extLst>
      <p:ext uri="{BB962C8B-B14F-4D97-AF65-F5344CB8AC3E}">
        <p14:creationId xmlns:p14="http://schemas.microsoft.com/office/powerpoint/2010/main" xmlns="" val="105844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P802.1CF NRM </a:t>
            </a:r>
            <a:r>
              <a:rPr lang="en-US" dirty="0" smtClean="0"/>
              <a:t>discussions</a:t>
            </a:r>
            <a:endParaRPr lang="en-US" dirty="0"/>
          </a:p>
        </p:txBody>
      </p:sp>
      <p:sp>
        <p:nvSpPr>
          <p:cNvPr id="3" name="Subtitle 2"/>
          <p:cNvSpPr>
            <a:spLocks noGrp="1"/>
          </p:cNvSpPr>
          <p:nvPr>
            <p:ph type="subTitle" idx="1"/>
          </p:nvPr>
        </p:nvSpPr>
        <p:spPr/>
        <p:txBody>
          <a:bodyPr/>
          <a:lstStyle/>
          <a:p>
            <a:r>
              <a:rPr lang="en-US" dirty="0" smtClean="0"/>
              <a:t>2015-05-07</a:t>
            </a:r>
            <a:endParaRPr lang="en-US" dirty="0" smtClean="0"/>
          </a:p>
          <a:p>
            <a:r>
              <a:rPr lang="en-US" dirty="0"/>
              <a:t>Max </a:t>
            </a:r>
            <a:r>
              <a:rPr lang="en-US" dirty="0" smtClean="0"/>
              <a:t>Riegel</a:t>
            </a:r>
          </a:p>
          <a:p>
            <a:r>
              <a:rPr lang="en-US" dirty="0"/>
              <a:t>(</a:t>
            </a:r>
            <a:r>
              <a:rPr lang="en-US" dirty="0" smtClean="0"/>
              <a:t>Nokia Networks)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NRM discussions at March 2015 F2F</a:t>
            </a:r>
            <a:br>
              <a:rPr lang="en-US" dirty="0" smtClean="0"/>
            </a:br>
            <a:r>
              <a:rPr lang="en-US" dirty="0" smtClean="0"/>
              <a:t>as captured by the minutes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t>P802.1CF Network reference model</a:t>
            </a:r>
            <a:endParaRPr lang="en-US" dirty="0" smtClean="0"/>
          </a:p>
          <a:p>
            <a:pPr lvl="0"/>
            <a:r>
              <a:rPr lang="en-US" dirty="0" smtClean="0">
                <a:hlinkClick r:id="rId2"/>
              </a:rPr>
              <a:t>https://mentor.ieee.org/omniran/dcn/15/omniran-15-0008-02-CF00-nrm-refinements.pptx</a:t>
            </a:r>
            <a:endParaRPr lang="en-US" dirty="0" smtClean="0"/>
          </a:p>
          <a:p>
            <a:pPr lvl="1"/>
            <a:r>
              <a:rPr lang="en-US" dirty="0" smtClean="0"/>
              <a:t>No final conclusion about the content of the R8c/R1c reference point in relation to the R1d reference point</a:t>
            </a:r>
          </a:p>
          <a:p>
            <a:pPr lvl="2"/>
            <a:r>
              <a:rPr lang="en-US" dirty="0" smtClean="0"/>
              <a:t>What functionality belongs to the “data path” reference point?</a:t>
            </a:r>
          </a:p>
          <a:p>
            <a:pPr lvl="1"/>
            <a:r>
              <a:rPr lang="en-US" dirty="0" smtClean="0"/>
              <a:t>Agreement reached that R1 and R3 should become symmetric, as both may be either wired or wireless</a:t>
            </a:r>
          </a:p>
          <a:p>
            <a:pPr lvl="2"/>
            <a:r>
              <a:rPr lang="en-US" dirty="0" smtClean="0"/>
              <a:t>No conclusion about which label should be used for R3c; group did not like the idea to introduce 2-digit reference point indices, i.e. R10c</a:t>
            </a:r>
          </a:p>
          <a:p>
            <a:pPr lvl="0"/>
            <a:r>
              <a:rPr lang="en-US" dirty="0" smtClean="0">
                <a:hlinkClick r:id="rId3"/>
              </a:rPr>
              <a:t>https://mentor.ieee.org/omniran/dcn/15/omniran-15-0014-00-CF00-revision-proposal-of-omniran-14-0083.docx</a:t>
            </a:r>
            <a:endParaRPr lang="en-US" dirty="0" smtClean="0"/>
          </a:p>
          <a:p>
            <a:pPr lvl="1"/>
            <a:r>
              <a:rPr lang="en-US" dirty="0" smtClean="0"/>
              <a:t>Edits presented to the group, but no final conclusion was reached, as no conclusion was reached either for treating the reference points between TEC – ANC – CNC, nor on replacement of term “Core Network”</a:t>
            </a:r>
          </a:p>
          <a:p>
            <a:pPr lvl="1"/>
            <a:r>
              <a:rPr lang="en-US" dirty="0" smtClean="0"/>
              <a:t>Introductory section appreciated, as well as presentation of fewer variations. More details required on treating control interfaces as well as definition of functional content of data path interfaces.</a:t>
            </a:r>
          </a:p>
          <a:p>
            <a:pPr lvl="0"/>
            <a:r>
              <a:rPr lang="en-US" dirty="0" smtClean="0">
                <a:hlinkClick r:id="rId4"/>
              </a:rPr>
              <a:t>https://mentor.ieee.org/omniran/dcn/15/omniran-15-0013-00-CF00-r9c-reference-point-discussion.pptx</a:t>
            </a:r>
            <a:endParaRPr lang="en-US" dirty="0" smtClean="0"/>
          </a:p>
          <a:p>
            <a:pPr lvl="1"/>
            <a:r>
              <a:rPr lang="en-US" dirty="0" smtClean="0"/>
              <a:t>Usage of “Core network” for the endpoint of the data path leads to ambiguities regards location of CIS</a:t>
            </a:r>
          </a:p>
          <a:p>
            <a:pPr lvl="2"/>
            <a:r>
              <a:rPr lang="en-US" dirty="0" smtClean="0"/>
              <a:t>Chair proposed to look for other term replacing “Core Network,” e.g. by “Network Service”</a:t>
            </a:r>
          </a:p>
          <a:p>
            <a:pPr lvl="1"/>
            <a:r>
              <a:rPr lang="en-US" dirty="0" smtClean="0"/>
              <a:t>It remains unclear to which 802.19.1 interface the R9c reference point refers. Further clarifications necessary.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838200" y="3504594"/>
            <a:ext cx="1600200" cy="17526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61" name="Rounded Rectangle 60"/>
          <p:cNvSpPr/>
          <p:nvPr/>
        </p:nvSpPr>
        <p:spPr bwMode="auto">
          <a:xfrm>
            <a:off x="3276600" y="3580794"/>
            <a:ext cx="2286000" cy="1676400"/>
          </a:xfrm>
          <a:prstGeom prst="roundRect">
            <a:avLst>
              <a:gd name="adj" fmla="val 10654"/>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62" name="TextBox 61"/>
          <p:cNvSpPr txBox="1"/>
          <p:nvPr/>
        </p:nvSpPr>
        <p:spPr>
          <a:xfrm>
            <a:off x="6545980" y="5257194"/>
            <a:ext cx="1864613" cy="646331"/>
          </a:xfrm>
          <a:prstGeom prst="rect">
            <a:avLst/>
          </a:prstGeom>
          <a:noFill/>
        </p:spPr>
        <p:txBody>
          <a:bodyPr wrap="none" rtlCol="0">
            <a:spAutoFit/>
          </a:bodyPr>
          <a:lstStyle/>
          <a:p>
            <a:r>
              <a:rPr lang="en-US" sz="1800" dirty="0">
                <a:solidFill>
                  <a:schemeClr val="accent2"/>
                </a:solidFill>
                <a:latin typeface="+mn-lt"/>
              </a:rPr>
              <a:t>Core </a:t>
            </a:r>
            <a:r>
              <a:rPr lang="en-US" sz="1800" dirty="0" smtClean="0">
                <a:solidFill>
                  <a:schemeClr val="accent2"/>
                </a:solidFill>
                <a:latin typeface="+mn-lt"/>
              </a:rPr>
              <a:t>Network/</a:t>
            </a:r>
            <a:br>
              <a:rPr lang="en-US" sz="1800" dirty="0" smtClean="0">
                <a:solidFill>
                  <a:schemeClr val="accent2"/>
                </a:solidFill>
                <a:latin typeface="+mn-lt"/>
              </a:rPr>
            </a:br>
            <a:r>
              <a:rPr lang="en-US" sz="1800" dirty="0" smtClean="0">
                <a:solidFill>
                  <a:schemeClr val="accent2"/>
                </a:solidFill>
                <a:latin typeface="+mn-lt"/>
              </a:rPr>
              <a:t>Network Service</a:t>
            </a:r>
            <a:endParaRPr lang="en-US" sz="1800" dirty="0">
              <a:solidFill>
                <a:schemeClr val="accent2"/>
              </a:solidFill>
              <a:latin typeface="+mn-lt"/>
            </a:endParaRPr>
          </a:p>
        </p:txBody>
      </p:sp>
      <p:sp>
        <p:nvSpPr>
          <p:cNvPr id="69" name="TextBox 68"/>
          <p:cNvSpPr txBox="1"/>
          <p:nvPr/>
        </p:nvSpPr>
        <p:spPr>
          <a:xfrm>
            <a:off x="3581400" y="5257194"/>
            <a:ext cx="1852202" cy="369332"/>
          </a:xfrm>
          <a:prstGeom prst="rect">
            <a:avLst/>
          </a:prstGeom>
          <a:noFill/>
        </p:spPr>
        <p:txBody>
          <a:bodyPr wrap="none" rtlCol="0">
            <a:spAutoFit/>
          </a:bodyPr>
          <a:lstStyle/>
          <a:p>
            <a:r>
              <a:rPr lang="en-US" sz="1800" dirty="0">
                <a:solidFill>
                  <a:srgbClr val="000000"/>
                </a:solidFill>
                <a:latin typeface="+mn-lt"/>
              </a:rPr>
              <a:t>Access Network</a:t>
            </a:r>
          </a:p>
        </p:txBody>
      </p:sp>
      <p:sp>
        <p:nvSpPr>
          <p:cNvPr id="81" name="TextBox 80"/>
          <p:cNvSpPr txBox="1"/>
          <p:nvPr/>
        </p:nvSpPr>
        <p:spPr>
          <a:xfrm>
            <a:off x="1066800" y="5269468"/>
            <a:ext cx="1056937" cy="369332"/>
          </a:xfrm>
          <a:prstGeom prst="rect">
            <a:avLst/>
          </a:prstGeom>
          <a:noFill/>
        </p:spPr>
        <p:txBody>
          <a:bodyPr wrap="none" rtlCol="0">
            <a:spAutoFit/>
          </a:bodyPr>
          <a:lstStyle/>
          <a:p>
            <a:r>
              <a:rPr lang="en-US" sz="1800" dirty="0">
                <a:solidFill>
                  <a:srgbClr val="000000"/>
                </a:solidFill>
                <a:latin typeface="+mn-lt"/>
              </a:rPr>
              <a:t>Terminal</a:t>
            </a:r>
          </a:p>
        </p:txBody>
      </p:sp>
      <p:sp>
        <p:nvSpPr>
          <p:cNvPr id="49" name="Rounded Rectangle 48"/>
          <p:cNvSpPr/>
          <p:nvPr/>
        </p:nvSpPr>
        <p:spPr bwMode="auto">
          <a:xfrm>
            <a:off x="6477000" y="3504594"/>
            <a:ext cx="1676400" cy="17526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smtClean="0"/>
              <a:t>Discussion status of the NRM</a:t>
            </a:r>
            <a:endParaRPr lang="en-US" dirty="0"/>
          </a:p>
        </p:txBody>
      </p:sp>
      <p:cxnSp>
        <p:nvCxnSpPr>
          <p:cNvPr id="136" name="Straight Connector 135"/>
          <p:cNvCxnSpPr>
            <a:endCxn id="78" idx="1"/>
          </p:cNvCxnSpPr>
          <p:nvPr/>
        </p:nvCxnSpPr>
        <p:spPr bwMode="auto">
          <a:xfrm>
            <a:off x="2362200" y="4799994"/>
            <a:ext cx="9906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371600" y="4190394"/>
            <a:ext cx="990599" cy="914401"/>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Terminal</a:t>
            </a:r>
            <a:br>
              <a:rPr lang="en-US" sz="1600" dirty="0">
                <a:latin typeface="+mn-lt"/>
              </a:rPr>
            </a:br>
            <a:r>
              <a:rPr lang="en-US" sz="1600" dirty="0">
                <a:latin typeface="+mn-lt"/>
              </a:rPr>
              <a:t>Interface</a:t>
            </a:r>
            <a:endParaRPr kumimoji="0" lang="en-US" sz="1600" b="0" i="0" u="none" strike="noStrike" cap="none" normalizeH="0" dirty="0">
              <a:ln>
                <a:noFill/>
              </a:ln>
              <a:solidFill>
                <a:schemeClr val="tx1"/>
              </a:solidFill>
              <a:effectLst/>
              <a:latin typeface="+mn-lt"/>
            </a:endParaRPr>
          </a:p>
        </p:txBody>
      </p:sp>
      <p:grpSp>
        <p:nvGrpSpPr>
          <p:cNvPr id="7" name="Group 6"/>
          <p:cNvGrpSpPr/>
          <p:nvPr/>
        </p:nvGrpSpPr>
        <p:grpSpPr>
          <a:xfrm>
            <a:off x="2546775" y="4707226"/>
            <a:ext cx="620683" cy="461425"/>
            <a:chOff x="2707957" y="5063075"/>
            <a:chExt cx="620683" cy="461425"/>
          </a:xfrm>
        </p:grpSpPr>
        <p:sp>
          <p:nvSpPr>
            <p:cNvPr id="138" name="TextBox 137"/>
            <p:cNvSpPr txBox="1"/>
            <p:nvPr/>
          </p:nvSpPr>
          <p:spPr>
            <a:xfrm>
              <a:off x="2707957" y="5155168"/>
              <a:ext cx="620683"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R1d</a:t>
              </a:r>
              <a:endParaRPr lang="en-US" sz="1800" b="1" dirty="0">
                <a:solidFill>
                  <a:schemeClr val="accent2"/>
                </a:solidFill>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44" name="Rounded Rectangle 43"/>
          <p:cNvSpPr/>
          <p:nvPr/>
        </p:nvSpPr>
        <p:spPr bwMode="auto">
          <a:xfrm>
            <a:off x="3733800" y="2056794"/>
            <a:ext cx="13716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Coordination and Information</a:t>
            </a:r>
            <a:br>
              <a:rPr lang="en-US" sz="1600" dirty="0">
                <a:latin typeface="+mn-lt"/>
              </a:rPr>
            </a:br>
            <a:r>
              <a:rPr lang="en-US" sz="1600" dirty="0">
                <a:latin typeface="+mn-lt"/>
              </a:rPr>
              <a:t>Service</a:t>
            </a:r>
          </a:p>
        </p:txBody>
      </p:sp>
      <p:cxnSp>
        <p:nvCxnSpPr>
          <p:cNvPr id="12" name="Elbow Connector 11"/>
          <p:cNvCxnSpPr/>
          <p:nvPr/>
        </p:nvCxnSpPr>
        <p:spPr bwMode="auto">
          <a:xfrm flipV="1">
            <a:off x="2362200" y="1980594"/>
            <a:ext cx="4114800" cy="1853825"/>
          </a:xfrm>
          <a:prstGeom prst="bentConnector3">
            <a:avLst>
              <a:gd name="adj1" fmla="val 10438"/>
            </a:avLst>
          </a:prstGeom>
          <a:solidFill>
            <a:schemeClr val="accent1"/>
          </a:solidFill>
          <a:ln w="12700" cap="flat" cmpd="sng" algn="ctr">
            <a:solidFill>
              <a:schemeClr val="tx1"/>
            </a:solidFill>
            <a:prstDash val="solid"/>
            <a:round/>
            <a:headEnd type="none" w="sm" len="sm"/>
            <a:tailEnd type="none" w="sm" len="sm"/>
          </a:ln>
          <a:effectLst/>
        </p:spPr>
      </p:cxnSp>
      <p:grpSp>
        <p:nvGrpSpPr>
          <p:cNvPr id="63" name="Group 62"/>
          <p:cNvGrpSpPr/>
          <p:nvPr/>
        </p:nvGrpSpPr>
        <p:grpSpPr>
          <a:xfrm>
            <a:off x="2711328" y="3114709"/>
            <a:ext cx="699065" cy="369332"/>
            <a:chOff x="2837267" y="4952817"/>
            <a:chExt cx="699065" cy="369332"/>
          </a:xfrm>
        </p:grpSpPr>
        <p:sp>
          <p:nvSpPr>
            <p:cNvPr id="64" name="TextBox 63"/>
            <p:cNvSpPr txBox="1"/>
            <p:nvPr/>
          </p:nvSpPr>
          <p:spPr>
            <a:xfrm>
              <a:off x="2928473" y="4952817"/>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R2c</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6" name="Group 65"/>
          <p:cNvGrpSpPr/>
          <p:nvPr/>
        </p:nvGrpSpPr>
        <p:grpSpPr>
          <a:xfrm>
            <a:off x="4346975" y="3114709"/>
            <a:ext cx="704091" cy="369332"/>
            <a:chOff x="2837267" y="4952817"/>
            <a:chExt cx="704091" cy="369332"/>
          </a:xfrm>
        </p:grpSpPr>
        <p:sp>
          <p:nvSpPr>
            <p:cNvPr id="67" name="TextBox 66"/>
            <p:cNvSpPr txBox="1"/>
            <p:nvPr/>
          </p:nvSpPr>
          <p:spPr>
            <a:xfrm>
              <a:off x="2933236" y="4952817"/>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R9c</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71" name="Straight Connector 70"/>
          <p:cNvCxnSpPr/>
          <p:nvPr/>
        </p:nvCxnSpPr>
        <p:spPr bwMode="auto">
          <a:xfrm>
            <a:off x="2362200" y="3986819"/>
            <a:ext cx="990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72" name="Group 71"/>
          <p:cNvGrpSpPr/>
          <p:nvPr/>
        </p:nvGrpSpPr>
        <p:grpSpPr>
          <a:xfrm>
            <a:off x="2438400" y="3906394"/>
            <a:ext cx="928459" cy="461425"/>
            <a:chOff x="2586883" y="5063075"/>
            <a:chExt cx="928459" cy="461425"/>
          </a:xfrm>
        </p:grpSpPr>
        <p:sp>
          <p:nvSpPr>
            <p:cNvPr id="73" name="TextBox 72"/>
            <p:cNvSpPr txBox="1"/>
            <p:nvPr/>
          </p:nvSpPr>
          <p:spPr>
            <a:xfrm>
              <a:off x="2586883" y="5155168"/>
              <a:ext cx="928459"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R8c/1c</a:t>
              </a:r>
              <a:endParaRPr lang="en-US" sz="1800" b="1" dirty="0">
                <a:solidFill>
                  <a:schemeClr val="accent2"/>
                </a:solidFill>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26" name="Straight Connector 25"/>
          <p:cNvCxnSpPr>
            <a:stCxn id="44" idx="2"/>
            <a:endCxn id="36" idx="0"/>
          </p:cNvCxnSpPr>
          <p:nvPr/>
        </p:nvCxnSpPr>
        <p:spPr bwMode="auto">
          <a:xfrm>
            <a:off x="4419600" y="3047394"/>
            <a:ext cx="2032" cy="60960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Rounded Rectangle 35"/>
          <p:cNvSpPr/>
          <p:nvPr/>
        </p:nvSpPr>
        <p:spPr bwMode="auto">
          <a:xfrm>
            <a:off x="3356864" y="3656995"/>
            <a:ext cx="2129535" cy="533399"/>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AN Ctrl</a:t>
            </a:r>
          </a:p>
        </p:txBody>
      </p:sp>
      <p:sp>
        <p:nvSpPr>
          <p:cNvPr id="39" name="Rounded Rectangle 38"/>
          <p:cNvSpPr/>
          <p:nvPr/>
        </p:nvSpPr>
        <p:spPr bwMode="auto">
          <a:xfrm>
            <a:off x="1371600" y="3656995"/>
            <a:ext cx="9906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TE </a:t>
            </a:r>
            <a:r>
              <a:rPr lang="en-US" sz="1600" dirty="0">
                <a:latin typeface="+mn-lt"/>
              </a:rPr>
              <a:t>Ctrl</a:t>
            </a:r>
          </a:p>
        </p:txBody>
      </p:sp>
      <p:cxnSp>
        <p:nvCxnSpPr>
          <p:cNvPr id="11" name="Straight Connector 10"/>
          <p:cNvCxnSpPr/>
          <p:nvPr/>
        </p:nvCxnSpPr>
        <p:spPr bwMode="auto">
          <a:xfrm flipH="1">
            <a:off x="5448304" y="2590194"/>
            <a:ext cx="1028696" cy="111442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ounded Rectangle 49"/>
          <p:cNvSpPr/>
          <p:nvPr/>
        </p:nvSpPr>
        <p:spPr bwMode="auto">
          <a:xfrm>
            <a:off x="6477000" y="1828194"/>
            <a:ext cx="12192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solidFill>
                  <a:schemeClr val="tx1"/>
                </a:solidFill>
                <a:effectLst/>
                <a:latin typeface="+mn-lt"/>
              </a:rPr>
              <a:t>Service</a:t>
            </a:r>
          </a:p>
        </p:txBody>
      </p:sp>
      <p:sp>
        <p:nvSpPr>
          <p:cNvPr id="51" name="Rounded Rectangle 50"/>
          <p:cNvSpPr/>
          <p:nvPr/>
        </p:nvSpPr>
        <p:spPr bwMode="auto">
          <a:xfrm>
            <a:off x="6553200" y="4190394"/>
            <a:ext cx="1066800" cy="914401"/>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Core</a:t>
            </a:r>
            <a:br>
              <a:rPr lang="en-US" sz="1600" dirty="0">
                <a:latin typeface="+mn-lt"/>
              </a:rPr>
            </a:br>
            <a:r>
              <a:rPr lang="en-US" sz="1600" dirty="0">
                <a:latin typeface="+mn-lt"/>
              </a:rPr>
              <a:t>Network</a:t>
            </a:r>
            <a:br>
              <a:rPr lang="en-US" sz="1600" dirty="0">
                <a:latin typeface="+mn-lt"/>
              </a:rPr>
            </a:br>
            <a:r>
              <a:rPr lang="en-US" sz="1600" dirty="0">
                <a:latin typeface="+mn-lt"/>
              </a:rPr>
              <a:t>Interface</a:t>
            </a:r>
            <a:endParaRPr kumimoji="0" lang="en-US" sz="1600" b="0" i="0" u="none" strike="noStrike" cap="none" normalizeH="0" dirty="0">
              <a:ln>
                <a:noFill/>
              </a:ln>
              <a:solidFill>
                <a:schemeClr val="tx1"/>
              </a:solidFill>
              <a:effectLst/>
              <a:latin typeface="+mn-lt"/>
            </a:endParaRPr>
          </a:p>
        </p:txBody>
      </p:sp>
      <p:cxnSp>
        <p:nvCxnSpPr>
          <p:cNvPr id="52" name="Straight Connector 51"/>
          <p:cNvCxnSpPr>
            <a:stCxn id="79" idx="3"/>
          </p:cNvCxnSpPr>
          <p:nvPr/>
        </p:nvCxnSpPr>
        <p:spPr bwMode="auto">
          <a:xfrm>
            <a:off x="5486399" y="4799994"/>
            <a:ext cx="1066801" cy="4872"/>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53" name="Group 52"/>
          <p:cNvGrpSpPr/>
          <p:nvPr/>
        </p:nvGrpSpPr>
        <p:grpSpPr>
          <a:xfrm>
            <a:off x="5742130" y="4714724"/>
            <a:ext cx="620745" cy="461425"/>
            <a:chOff x="2707957" y="5063075"/>
            <a:chExt cx="620745" cy="461425"/>
          </a:xfrm>
        </p:grpSpPr>
        <p:sp>
          <p:nvSpPr>
            <p:cNvPr id="54" name="TextBox 53"/>
            <p:cNvSpPr txBox="1"/>
            <p:nvPr/>
          </p:nvSpPr>
          <p:spPr>
            <a:xfrm>
              <a:off x="2707957" y="5155168"/>
              <a:ext cx="620745"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R3d</a:t>
              </a:r>
              <a:endParaRPr lang="en-US" sz="1800" b="1" dirty="0">
                <a:solidFill>
                  <a:schemeClr val="accent2"/>
                </a:solidFill>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56" name="Group 55"/>
          <p:cNvGrpSpPr/>
          <p:nvPr/>
        </p:nvGrpSpPr>
        <p:grpSpPr>
          <a:xfrm>
            <a:off x="5735472" y="3114709"/>
            <a:ext cx="700746" cy="369332"/>
            <a:chOff x="2860357" y="4955683"/>
            <a:chExt cx="700746" cy="369332"/>
          </a:xfrm>
        </p:grpSpPr>
        <p:sp>
          <p:nvSpPr>
            <p:cNvPr id="57" name="TextBox 56"/>
            <p:cNvSpPr txBox="1"/>
            <p:nvPr/>
          </p:nvSpPr>
          <p:spPr>
            <a:xfrm>
              <a:off x="2953244" y="4955683"/>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R4c</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59" name="Rounded Rectangle 58"/>
          <p:cNvSpPr/>
          <p:nvPr/>
        </p:nvSpPr>
        <p:spPr bwMode="auto">
          <a:xfrm>
            <a:off x="6553200" y="3656995"/>
            <a:ext cx="10668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CN </a:t>
            </a:r>
            <a:r>
              <a:rPr lang="en-US" sz="1600" dirty="0">
                <a:latin typeface="+mn-lt"/>
              </a:rPr>
              <a:t>Ctrl</a:t>
            </a:r>
          </a:p>
        </p:txBody>
      </p:sp>
      <p:cxnSp>
        <p:nvCxnSpPr>
          <p:cNvPr id="70" name="Straight Connector 69"/>
          <p:cNvCxnSpPr>
            <a:stCxn id="50" idx="2"/>
            <a:endCxn id="59" idx="0"/>
          </p:cNvCxnSpPr>
          <p:nvPr/>
        </p:nvCxnSpPr>
        <p:spPr bwMode="auto">
          <a:xfrm>
            <a:off x="7086600" y="2818794"/>
            <a:ext cx="0" cy="83820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75" name="Group 74"/>
          <p:cNvGrpSpPr/>
          <p:nvPr/>
        </p:nvGrpSpPr>
        <p:grpSpPr>
          <a:xfrm>
            <a:off x="5764674" y="3842735"/>
            <a:ext cx="608122" cy="468622"/>
            <a:chOff x="2860357" y="5063075"/>
            <a:chExt cx="608122" cy="468622"/>
          </a:xfrm>
        </p:grpSpPr>
        <p:sp>
          <p:nvSpPr>
            <p:cNvPr id="76" name="TextBox 75"/>
            <p:cNvSpPr txBox="1"/>
            <p:nvPr/>
          </p:nvSpPr>
          <p:spPr>
            <a:xfrm>
              <a:off x="2860357" y="5162365"/>
              <a:ext cx="608122"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R3c</a:t>
              </a:r>
              <a:endParaRPr lang="en-US" sz="1800" b="1" dirty="0">
                <a:solidFill>
                  <a:schemeClr val="accent2"/>
                </a:solidFill>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78" name="Rounded Rectangle 77"/>
          <p:cNvSpPr/>
          <p:nvPr/>
        </p:nvSpPr>
        <p:spPr bwMode="auto">
          <a:xfrm>
            <a:off x="3352800" y="4495194"/>
            <a:ext cx="6858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NA</a:t>
            </a:r>
          </a:p>
        </p:txBody>
      </p:sp>
      <p:sp>
        <p:nvSpPr>
          <p:cNvPr id="79" name="Rounded Rectangle 78"/>
          <p:cNvSpPr/>
          <p:nvPr/>
        </p:nvSpPr>
        <p:spPr bwMode="auto">
          <a:xfrm>
            <a:off x="4526994" y="4495194"/>
            <a:ext cx="959405"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Backhaul</a:t>
            </a:r>
          </a:p>
        </p:txBody>
      </p:sp>
      <p:cxnSp>
        <p:nvCxnSpPr>
          <p:cNvPr id="80" name="Straight Connector 79"/>
          <p:cNvCxnSpPr>
            <a:stCxn id="78" idx="3"/>
            <a:endCxn id="79" idx="1"/>
          </p:cNvCxnSpPr>
          <p:nvPr/>
        </p:nvCxnSpPr>
        <p:spPr bwMode="auto">
          <a:xfrm>
            <a:off x="4038600" y="4799994"/>
            <a:ext cx="488394"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92" name="Group 91"/>
          <p:cNvGrpSpPr/>
          <p:nvPr/>
        </p:nvGrpSpPr>
        <p:grpSpPr>
          <a:xfrm>
            <a:off x="3970145" y="4719569"/>
            <a:ext cx="620745" cy="461425"/>
            <a:chOff x="2646162" y="5063075"/>
            <a:chExt cx="620745" cy="461425"/>
          </a:xfrm>
        </p:grpSpPr>
        <p:sp>
          <p:nvSpPr>
            <p:cNvPr id="93" name="TextBox 92"/>
            <p:cNvSpPr txBox="1"/>
            <p:nvPr/>
          </p:nvSpPr>
          <p:spPr>
            <a:xfrm>
              <a:off x="2646162"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R6d</a:t>
              </a:r>
              <a:endParaRPr lang="en-US" sz="1800" b="1" dirty="0">
                <a:latin typeface="Arial" pitchFamily="34" charset="0"/>
                <a:cs typeface="Arial" pitchFamily="34" charset="0"/>
              </a:endParaRPr>
            </a:p>
          </p:txBody>
        </p:sp>
        <p:sp>
          <p:nvSpPr>
            <p:cNvPr id="94" name="Oval 93"/>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89" name="Straight Connector 88"/>
          <p:cNvCxnSpPr>
            <a:stCxn id="78" idx="0"/>
          </p:cNvCxnSpPr>
          <p:nvPr/>
        </p:nvCxnSpPr>
        <p:spPr bwMode="auto">
          <a:xfrm flipV="1">
            <a:off x="3695700" y="4189906"/>
            <a:ext cx="21205" cy="3052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04" name="Group 103"/>
          <p:cNvGrpSpPr/>
          <p:nvPr/>
        </p:nvGrpSpPr>
        <p:grpSpPr>
          <a:xfrm>
            <a:off x="3626895" y="4168049"/>
            <a:ext cx="737432" cy="369332"/>
            <a:chOff x="2837267" y="4956915"/>
            <a:chExt cx="737432" cy="369332"/>
          </a:xfrm>
        </p:grpSpPr>
        <p:sp>
          <p:nvSpPr>
            <p:cNvPr id="105" name="TextBox 104"/>
            <p:cNvSpPr txBox="1"/>
            <p:nvPr/>
          </p:nvSpPr>
          <p:spPr>
            <a:xfrm>
              <a:off x="2966577" y="495691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R6c</a:t>
              </a:r>
              <a:endParaRPr lang="en-US" sz="1800" b="1" dirty="0">
                <a:latin typeface="Arial" pitchFamily="34" charset="0"/>
                <a:cs typeface="Arial" pitchFamily="34" charset="0"/>
              </a:endParaRPr>
            </a:p>
          </p:txBody>
        </p:sp>
        <p:sp>
          <p:nvSpPr>
            <p:cNvPr id="106" name="Oval 105"/>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325" name="Straight Connector 324"/>
          <p:cNvCxnSpPr/>
          <p:nvPr/>
        </p:nvCxnSpPr>
        <p:spPr bwMode="auto">
          <a:xfrm flipV="1">
            <a:off x="4797025" y="4190394"/>
            <a:ext cx="0" cy="314546"/>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09" name="Group 108"/>
          <p:cNvGrpSpPr/>
          <p:nvPr/>
        </p:nvGrpSpPr>
        <p:grpSpPr>
          <a:xfrm>
            <a:off x="4707015" y="4168049"/>
            <a:ext cx="737432" cy="369332"/>
            <a:chOff x="2837267" y="4956915"/>
            <a:chExt cx="737432" cy="369332"/>
          </a:xfrm>
        </p:grpSpPr>
        <p:sp>
          <p:nvSpPr>
            <p:cNvPr id="110" name="TextBox 109"/>
            <p:cNvSpPr txBox="1"/>
            <p:nvPr/>
          </p:nvSpPr>
          <p:spPr>
            <a:xfrm>
              <a:off x="2966577" y="495691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R7c</a:t>
              </a:r>
              <a:endParaRPr lang="en-US" sz="1800" b="1" dirty="0">
                <a:latin typeface="Arial" pitchFamily="34" charset="0"/>
                <a:cs typeface="Arial" pitchFamily="34" charset="0"/>
              </a:endParaRPr>
            </a:p>
          </p:txBody>
        </p:sp>
        <p:sp>
          <p:nvSpPr>
            <p:cNvPr id="111" name="Oval 110"/>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147" name="Straight Connector 146"/>
          <p:cNvCxnSpPr>
            <a:stCxn id="36" idx="3"/>
            <a:endCxn id="59" idx="1"/>
          </p:cNvCxnSpPr>
          <p:nvPr/>
        </p:nvCxnSpPr>
        <p:spPr bwMode="auto">
          <a:xfrm>
            <a:off x="5486399" y="3923695"/>
            <a:ext cx="1066801"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160" name="Group 159"/>
          <p:cNvGrpSpPr/>
          <p:nvPr/>
        </p:nvGrpSpPr>
        <p:grpSpPr>
          <a:xfrm>
            <a:off x="7015163" y="3109946"/>
            <a:ext cx="700746" cy="369332"/>
            <a:chOff x="2860357" y="4955683"/>
            <a:chExt cx="700746" cy="369332"/>
          </a:xfrm>
        </p:grpSpPr>
        <p:sp>
          <p:nvSpPr>
            <p:cNvPr id="161" name="TextBox 160"/>
            <p:cNvSpPr txBox="1"/>
            <p:nvPr/>
          </p:nvSpPr>
          <p:spPr>
            <a:xfrm>
              <a:off x="2953244" y="4955683"/>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R5c</a:t>
              </a:r>
              <a:endParaRPr lang="en-US" sz="1800" b="1" dirty="0">
                <a:latin typeface="Arial" pitchFamily="34" charset="0"/>
                <a:cs typeface="Arial" pitchFamily="34" charset="0"/>
              </a:endParaRPr>
            </a:p>
          </p:txBody>
        </p:sp>
        <p:sp>
          <p:nvSpPr>
            <p:cNvPr id="162" name="Oval 1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xmlns="" val="1058441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Some thoughts on differentiation between R1/R8c and R3d/R3c, respectively</a:t>
            </a:r>
            <a:endParaRPr lang="en-US" dirty="0"/>
          </a:p>
        </p:txBody>
      </p:sp>
      <p:sp>
        <p:nvSpPr>
          <p:cNvPr id="8" name="Content Placeholder 7"/>
          <p:cNvSpPr>
            <a:spLocks noGrp="1"/>
          </p:cNvSpPr>
          <p:nvPr>
            <p:ph idx="1"/>
          </p:nvPr>
        </p:nvSpPr>
        <p:spPr/>
        <p:txBody>
          <a:bodyPr>
            <a:normAutofit lnSpcReduction="10000"/>
          </a:bodyPr>
          <a:lstStyle/>
          <a:p>
            <a:r>
              <a:rPr lang="en-US" dirty="0" smtClean="0"/>
              <a:t>R1 should comprise the whole PHY+MAC+LLC interface as specified by IEEE 802 specification</a:t>
            </a:r>
          </a:p>
          <a:p>
            <a:r>
              <a:rPr lang="en-US" dirty="0" smtClean="0"/>
              <a:t>R8c covers information exchanges related to managed objects</a:t>
            </a:r>
          </a:p>
          <a:p>
            <a:endParaRPr lang="en-US" dirty="0" smtClean="0"/>
          </a:p>
          <a:p>
            <a:r>
              <a:rPr lang="en-US" dirty="0" smtClean="0"/>
              <a:t>R3d should become R3, respectively.</a:t>
            </a:r>
          </a:p>
          <a:p>
            <a:r>
              <a:rPr lang="en-US" dirty="0" smtClean="0"/>
              <a:t>R3c should be identified by a different suffix.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838200" y="3504594"/>
            <a:ext cx="1600200" cy="17526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1" name="Rounded Rectangle 60"/>
          <p:cNvSpPr/>
          <p:nvPr/>
        </p:nvSpPr>
        <p:spPr bwMode="auto">
          <a:xfrm>
            <a:off x="3276600" y="3580794"/>
            <a:ext cx="2286000" cy="1676400"/>
          </a:xfrm>
          <a:prstGeom prst="roundRect">
            <a:avLst>
              <a:gd name="adj" fmla="val 10654"/>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2" name="TextBox 61"/>
          <p:cNvSpPr txBox="1"/>
          <p:nvPr/>
        </p:nvSpPr>
        <p:spPr>
          <a:xfrm>
            <a:off x="6400800" y="5257194"/>
            <a:ext cx="1864613" cy="369332"/>
          </a:xfrm>
          <a:prstGeom prst="rect">
            <a:avLst/>
          </a:prstGeom>
          <a:noFill/>
        </p:spPr>
        <p:txBody>
          <a:bodyPr wrap="none" rtlCol="0">
            <a:spAutoFit/>
          </a:bodyPr>
          <a:lstStyle/>
          <a:p>
            <a:r>
              <a:rPr lang="en-US" sz="1800" dirty="0" smtClean="0">
                <a:latin typeface="+mn-lt"/>
              </a:rPr>
              <a:t>Network Service</a:t>
            </a:r>
            <a:endParaRPr lang="en-US" sz="1800" dirty="0">
              <a:latin typeface="+mn-lt"/>
            </a:endParaRPr>
          </a:p>
        </p:txBody>
      </p:sp>
      <p:sp>
        <p:nvSpPr>
          <p:cNvPr id="69" name="TextBox 68"/>
          <p:cNvSpPr txBox="1"/>
          <p:nvPr/>
        </p:nvSpPr>
        <p:spPr>
          <a:xfrm>
            <a:off x="3581400" y="5257194"/>
            <a:ext cx="1852202" cy="369332"/>
          </a:xfrm>
          <a:prstGeom prst="rect">
            <a:avLst/>
          </a:prstGeom>
          <a:noFill/>
        </p:spPr>
        <p:txBody>
          <a:bodyPr wrap="none" rtlCol="0">
            <a:spAutoFit/>
          </a:bodyPr>
          <a:lstStyle/>
          <a:p>
            <a:r>
              <a:rPr lang="en-US" sz="1800" dirty="0">
                <a:latin typeface="+mn-lt"/>
              </a:rPr>
              <a:t>Access Network</a:t>
            </a:r>
          </a:p>
        </p:txBody>
      </p:sp>
      <p:sp>
        <p:nvSpPr>
          <p:cNvPr id="81" name="TextBox 80"/>
          <p:cNvSpPr txBox="1"/>
          <p:nvPr/>
        </p:nvSpPr>
        <p:spPr>
          <a:xfrm>
            <a:off x="1066800" y="5269468"/>
            <a:ext cx="1056937" cy="369332"/>
          </a:xfrm>
          <a:prstGeom prst="rect">
            <a:avLst/>
          </a:prstGeom>
          <a:noFill/>
        </p:spPr>
        <p:txBody>
          <a:bodyPr wrap="none" rtlCol="0">
            <a:spAutoFit/>
          </a:bodyPr>
          <a:lstStyle/>
          <a:p>
            <a:r>
              <a:rPr lang="en-US" sz="1800" dirty="0">
                <a:latin typeface="+mn-lt"/>
              </a:rPr>
              <a:t>Terminal</a:t>
            </a:r>
          </a:p>
        </p:txBody>
      </p:sp>
      <p:sp>
        <p:nvSpPr>
          <p:cNvPr id="49" name="Rounded Rectangle 48"/>
          <p:cNvSpPr/>
          <p:nvPr/>
        </p:nvSpPr>
        <p:spPr bwMode="auto">
          <a:xfrm>
            <a:off x="6477000" y="3504594"/>
            <a:ext cx="1676400" cy="17526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2" name="Title 1"/>
          <p:cNvSpPr>
            <a:spLocks noGrp="1"/>
          </p:cNvSpPr>
          <p:nvPr>
            <p:ph type="title"/>
          </p:nvPr>
        </p:nvSpPr>
        <p:spPr/>
        <p:txBody>
          <a:bodyPr/>
          <a:lstStyle/>
          <a:p>
            <a:r>
              <a:rPr lang="en-US" dirty="0" smtClean="0"/>
              <a:t>For discussion:</a:t>
            </a:r>
            <a:br>
              <a:rPr lang="en-US" dirty="0" smtClean="0"/>
            </a:br>
            <a:r>
              <a:rPr lang="en-US" dirty="0" smtClean="0"/>
              <a:t>Re-labeling the NRM</a:t>
            </a:r>
            <a:endParaRPr lang="en-US" dirty="0"/>
          </a:p>
        </p:txBody>
      </p:sp>
      <p:cxnSp>
        <p:nvCxnSpPr>
          <p:cNvPr id="136" name="Straight Connector 135"/>
          <p:cNvCxnSpPr>
            <a:endCxn id="78" idx="1"/>
          </p:cNvCxnSpPr>
          <p:nvPr/>
        </p:nvCxnSpPr>
        <p:spPr bwMode="auto">
          <a:xfrm>
            <a:off x="2362200" y="4799994"/>
            <a:ext cx="990600" cy="0"/>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80" name="Rounded Rectangle 179"/>
          <p:cNvSpPr/>
          <p:nvPr/>
        </p:nvSpPr>
        <p:spPr bwMode="auto">
          <a:xfrm>
            <a:off x="1371600" y="4190394"/>
            <a:ext cx="990599" cy="914401"/>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Terminal</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grpSp>
        <p:nvGrpSpPr>
          <p:cNvPr id="3" name="Group 6"/>
          <p:cNvGrpSpPr/>
          <p:nvPr/>
        </p:nvGrpSpPr>
        <p:grpSpPr>
          <a:xfrm>
            <a:off x="2568382" y="4707226"/>
            <a:ext cx="479618" cy="461425"/>
            <a:chOff x="2729564" y="5063075"/>
            <a:chExt cx="479618" cy="461425"/>
          </a:xfrm>
        </p:grpSpPr>
        <p:sp>
          <p:nvSpPr>
            <p:cNvPr id="138" name="TextBox 137"/>
            <p:cNvSpPr txBox="1"/>
            <p:nvPr/>
          </p:nvSpPr>
          <p:spPr>
            <a:xfrm>
              <a:off x="2729564"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44" name="Rounded Rectangle 43"/>
          <p:cNvSpPr/>
          <p:nvPr/>
        </p:nvSpPr>
        <p:spPr bwMode="auto">
          <a:xfrm>
            <a:off x="3733800" y="2056794"/>
            <a:ext cx="13716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Coordination and Information</a:t>
            </a:r>
            <a:br>
              <a:rPr lang="en-US" sz="1600" dirty="0">
                <a:latin typeface="+mn-lt"/>
              </a:rPr>
            </a:br>
            <a:r>
              <a:rPr lang="en-US" sz="1600" dirty="0">
                <a:latin typeface="+mn-lt"/>
              </a:rPr>
              <a:t>Service</a:t>
            </a:r>
          </a:p>
        </p:txBody>
      </p:sp>
      <p:cxnSp>
        <p:nvCxnSpPr>
          <p:cNvPr id="12" name="Elbow Connector 11"/>
          <p:cNvCxnSpPr/>
          <p:nvPr/>
        </p:nvCxnSpPr>
        <p:spPr bwMode="auto">
          <a:xfrm flipV="1">
            <a:off x="2362200" y="1980594"/>
            <a:ext cx="4114800" cy="1853825"/>
          </a:xfrm>
          <a:prstGeom prst="bentConnector3">
            <a:avLst>
              <a:gd name="adj1" fmla="val 10438"/>
            </a:avLst>
          </a:prstGeom>
          <a:solidFill>
            <a:schemeClr val="accent1"/>
          </a:solidFill>
          <a:ln w="12700" cap="flat" cmpd="sng" algn="ctr">
            <a:solidFill>
              <a:schemeClr val="tx1"/>
            </a:solidFill>
            <a:prstDash val="solid"/>
            <a:round/>
            <a:headEnd type="none" w="sm" len="sm"/>
            <a:tailEnd type="none" w="sm" len="sm"/>
          </a:ln>
          <a:effectLst/>
        </p:spPr>
      </p:cxnSp>
      <p:grpSp>
        <p:nvGrpSpPr>
          <p:cNvPr id="4" name="Group 62"/>
          <p:cNvGrpSpPr/>
          <p:nvPr/>
        </p:nvGrpSpPr>
        <p:grpSpPr>
          <a:xfrm>
            <a:off x="2711328" y="3114709"/>
            <a:ext cx="570824" cy="369332"/>
            <a:chOff x="2837267" y="4952817"/>
            <a:chExt cx="570824" cy="369332"/>
          </a:xfrm>
        </p:grpSpPr>
        <p:sp>
          <p:nvSpPr>
            <p:cNvPr id="64" name="TextBox 63"/>
            <p:cNvSpPr txBox="1"/>
            <p:nvPr/>
          </p:nvSpPr>
          <p:spPr>
            <a:xfrm>
              <a:off x="2928473" y="4952817"/>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5" name="Group 65"/>
          <p:cNvGrpSpPr/>
          <p:nvPr/>
        </p:nvGrpSpPr>
        <p:grpSpPr>
          <a:xfrm>
            <a:off x="4346975" y="3114709"/>
            <a:ext cx="703828" cy="369332"/>
            <a:chOff x="2837267" y="4952817"/>
            <a:chExt cx="703828" cy="369332"/>
          </a:xfrm>
        </p:grpSpPr>
        <p:sp>
          <p:nvSpPr>
            <p:cNvPr id="67" name="TextBox 66"/>
            <p:cNvSpPr txBox="1"/>
            <p:nvPr/>
          </p:nvSpPr>
          <p:spPr>
            <a:xfrm>
              <a:off x="2933236" y="4952817"/>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R10</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71" name="Straight Connector 70"/>
          <p:cNvCxnSpPr/>
          <p:nvPr/>
        </p:nvCxnSpPr>
        <p:spPr bwMode="auto">
          <a:xfrm>
            <a:off x="2362200" y="3986819"/>
            <a:ext cx="990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6" name="Group 71"/>
          <p:cNvGrpSpPr/>
          <p:nvPr/>
        </p:nvGrpSpPr>
        <p:grpSpPr>
          <a:xfrm>
            <a:off x="2583180" y="3906394"/>
            <a:ext cx="479618" cy="478678"/>
            <a:chOff x="2731663" y="5063075"/>
            <a:chExt cx="479618" cy="478678"/>
          </a:xfrm>
        </p:grpSpPr>
        <p:sp>
          <p:nvSpPr>
            <p:cNvPr id="73" name="TextBox 72"/>
            <p:cNvSpPr txBox="1"/>
            <p:nvPr/>
          </p:nvSpPr>
          <p:spPr>
            <a:xfrm>
              <a:off x="2731663" y="5172421"/>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26" name="Straight Connector 25"/>
          <p:cNvCxnSpPr>
            <a:stCxn id="44" idx="2"/>
            <a:endCxn id="36" idx="0"/>
          </p:cNvCxnSpPr>
          <p:nvPr/>
        </p:nvCxnSpPr>
        <p:spPr bwMode="auto">
          <a:xfrm>
            <a:off x="4419600" y="3047394"/>
            <a:ext cx="2032" cy="60960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Rounded Rectangle 35"/>
          <p:cNvSpPr/>
          <p:nvPr/>
        </p:nvSpPr>
        <p:spPr bwMode="auto">
          <a:xfrm>
            <a:off x="3356864" y="3656995"/>
            <a:ext cx="2129535" cy="533399"/>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AN Ctrl</a:t>
            </a:r>
          </a:p>
        </p:txBody>
      </p:sp>
      <p:sp>
        <p:nvSpPr>
          <p:cNvPr id="39" name="Rounded Rectangle 38"/>
          <p:cNvSpPr/>
          <p:nvPr/>
        </p:nvSpPr>
        <p:spPr bwMode="auto">
          <a:xfrm>
            <a:off x="1371600" y="3656995"/>
            <a:ext cx="9906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TE </a:t>
            </a:r>
            <a:r>
              <a:rPr lang="en-US" sz="1600" dirty="0">
                <a:latin typeface="+mn-lt"/>
              </a:rPr>
              <a:t>Ctrl</a:t>
            </a:r>
          </a:p>
        </p:txBody>
      </p:sp>
      <p:cxnSp>
        <p:nvCxnSpPr>
          <p:cNvPr id="11" name="Straight Connector 10"/>
          <p:cNvCxnSpPr/>
          <p:nvPr/>
        </p:nvCxnSpPr>
        <p:spPr bwMode="auto">
          <a:xfrm flipH="1">
            <a:off x="5448304" y="2590194"/>
            <a:ext cx="1028696" cy="111442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ounded Rectangle 49"/>
          <p:cNvSpPr/>
          <p:nvPr/>
        </p:nvSpPr>
        <p:spPr bwMode="auto">
          <a:xfrm>
            <a:off x="6477000" y="1828194"/>
            <a:ext cx="1219200" cy="99060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a:ln>
                  <a:noFill/>
                </a:ln>
                <a:effectLst/>
                <a:latin typeface="+mn-lt"/>
              </a:rPr>
              <a:t>Service</a:t>
            </a:r>
          </a:p>
        </p:txBody>
      </p:sp>
      <p:sp>
        <p:nvSpPr>
          <p:cNvPr id="51" name="Rounded Rectangle 50"/>
          <p:cNvSpPr/>
          <p:nvPr/>
        </p:nvSpPr>
        <p:spPr bwMode="auto">
          <a:xfrm>
            <a:off x="6553200" y="4190394"/>
            <a:ext cx="1066800" cy="914401"/>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Network Service</a:t>
            </a:r>
            <a:r>
              <a:rPr lang="en-US" sz="1600" dirty="0">
                <a:latin typeface="+mn-lt"/>
              </a:rPr>
              <a:t/>
            </a:r>
            <a:br>
              <a:rPr lang="en-US" sz="1600" dirty="0">
                <a:latin typeface="+mn-lt"/>
              </a:rPr>
            </a:br>
            <a:r>
              <a:rPr lang="en-US" sz="1600" dirty="0">
                <a:latin typeface="+mn-lt"/>
              </a:rPr>
              <a:t>Interface</a:t>
            </a:r>
            <a:endParaRPr kumimoji="0" lang="en-US" sz="1600" b="0" i="0" u="none" strike="noStrike" cap="none" normalizeH="0" dirty="0">
              <a:ln>
                <a:noFill/>
              </a:ln>
              <a:effectLst/>
              <a:latin typeface="+mn-lt"/>
            </a:endParaRPr>
          </a:p>
        </p:txBody>
      </p:sp>
      <p:cxnSp>
        <p:nvCxnSpPr>
          <p:cNvPr id="52" name="Straight Connector 51"/>
          <p:cNvCxnSpPr>
            <a:stCxn id="79" idx="3"/>
          </p:cNvCxnSpPr>
          <p:nvPr/>
        </p:nvCxnSpPr>
        <p:spPr bwMode="auto">
          <a:xfrm>
            <a:off x="5486399" y="4799994"/>
            <a:ext cx="1066801" cy="4872"/>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7" name="Group 52"/>
          <p:cNvGrpSpPr/>
          <p:nvPr/>
        </p:nvGrpSpPr>
        <p:grpSpPr>
          <a:xfrm>
            <a:off x="5742130" y="4714724"/>
            <a:ext cx="479618" cy="461425"/>
            <a:chOff x="2707957" y="5063075"/>
            <a:chExt cx="479618" cy="461425"/>
          </a:xfrm>
        </p:grpSpPr>
        <p:sp>
          <p:nvSpPr>
            <p:cNvPr id="54" name="TextBox 53"/>
            <p:cNvSpPr txBox="1"/>
            <p:nvPr/>
          </p:nvSpPr>
          <p:spPr>
            <a:xfrm>
              <a:off x="2707957"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8" name="Group 55"/>
          <p:cNvGrpSpPr/>
          <p:nvPr/>
        </p:nvGrpSpPr>
        <p:grpSpPr>
          <a:xfrm>
            <a:off x="5735472" y="3114709"/>
            <a:ext cx="572505" cy="369332"/>
            <a:chOff x="2860357" y="4955683"/>
            <a:chExt cx="572505" cy="369332"/>
          </a:xfrm>
        </p:grpSpPr>
        <p:sp>
          <p:nvSpPr>
            <p:cNvPr id="57" name="TextBox 56"/>
            <p:cNvSpPr txBox="1"/>
            <p:nvPr/>
          </p:nvSpPr>
          <p:spPr>
            <a:xfrm>
              <a:off x="2953244" y="495568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59" name="Rounded Rectangle 58"/>
          <p:cNvSpPr/>
          <p:nvPr/>
        </p:nvSpPr>
        <p:spPr bwMode="auto">
          <a:xfrm>
            <a:off x="6553200" y="3656995"/>
            <a:ext cx="1066800" cy="53340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NS </a:t>
            </a:r>
            <a:r>
              <a:rPr lang="en-US" sz="1600" dirty="0">
                <a:latin typeface="+mn-lt"/>
              </a:rPr>
              <a:t>Ctrl</a:t>
            </a:r>
          </a:p>
        </p:txBody>
      </p:sp>
      <p:cxnSp>
        <p:nvCxnSpPr>
          <p:cNvPr id="70" name="Straight Connector 69"/>
          <p:cNvCxnSpPr>
            <a:stCxn id="50" idx="2"/>
            <a:endCxn id="59" idx="0"/>
          </p:cNvCxnSpPr>
          <p:nvPr/>
        </p:nvCxnSpPr>
        <p:spPr bwMode="auto">
          <a:xfrm>
            <a:off x="7086600" y="2818794"/>
            <a:ext cx="0" cy="83820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9" name="Group 74"/>
          <p:cNvGrpSpPr/>
          <p:nvPr/>
        </p:nvGrpSpPr>
        <p:grpSpPr>
          <a:xfrm>
            <a:off x="5764674" y="3842735"/>
            <a:ext cx="479618" cy="468622"/>
            <a:chOff x="2860357" y="5063075"/>
            <a:chExt cx="479618" cy="468622"/>
          </a:xfrm>
        </p:grpSpPr>
        <p:sp>
          <p:nvSpPr>
            <p:cNvPr id="76" name="TextBox 75"/>
            <p:cNvSpPr txBox="1"/>
            <p:nvPr/>
          </p:nvSpPr>
          <p:spPr>
            <a:xfrm>
              <a:off x="2860357" y="51623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78" name="Rounded Rectangle 77"/>
          <p:cNvSpPr/>
          <p:nvPr/>
        </p:nvSpPr>
        <p:spPr bwMode="auto">
          <a:xfrm>
            <a:off x="3352800" y="4495194"/>
            <a:ext cx="6858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NA</a:t>
            </a:r>
          </a:p>
        </p:txBody>
      </p:sp>
      <p:sp>
        <p:nvSpPr>
          <p:cNvPr id="79" name="Rounded Rectangle 78"/>
          <p:cNvSpPr/>
          <p:nvPr/>
        </p:nvSpPr>
        <p:spPr bwMode="auto">
          <a:xfrm>
            <a:off x="4526994" y="4495194"/>
            <a:ext cx="959405"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n-lt"/>
              </a:rPr>
              <a:t>Backhaul</a:t>
            </a:r>
          </a:p>
        </p:txBody>
      </p:sp>
      <p:cxnSp>
        <p:nvCxnSpPr>
          <p:cNvPr id="80" name="Straight Connector 79"/>
          <p:cNvCxnSpPr>
            <a:stCxn id="78" idx="3"/>
            <a:endCxn id="79" idx="1"/>
          </p:cNvCxnSpPr>
          <p:nvPr/>
        </p:nvCxnSpPr>
        <p:spPr bwMode="auto">
          <a:xfrm>
            <a:off x="4038600" y="4799994"/>
            <a:ext cx="488394"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10" name="Group 91"/>
          <p:cNvGrpSpPr/>
          <p:nvPr/>
        </p:nvGrpSpPr>
        <p:grpSpPr>
          <a:xfrm>
            <a:off x="4061902" y="4719569"/>
            <a:ext cx="479618" cy="461425"/>
            <a:chOff x="2691882" y="5063075"/>
            <a:chExt cx="479618" cy="461425"/>
          </a:xfrm>
        </p:grpSpPr>
        <p:sp>
          <p:nvSpPr>
            <p:cNvPr id="93" name="TextBox 92"/>
            <p:cNvSpPr txBox="1"/>
            <p:nvPr/>
          </p:nvSpPr>
          <p:spPr>
            <a:xfrm>
              <a:off x="2691882"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R6</a:t>
              </a:r>
              <a:endParaRPr lang="en-US" sz="1800" b="1" dirty="0">
                <a:latin typeface="Arial" pitchFamily="34" charset="0"/>
                <a:cs typeface="Arial" pitchFamily="34" charset="0"/>
              </a:endParaRPr>
            </a:p>
          </p:txBody>
        </p:sp>
        <p:sp>
          <p:nvSpPr>
            <p:cNvPr id="94" name="Oval 93"/>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89" name="Straight Connector 88"/>
          <p:cNvCxnSpPr>
            <a:stCxn id="78" idx="0"/>
          </p:cNvCxnSpPr>
          <p:nvPr/>
        </p:nvCxnSpPr>
        <p:spPr bwMode="auto">
          <a:xfrm flipV="1">
            <a:off x="3695700" y="4189906"/>
            <a:ext cx="21205" cy="3052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3" name="Group 103"/>
          <p:cNvGrpSpPr/>
          <p:nvPr/>
        </p:nvGrpSpPr>
        <p:grpSpPr>
          <a:xfrm>
            <a:off x="3626895" y="4168049"/>
            <a:ext cx="608928" cy="369332"/>
            <a:chOff x="2837267" y="4956915"/>
            <a:chExt cx="608928" cy="369332"/>
          </a:xfrm>
        </p:grpSpPr>
        <p:sp>
          <p:nvSpPr>
            <p:cNvPr id="105" name="TextBox 104"/>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106" name="Oval 105"/>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325" name="Straight Connector 324"/>
          <p:cNvCxnSpPr/>
          <p:nvPr/>
        </p:nvCxnSpPr>
        <p:spPr bwMode="auto">
          <a:xfrm flipV="1">
            <a:off x="4797025" y="4190394"/>
            <a:ext cx="0" cy="314546"/>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4" name="Group 108"/>
          <p:cNvGrpSpPr/>
          <p:nvPr/>
        </p:nvGrpSpPr>
        <p:grpSpPr>
          <a:xfrm>
            <a:off x="4707015" y="4168049"/>
            <a:ext cx="608928" cy="369332"/>
            <a:chOff x="2837267" y="4956915"/>
            <a:chExt cx="608928" cy="369332"/>
          </a:xfrm>
        </p:grpSpPr>
        <p:sp>
          <p:nvSpPr>
            <p:cNvPr id="110" name="TextBox 109"/>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R7</a:t>
              </a:r>
              <a:endParaRPr lang="en-US" sz="1800" b="1" dirty="0">
                <a:latin typeface="Arial" pitchFamily="34" charset="0"/>
                <a:cs typeface="Arial" pitchFamily="34" charset="0"/>
              </a:endParaRPr>
            </a:p>
          </p:txBody>
        </p:sp>
        <p:sp>
          <p:nvSpPr>
            <p:cNvPr id="111" name="Oval 110"/>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147" name="Straight Connector 146"/>
          <p:cNvCxnSpPr>
            <a:stCxn id="36" idx="3"/>
            <a:endCxn id="59" idx="1"/>
          </p:cNvCxnSpPr>
          <p:nvPr/>
        </p:nvCxnSpPr>
        <p:spPr bwMode="auto">
          <a:xfrm>
            <a:off x="5486399" y="3923695"/>
            <a:ext cx="1066801"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15" name="Group 159"/>
          <p:cNvGrpSpPr/>
          <p:nvPr/>
        </p:nvGrpSpPr>
        <p:grpSpPr>
          <a:xfrm>
            <a:off x="7015163" y="3109946"/>
            <a:ext cx="687986" cy="369332"/>
            <a:chOff x="2860357" y="4955683"/>
            <a:chExt cx="687986" cy="369332"/>
          </a:xfrm>
        </p:grpSpPr>
        <p:sp>
          <p:nvSpPr>
            <p:cNvPr id="161" name="TextBox 160"/>
            <p:cNvSpPr txBox="1"/>
            <p:nvPr/>
          </p:nvSpPr>
          <p:spPr>
            <a:xfrm>
              <a:off x="2953244" y="4955683"/>
              <a:ext cx="595099" cy="369332"/>
            </a:xfrm>
            <a:prstGeom prst="rect">
              <a:avLst/>
            </a:prstGeom>
            <a:noFill/>
          </p:spPr>
          <p:txBody>
            <a:bodyPr wrap="none" rtlCol="0">
              <a:spAutoFit/>
            </a:bodyPr>
            <a:lstStyle/>
            <a:p>
              <a:r>
                <a:rPr lang="en-US" sz="1800" b="1" dirty="0" smtClean="0">
                  <a:latin typeface="Arial" pitchFamily="34" charset="0"/>
                  <a:cs typeface="Arial" pitchFamily="34" charset="0"/>
                </a:rPr>
                <a:t>R11</a:t>
              </a:r>
              <a:endParaRPr lang="en-US" sz="1800" b="1" dirty="0">
                <a:latin typeface="Arial" pitchFamily="34" charset="0"/>
                <a:cs typeface="Arial" pitchFamily="34" charset="0"/>
              </a:endParaRPr>
            </a:p>
          </p:txBody>
        </p:sp>
        <p:sp>
          <p:nvSpPr>
            <p:cNvPr id="162" name="Oval 1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Tree>
    <p:extLst>
      <p:ext uri="{BB962C8B-B14F-4D97-AF65-F5344CB8AC3E}">
        <p14:creationId xmlns:p14="http://schemas.microsoft.com/office/powerpoint/2010/main" xmlns="" val="105844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NRM discussions at April 16</a:t>
            </a:r>
            <a:r>
              <a:rPr lang="en-US" baseline="30000" dirty="0" smtClean="0"/>
              <a:t>th</a:t>
            </a:r>
            <a:r>
              <a:rPr lang="en-US" dirty="0" smtClean="0"/>
              <a:t> 2015 </a:t>
            </a:r>
            <a:r>
              <a:rPr lang="en-US" dirty="0" err="1" smtClean="0"/>
              <a:t>confcall</a:t>
            </a:r>
            <a:r>
              <a:rPr lang="en-US" dirty="0" smtClean="0"/>
              <a:t/>
            </a:r>
            <a:br>
              <a:rPr lang="en-US" dirty="0" smtClean="0"/>
            </a:br>
            <a:r>
              <a:rPr lang="en-US" dirty="0" smtClean="0"/>
              <a:t>as captured by the minutes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P802.1CF Network reference model</a:t>
            </a:r>
            <a:endParaRPr lang="en-CA" dirty="0" smtClean="0"/>
          </a:p>
          <a:p>
            <a:pPr lvl="1"/>
            <a:r>
              <a:rPr lang="en-CA" dirty="0" smtClean="0"/>
              <a:t>NRM amendment </a:t>
            </a:r>
            <a:endParaRPr lang="en-US" dirty="0" smtClean="0"/>
          </a:p>
          <a:p>
            <a:pPr lvl="2"/>
            <a:r>
              <a:rPr lang="en-CA" u="sng" dirty="0" smtClean="0">
                <a:hlinkClick r:id="rId2"/>
              </a:rPr>
              <a:t>https://mentor.ieee.org/omniran/dcn/15/omniran-15-0024-00-CF00-nrm-amendment.pptx</a:t>
            </a:r>
            <a:r>
              <a:rPr lang="en-GB" dirty="0" smtClean="0"/>
              <a:t> </a:t>
            </a:r>
            <a:endParaRPr lang="en-US" dirty="0" smtClean="0"/>
          </a:p>
          <a:p>
            <a:pPr lvl="2"/>
            <a:r>
              <a:rPr lang="en-CA" dirty="0" smtClean="0"/>
              <a:t>Group discussion:</a:t>
            </a:r>
            <a:endParaRPr lang="en-US" dirty="0" smtClean="0"/>
          </a:p>
          <a:p>
            <a:pPr lvl="3"/>
            <a:r>
              <a:rPr lang="en-CA" dirty="0" smtClean="0"/>
              <a:t>The current NRM does not cover the use case when the AN control function is distributed throughout the AN. This use case could potentially require a new Reference point definition or an explanation in the text considering a collocation of ANC and NA functions in a single box. The situation of the Backhaul would still need to be considered for the latter case. The fat AP case can be accommodated with current NRM, in which all interfaces are internal.</a:t>
            </a:r>
            <a:endParaRPr lang="en-US" dirty="0" smtClean="0"/>
          </a:p>
          <a:p>
            <a:pPr lvl="3"/>
            <a:r>
              <a:rPr lang="en-CA" dirty="0" smtClean="0"/>
              <a:t>Discussion on CNC CIS interface. Doubts on the need of such interface. Open still for discussion. </a:t>
            </a:r>
            <a:endParaRPr lang="en-US" dirty="0" smtClean="0"/>
          </a:p>
          <a:p>
            <a:pPr lvl="1"/>
            <a:r>
              <a:rPr lang="en-CA" dirty="0" smtClean="0"/>
              <a:t>Further discussion on definition of reference points R1, R3</a:t>
            </a:r>
            <a:endParaRPr lang="en-US" dirty="0" smtClean="0"/>
          </a:p>
          <a:p>
            <a:pPr lvl="2"/>
            <a:r>
              <a:rPr lang="en-CA" u="sng" dirty="0" smtClean="0">
                <a:hlinkClick r:id="rId3"/>
              </a:rPr>
              <a:t>https://mentor.ieee.org/omniran/dcn/15/omniran-15-0026-00-CF00-nrm-discussions.pptx</a:t>
            </a:r>
            <a:r>
              <a:rPr lang="en-GB" dirty="0" smtClean="0"/>
              <a:t> </a:t>
            </a:r>
            <a:endParaRPr lang="en-US" dirty="0" smtClean="0"/>
          </a:p>
          <a:p>
            <a:pPr lvl="3"/>
            <a:r>
              <a:rPr lang="en-CA" dirty="0" smtClean="0"/>
              <a:t>The proposal is to change the naming convention on the Reference points and remove the letters. This change together with a text definition should help in clarifying confusions about the functionalities of each one of the Reference points. A new document will be worked out in preparation for the teleconference on May 8.</a:t>
            </a:r>
            <a:endParaRPr lang="en-US" dirty="0" smtClean="0"/>
          </a:p>
          <a:p>
            <a:pPr lvl="3"/>
            <a:r>
              <a:rPr lang="en-CA" dirty="0" smtClean="0"/>
              <a:t>Author of the contribution to provide a clearer description in written regarding the different reference points.</a:t>
            </a:r>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Some thoughts on resolving the remaining issues</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Definition of reference points</a:t>
            </a:r>
          </a:p>
          <a:p>
            <a:pPr lvl="1"/>
            <a:r>
              <a:rPr lang="en-US" dirty="0" smtClean="0"/>
              <a:t>R1, R3, R6 represent ports according to IEEE 802 </a:t>
            </a:r>
            <a:r>
              <a:rPr lang="en-US" dirty="0" smtClean="0"/>
              <a:t>understanding</a:t>
            </a:r>
          </a:p>
          <a:p>
            <a:pPr lvl="2"/>
            <a:r>
              <a:rPr lang="en-US" dirty="0" smtClean="0"/>
              <a:t>Addition of a general introductory section may help to understand the meaning</a:t>
            </a:r>
            <a:endParaRPr lang="en-US" dirty="0" smtClean="0"/>
          </a:p>
          <a:p>
            <a:pPr lvl="1"/>
            <a:r>
              <a:rPr lang="en-US" dirty="0" smtClean="0"/>
              <a:t>R2, R4, R5, R7, R8, R9, R10, R11 address functionalities represented by the Layer Management Interfaces</a:t>
            </a:r>
          </a:p>
          <a:p>
            <a:r>
              <a:rPr lang="en-US" dirty="0" smtClean="0"/>
              <a:t>Terminology </a:t>
            </a:r>
            <a:r>
              <a:rPr lang="en-US" dirty="0" smtClean="0"/>
              <a:t>adjustment for </a:t>
            </a:r>
            <a:r>
              <a:rPr lang="en-US" dirty="0" smtClean="0"/>
              <a:t>‘core network/network service’</a:t>
            </a:r>
          </a:p>
          <a:p>
            <a:pPr lvl="1"/>
            <a:r>
              <a:rPr lang="en-US" dirty="0" smtClean="0"/>
              <a:t>‘Access Router</a:t>
            </a:r>
            <a:r>
              <a:rPr lang="en-US" dirty="0" smtClean="0"/>
              <a:t>’</a:t>
            </a:r>
          </a:p>
          <a:p>
            <a:pPr lvl="2"/>
            <a:r>
              <a:rPr lang="en-US" dirty="0" smtClean="0"/>
              <a:t>Or would ‘Access Gateway’ be better?</a:t>
            </a:r>
            <a:endParaRPr lang="en-US" dirty="0" smtClean="0"/>
          </a:p>
          <a:p>
            <a:pPr lvl="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31376" y="3899848"/>
            <a:ext cx="5569424" cy="1129352"/>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AutoShape 13"/>
          <p:cNvSpPr>
            <a:spLocks noChangeArrowheads="1"/>
          </p:cNvSpPr>
          <p:nvPr/>
        </p:nvSpPr>
        <p:spPr bwMode="auto">
          <a:xfrm>
            <a:off x="5715000" y="1143000"/>
            <a:ext cx="1219200" cy="618134"/>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7" name="Rounded Rectangle 6"/>
          <p:cNvSpPr/>
          <p:nvPr/>
        </p:nvSpPr>
        <p:spPr bwMode="auto">
          <a:xfrm>
            <a:off x="3356866" y="3901909"/>
            <a:ext cx="193521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ounded Rectangle 7"/>
          <p:cNvSpPr/>
          <p:nvPr/>
        </p:nvSpPr>
        <p:spPr bwMode="auto">
          <a:xfrm>
            <a:off x="2249411" y="1508805"/>
            <a:ext cx="2895653" cy="788515"/>
          </a:xfrm>
          <a:prstGeom prst="roundRect">
            <a:avLst>
              <a:gd name="adj" fmla="val 12403"/>
            </a:avLst>
          </a:prstGeom>
          <a:solidFill>
            <a:srgbClr val="A7E8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 name="Rounded Rectangle 8"/>
          <p:cNvSpPr/>
          <p:nvPr/>
        </p:nvSpPr>
        <p:spPr bwMode="auto">
          <a:xfrm>
            <a:off x="3491880" y="1822631"/>
            <a:ext cx="1575175" cy="45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849022" y="4489466"/>
            <a:ext cx="1922977" cy="98134"/>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1" name="Rectangle 10"/>
          <p:cNvSpPr/>
          <p:nvPr/>
        </p:nvSpPr>
        <p:spPr bwMode="auto">
          <a:xfrm>
            <a:off x="2817000" y="4503574"/>
            <a:ext cx="989915" cy="84341"/>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grpSp>
        <p:nvGrpSpPr>
          <p:cNvPr id="2" name="Group 11"/>
          <p:cNvGrpSpPr/>
          <p:nvPr/>
        </p:nvGrpSpPr>
        <p:grpSpPr>
          <a:xfrm>
            <a:off x="829866" y="3014658"/>
            <a:ext cx="708533" cy="1481185"/>
            <a:chOff x="971599" y="3514117"/>
            <a:chExt cx="1080121" cy="1355043"/>
          </a:xfrm>
        </p:grpSpPr>
        <p:sp>
          <p:nvSpPr>
            <p:cNvPr id="193" name="Rectangle 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94" name="Rectangle 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95" name="Rectangle 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96" name="Rectangle 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97" name="Rectangle 8"/>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3" name="Group 6"/>
          <p:cNvGrpSpPr/>
          <p:nvPr/>
        </p:nvGrpSpPr>
        <p:grpSpPr>
          <a:xfrm>
            <a:off x="2387228" y="3905508"/>
            <a:ext cx="744612" cy="590335"/>
            <a:chOff x="2252213" y="5581908"/>
            <a:chExt cx="1086386" cy="590335"/>
          </a:xfrm>
        </p:grpSpPr>
        <p:sp>
          <p:nvSpPr>
            <p:cNvPr id="188" name="Rectangle 3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9" name="Rectangle 188"/>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0" name="Rectangle 189"/>
            <p:cNvSpPr/>
            <p:nvPr/>
          </p:nvSpPr>
          <p:spPr bwMode="auto">
            <a:xfrm>
              <a:off x="2796516" y="5586416"/>
              <a:ext cx="542083" cy="2926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1" name="Rectangle 190"/>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2" name="Isosceles Triangle 33"/>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4" name="Group 231"/>
          <p:cNvGrpSpPr/>
          <p:nvPr/>
        </p:nvGrpSpPr>
        <p:grpSpPr>
          <a:xfrm>
            <a:off x="7667161" y="3012600"/>
            <a:ext cx="708533" cy="1481185"/>
            <a:chOff x="971599" y="3514117"/>
            <a:chExt cx="1080121" cy="1355043"/>
          </a:xfrm>
        </p:grpSpPr>
        <p:sp>
          <p:nvSpPr>
            <p:cNvPr id="183" name="Rectangle 18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84" name="Rectangle 18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85" name="Rectangle 18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86" name="Rectangle 18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87" name="Rectangle 186"/>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15" name="Rectangle 14"/>
          <p:cNvSpPr/>
          <p:nvPr/>
        </p:nvSpPr>
        <p:spPr bwMode="auto">
          <a:xfrm>
            <a:off x="6388104" y="3608284"/>
            <a:ext cx="553982" cy="3119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6" name="Rectangle 15"/>
          <p:cNvSpPr/>
          <p:nvPr/>
        </p:nvSpPr>
        <p:spPr bwMode="auto">
          <a:xfrm>
            <a:off x="5850948" y="3608284"/>
            <a:ext cx="544304" cy="30887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7" name="Isosceles Triangle 16"/>
          <p:cNvSpPr/>
          <p:nvPr/>
        </p:nvSpPr>
        <p:spPr bwMode="auto">
          <a:xfrm flipV="1">
            <a:off x="5850948" y="3603964"/>
            <a:ext cx="1091137" cy="111178"/>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 name="Rectangle 17"/>
          <p:cNvSpPr/>
          <p:nvPr/>
        </p:nvSpPr>
        <p:spPr bwMode="auto">
          <a:xfrm>
            <a:off x="4842030" y="4497905"/>
            <a:ext cx="1539056"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9" name="Rectangle 18"/>
          <p:cNvSpPr/>
          <p:nvPr/>
        </p:nvSpPr>
        <p:spPr bwMode="auto">
          <a:xfrm>
            <a:off x="6437594" y="4497901"/>
            <a:ext cx="1930051" cy="88816"/>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0" name="Rectangle 19"/>
          <p:cNvSpPr/>
          <p:nvPr/>
        </p:nvSpPr>
        <p:spPr bwMode="auto">
          <a:xfrm>
            <a:off x="5855699" y="3917163"/>
            <a:ext cx="544303" cy="28873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1" name="Rectangle 20"/>
          <p:cNvSpPr/>
          <p:nvPr/>
        </p:nvSpPr>
        <p:spPr bwMode="auto">
          <a:xfrm>
            <a:off x="5855699" y="4205901"/>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2" name="Rectangle 21"/>
          <p:cNvSpPr/>
          <p:nvPr/>
        </p:nvSpPr>
        <p:spPr bwMode="auto">
          <a:xfrm>
            <a:off x="6400003" y="3917164"/>
            <a:ext cx="542082" cy="2823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3" name="Rectangle 22"/>
          <p:cNvSpPr/>
          <p:nvPr/>
        </p:nvSpPr>
        <p:spPr bwMode="auto">
          <a:xfrm>
            <a:off x="6400000" y="4203843"/>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4" name="Rounded Rectangle 23"/>
          <p:cNvSpPr/>
          <p:nvPr/>
        </p:nvSpPr>
        <p:spPr bwMode="auto">
          <a:xfrm>
            <a:off x="7467600" y="1219200"/>
            <a:ext cx="1066800" cy="1075335"/>
          </a:xfrm>
          <a:prstGeom prst="roundRect">
            <a:avLst>
              <a:gd name="adj" fmla="val 12403"/>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5" name="AutoShape 11"/>
          <p:cNvSpPr>
            <a:spLocks noChangeArrowheads="1"/>
          </p:cNvSpPr>
          <p:nvPr/>
        </p:nvSpPr>
        <p:spPr bwMode="auto">
          <a:xfrm>
            <a:off x="746575" y="1508806"/>
            <a:ext cx="881834" cy="785730"/>
          </a:xfrm>
          <a:prstGeom prst="flowChartAlternateProcess">
            <a:avLst/>
          </a:prstGeom>
          <a:solidFill>
            <a:srgbClr val="6DC0FF"/>
          </a:solidFill>
          <a:ln w="9525">
            <a:noFill/>
            <a:miter lim="800000"/>
            <a:headEnd/>
            <a:tailEnd/>
          </a:ln>
          <a:effectLst/>
        </p:spPr>
        <p:txBody>
          <a:bodyPr wrap="none" lIns="0" tIns="0" anchor="ctr"/>
          <a:lstStyle/>
          <a:p>
            <a:endParaRPr lang="en-US" dirty="0"/>
          </a:p>
        </p:txBody>
      </p:sp>
      <p:sp>
        <p:nvSpPr>
          <p:cNvPr id="26" name="AutoShape 13"/>
          <p:cNvSpPr>
            <a:spLocks noChangeArrowheads="1"/>
          </p:cNvSpPr>
          <p:nvPr/>
        </p:nvSpPr>
        <p:spPr bwMode="auto">
          <a:xfrm>
            <a:off x="5715000" y="1828800"/>
            <a:ext cx="1219200" cy="465735"/>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27" name="Freeform 14"/>
          <p:cNvSpPr>
            <a:spLocks/>
          </p:cNvSpPr>
          <p:nvPr/>
        </p:nvSpPr>
        <p:spPr bwMode="auto">
          <a:xfrm>
            <a:off x="6071353" y="1577343"/>
            <a:ext cx="560632" cy="147961"/>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8" name="Line 18"/>
          <p:cNvSpPr>
            <a:spLocks noChangeShapeType="1"/>
          </p:cNvSpPr>
          <p:nvPr/>
        </p:nvSpPr>
        <p:spPr bwMode="auto">
          <a:xfrm>
            <a:off x="2819400" y="1752600"/>
            <a:ext cx="762490" cy="250050"/>
          </a:xfrm>
          <a:prstGeom prst="line">
            <a:avLst/>
          </a:prstGeom>
          <a:noFill/>
          <a:ln w="12700">
            <a:solidFill>
              <a:schemeClr val="tx1"/>
            </a:solidFill>
            <a:round/>
            <a:headEnd/>
            <a:tailEnd/>
          </a:ln>
          <a:effectLst/>
        </p:spPr>
        <p:txBody>
          <a:bodyPr lIns="0" tIns="0"/>
          <a:lstStyle/>
          <a:p>
            <a:endParaRPr lang="en-US" dirty="0"/>
          </a:p>
        </p:txBody>
      </p:sp>
      <p:sp>
        <p:nvSpPr>
          <p:cNvPr id="29" name="Line 19"/>
          <p:cNvSpPr>
            <a:spLocks noChangeShapeType="1"/>
          </p:cNvSpPr>
          <p:nvPr/>
        </p:nvSpPr>
        <p:spPr bwMode="auto">
          <a:xfrm flipH="1">
            <a:off x="2743200" y="2133848"/>
            <a:ext cx="838688" cy="99294"/>
          </a:xfrm>
          <a:prstGeom prst="line">
            <a:avLst/>
          </a:prstGeom>
          <a:noFill/>
          <a:ln w="12700">
            <a:solidFill>
              <a:schemeClr val="tx1"/>
            </a:solidFill>
            <a:round/>
            <a:headEnd/>
            <a:tailEnd/>
          </a:ln>
          <a:effectLst/>
        </p:spPr>
        <p:txBody>
          <a:bodyPr lIns="0" tIns="0"/>
          <a:lstStyle/>
          <a:p>
            <a:endParaRPr lang="en-US" dirty="0"/>
          </a:p>
        </p:txBody>
      </p:sp>
      <p:sp>
        <p:nvSpPr>
          <p:cNvPr id="31" name="AutoShape 22"/>
          <p:cNvSpPr>
            <a:spLocks noChangeArrowheads="1"/>
          </p:cNvSpPr>
          <p:nvPr/>
        </p:nvSpPr>
        <p:spPr bwMode="auto">
          <a:xfrm>
            <a:off x="5877876" y="1496704"/>
            <a:ext cx="360362" cy="197779"/>
          </a:xfrm>
          <a:prstGeom prst="can">
            <a:avLst>
              <a:gd name="adj" fmla="val 25000"/>
            </a:avLst>
          </a:prstGeom>
          <a:solidFill>
            <a:schemeClr val="bg1">
              <a:lumMod val="50000"/>
            </a:schemeClr>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pic>
        <p:nvPicPr>
          <p:cNvPr id="32" name="Picture 23" descr="x_big_image2"/>
          <p:cNvPicPr>
            <a:picLocks noChangeAspect="1" noChangeArrowheads="1"/>
          </p:cNvPicPr>
          <p:nvPr/>
        </p:nvPicPr>
        <p:blipFill>
          <a:blip r:embed="rId2">
            <a:lum bright="10000" contrast="40000"/>
          </a:blip>
          <a:srcRect/>
          <a:stretch>
            <a:fillRect/>
          </a:stretch>
        </p:blipFill>
        <p:spPr bwMode="auto">
          <a:xfrm>
            <a:off x="849023" y="1730095"/>
            <a:ext cx="548641" cy="584366"/>
          </a:xfrm>
          <a:prstGeom prst="rect">
            <a:avLst/>
          </a:prstGeom>
          <a:noFill/>
          <a:ln w="9525">
            <a:noFill/>
            <a:miter lim="800000"/>
            <a:headEnd/>
            <a:tailEnd/>
          </a:ln>
        </p:spPr>
      </p:pic>
      <p:sp>
        <p:nvSpPr>
          <p:cNvPr id="35" name="Text Box 82"/>
          <p:cNvSpPr txBox="1">
            <a:spLocks noChangeArrowheads="1"/>
          </p:cNvSpPr>
          <p:nvPr/>
        </p:nvSpPr>
        <p:spPr bwMode="auto">
          <a:xfrm>
            <a:off x="3117460" y="1508805"/>
            <a:ext cx="1335302"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smtClean="0">
                <a:latin typeface="+mn-lt"/>
                <a:cs typeface="Arial" pitchFamily="34" charset="0"/>
              </a:rPr>
              <a:t>Access</a:t>
            </a:r>
            <a:r>
              <a:rPr lang="en-US" sz="1400" dirty="0" smtClean="0">
                <a:latin typeface="+mn-lt"/>
                <a:cs typeface="Arial" pitchFamily="34" charset="0"/>
              </a:rPr>
              <a:t> Network</a:t>
            </a:r>
            <a:r>
              <a:rPr lang="hr-HR" sz="1400" dirty="0" smtClean="0">
                <a:latin typeface="+mn-lt"/>
                <a:cs typeface="Arial" pitchFamily="34" charset="0"/>
              </a:rPr>
              <a:t> </a:t>
            </a:r>
            <a:endParaRPr lang="en-US" sz="1400" dirty="0">
              <a:latin typeface="+mn-lt"/>
              <a:cs typeface="Arial" pitchFamily="34" charset="0"/>
            </a:endParaRPr>
          </a:p>
        </p:txBody>
      </p:sp>
      <p:grpSp>
        <p:nvGrpSpPr>
          <p:cNvPr id="12" name="Group 136"/>
          <p:cNvGrpSpPr>
            <a:grpSpLocks/>
          </p:cNvGrpSpPr>
          <p:nvPr/>
        </p:nvGrpSpPr>
        <p:grpSpPr bwMode="auto">
          <a:xfrm rot="7624109" flipV="1">
            <a:off x="1400419" y="1693385"/>
            <a:ext cx="1009161" cy="956629"/>
            <a:chOff x="2870" y="2211"/>
            <a:chExt cx="690" cy="728"/>
          </a:xfrm>
        </p:grpSpPr>
        <p:sp>
          <p:nvSpPr>
            <p:cNvPr id="94" name="Freeform 137"/>
            <p:cNvSpPr>
              <a:spLocks/>
            </p:cNvSpPr>
            <p:nvPr/>
          </p:nvSpPr>
          <p:spPr bwMode="auto">
            <a:xfrm>
              <a:off x="2870" y="2551"/>
              <a:ext cx="461" cy="388"/>
            </a:xfrm>
            <a:custGeom>
              <a:avLst/>
              <a:gdLst/>
              <a:ahLst/>
              <a:cxnLst>
                <a:cxn ang="0">
                  <a:pos x="111" y="28"/>
                </a:cxn>
                <a:cxn ang="0">
                  <a:pos x="116" y="30"/>
                </a:cxn>
                <a:cxn ang="0">
                  <a:pos x="128" y="0"/>
                </a:cxn>
                <a:cxn ang="0">
                  <a:pos x="149" y="5"/>
                </a:cxn>
                <a:cxn ang="0">
                  <a:pos x="0" y="247"/>
                </a:cxn>
                <a:cxn ang="0">
                  <a:pos x="111" y="28"/>
                </a:cxn>
              </a:cxnLst>
              <a:rect l="0" t="0" r="r" b="b"/>
              <a:pathLst>
                <a:path w="149" h="247">
                  <a:moveTo>
                    <a:pt x="111" y="28"/>
                  </a:moveTo>
                  <a:lnTo>
                    <a:pt x="116" y="30"/>
                  </a:lnTo>
                  <a:lnTo>
                    <a:pt x="128" y="0"/>
                  </a:lnTo>
                  <a:lnTo>
                    <a:pt x="149" y="5"/>
                  </a:lnTo>
                  <a:lnTo>
                    <a:pt x="0" y="247"/>
                  </a:lnTo>
                  <a:lnTo>
                    <a:pt x="111" y="28"/>
                  </a:lnTo>
                  <a:close/>
                </a:path>
              </a:pathLst>
            </a:custGeom>
            <a:solidFill>
              <a:srgbClr val="F2BD1F"/>
            </a:solidFill>
            <a:ln w="9525">
              <a:noFill/>
              <a:round/>
              <a:headEnd/>
              <a:tailEnd/>
            </a:ln>
          </p:spPr>
          <p:txBody>
            <a:bodyPr/>
            <a:lstStyle/>
            <a:p>
              <a:endParaRPr lang="en-US" dirty="0"/>
            </a:p>
          </p:txBody>
        </p:sp>
        <p:sp>
          <p:nvSpPr>
            <p:cNvPr id="95" name="Freeform 138"/>
            <p:cNvSpPr>
              <a:spLocks/>
            </p:cNvSpPr>
            <p:nvPr/>
          </p:nvSpPr>
          <p:spPr bwMode="auto">
            <a:xfrm>
              <a:off x="3158" y="2211"/>
              <a:ext cx="402" cy="384"/>
            </a:xfrm>
            <a:custGeom>
              <a:avLst/>
              <a:gdLst/>
              <a:ahLst/>
              <a:cxnLst>
                <a:cxn ang="0">
                  <a:pos x="0" y="239"/>
                </a:cxn>
                <a:cxn ang="0">
                  <a:pos x="130" y="0"/>
                </a:cxn>
                <a:cxn ang="0">
                  <a:pos x="35" y="216"/>
                </a:cxn>
                <a:cxn ang="0">
                  <a:pos x="32" y="216"/>
                </a:cxn>
                <a:cxn ang="0">
                  <a:pos x="18" y="244"/>
                </a:cxn>
                <a:cxn ang="0">
                  <a:pos x="0" y="239"/>
                </a:cxn>
              </a:cxnLst>
              <a:rect l="0" t="0" r="r" b="b"/>
              <a:pathLst>
                <a:path w="130" h="244">
                  <a:moveTo>
                    <a:pt x="0" y="239"/>
                  </a:moveTo>
                  <a:lnTo>
                    <a:pt x="130" y="0"/>
                  </a:lnTo>
                  <a:lnTo>
                    <a:pt x="35" y="216"/>
                  </a:lnTo>
                  <a:lnTo>
                    <a:pt x="32" y="216"/>
                  </a:lnTo>
                  <a:lnTo>
                    <a:pt x="18" y="244"/>
                  </a:lnTo>
                  <a:lnTo>
                    <a:pt x="0" y="239"/>
                  </a:lnTo>
                  <a:close/>
                </a:path>
              </a:pathLst>
            </a:custGeom>
            <a:solidFill>
              <a:srgbClr val="F2BD1F"/>
            </a:solidFill>
            <a:ln w="9525">
              <a:noFill/>
              <a:round/>
              <a:headEnd/>
              <a:tailEnd/>
            </a:ln>
          </p:spPr>
          <p:txBody>
            <a:bodyPr/>
            <a:lstStyle/>
            <a:p>
              <a:endParaRPr lang="en-US" dirty="0"/>
            </a:p>
          </p:txBody>
        </p:sp>
      </p:grpSp>
      <p:sp>
        <p:nvSpPr>
          <p:cNvPr id="41" name="Text Box 82"/>
          <p:cNvSpPr txBox="1">
            <a:spLocks noChangeArrowheads="1"/>
          </p:cNvSpPr>
          <p:nvPr/>
        </p:nvSpPr>
        <p:spPr bwMode="auto">
          <a:xfrm>
            <a:off x="851920" y="1508730"/>
            <a:ext cx="675826"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Terminal</a:t>
            </a:r>
            <a:endParaRPr lang="en-US" sz="1400" dirty="0">
              <a:latin typeface="+mn-lt"/>
              <a:cs typeface="Arial" pitchFamily="34" charset="0"/>
            </a:endParaRPr>
          </a:p>
        </p:txBody>
      </p:sp>
      <p:pic>
        <p:nvPicPr>
          <p:cNvPr id="42" name="Picture 372" descr="switch"/>
          <p:cNvPicPr>
            <a:picLocks noChangeAspect="1" noChangeArrowheads="1"/>
          </p:cNvPicPr>
          <p:nvPr/>
        </p:nvPicPr>
        <p:blipFill>
          <a:blip r:embed="rId3">
            <a:grayscl/>
          </a:blip>
          <a:srcRect/>
          <a:stretch>
            <a:fillRect/>
          </a:stretch>
        </p:blipFill>
        <p:spPr bwMode="auto">
          <a:xfrm>
            <a:off x="3581890" y="1981200"/>
            <a:ext cx="503237" cy="183852"/>
          </a:xfrm>
          <a:prstGeom prst="rect">
            <a:avLst/>
          </a:prstGeom>
          <a:noFill/>
        </p:spPr>
      </p:pic>
      <p:sp>
        <p:nvSpPr>
          <p:cNvPr id="43" name="Text Box 82"/>
          <p:cNvSpPr txBox="1">
            <a:spLocks noChangeArrowheads="1"/>
          </p:cNvSpPr>
          <p:nvPr/>
        </p:nvSpPr>
        <p:spPr bwMode="auto">
          <a:xfrm>
            <a:off x="5733279" y="1849272"/>
            <a:ext cx="1165384"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Access Router</a:t>
            </a:r>
            <a:endParaRPr lang="en-US" sz="1400" dirty="0">
              <a:latin typeface="+mn-lt"/>
              <a:cs typeface="Arial" pitchFamily="34" charset="0"/>
            </a:endParaRPr>
          </a:p>
        </p:txBody>
      </p:sp>
      <p:sp>
        <p:nvSpPr>
          <p:cNvPr id="44" name="Text Box 82"/>
          <p:cNvSpPr txBox="1">
            <a:spLocks noChangeArrowheads="1"/>
          </p:cNvSpPr>
          <p:nvPr/>
        </p:nvSpPr>
        <p:spPr bwMode="auto">
          <a:xfrm>
            <a:off x="7549144" y="1267057"/>
            <a:ext cx="894476" cy="40934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Information</a:t>
            </a:r>
            <a:br>
              <a:rPr lang="en-US" sz="1400" dirty="0" smtClean="0">
                <a:latin typeface="+mn-lt"/>
                <a:cs typeface="Arial" pitchFamily="34" charset="0"/>
              </a:rPr>
            </a:br>
            <a:r>
              <a:rPr lang="en-US" sz="1400" dirty="0" smtClean="0">
                <a:latin typeface="+mn-lt"/>
                <a:cs typeface="Arial" pitchFamily="34" charset="0"/>
              </a:rPr>
              <a:t>Server</a:t>
            </a:r>
            <a:endParaRPr lang="en-US" sz="1400" dirty="0">
              <a:latin typeface="+mn-lt"/>
              <a:cs typeface="Arial" pitchFamily="34" charset="0"/>
            </a:endParaRPr>
          </a:p>
        </p:txBody>
      </p:sp>
      <p:grpSp>
        <p:nvGrpSpPr>
          <p:cNvPr id="13" name="Group 176"/>
          <p:cNvGrpSpPr/>
          <p:nvPr/>
        </p:nvGrpSpPr>
        <p:grpSpPr>
          <a:xfrm>
            <a:off x="3446875" y="3907570"/>
            <a:ext cx="744612" cy="590335"/>
            <a:chOff x="2252213" y="5581908"/>
            <a:chExt cx="1086386" cy="590335"/>
          </a:xfrm>
        </p:grpSpPr>
        <p:sp>
          <p:nvSpPr>
            <p:cNvPr id="87" name="Rectangle 86"/>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8" name="Rectangle 87"/>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9" name="Rectangle 88"/>
            <p:cNvSpPr/>
            <p:nvPr/>
          </p:nvSpPr>
          <p:spPr bwMode="auto">
            <a:xfrm>
              <a:off x="2796516" y="5582556"/>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0" name="Rectangle 89"/>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1" name="Isosceles Triangle 90"/>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14" name="Group 182"/>
          <p:cNvGrpSpPr/>
          <p:nvPr/>
        </p:nvGrpSpPr>
        <p:grpSpPr>
          <a:xfrm>
            <a:off x="4436985" y="3907570"/>
            <a:ext cx="744612" cy="590335"/>
            <a:chOff x="2252213" y="5581908"/>
            <a:chExt cx="1086386" cy="590335"/>
          </a:xfrm>
        </p:grpSpPr>
        <p:sp>
          <p:nvSpPr>
            <p:cNvPr id="82" name="Rectangle 8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3" name="Rectangle 82"/>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4" name="Rectangle 83"/>
            <p:cNvSpPr/>
            <p:nvPr/>
          </p:nvSpPr>
          <p:spPr bwMode="auto">
            <a:xfrm>
              <a:off x="2796516" y="5583403"/>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5" name="Rectangle 84"/>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6" name="Isosceles Triangle 85"/>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50" name="Rectangle 49"/>
          <p:cNvSpPr/>
          <p:nvPr/>
        </p:nvSpPr>
        <p:spPr bwMode="auto">
          <a:xfrm>
            <a:off x="3851921" y="4497905"/>
            <a:ext cx="945104"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pic>
        <p:nvPicPr>
          <p:cNvPr id="51" name="Picture 372" descr="switch"/>
          <p:cNvPicPr>
            <a:picLocks noChangeAspect="1" noChangeArrowheads="1"/>
          </p:cNvPicPr>
          <p:nvPr/>
        </p:nvPicPr>
        <p:blipFill>
          <a:blip r:embed="rId3">
            <a:grayscl/>
          </a:blip>
          <a:srcRect/>
          <a:stretch>
            <a:fillRect/>
          </a:stretch>
        </p:blipFill>
        <p:spPr bwMode="auto">
          <a:xfrm>
            <a:off x="4481990" y="2030241"/>
            <a:ext cx="503237" cy="197662"/>
          </a:xfrm>
          <a:prstGeom prst="rect">
            <a:avLst/>
          </a:prstGeom>
          <a:noFill/>
        </p:spPr>
      </p:pic>
      <p:sp>
        <p:nvSpPr>
          <p:cNvPr id="52" name="Line 19"/>
          <p:cNvSpPr>
            <a:spLocks noChangeShapeType="1"/>
          </p:cNvSpPr>
          <p:nvPr/>
        </p:nvSpPr>
        <p:spPr bwMode="auto">
          <a:xfrm flipH="1" flipV="1">
            <a:off x="4043362" y="2066925"/>
            <a:ext cx="443388" cy="80264"/>
          </a:xfrm>
          <a:prstGeom prst="line">
            <a:avLst/>
          </a:prstGeom>
          <a:noFill/>
          <a:ln w="12700">
            <a:solidFill>
              <a:schemeClr val="tx1"/>
            </a:solidFill>
            <a:round/>
            <a:headEnd/>
            <a:tailEnd/>
          </a:ln>
          <a:effectLst/>
        </p:spPr>
        <p:txBody>
          <a:bodyPr lIns="0" tIns="0"/>
          <a:lstStyle/>
          <a:p>
            <a:endParaRPr lang="en-US" dirty="0"/>
          </a:p>
        </p:txBody>
      </p:sp>
      <p:sp>
        <p:nvSpPr>
          <p:cNvPr id="53" name="Text Box 82"/>
          <p:cNvSpPr txBox="1">
            <a:spLocks noChangeArrowheads="1"/>
          </p:cNvSpPr>
          <p:nvPr/>
        </p:nvSpPr>
        <p:spPr bwMode="auto">
          <a:xfrm>
            <a:off x="4166955" y="1812470"/>
            <a:ext cx="798270" cy="206467"/>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a:latin typeface="+mn-lt"/>
                <a:cs typeface="Arial" pitchFamily="34" charset="0"/>
              </a:rPr>
              <a:t>Backhaul</a:t>
            </a:r>
            <a:r>
              <a:rPr lang="hr-HR" sz="1400" dirty="0" smtClean="0">
                <a:latin typeface="+mn-lt"/>
                <a:cs typeface="Arial" pitchFamily="34" charset="0"/>
              </a:rPr>
              <a:t> </a:t>
            </a:r>
            <a:endParaRPr lang="en-US" sz="1400" dirty="0">
              <a:latin typeface="+mn-lt"/>
              <a:cs typeface="Arial" pitchFamily="34" charset="0"/>
            </a:endParaRPr>
          </a:p>
        </p:txBody>
      </p:sp>
      <p:sp>
        <p:nvSpPr>
          <p:cNvPr id="54" name="Text Box 82"/>
          <p:cNvSpPr txBox="1">
            <a:spLocks noChangeArrowheads="1"/>
          </p:cNvSpPr>
          <p:nvPr/>
        </p:nvSpPr>
        <p:spPr bwMode="auto">
          <a:xfrm>
            <a:off x="4055089" y="4648200"/>
            <a:ext cx="593111" cy="153504"/>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050" i="1" dirty="0">
                <a:latin typeface="Arial" pitchFamily="34" charset="0"/>
                <a:cs typeface="Arial" pitchFamily="34" charset="0"/>
              </a:rPr>
              <a:t>Backhaul</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55" name="TextBox 54"/>
          <p:cNvSpPr txBox="1"/>
          <p:nvPr/>
        </p:nvSpPr>
        <p:spPr>
          <a:xfrm>
            <a:off x="228600" y="990600"/>
            <a:ext cx="5160387" cy="369332"/>
          </a:xfrm>
          <a:prstGeom prst="rect">
            <a:avLst/>
          </a:prstGeom>
          <a:noFill/>
        </p:spPr>
        <p:txBody>
          <a:bodyPr wrap="none" rtlCol="0">
            <a:spAutoFit/>
          </a:bodyPr>
          <a:lstStyle/>
          <a:p>
            <a:r>
              <a:rPr lang="en-US" sz="1800" b="1" dirty="0" smtClean="0">
                <a:latin typeface="+mn-lt"/>
              </a:rPr>
              <a:t>End-to-end communication network topology</a:t>
            </a:r>
            <a:endParaRPr lang="en-US" sz="1800" b="1" dirty="0">
              <a:latin typeface="+mn-lt"/>
            </a:endParaRPr>
          </a:p>
        </p:txBody>
      </p:sp>
      <p:sp>
        <p:nvSpPr>
          <p:cNvPr id="56" name="Text Box 82"/>
          <p:cNvSpPr txBox="1">
            <a:spLocks noChangeArrowheads="1"/>
          </p:cNvSpPr>
          <p:nvPr/>
        </p:nvSpPr>
        <p:spPr bwMode="auto">
          <a:xfrm>
            <a:off x="5764716" y="1178256"/>
            <a:ext cx="985847" cy="344710"/>
          </a:xfrm>
          <a:prstGeom prst="rect">
            <a:avLst/>
          </a:prstGeom>
          <a:noFill/>
          <a:ln w="9525">
            <a:noFill/>
            <a:miter lim="800000"/>
            <a:headEnd/>
            <a:tailEnd/>
          </a:ln>
          <a:effectLst/>
        </p:spPr>
        <p:txBody>
          <a:bodyPr wrap="none" lIns="0" tIns="0" rIns="0" bIns="0">
            <a:spAutoFit/>
          </a:bodyPr>
          <a:lstStyle/>
          <a:p>
            <a:pPr eaLnBrk="0" hangingPunct="0">
              <a:lnSpc>
                <a:spcPct val="80000"/>
              </a:lnSpc>
              <a:spcBef>
                <a:spcPct val="0"/>
              </a:spcBef>
              <a:buFontTx/>
              <a:buNone/>
            </a:pPr>
            <a:r>
              <a:rPr lang="en-US" sz="1400" dirty="0" smtClean="0">
                <a:latin typeface="+mn-lt"/>
                <a:cs typeface="Arial" pitchFamily="34" charset="0"/>
              </a:rPr>
              <a:t>Subscription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cxnSp>
        <p:nvCxnSpPr>
          <p:cNvPr id="45" name="Straight Connector 44"/>
          <p:cNvCxnSpPr/>
          <p:nvPr/>
        </p:nvCxnSpPr>
        <p:spPr bwMode="auto">
          <a:xfrm>
            <a:off x="1600200" y="6346588"/>
            <a:ext cx="685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5" name="Group 95"/>
          <p:cNvGrpSpPr/>
          <p:nvPr/>
        </p:nvGrpSpPr>
        <p:grpSpPr>
          <a:xfrm>
            <a:off x="1768948" y="6298953"/>
            <a:ext cx="380232" cy="310275"/>
            <a:chOff x="1544472" y="2237096"/>
            <a:chExt cx="380232" cy="310275"/>
          </a:xfrm>
        </p:grpSpPr>
        <p:sp>
          <p:nvSpPr>
            <p:cNvPr id="92" name="Oval 91"/>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R1</a:t>
              </a:r>
              <a:endParaRPr lang="en-US" b="1" dirty="0">
                <a:latin typeface="Arial" pitchFamily="34" charset="0"/>
                <a:cs typeface="Arial" pitchFamily="34" charset="0"/>
              </a:endParaRPr>
            </a:p>
          </p:txBody>
        </p:sp>
      </p:grpSp>
      <p:sp>
        <p:nvSpPr>
          <p:cNvPr id="47" name="TextBox 46"/>
          <p:cNvSpPr txBox="1"/>
          <p:nvPr/>
        </p:nvSpPr>
        <p:spPr>
          <a:xfrm>
            <a:off x="216991" y="5338808"/>
            <a:ext cx="4224233" cy="369332"/>
          </a:xfrm>
          <a:prstGeom prst="rect">
            <a:avLst/>
          </a:prstGeom>
          <a:noFill/>
        </p:spPr>
        <p:txBody>
          <a:bodyPr wrap="none" rtlCol="0">
            <a:spAutoFit/>
          </a:bodyPr>
          <a:lstStyle/>
          <a:p>
            <a:r>
              <a:rPr lang="en-US" sz="1800" b="1" dirty="0" smtClean="0">
                <a:latin typeface="+mn-lt"/>
              </a:rPr>
              <a:t>Network Reference Model Schematic</a:t>
            </a:r>
            <a:endParaRPr lang="en-US" sz="1800" b="1" dirty="0">
              <a:latin typeface="+mn-lt"/>
            </a:endParaRPr>
          </a:p>
        </p:txBody>
      </p:sp>
      <p:sp>
        <p:nvSpPr>
          <p:cNvPr id="57" name="Rounded Rectangle 56"/>
          <p:cNvSpPr/>
          <p:nvPr/>
        </p:nvSpPr>
        <p:spPr bwMode="auto">
          <a:xfrm>
            <a:off x="762000" y="5890657"/>
            <a:ext cx="838200" cy="6096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Terminal</a:t>
            </a:r>
            <a:endParaRPr kumimoji="0" lang="en-US" sz="1400" b="1" i="0" u="none" strike="noStrike" cap="none" normalizeH="0" baseline="0" dirty="0">
              <a:ln>
                <a:noFill/>
              </a:ln>
              <a:solidFill>
                <a:schemeClr val="tx1"/>
              </a:solidFill>
              <a:effectLst/>
              <a:latin typeface="+mn-lt"/>
            </a:endParaRPr>
          </a:p>
        </p:txBody>
      </p:sp>
      <p:sp>
        <p:nvSpPr>
          <p:cNvPr id="58" name="Rounded Rectangle 57"/>
          <p:cNvSpPr/>
          <p:nvPr/>
        </p:nvSpPr>
        <p:spPr bwMode="auto">
          <a:xfrm>
            <a:off x="2286000" y="5966857"/>
            <a:ext cx="2895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Access Network</a:t>
            </a:r>
            <a:endParaRPr kumimoji="0" lang="en-US" sz="1400" b="1" i="0" u="none" strike="noStrike" cap="none" normalizeH="0" baseline="0" dirty="0">
              <a:ln>
                <a:noFill/>
              </a:ln>
              <a:solidFill>
                <a:schemeClr val="tx1"/>
              </a:solidFill>
              <a:effectLst/>
              <a:latin typeface="+mn-lt"/>
            </a:endParaRPr>
          </a:p>
        </p:txBody>
      </p:sp>
      <p:sp>
        <p:nvSpPr>
          <p:cNvPr id="59" name="Rounded Rectangle 58"/>
          <p:cNvSpPr/>
          <p:nvPr/>
        </p:nvSpPr>
        <p:spPr bwMode="auto">
          <a:xfrm>
            <a:off x="5791200" y="6043057"/>
            <a:ext cx="1219200" cy="4572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Access Router</a:t>
            </a:r>
            <a:endParaRPr kumimoji="0" lang="en-US" sz="1400" b="1" i="0" u="none" strike="noStrike" cap="none" normalizeH="0" baseline="0" dirty="0">
              <a:ln>
                <a:noFill/>
              </a:ln>
              <a:solidFill>
                <a:schemeClr val="tx1"/>
              </a:solidFill>
              <a:effectLst/>
              <a:latin typeface="+mn-lt"/>
            </a:endParaRPr>
          </a:p>
        </p:txBody>
      </p:sp>
      <p:sp>
        <p:nvSpPr>
          <p:cNvPr id="60" name="Rounded Rectangle 59"/>
          <p:cNvSpPr/>
          <p:nvPr/>
        </p:nvSpPr>
        <p:spPr bwMode="auto">
          <a:xfrm>
            <a:off x="5791200" y="5585857"/>
            <a:ext cx="1219200"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b="1" dirty="0" smtClean="0">
                <a:latin typeface="+mn-lt"/>
              </a:rPr>
              <a:t>Subscription</a:t>
            </a:r>
            <a:br>
              <a:rPr lang="en-US" sz="1400" b="1" dirty="0" smtClean="0">
                <a:latin typeface="+mn-lt"/>
              </a:rPr>
            </a:br>
            <a:r>
              <a:rPr lang="en-US" sz="1400" b="1" dirty="0" smtClean="0">
                <a:latin typeface="+mn-lt"/>
              </a:rPr>
              <a:t>Service</a:t>
            </a:r>
            <a:endParaRPr kumimoji="0" lang="en-US" sz="1400" b="1" i="0" u="none" strike="noStrike" cap="none" normalizeH="0" baseline="0" dirty="0">
              <a:ln>
                <a:noFill/>
              </a:ln>
              <a:solidFill>
                <a:schemeClr val="tx1"/>
              </a:solidFill>
              <a:effectLst/>
              <a:latin typeface="+mn-lt"/>
            </a:endParaRPr>
          </a:p>
        </p:txBody>
      </p:sp>
      <p:cxnSp>
        <p:nvCxnSpPr>
          <p:cNvPr id="61" name="Straight Connector 60"/>
          <p:cNvCxnSpPr/>
          <p:nvPr/>
        </p:nvCxnSpPr>
        <p:spPr bwMode="auto">
          <a:xfrm>
            <a:off x="5181600" y="6347857"/>
            <a:ext cx="609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9" name="Group 95"/>
          <p:cNvGrpSpPr/>
          <p:nvPr/>
        </p:nvGrpSpPr>
        <p:grpSpPr>
          <a:xfrm>
            <a:off x="5350348" y="6305777"/>
            <a:ext cx="380232" cy="310275"/>
            <a:chOff x="1544472" y="2237096"/>
            <a:chExt cx="380232" cy="310275"/>
          </a:xfrm>
        </p:grpSpPr>
        <p:sp>
          <p:nvSpPr>
            <p:cNvPr id="80" name="Oval 79"/>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R3</a:t>
              </a:r>
              <a:endParaRPr lang="en-US" b="1" dirty="0">
                <a:latin typeface="Arial" pitchFamily="34" charset="0"/>
                <a:cs typeface="Arial" pitchFamily="34" charset="0"/>
              </a:endParaRPr>
            </a:p>
          </p:txBody>
        </p:sp>
      </p:grpSp>
      <p:grpSp>
        <p:nvGrpSpPr>
          <p:cNvPr id="237" name="Group 95"/>
          <p:cNvGrpSpPr/>
          <p:nvPr/>
        </p:nvGrpSpPr>
        <p:grpSpPr>
          <a:xfrm>
            <a:off x="5441332" y="5814962"/>
            <a:ext cx="411652" cy="276999"/>
            <a:chOff x="1676400" y="2137939"/>
            <a:chExt cx="411652" cy="276999"/>
          </a:xfrm>
        </p:grpSpPr>
        <p:sp>
          <p:nvSpPr>
            <p:cNvPr id="78" name="Oval 77"/>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1707820" y="2137939"/>
              <a:ext cx="380232" cy="276999"/>
            </a:xfrm>
            <a:prstGeom prst="rect">
              <a:avLst/>
            </a:prstGeom>
            <a:noFill/>
          </p:spPr>
          <p:txBody>
            <a:bodyPr wrap="none" rtlCol="0">
              <a:spAutoFit/>
            </a:bodyPr>
            <a:lstStyle/>
            <a:p>
              <a:r>
                <a:rPr lang="en-US" b="1" dirty="0" smtClean="0">
                  <a:latin typeface="Arial" pitchFamily="34" charset="0"/>
                  <a:cs typeface="Arial" pitchFamily="34" charset="0"/>
                </a:rPr>
                <a:t>R4</a:t>
              </a:r>
              <a:endParaRPr lang="en-US" b="1" dirty="0">
                <a:latin typeface="Arial" pitchFamily="34" charset="0"/>
                <a:cs typeface="Arial" pitchFamily="34" charset="0"/>
              </a:endParaRPr>
            </a:p>
          </p:txBody>
        </p:sp>
      </p:grpSp>
      <p:cxnSp>
        <p:nvCxnSpPr>
          <p:cNvPr id="64" name="Elbow Connector 63"/>
          <p:cNvCxnSpPr>
            <a:endCxn id="60" idx="1"/>
          </p:cNvCxnSpPr>
          <p:nvPr/>
        </p:nvCxnSpPr>
        <p:spPr bwMode="auto">
          <a:xfrm flipV="1">
            <a:off x="1600200" y="5776357"/>
            <a:ext cx="4191000" cy="266700"/>
          </a:xfrm>
          <a:prstGeom prst="bentConnector3">
            <a:avLst>
              <a:gd name="adj1" fmla="val 7829"/>
            </a:avLst>
          </a:prstGeom>
          <a:solidFill>
            <a:schemeClr val="accent1"/>
          </a:solidFill>
          <a:ln w="12700" cap="flat" cmpd="sng" algn="ctr">
            <a:solidFill>
              <a:schemeClr val="tx1"/>
            </a:solidFill>
            <a:prstDash val="sysDash"/>
            <a:round/>
            <a:headEnd type="none" w="sm" len="sm"/>
            <a:tailEnd type="none" w="sm" len="sm"/>
          </a:ln>
          <a:effectLst/>
        </p:spPr>
      </p:cxnSp>
      <p:grpSp>
        <p:nvGrpSpPr>
          <p:cNvPr id="238" name="Group 95"/>
          <p:cNvGrpSpPr/>
          <p:nvPr/>
        </p:nvGrpSpPr>
        <p:grpSpPr>
          <a:xfrm>
            <a:off x="1884528" y="5793985"/>
            <a:ext cx="407528" cy="276999"/>
            <a:chOff x="1676400" y="2140424"/>
            <a:chExt cx="407528" cy="276999"/>
          </a:xfrm>
        </p:grpSpPr>
        <p:sp>
          <p:nvSpPr>
            <p:cNvPr id="76" name="Oval 75"/>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1703696" y="2140424"/>
              <a:ext cx="380232" cy="276999"/>
            </a:xfrm>
            <a:prstGeom prst="rect">
              <a:avLst/>
            </a:prstGeom>
            <a:noFill/>
          </p:spPr>
          <p:txBody>
            <a:bodyPr wrap="none" rtlCol="0">
              <a:spAutoFit/>
            </a:bodyPr>
            <a:lstStyle/>
            <a:p>
              <a:r>
                <a:rPr lang="en-US" b="1" dirty="0" smtClean="0">
                  <a:latin typeface="Arial" pitchFamily="34" charset="0"/>
                  <a:cs typeface="Arial" pitchFamily="34" charset="0"/>
                </a:rPr>
                <a:t>R2</a:t>
              </a:r>
              <a:endParaRPr lang="en-US" b="1" dirty="0">
                <a:latin typeface="Arial" pitchFamily="34" charset="0"/>
                <a:cs typeface="Arial" pitchFamily="34" charset="0"/>
              </a:endParaRPr>
            </a:p>
          </p:txBody>
        </p:sp>
      </p:grpSp>
      <p:cxnSp>
        <p:nvCxnSpPr>
          <p:cNvPr id="66" name="Elbow Connector 65"/>
          <p:cNvCxnSpPr/>
          <p:nvPr/>
        </p:nvCxnSpPr>
        <p:spPr bwMode="auto">
          <a:xfrm flipV="1">
            <a:off x="5181600" y="5842889"/>
            <a:ext cx="609600" cy="276368"/>
          </a:xfrm>
          <a:prstGeom prst="bentConnector3">
            <a:avLst>
              <a:gd name="adj1" fmla="val 50000"/>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Connector 66"/>
          <p:cNvCxnSpPr>
            <a:stCxn id="60" idx="2"/>
            <a:endCxn id="59" idx="0"/>
          </p:cNvCxnSpPr>
          <p:nvPr/>
        </p:nvCxnSpPr>
        <p:spPr bwMode="auto">
          <a:xfrm>
            <a:off x="6400800" y="5966857"/>
            <a:ext cx="0" cy="7620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8" name="TextBox 67"/>
          <p:cNvSpPr txBox="1"/>
          <p:nvPr/>
        </p:nvSpPr>
        <p:spPr>
          <a:xfrm>
            <a:off x="228600" y="2590800"/>
            <a:ext cx="7635424" cy="369332"/>
          </a:xfrm>
          <a:prstGeom prst="rect">
            <a:avLst/>
          </a:prstGeom>
          <a:noFill/>
        </p:spPr>
        <p:txBody>
          <a:bodyPr wrap="none" rtlCol="0">
            <a:spAutoFit/>
          </a:bodyPr>
          <a:lstStyle/>
          <a:p>
            <a:r>
              <a:rPr lang="en-US" sz="1800" b="1" dirty="0" smtClean="0">
                <a:latin typeface="+mn-lt"/>
              </a:rPr>
              <a:t>Scope of Network Reference Model in the protocol layer architecture</a:t>
            </a:r>
            <a:endParaRPr lang="en-US" sz="1800" b="1" dirty="0">
              <a:latin typeface="+mn-lt"/>
            </a:endParaRPr>
          </a:p>
        </p:txBody>
      </p:sp>
      <p:sp>
        <p:nvSpPr>
          <p:cNvPr id="69" name="Rounded Rectangle 68"/>
          <p:cNvSpPr/>
          <p:nvPr/>
        </p:nvSpPr>
        <p:spPr bwMode="auto">
          <a:xfrm>
            <a:off x="2313296" y="3901910"/>
            <a:ext cx="88710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0" name="Text Box 82"/>
          <p:cNvSpPr txBox="1">
            <a:spLocks noChangeArrowheads="1"/>
          </p:cNvSpPr>
          <p:nvPr/>
        </p:nvSpPr>
        <p:spPr bwMode="auto">
          <a:xfrm>
            <a:off x="2409212" y="4668672"/>
            <a:ext cx="718145"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err="1" smtClean="0">
                <a:latin typeface="Arial" pitchFamily="34" charset="0"/>
                <a:cs typeface="Arial" pitchFamily="34" charset="0"/>
              </a:rPr>
              <a:t>Node</a:t>
            </a:r>
            <a:r>
              <a:rPr lang="de-DE" sz="1050" i="1" dirty="0" smtClean="0">
                <a:latin typeface="Arial" pitchFamily="34" charset="0"/>
                <a:cs typeface="Arial" pitchFamily="34" charset="0"/>
              </a:rPr>
              <a:t> </a:t>
            </a:r>
            <a:r>
              <a:rPr lang="de-DE" sz="1050" i="1" dirty="0" err="1" smtClean="0">
                <a:latin typeface="Arial" pitchFamily="34" charset="0"/>
                <a:cs typeface="Arial" pitchFamily="34" charset="0"/>
              </a:rPr>
              <a:t>of</a:t>
            </a:r>
            <a:r>
              <a:rPr lang="de-DE" sz="1050" i="1" dirty="0" smtClean="0">
                <a:latin typeface="Arial" pitchFamily="34" charset="0"/>
                <a:cs typeface="Arial" pitchFamily="34" charset="0"/>
              </a:rPr>
              <a:t/>
            </a:r>
            <a:br>
              <a:rPr lang="de-DE" sz="1050" i="1" dirty="0" smtClean="0">
                <a:latin typeface="Arial" pitchFamily="34" charset="0"/>
                <a:cs typeface="Arial" pitchFamily="34" charset="0"/>
              </a:rPr>
            </a:br>
            <a:r>
              <a:rPr lang="de-DE" sz="1050" i="1" dirty="0" err="1" smtClean="0">
                <a:latin typeface="Arial" pitchFamily="34" charset="0"/>
                <a:cs typeface="Arial" pitchFamily="34" charset="0"/>
              </a:rPr>
              <a:t>Attachment</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1" name="Rounded Rectangle 70"/>
          <p:cNvSpPr/>
          <p:nvPr/>
        </p:nvSpPr>
        <p:spPr bwMode="auto">
          <a:xfrm>
            <a:off x="838200" y="3906673"/>
            <a:ext cx="762000"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Text Box 82"/>
          <p:cNvSpPr txBox="1">
            <a:spLocks noChangeArrowheads="1"/>
          </p:cNvSpPr>
          <p:nvPr/>
        </p:nvSpPr>
        <p:spPr bwMode="auto">
          <a:xfrm>
            <a:off x="914927" y="4668672"/>
            <a:ext cx="561051"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smtClean="0">
                <a:latin typeface="Arial" pitchFamily="34" charset="0"/>
                <a:cs typeface="Arial" pitchFamily="34" charset="0"/>
              </a:rPr>
              <a:t>Terminal</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3" name="Text Box 82"/>
          <p:cNvSpPr txBox="1">
            <a:spLocks noChangeArrowheads="1"/>
          </p:cNvSpPr>
          <p:nvPr/>
        </p:nvSpPr>
        <p:spPr bwMode="auto">
          <a:xfrm>
            <a:off x="5460387" y="4668672"/>
            <a:ext cx="876843" cy="258532"/>
          </a:xfrm>
          <a:prstGeom prst="rect">
            <a:avLst/>
          </a:prstGeom>
          <a:noFill/>
          <a:ln w="9525">
            <a:noFill/>
            <a:miter lim="800000"/>
            <a:headEnd/>
            <a:tailEnd/>
          </a:ln>
          <a:effectLst/>
        </p:spPr>
        <p:txBody>
          <a:bodyPr wrap="none" lIns="0" tIns="0" rIns="0" bIns="0">
            <a:spAutoFit/>
          </a:bodyPr>
          <a:lstStyle/>
          <a:p>
            <a:pPr algn="r" eaLnBrk="0" hangingPunct="0">
              <a:lnSpc>
                <a:spcPct val="80000"/>
              </a:lnSpc>
              <a:spcBef>
                <a:spcPct val="0"/>
              </a:spcBef>
              <a:buFontTx/>
              <a:buNone/>
            </a:pPr>
            <a:r>
              <a:rPr lang="de-DE" sz="1050" i="1" dirty="0" smtClean="0">
                <a:latin typeface="Arial" pitchFamily="34" charset="0"/>
                <a:cs typeface="Arial" pitchFamily="34" charset="0"/>
              </a:rPr>
              <a:t>Access Router</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4" name="Rounded Rectangle 73"/>
          <p:cNvSpPr/>
          <p:nvPr/>
        </p:nvSpPr>
        <p:spPr bwMode="auto">
          <a:xfrm>
            <a:off x="5784526" y="3920320"/>
            <a:ext cx="609600" cy="727880"/>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5" name="Text Box 82"/>
          <p:cNvSpPr txBox="1">
            <a:spLocks noChangeArrowheads="1"/>
          </p:cNvSpPr>
          <p:nvPr/>
        </p:nvSpPr>
        <p:spPr bwMode="auto">
          <a:xfrm>
            <a:off x="3157072" y="4850104"/>
            <a:ext cx="1428276" cy="17543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de-DE" b="1" i="1" dirty="0" err="1" smtClean="0">
                <a:solidFill>
                  <a:schemeClr val="accent1"/>
                </a:solidFill>
                <a:latin typeface="Arial" pitchFamily="34" charset="0"/>
                <a:cs typeface="Arial" pitchFamily="34" charset="0"/>
              </a:rPr>
              <a:t>Scope</a:t>
            </a:r>
            <a:r>
              <a:rPr lang="de-DE" b="1" i="1" dirty="0" smtClean="0">
                <a:solidFill>
                  <a:schemeClr val="accent1"/>
                </a:solidFill>
                <a:latin typeface="Arial" pitchFamily="34" charset="0"/>
                <a:cs typeface="Arial" pitchFamily="34" charset="0"/>
              </a:rPr>
              <a:t> </a:t>
            </a:r>
            <a:r>
              <a:rPr lang="de-DE" b="1" i="1" dirty="0" err="1" smtClean="0">
                <a:solidFill>
                  <a:schemeClr val="accent1"/>
                </a:solidFill>
                <a:latin typeface="Arial" pitchFamily="34" charset="0"/>
                <a:cs typeface="Arial" pitchFamily="34" charset="0"/>
              </a:rPr>
              <a:t>of</a:t>
            </a:r>
            <a:r>
              <a:rPr lang="de-DE" b="1" i="1" dirty="0" smtClean="0">
                <a:solidFill>
                  <a:schemeClr val="accent1"/>
                </a:solidFill>
                <a:latin typeface="Arial" pitchFamily="34" charset="0"/>
                <a:cs typeface="Arial" pitchFamily="34" charset="0"/>
              </a:rPr>
              <a:t> P802.1CF</a:t>
            </a:r>
            <a:r>
              <a:rPr lang="hr-HR" b="1" i="1" dirty="0" smtClean="0">
                <a:solidFill>
                  <a:schemeClr val="accent1"/>
                </a:solidFill>
                <a:latin typeface="Arial" pitchFamily="34" charset="0"/>
                <a:cs typeface="Arial" pitchFamily="34" charset="0"/>
              </a:rPr>
              <a:t> </a:t>
            </a:r>
            <a:endParaRPr lang="en-US" b="1" i="1" dirty="0">
              <a:solidFill>
                <a:schemeClr val="accent1"/>
              </a:solidFill>
              <a:latin typeface="Arial" pitchFamily="34" charset="0"/>
              <a:cs typeface="Arial" pitchFamily="34" charset="0"/>
            </a:endParaRPr>
          </a:p>
        </p:txBody>
      </p:sp>
      <p:pic>
        <p:nvPicPr>
          <p:cNvPr id="1026"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646619" y="1524000"/>
            <a:ext cx="228600" cy="245806"/>
          </a:xfrm>
          <a:prstGeom prst="rect">
            <a:avLst/>
          </a:prstGeom>
          <a:noFill/>
          <a:ln>
            <a:noFill/>
          </a:ln>
        </p:spPr>
      </p:pic>
      <p:pic>
        <p:nvPicPr>
          <p:cNvPr id="199"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483232" y="1801641"/>
            <a:ext cx="425197" cy="457200"/>
          </a:xfrm>
          <a:prstGeom prst="rect">
            <a:avLst/>
          </a:prstGeom>
          <a:noFill/>
        </p:spPr>
      </p:pic>
      <p:grpSp>
        <p:nvGrpSpPr>
          <p:cNvPr id="239" name="Group 224"/>
          <p:cNvGrpSpPr/>
          <p:nvPr/>
        </p:nvGrpSpPr>
        <p:grpSpPr>
          <a:xfrm>
            <a:off x="6535094" y="1371600"/>
            <a:ext cx="228600" cy="306387"/>
            <a:chOff x="7391400" y="2743200"/>
            <a:chExt cx="1031875" cy="1144587"/>
          </a:xfrm>
        </p:grpSpPr>
        <p:sp>
          <p:nvSpPr>
            <p:cNvPr id="226"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27"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28"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0" name="Group 113"/>
            <p:cNvGrpSpPr>
              <a:grpSpLocks/>
            </p:cNvGrpSpPr>
            <p:nvPr/>
          </p:nvGrpSpPr>
          <p:grpSpPr bwMode="auto">
            <a:xfrm flipH="1">
              <a:off x="7540261" y="3272744"/>
              <a:ext cx="514246" cy="300626"/>
              <a:chOff x="3216" y="2784"/>
              <a:chExt cx="192" cy="144"/>
            </a:xfrm>
          </p:grpSpPr>
          <p:sp>
            <p:nvSpPr>
              <p:cNvPr id="233"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34"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5"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6"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30"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31"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32"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30" name="Line 20"/>
          <p:cNvSpPr>
            <a:spLocks noChangeShapeType="1"/>
          </p:cNvSpPr>
          <p:nvPr/>
        </p:nvSpPr>
        <p:spPr bwMode="auto">
          <a:xfrm flipV="1">
            <a:off x="4948237" y="2128215"/>
            <a:ext cx="2835178" cy="0"/>
          </a:xfrm>
          <a:prstGeom prst="line">
            <a:avLst/>
          </a:prstGeom>
          <a:noFill/>
          <a:ln w="28575">
            <a:solidFill>
              <a:schemeClr val="tx1"/>
            </a:solidFill>
            <a:round/>
            <a:headEnd/>
            <a:tailEnd/>
          </a:ln>
          <a:effectLst/>
        </p:spPr>
        <p:txBody>
          <a:bodyPr wrap="none" anchor="ctr"/>
          <a:lstStyle/>
          <a:p>
            <a:endParaRPr lang="en-US" dirty="0"/>
          </a:p>
        </p:txBody>
      </p:sp>
      <p:pic>
        <p:nvPicPr>
          <p:cNvPr id="40" name="Picture 29"/>
          <p:cNvPicPr>
            <a:picLocks noChangeArrowheads="1"/>
          </p:cNvPicPr>
          <p:nvPr/>
        </p:nvPicPr>
        <p:blipFill>
          <a:blip r:embed="rId5">
            <a:grayscl/>
          </a:blip>
          <a:srcRect/>
          <a:stretch>
            <a:fillRect/>
          </a:stretch>
        </p:blipFill>
        <p:spPr bwMode="auto">
          <a:xfrm>
            <a:off x="6074898" y="2025144"/>
            <a:ext cx="478302" cy="232108"/>
          </a:xfrm>
          <a:prstGeom prst="rect">
            <a:avLst/>
          </a:prstGeom>
          <a:noFill/>
          <a:ln w="12700">
            <a:noFill/>
            <a:miter lim="800000"/>
            <a:headEnd/>
            <a:tailEnd/>
          </a:ln>
          <a:effectLst/>
        </p:spPr>
      </p:pic>
      <p:grpSp>
        <p:nvGrpSpPr>
          <p:cNvPr id="241" name="Group 211"/>
          <p:cNvGrpSpPr/>
          <p:nvPr/>
        </p:nvGrpSpPr>
        <p:grpSpPr>
          <a:xfrm>
            <a:off x="7696200" y="1752600"/>
            <a:ext cx="304800" cy="458787"/>
            <a:chOff x="7391400" y="2743200"/>
            <a:chExt cx="1031875" cy="1144587"/>
          </a:xfrm>
        </p:grpSpPr>
        <p:sp>
          <p:nvSpPr>
            <p:cNvPr id="201"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02"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03"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2" name="Group 113"/>
            <p:cNvGrpSpPr>
              <a:grpSpLocks/>
            </p:cNvGrpSpPr>
            <p:nvPr/>
          </p:nvGrpSpPr>
          <p:grpSpPr bwMode="auto">
            <a:xfrm flipH="1">
              <a:off x="7540261" y="3272744"/>
              <a:ext cx="514246" cy="300626"/>
              <a:chOff x="3216" y="2784"/>
              <a:chExt cx="192" cy="144"/>
            </a:xfrm>
          </p:grpSpPr>
          <p:sp>
            <p:nvSpPr>
              <p:cNvPr id="208"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09"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0"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1"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05"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06"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07"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grpSp>
        <p:nvGrpSpPr>
          <p:cNvPr id="243" name="Group 212"/>
          <p:cNvGrpSpPr/>
          <p:nvPr/>
        </p:nvGrpSpPr>
        <p:grpSpPr>
          <a:xfrm>
            <a:off x="7973841" y="1703559"/>
            <a:ext cx="304800" cy="458787"/>
            <a:chOff x="7391400" y="2743200"/>
            <a:chExt cx="1031875" cy="1144587"/>
          </a:xfrm>
        </p:grpSpPr>
        <p:sp>
          <p:nvSpPr>
            <p:cNvPr id="214"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15"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16"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4" name="Group 113"/>
            <p:cNvGrpSpPr>
              <a:grpSpLocks/>
            </p:cNvGrpSpPr>
            <p:nvPr/>
          </p:nvGrpSpPr>
          <p:grpSpPr bwMode="auto">
            <a:xfrm flipH="1">
              <a:off x="7540261" y="3272744"/>
              <a:ext cx="514246" cy="300626"/>
              <a:chOff x="3216" y="2784"/>
              <a:chExt cx="192" cy="144"/>
            </a:xfrm>
          </p:grpSpPr>
          <p:sp>
            <p:nvSpPr>
              <p:cNvPr id="221"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2"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23"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24"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8"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19"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20"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141" name="Title 140"/>
          <p:cNvSpPr>
            <a:spLocks noGrp="1"/>
          </p:cNvSpPr>
          <p:nvPr>
            <p:ph type="title"/>
          </p:nvPr>
        </p:nvSpPr>
        <p:spPr>
          <a:xfrm>
            <a:off x="457200" y="274638"/>
            <a:ext cx="8229600" cy="563562"/>
          </a:xfrm>
        </p:spPr>
        <p:txBody>
          <a:bodyPr/>
          <a:lstStyle/>
          <a:p>
            <a:r>
              <a:rPr lang="en-US" dirty="0" smtClean="0"/>
              <a:t>NRM </a:t>
            </a:r>
            <a:r>
              <a:rPr lang="en-US" dirty="0" smtClean="0"/>
              <a:t>overview</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1215</TotalTime>
  <Words>905</Words>
  <Application>Microsoft Office PowerPoint</Application>
  <PresentationFormat>On-screen Show (4:3)</PresentationFormat>
  <Paragraphs>236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Slide 1</vt:lpstr>
      <vt:lpstr>P802.1CF NRM discussions</vt:lpstr>
      <vt:lpstr>NRM discussions at March 2015 F2F as captured by the minutes</vt:lpstr>
      <vt:lpstr>Discussion status of the NRM</vt:lpstr>
      <vt:lpstr>Some thoughts on differentiation between R1/R8c and R3d/R3c, respectively</vt:lpstr>
      <vt:lpstr>For discussion: Re-labeling the NRM</vt:lpstr>
      <vt:lpstr>NRM discussions at April 16th 2015 confcall as captured by the minutes</vt:lpstr>
      <vt:lpstr>Some thoughts on resolving the remaining issues</vt:lpstr>
      <vt:lpstr>NRM overview</vt:lpstr>
      <vt:lpstr>For confirmation: Basic NRM</vt:lpstr>
      <vt:lpstr>For confirmation: Basic NRM w/ CIS</vt:lpstr>
      <vt:lpstr>For confirmation: NRM</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261</cp:revision>
  <cp:lastPrinted>1998-02-10T13:28:06Z</cp:lastPrinted>
  <dcterms:created xsi:type="dcterms:W3CDTF">2011-12-30T17:06:23Z</dcterms:created>
  <dcterms:modified xsi:type="dcterms:W3CDTF">2015-05-08T06:12:41Z</dcterms:modified>
</cp:coreProperties>
</file>