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pplication/vnd.openxmlformats-officedocument.oleObject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64" r:id="rId2"/>
    <p:sldId id="262" r:id="rId3"/>
    <p:sldId id="329" r:id="rId4"/>
    <p:sldId id="276" r:id="rId5"/>
    <p:sldId id="298" r:id="rId6"/>
    <p:sldId id="299" r:id="rId7"/>
    <p:sldId id="322" r:id="rId8"/>
    <p:sldId id="327" r:id="rId9"/>
    <p:sldId id="324" r:id="rId10"/>
    <p:sldId id="328" r:id="rId11"/>
    <p:sldId id="318" r:id="rId12"/>
    <p:sldId id="303" r:id="rId13"/>
    <p:sldId id="320" r:id="rId14"/>
    <p:sldId id="330" r:id="rId15"/>
    <p:sldId id="332" r:id="rId16"/>
    <p:sldId id="333" r:id="rId17"/>
    <p:sldId id="334" r:id="rId18"/>
    <p:sldId id="335" r:id="rId19"/>
    <p:sldId id="336" r:id="rId20"/>
    <p:sldId id="338" r:id="rId21"/>
    <p:sldId id="341" r:id="rId22"/>
    <p:sldId id="339" r:id="rId23"/>
    <p:sldId id="340" r:id="rId24"/>
    <p:sldId id="326" r:id="rId25"/>
    <p:sldId id="309" r:id="rId26"/>
    <p:sldId id="321" r:id="rId27"/>
  </p:sldIdLst>
  <p:sldSz cx="9144000" cy="6858000" type="screen4x3"/>
  <p:notesSz cx="6934200" cy="92805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" charset="0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Times New Roman" pitchFamily="1" charset="0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Times New Roman" pitchFamily="1" charset="0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Times New Roman" pitchFamily="1" charset="0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Times New Roman" pitchFamily="1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040"/>
    <a:srgbClr val="7600A0"/>
    <a:srgbClr val="9900CC"/>
    <a:srgbClr val="9900FF"/>
    <a:srgbClr val="6600CC"/>
    <a:srgbClr val="A50021"/>
    <a:srgbClr val="00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352" autoAdjust="0"/>
    <p:restoredTop sz="99233" autoAdjust="0"/>
  </p:normalViewPr>
  <p:slideViewPr>
    <p:cSldViewPr>
      <p:cViewPr varScale="1">
        <p:scale>
          <a:sx n="135" d="100"/>
          <a:sy n="135" d="100"/>
        </p:scale>
        <p:origin x="-84" y="-17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46080363" cy="46080363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276600" y="8915400"/>
            <a:ext cx="2159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defTabSz="933450">
              <a:defRPr>
                <a:latin typeface="Times New Roman" charset="0"/>
              </a:defRPr>
            </a:lvl1pPr>
          </a:lstStyle>
          <a:p>
            <a:pPr>
              <a:defRPr/>
            </a:pPr>
            <a:r>
              <a:rPr lang="en-US"/>
              <a:t> </a:t>
            </a:r>
            <a:fld id="{FB19A1F6-4CBA-3045-A103-578AB249C5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078" name="Line 6"/>
          <p:cNvSpPr>
            <a:spLocks noChangeShapeType="1"/>
          </p:cNvSpPr>
          <p:nvPr/>
        </p:nvSpPr>
        <p:spPr bwMode="auto">
          <a:xfrm>
            <a:off x="693738" y="387350"/>
            <a:ext cx="55467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Times New Roman" charset="0"/>
            </a:endParaRPr>
          </a:p>
        </p:txBody>
      </p:sp>
      <p:sp>
        <p:nvSpPr>
          <p:cNvPr id="3080" name="Line 8"/>
          <p:cNvSpPr>
            <a:spLocks noChangeShapeType="1"/>
          </p:cNvSpPr>
          <p:nvPr/>
        </p:nvSpPr>
        <p:spPr bwMode="auto">
          <a:xfrm>
            <a:off x="685800" y="8915400"/>
            <a:ext cx="570071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Times New Roman" charset="0"/>
            </a:endParaRPr>
          </a:p>
        </p:txBody>
      </p:sp>
      <p:sp>
        <p:nvSpPr>
          <p:cNvPr id="3082" name="Text Box 10"/>
          <p:cNvSpPr txBox="1">
            <a:spLocks noChangeArrowheads="1"/>
          </p:cNvSpPr>
          <p:nvPr/>
        </p:nvSpPr>
        <p:spPr bwMode="auto">
          <a:xfrm>
            <a:off x="609600" y="8915400"/>
            <a:ext cx="720725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>
                <a:latin typeface="Times New Roman" charset="0"/>
              </a:rPr>
              <a:t>filename</a:t>
            </a:r>
          </a:p>
        </p:txBody>
      </p:sp>
      <p:sp>
        <p:nvSpPr>
          <p:cNvPr id="3083" name="Text Box 11"/>
          <p:cNvSpPr txBox="1">
            <a:spLocks noChangeArrowheads="1"/>
          </p:cNvSpPr>
          <p:nvPr/>
        </p:nvSpPr>
        <p:spPr bwMode="auto">
          <a:xfrm>
            <a:off x="441325" y="112713"/>
            <a:ext cx="987425" cy="2746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>
                <a:latin typeface="Times New Roman" charset="0"/>
              </a:rPr>
              <a:t>Release Date</a:t>
            </a:r>
          </a:p>
        </p:txBody>
      </p:sp>
      <p:sp>
        <p:nvSpPr>
          <p:cNvPr id="3084" name="Text Box 12"/>
          <p:cNvSpPr txBox="1">
            <a:spLocks noChangeArrowheads="1"/>
          </p:cNvSpPr>
          <p:nvPr/>
        </p:nvSpPr>
        <p:spPr bwMode="auto">
          <a:xfrm>
            <a:off x="4937125" y="112713"/>
            <a:ext cx="1600200" cy="2746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>
                <a:latin typeface="Times New Roman" charset="0"/>
              </a:rPr>
              <a:t>IEEE 802.16xx-99/xxx</a:t>
            </a:r>
          </a:p>
        </p:txBody>
      </p:sp>
      <p:sp>
        <p:nvSpPr>
          <p:cNvPr id="3085" name="Text Box 13"/>
          <p:cNvSpPr txBox="1">
            <a:spLocks noChangeArrowheads="1"/>
          </p:cNvSpPr>
          <p:nvPr/>
        </p:nvSpPr>
        <p:spPr bwMode="auto">
          <a:xfrm>
            <a:off x="4724400" y="8915400"/>
            <a:ext cx="167005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>
                <a:latin typeface="Times New Roman" charset="0"/>
              </a:rPr>
              <a:t>Authorname, Affiliation</a:t>
            </a:r>
          </a:p>
        </p:txBody>
      </p:sp>
    </p:spTree>
    <p:extLst>
      <p:ext uri="{BB962C8B-B14F-4D97-AF65-F5344CB8AC3E}">
        <p14:creationId xmlns="" xmlns:p14="http://schemas.microsoft.com/office/powerpoint/2010/main" val="7035741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2525" y="701675"/>
            <a:ext cx="4629150" cy="34686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3925" y="4408488"/>
            <a:ext cx="5086350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62" tIns="46038" rIns="93662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352800" y="8839200"/>
            <a:ext cx="1778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450">
              <a:defRPr>
                <a:latin typeface="Times New Roman" charset="0"/>
              </a:defRPr>
            </a:lvl1pPr>
          </a:lstStyle>
          <a:p>
            <a:pPr>
              <a:defRPr/>
            </a:pPr>
            <a:fld id="{AFD3B331-72B1-F946-AF7D-D265CAA405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685800" y="8839200"/>
            <a:ext cx="5486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Times New Roman" charset="0"/>
            </a:endParaRPr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Times New Roman" charset="0"/>
            </a:endParaRPr>
          </a:p>
        </p:txBody>
      </p:sp>
      <p:sp>
        <p:nvSpPr>
          <p:cNvPr id="2059" name="Text Box 11"/>
          <p:cNvSpPr txBox="1">
            <a:spLocks noChangeArrowheads="1"/>
          </p:cNvSpPr>
          <p:nvPr/>
        </p:nvSpPr>
        <p:spPr bwMode="auto">
          <a:xfrm>
            <a:off x="822325" y="8799513"/>
            <a:ext cx="720725" cy="2746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>
                <a:latin typeface="Times New Roman" charset="0"/>
              </a:rPr>
              <a:t>filename</a:t>
            </a:r>
          </a:p>
        </p:txBody>
      </p:sp>
      <p:sp>
        <p:nvSpPr>
          <p:cNvPr id="2060" name="Text Box 12"/>
          <p:cNvSpPr txBox="1">
            <a:spLocks noChangeArrowheads="1"/>
          </p:cNvSpPr>
          <p:nvPr/>
        </p:nvSpPr>
        <p:spPr bwMode="auto">
          <a:xfrm>
            <a:off x="593725" y="36513"/>
            <a:ext cx="987425" cy="2746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>
                <a:latin typeface="Times New Roman" charset="0"/>
              </a:rPr>
              <a:t>Release Date</a:t>
            </a:r>
          </a:p>
        </p:txBody>
      </p:sp>
      <p:sp>
        <p:nvSpPr>
          <p:cNvPr id="2061" name="Text Box 13"/>
          <p:cNvSpPr txBox="1">
            <a:spLocks noChangeArrowheads="1"/>
          </p:cNvSpPr>
          <p:nvPr/>
        </p:nvSpPr>
        <p:spPr bwMode="auto">
          <a:xfrm>
            <a:off x="4632325" y="36513"/>
            <a:ext cx="1600200" cy="2746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>
                <a:latin typeface="Times New Roman" charset="0"/>
              </a:rPr>
              <a:t>IEEE 801.16xx-99/xxx</a:t>
            </a:r>
          </a:p>
        </p:txBody>
      </p:sp>
      <p:sp>
        <p:nvSpPr>
          <p:cNvPr id="2063" name="Text Box 15"/>
          <p:cNvSpPr txBox="1">
            <a:spLocks noChangeArrowheads="1"/>
          </p:cNvSpPr>
          <p:nvPr/>
        </p:nvSpPr>
        <p:spPr bwMode="auto">
          <a:xfrm>
            <a:off x="4267200" y="8839200"/>
            <a:ext cx="167005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>
                <a:latin typeface="Times New Roman" charset="0"/>
              </a:rPr>
              <a:t>Authorname, Affiliation</a:t>
            </a:r>
          </a:p>
        </p:txBody>
      </p:sp>
    </p:spTree>
    <p:extLst>
      <p:ext uri="{BB962C8B-B14F-4D97-AF65-F5344CB8AC3E}">
        <p14:creationId xmlns="" xmlns:p14="http://schemas.microsoft.com/office/powerpoint/2010/main" val="26003442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1143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2286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3429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4572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453656" y="8839200"/>
            <a:ext cx="76944" cy="184666"/>
          </a:xfrm>
          <a:ln/>
        </p:spPr>
        <p:txBody>
          <a:bodyPr/>
          <a:lstStyle/>
          <a:p>
            <a:fld id="{07185C03-F1AB-4731-8F81-162CD1B609D7}" type="slidenum">
              <a:rPr lang="en-US"/>
              <a:pPr/>
              <a:t>5</a:t>
            </a:fld>
            <a:endParaRPr lang="en-US" dirty="0"/>
          </a:p>
        </p:txBody>
      </p:sp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31618" indent="-231618">
              <a:buFontTx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4249247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453656" y="8839200"/>
            <a:ext cx="76944" cy="184666"/>
          </a:xfrm>
        </p:spPr>
        <p:txBody>
          <a:bodyPr/>
          <a:lstStyle/>
          <a:p>
            <a:fld id="{C67139CA-5923-5E4A-8BEA-EBB24723E16B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608439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 anchorCtr="1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>
                <a:latin typeface="Arial" pitchFamily="34" charset="0"/>
                <a:cs typeface="Arial" pitchFamily="34" charset="0"/>
              </a:defRPr>
            </a:lvl1pPr>
            <a:lvl2pPr>
              <a:defRPr sz="2800">
                <a:latin typeface="Arial" pitchFamily="34" charset="0"/>
                <a:cs typeface="Arial" pitchFamily="34" charset="0"/>
              </a:defRPr>
            </a:lvl2pPr>
            <a:lvl3pPr>
              <a:defRPr sz="2400">
                <a:latin typeface="Arial" pitchFamily="34" charset="0"/>
                <a:cs typeface="Arial" pitchFamily="34" charset="0"/>
              </a:defRPr>
            </a:lvl3pPr>
            <a:lvl4pPr>
              <a:defRPr sz="2000">
                <a:latin typeface="Arial" pitchFamily="34" charset="0"/>
                <a:cs typeface="Arial" pitchFamily="34" charset="0"/>
              </a:defRPr>
            </a:lvl4pPr>
            <a:lvl5pPr>
              <a:defRPr sz="2000">
                <a:latin typeface="Arial" pitchFamily="34" charset="0"/>
                <a:cs typeface="Arial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759040" y="76200"/>
            <a:ext cx="21563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400" b="1" dirty="0" smtClean="0"/>
              <a:t>omniran-13-0048-00-0000</a:t>
            </a:r>
            <a:endParaRPr lang="en-US" sz="1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8534400" y="6400800"/>
            <a:ext cx="3930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3A4FC69D-D438-4AD9-846B-37793AD4330F}" type="slidenum">
              <a:rPr lang="en-US" sz="1400" smtClean="0"/>
              <a:pPr algn="r"/>
              <a:t>‹#›</a:t>
            </a:fld>
            <a:endParaRPr lang="en-US" sz="14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" charset="0"/>
          <a:ea typeface="ＭＳ Ｐゴシック" charset="-128"/>
          <a:cs typeface="ＭＳ Ｐゴシック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" charset="0"/>
          <a:ea typeface="ＭＳ Ｐゴシック" charset="-128"/>
          <a:cs typeface="ＭＳ Ｐゴシック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" charset="0"/>
          <a:ea typeface="ＭＳ Ｐゴシック" charset="-128"/>
          <a:cs typeface="ＭＳ Ｐゴシック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" charset="0"/>
          <a:ea typeface="ＭＳ Ｐゴシック" charset="-128"/>
          <a:cs typeface="ＭＳ Ｐ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08585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42875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177165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22885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68605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14325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60045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standards.ieee.org/guides/bylaws/sect6-7.html" TargetMode="External"/><Relationship Id="rId2" Type="http://schemas.openxmlformats.org/officeDocument/2006/relationships/hyperlink" Target="http://standards.ieee.org/IPR/copyrightpolicy.html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standards.ieee.org/guides/opman/sect6.html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png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wmf"/><Relationship Id="rId3" Type="http://schemas.openxmlformats.org/officeDocument/2006/relationships/image" Target="../media/image10.wmf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3.png"/><Relationship Id="rId5" Type="http://schemas.openxmlformats.org/officeDocument/2006/relationships/image" Target="../media/image12.wmf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3.wmf"/><Relationship Id="rId7" Type="http://schemas.openxmlformats.org/officeDocument/2006/relationships/image" Target="../media/image1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0.wmf"/><Relationship Id="rId5" Type="http://schemas.openxmlformats.org/officeDocument/2006/relationships/image" Target="../media/image8.png"/><Relationship Id="rId4" Type="http://schemas.openxmlformats.org/officeDocument/2006/relationships/image" Target="../media/image5.png"/><Relationship Id="rId9" Type="http://schemas.openxmlformats.org/officeDocument/2006/relationships/oleObject" Target="../embeddings/oleObject8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5" Type="http://schemas.openxmlformats.org/officeDocument/2006/relationships/image" Target="../media/image2.png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359667526"/>
              </p:ext>
            </p:extLst>
          </p:nvPr>
        </p:nvGraphicFramePr>
        <p:xfrm>
          <a:off x="533400" y="483090"/>
          <a:ext cx="8077201" cy="324152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56015"/>
                <a:gridCol w="1622545"/>
                <a:gridCol w="1845205"/>
                <a:gridCol w="2553436"/>
              </a:tblGrid>
              <a:tr h="399499">
                <a:tc gridSpan="4"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+mj-lt"/>
                        </a:rPr>
                        <a:t>IEEE 802 OmniRAN EC SG Results and Outlook</a:t>
                      </a:r>
                      <a:endParaRPr lang="en-US" sz="2000" dirty="0">
                        <a:solidFill>
                          <a:schemeClr val="tx2"/>
                        </a:solidFill>
                        <a:latin typeface="+mj-lt"/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270234">
                <a:tc gridSpan="4"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Date: </a:t>
                      </a:r>
                      <a:r>
                        <a:rPr lang="en-US" sz="1200" dirty="0" smtClean="0"/>
                        <a:t>2013-06-20</a:t>
                      </a:r>
                      <a:endParaRPr lang="en-US" sz="1200" dirty="0"/>
                    </a:p>
                  </a:txBody>
                  <a:tcPr marL="36000" marR="36000" marT="36000" marB="3600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93897">
                <a:tc gridSpan="4">
                  <a:txBody>
                    <a:bodyPr/>
                    <a:lstStyle/>
                    <a:p>
                      <a:r>
                        <a:rPr lang="en-US" sz="1200" b="1" i="1" dirty="0" smtClean="0"/>
                        <a:t>Authors:</a:t>
                      </a:r>
                      <a:endParaRPr lang="en-US" sz="1200" b="1" i="1" dirty="0"/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77280">
                <a:tc>
                  <a:txBody>
                    <a:bodyPr/>
                    <a:lstStyle/>
                    <a:p>
                      <a:r>
                        <a:rPr lang="en-US" sz="1000" b="0" i="1" dirty="0" smtClean="0"/>
                        <a:t>Name</a:t>
                      </a:r>
                      <a:endParaRPr lang="en-US" sz="1000" b="0" i="1" dirty="0"/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0" i="1" dirty="0" smtClean="0"/>
                        <a:t>Affiliation</a:t>
                      </a:r>
                      <a:endParaRPr lang="en-US" sz="1000" b="0" i="1" dirty="0"/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0" i="1" dirty="0" smtClean="0"/>
                        <a:t>Phone</a:t>
                      </a:r>
                      <a:endParaRPr lang="en-US" sz="1000" b="0" i="1" dirty="0"/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0" i="1" dirty="0" smtClean="0"/>
                        <a:t>Email</a:t>
                      </a:r>
                      <a:endParaRPr lang="en-US" sz="1000" b="0" i="1" dirty="0"/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Max Riegel</a:t>
                      </a:r>
                      <a:endParaRPr lang="en-US" sz="1400" dirty="0"/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NSN</a:t>
                      </a:r>
                      <a:endParaRPr lang="en-US" sz="1400" dirty="0"/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+49 173 293 8240</a:t>
                      </a:r>
                      <a:endParaRPr lang="en-US" sz="1400" dirty="0"/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maximilian.riegel@nsn.com</a:t>
                      </a:r>
                      <a:endParaRPr lang="en-US" sz="1400" dirty="0"/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6323">
                <a:tc gridSpan="4">
                  <a:txBody>
                    <a:bodyPr/>
                    <a:lstStyle/>
                    <a:p>
                      <a:r>
                        <a:rPr lang="en-US" sz="1000" b="1" i="1" dirty="0" smtClean="0"/>
                        <a:t>Notice:</a:t>
                      </a:r>
                    </a:p>
                    <a:p>
                      <a:r>
                        <a:rPr lang="en-US" sz="100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This document does not represent the agreed view</a:t>
                      </a:r>
                      <a:r>
                        <a:rPr lang="en-US" sz="1000" i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of the OmniRAN EC SG</a:t>
                      </a:r>
                      <a:r>
                        <a:rPr lang="en-US" sz="100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 It represents only the views of the participants listed in the ‘Authors:’ field above. It is offered as a basis for discussion. It is not binding on the contributor, who reserve the right to add, amend or withdraw material contained herein.</a:t>
                      </a:r>
                      <a:endParaRPr lang="en-US" sz="1000" i="0" dirty="0"/>
                    </a:p>
                  </a:txBody>
                  <a:tcPr marL="36000" marR="3600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36000" marR="36000" marT="0" marB="0"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83754">
                <a:tc gridSpan="4">
                  <a:txBody>
                    <a:bodyPr/>
                    <a:lstStyle/>
                    <a:p>
                      <a:r>
                        <a:rPr lang="en-US" sz="1000" b="1" i="1" dirty="0" smtClean="0"/>
                        <a:t>Copyright policy:</a:t>
                      </a:r>
                    </a:p>
                    <a:p>
                      <a:r>
                        <a:rPr lang="en-US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The contributor is familiar with the IEEE-SA Copyright Policy &lt;</a:t>
                      </a:r>
                      <a:r>
                        <a:rPr lang="en-US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hlinkClick r:id="rId2"/>
                        </a:rPr>
                        <a:t>http://standards.ieee.org/IPR/copyrightpolicy.html</a:t>
                      </a:r>
                      <a:r>
                        <a:rPr lang="en-US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&gt;.</a:t>
                      </a:r>
                      <a:endParaRPr lang="en-US" sz="1000" dirty="0"/>
                    </a:p>
                  </a:txBody>
                  <a:tcPr marL="36000" marR="36000" marT="0" marB="0" anchor="ctr"/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36000" marR="36000" marT="0" marB="0"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84742">
                <a:tc gridSpan="4">
                  <a:txBody>
                    <a:bodyPr/>
                    <a:lstStyle/>
                    <a:p>
                      <a:r>
                        <a:rPr lang="en-US" sz="1000" b="1" i="1" dirty="0" smtClean="0"/>
                        <a:t>Patent policy:</a:t>
                      </a:r>
                      <a:endParaRPr lang="en-US" sz="1000" b="1" i="1" dirty="0"/>
                    </a:p>
                    <a:p>
                      <a:r>
                        <a:rPr lang="en-US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The contributor is familiar with the IEEE-SA Patent Policy and Procedures:</a:t>
                      </a:r>
                    </a:p>
                    <a:p>
                      <a:r>
                        <a:rPr lang="en-US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&lt;</a:t>
                      </a:r>
                      <a:r>
                        <a:rPr lang="en-US" sz="100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hlinkClick r:id="rId3"/>
                        </a:rPr>
                        <a:t>http://standards.ieee.org/guides/bylaws/sect6-7.html#6</a:t>
                      </a:r>
                      <a:r>
                        <a:rPr lang="en-US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&gt; and &lt;</a:t>
                      </a:r>
                      <a:r>
                        <a:rPr lang="en-US" sz="100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hlinkClick r:id="rId4"/>
                        </a:rPr>
                        <a:t>http://standards.ieee.org/guides/opman/sect6.html#6.3</a:t>
                      </a:r>
                      <a:r>
                        <a:rPr lang="en-US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&gt;.</a:t>
                      </a:r>
                    </a:p>
                  </a:txBody>
                  <a:tcPr marL="36000" marR="36000" marT="0" marB="0" anchor="ctr"/>
                </a:tc>
                <a:tc hMerge="1">
                  <a:txBody>
                    <a:bodyPr/>
                    <a:lstStyle/>
                    <a:p>
                      <a:endParaRPr lang="en-US" sz="12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0" marB="0"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33400" y="3886200"/>
            <a:ext cx="8077200" cy="2362200"/>
          </a:xfrm>
          <a:prstGeom prst="rect">
            <a:avLst/>
          </a:prstGeom>
          <a:noFill/>
        </p:spPr>
        <p:txBody>
          <a:bodyPr wrap="square" lIns="36000" tIns="36000" rIns="36000" bIns="36000" rtlCol="0">
            <a:normAutofit/>
          </a:bodyPr>
          <a:lstStyle/>
          <a:p>
            <a:pPr algn="ctr"/>
            <a:r>
              <a:rPr lang="en-US" sz="2000" dirty="0" smtClean="0">
                <a:latin typeface="+mn-lt"/>
              </a:rPr>
              <a:t>Abstract</a:t>
            </a:r>
            <a:endParaRPr lang="en-US" sz="1600" dirty="0" smtClean="0">
              <a:latin typeface="+mn-lt"/>
            </a:endParaRPr>
          </a:p>
          <a:p>
            <a:r>
              <a:rPr lang="en-US" sz="1600" dirty="0" smtClean="0">
                <a:latin typeface="+mn-lt"/>
              </a:rPr>
              <a:t>OmniRAN </a:t>
            </a:r>
            <a:r>
              <a:rPr lang="en-US" sz="1600" dirty="0" smtClean="0">
                <a:latin typeface="+mn-lt"/>
              </a:rPr>
              <a:t>provides an abstraction of access networks based on IEEE 802 technologies to foster interoperability and integration into common control infrastructures</a:t>
            </a:r>
            <a:r>
              <a:rPr lang="en-US" sz="1600" dirty="0" smtClean="0">
                <a:latin typeface="+mn-lt"/>
              </a:rPr>
              <a:t>. N</a:t>
            </a:r>
            <a:r>
              <a:rPr lang="en-US" sz="1600" dirty="0" smtClean="0">
                <a:latin typeface="+mn-lt"/>
              </a:rPr>
              <a:t>etworking functions and protocol attributes of </a:t>
            </a:r>
            <a:r>
              <a:rPr lang="en-US" sz="1600" dirty="0" smtClean="0">
                <a:latin typeface="+mn-lt"/>
              </a:rPr>
              <a:t>the PHY and DL </a:t>
            </a:r>
            <a:r>
              <a:rPr lang="en-US" sz="1600" dirty="0" smtClean="0">
                <a:latin typeface="+mn-lt"/>
              </a:rPr>
              <a:t>layers belong to IEEE 802.</a:t>
            </a:r>
            <a:endParaRPr lang="en-US" sz="1600" dirty="0" smtClean="0">
              <a:latin typeface="+mn-lt"/>
            </a:endParaRPr>
          </a:p>
          <a:p>
            <a:r>
              <a:rPr lang="en-US" sz="1600" dirty="0" smtClean="0">
                <a:latin typeface="+mn-lt"/>
              </a:rPr>
              <a:t>Based on a few sample use cases gaps were determined in the existing IEEE 802 specifications and procedures.</a:t>
            </a:r>
          </a:p>
          <a:p>
            <a:r>
              <a:rPr lang="en-US" sz="1600" dirty="0" smtClean="0">
                <a:latin typeface="+mn-lt"/>
              </a:rPr>
              <a:t>Addressing the gaps would belong to the existing IEEE 802 WGs, however a common approach would be necessary to make the pieces fitting together.</a:t>
            </a:r>
            <a:endParaRPr lang="en-US" sz="1600" dirty="0" smtClean="0">
              <a:latin typeface="+mn-lt"/>
            </a:endParaRPr>
          </a:p>
          <a:p>
            <a:endParaRPr lang="en-US" sz="1600" dirty="0" smtClean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TextBox 202"/>
          <p:cNvSpPr txBox="1"/>
          <p:nvPr/>
        </p:nvSpPr>
        <p:spPr>
          <a:xfrm>
            <a:off x="259609" y="2124000"/>
            <a:ext cx="3727391" cy="2852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txBody>
          <a:bodyPr wrap="square" lIns="72000" tIns="0" rIns="0" bIns="0" rtlCol="0" anchor="ctr" anchorCtr="0">
            <a:noAutofit/>
          </a:bodyPr>
          <a:lstStyle/>
          <a:p>
            <a:r>
              <a:rPr lang="en-US" dirty="0" smtClean="0">
                <a:latin typeface="+mn-lt"/>
              </a:rPr>
              <a:t>Network Selection</a:t>
            </a:r>
            <a:endParaRPr lang="en-US" dirty="0">
              <a:latin typeface="+mn-lt"/>
            </a:endParaRPr>
          </a:p>
        </p:txBody>
      </p:sp>
      <p:sp>
        <p:nvSpPr>
          <p:cNvPr id="238" name="TextBox 237"/>
          <p:cNvSpPr txBox="1"/>
          <p:nvPr/>
        </p:nvSpPr>
        <p:spPr>
          <a:xfrm>
            <a:off x="256170" y="5859000"/>
            <a:ext cx="5630655" cy="21625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txBody>
          <a:bodyPr wrap="square" lIns="72000" tIns="0" rIns="0" bIns="0" rtlCol="0" anchor="ctr" anchorCtr="0">
            <a:noAutofit/>
          </a:bodyPr>
          <a:lstStyle/>
          <a:p>
            <a:r>
              <a:rPr lang="en-US" dirty="0" smtClean="0">
                <a:latin typeface="+mn-lt"/>
              </a:rPr>
              <a:t>Accounting</a:t>
            </a:r>
            <a:endParaRPr lang="en-US" dirty="0">
              <a:latin typeface="+mn-lt"/>
            </a:endParaRPr>
          </a:p>
        </p:txBody>
      </p:sp>
      <p:sp>
        <p:nvSpPr>
          <p:cNvPr id="241" name="TextBox 240"/>
          <p:cNvSpPr txBox="1"/>
          <p:nvPr/>
        </p:nvSpPr>
        <p:spPr>
          <a:xfrm>
            <a:off x="258423" y="5563050"/>
            <a:ext cx="3727391" cy="26348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txBody>
          <a:bodyPr wrap="square" lIns="72000" tIns="0" rIns="0" bIns="0" rtlCol="0" anchor="ctr" anchorCtr="0">
            <a:noAutofit/>
          </a:bodyPr>
          <a:lstStyle/>
          <a:p>
            <a:r>
              <a:rPr lang="en-US" dirty="0" smtClean="0">
                <a:latin typeface="+mn-lt"/>
              </a:rPr>
              <a:t>Disassociation</a:t>
            </a:r>
            <a:endParaRPr lang="en-US" dirty="0">
              <a:latin typeface="+mn-lt"/>
            </a:endParaRPr>
          </a:p>
        </p:txBody>
      </p:sp>
      <p:sp>
        <p:nvSpPr>
          <p:cNvPr id="242" name="TextBox 241"/>
          <p:cNvSpPr txBox="1"/>
          <p:nvPr/>
        </p:nvSpPr>
        <p:spPr>
          <a:xfrm>
            <a:off x="250679" y="3908813"/>
            <a:ext cx="6564503" cy="37448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txBody>
          <a:bodyPr wrap="square" lIns="72000" tIns="0" rIns="0" bIns="0" rtlCol="0" anchor="ctr" anchorCtr="0">
            <a:noAutofit/>
          </a:bodyPr>
          <a:lstStyle/>
          <a:p>
            <a:r>
              <a:rPr lang="en-US" dirty="0" smtClean="0">
                <a:latin typeface="+mn-lt"/>
              </a:rPr>
              <a:t>Host Configuration</a:t>
            </a:r>
            <a:endParaRPr lang="en-US" dirty="0">
              <a:latin typeface="+mn-lt"/>
            </a:endParaRPr>
          </a:p>
        </p:txBody>
      </p:sp>
      <p:sp>
        <p:nvSpPr>
          <p:cNvPr id="240" name="TextBox 239"/>
          <p:cNvSpPr txBox="1"/>
          <p:nvPr/>
        </p:nvSpPr>
        <p:spPr>
          <a:xfrm>
            <a:off x="261192" y="4959000"/>
            <a:ext cx="7910808" cy="2818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txBody>
          <a:bodyPr wrap="square" lIns="72000" tIns="0" rIns="0" bIns="0" rtlCol="0" anchor="ctr" anchorCtr="0">
            <a:noAutofit/>
          </a:bodyPr>
          <a:lstStyle/>
          <a:p>
            <a:r>
              <a:rPr lang="en-US" dirty="0" smtClean="0">
                <a:latin typeface="+mn-lt"/>
              </a:rPr>
              <a:t>Application</a:t>
            </a:r>
            <a:endParaRPr lang="en-US" dirty="0">
              <a:latin typeface="+mn-lt"/>
            </a:endParaRPr>
          </a:p>
        </p:txBody>
      </p:sp>
      <p:sp>
        <p:nvSpPr>
          <p:cNvPr id="239" name="TextBox 238"/>
          <p:cNvSpPr txBox="1"/>
          <p:nvPr/>
        </p:nvSpPr>
        <p:spPr>
          <a:xfrm>
            <a:off x="247933" y="4686906"/>
            <a:ext cx="5630655" cy="22709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txBody>
          <a:bodyPr wrap="square" lIns="72000" tIns="0" rIns="0" bIns="0" rtlCol="0" anchor="ctr" anchorCtr="0">
            <a:noAutofit/>
          </a:bodyPr>
          <a:lstStyle/>
          <a:p>
            <a:r>
              <a:rPr lang="en-US" dirty="0" smtClean="0">
                <a:latin typeface="+mn-lt"/>
              </a:rPr>
              <a:t>Policy Control</a:t>
            </a:r>
            <a:endParaRPr lang="en-US" dirty="0">
              <a:latin typeface="+mn-lt"/>
            </a:endParaRPr>
          </a:p>
        </p:txBody>
      </p:sp>
      <p:sp>
        <p:nvSpPr>
          <p:cNvPr id="237" name="TextBox 236"/>
          <p:cNvSpPr txBox="1"/>
          <p:nvPr/>
        </p:nvSpPr>
        <p:spPr>
          <a:xfrm>
            <a:off x="257413" y="4348467"/>
            <a:ext cx="7910808" cy="2925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txBody>
          <a:bodyPr wrap="square" lIns="72000" tIns="0" rIns="0" bIns="0" rtlCol="0" anchor="ctr" anchorCtr="0">
            <a:noAutofit/>
          </a:bodyPr>
          <a:lstStyle/>
          <a:p>
            <a:r>
              <a:rPr lang="en-US" dirty="0" smtClean="0">
                <a:latin typeface="+mn-lt"/>
              </a:rPr>
              <a:t>Application</a:t>
            </a:r>
            <a:endParaRPr lang="en-US" dirty="0">
              <a:latin typeface="+mn-lt"/>
            </a:endParaRPr>
          </a:p>
        </p:txBody>
      </p:sp>
      <p:sp>
        <p:nvSpPr>
          <p:cNvPr id="236" name="TextBox 235"/>
          <p:cNvSpPr txBox="1"/>
          <p:nvPr/>
        </p:nvSpPr>
        <p:spPr>
          <a:xfrm>
            <a:off x="252000" y="5299951"/>
            <a:ext cx="6564503" cy="21522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txBody>
          <a:bodyPr wrap="square" lIns="72000" tIns="0" rIns="0" bIns="0" rtlCol="0" anchor="ctr" anchorCtr="0">
            <a:noAutofit/>
          </a:bodyPr>
          <a:lstStyle/>
          <a:p>
            <a:r>
              <a:rPr lang="en-US" dirty="0" smtClean="0">
                <a:latin typeface="+mn-lt"/>
              </a:rPr>
              <a:t>Host </a:t>
            </a:r>
            <a:r>
              <a:rPr lang="en-US" dirty="0" err="1">
                <a:latin typeface="+mn-lt"/>
              </a:rPr>
              <a:t>C</a:t>
            </a:r>
            <a:r>
              <a:rPr lang="en-US" dirty="0" err="1" smtClean="0">
                <a:latin typeface="+mn-lt"/>
              </a:rPr>
              <a:t>onfig</a:t>
            </a:r>
            <a:r>
              <a:rPr lang="en-US" dirty="0" smtClean="0">
                <a:latin typeface="+mn-lt"/>
              </a:rPr>
              <a:t> Release</a:t>
            </a:r>
            <a:endParaRPr lang="en-US" dirty="0">
              <a:latin typeface="+mn-lt"/>
            </a:endParaRPr>
          </a:p>
        </p:txBody>
      </p:sp>
      <p:sp>
        <p:nvSpPr>
          <p:cNvPr id="235" name="TextBox 234"/>
          <p:cNvSpPr txBox="1"/>
          <p:nvPr/>
        </p:nvSpPr>
        <p:spPr>
          <a:xfrm>
            <a:off x="247933" y="3624187"/>
            <a:ext cx="5630655" cy="21625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txBody>
          <a:bodyPr wrap="square" lIns="72000" tIns="0" rIns="0" bIns="0" rtlCol="0" anchor="ctr" anchorCtr="0">
            <a:noAutofit/>
          </a:bodyPr>
          <a:lstStyle/>
          <a:p>
            <a:r>
              <a:rPr lang="en-US" dirty="0" smtClean="0">
                <a:latin typeface="+mn-lt"/>
              </a:rPr>
              <a:t>Accounting</a:t>
            </a:r>
            <a:endParaRPr lang="en-US" dirty="0">
              <a:latin typeface="+mn-lt"/>
            </a:endParaRPr>
          </a:p>
        </p:txBody>
      </p:sp>
      <p:sp>
        <p:nvSpPr>
          <p:cNvPr id="232" name="TextBox 231"/>
          <p:cNvSpPr txBox="1"/>
          <p:nvPr/>
        </p:nvSpPr>
        <p:spPr>
          <a:xfrm>
            <a:off x="255830" y="2868157"/>
            <a:ext cx="3727391" cy="6855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txBody>
          <a:bodyPr wrap="square" lIns="72000" tIns="0" rIns="0" bIns="0" rtlCol="0" anchor="ctr" anchorCtr="0">
            <a:noAutofit/>
          </a:bodyPr>
          <a:lstStyle/>
          <a:p>
            <a:r>
              <a:rPr lang="en-US" dirty="0" smtClean="0">
                <a:latin typeface="+mn-lt"/>
              </a:rPr>
              <a:t>Authentication</a:t>
            </a:r>
          </a:p>
          <a:p>
            <a:r>
              <a:rPr lang="en-US" dirty="0" smtClean="0">
                <a:latin typeface="+mn-lt"/>
              </a:rPr>
              <a:t>Authorization</a:t>
            </a:r>
            <a:endParaRPr lang="en-US" dirty="0">
              <a:latin typeface="+mn-lt"/>
            </a:endParaRPr>
          </a:p>
        </p:txBody>
      </p:sp>
      <p:sp>
        <p:nvSpPr>
          <p:cNvPr id="231" name="TextBox 230"/>
          <p:cNvSpPr txBox="1"/>
          <p:nvPr/>
        </p:nvSpPr>
        <p:spPr>
          <a:xfrm>
            <a:off x="258283" y="2463157"/>
            <a:ext cx="3727391" cy="33584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txBody>
          <a:bodyPr wrap="square" lIns="72000" tIns="0" rIns="0" bIns="0" rtlCol="0" anchor="ctr" anchorCtr="0">
            <a:noAutofit/>
          </a:bodyPr>
          <a:lstStyle/>
          <a:p>
            <a:r>
              <a:rPr lang="en-US" dirty="0" smtClean="0">
                <a:latin typeface="+mn-lt"/>
              </a:rPr>
              <a:t>Association</a:t>
            </a:r>
            <a:endParaRPr lang="en-US" dirty="0"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5360" y="1678675"/>
            <a:ext cx="3734294" cy="3893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txBody>
          <a:bodyPr wrap="square" lIns="72000" tIns="0" rIns="0" bIns="0" rtlCol="0" anchor="ctr" anchorCtr="0">
            <a:noAutofit/>
          </a:bodyPr>
          <a:lstStyle/>
          <a:p>
            <a:r>
              <a:rPr lang="en-US" dirty="0" smtClean="0">
                <a:latin typeface="+mn-lt"/>
              </a:rPr>
              <a:t>Scanning</a:t>
            </a:r>
            <a:endParaRPr lang="en-US" dirty="0">
              <a:latin typeface="+mn-lt"/>
            </a:endParaRPr>
          </a:p>
        </p:txBody>
      </p:sp>
      <p:sp>
        <p:nvSpPr>
          <p:cNvPr id="171" name="Rectangle 170"/>
          <p:cNvSpPr/>
          <p:nvPr/>
        </p:nvSpPr>
        <p:spPr bwMode="auto">
          <a:xfrm>
            <a:off x="2277000" y="1674000"/>
            <a:ext cx="1710000" cy="405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72" name="Rectangle 171"/>
          <p:cNvSpPr/>
          <p:nvPr/>
        </p:nvSpPr>
        <p:spPr bwMode="auto">
          <a:xfrm>
            <a:off x="2277000" y="2484000"/>
            <a:ext cx="1710000" cy="315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73" name="Rectangle 172"/>
          <p:cNvSpPr/>
          <p:nvPr/>
        </p:nvSpPr>
        <p:spPr bwMode="auto">
          <a:xfrm>
            <a:off x="2277000" y="2889000"/>
            <a:ext cx="1710000" cy="675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74" name="Rectangle 173"/>
          <p:cNvSpPr/>
          <p:nvPr/>
        </p:nvSpPr>
        <p:spPr bwMode="auto">
          <a:xfrm>
            <a:off x="2277000" y="5544000"/>
            <a:ext cx="1710000" cy="270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75" name="Rectangle 174"/>
          <p:cNvSpPr/>
          <p:nvPr/>
        </p:nvSpPr>
        <p:spPr bwMode="auto">
          <a:xfrm>
            <a:off x="3987000" y="3609001"/>
            <a:ext cx="2202347" cy="22499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76" name="Rectangle 175"/>
          <p:cNvSpPr/>
          <p:nvPr/>
        </p:nvSpPr>
        <p:spPr bwMode="auto">
          <a:xfrm>
            <a:off x="3987000" y="4689000"/>
            <a:ext cx="2202347" cy="225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77" name="Rectangle 176"/>
          <p:cNvSpPr/>
          <p:nvPr/>
        </p:nvSpPr>
        <p:spPr bwMode="auto">
          <a:xfrm>
            <a:off x="3987000" y="5859000"/>
            <a:ext cx="2202347" cy="22499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70" name="Rectangle 169"/>
          <p:cNvSpPr/>
          <p:nvPr/>
        </p:nvSpPr>
        <p:spPr bwMode="auto">
          <a:xfrm>
            <a:off x="2277000" y="2124000"/>
            <a:ext cx="1710000" cy="31396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233" name="Rectangle 232"/>
          <p:cNvSpPr/>
          <p:nvPr/>
        </p:nvSpPr>
        <p:spPr bwMode="auto">
          <a:xfrm>
            <a:off x="3989653" y="3079048"/>
            <a:ext cx="2202347" cy="45564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IEEE 802</a:t>
            </a:r>
            <a:r>
              <a:rPr lang="en-US" dirty="0" smtClean="0"/>
              <a:t> </a:t>
            </a:r>
            <a:r>
              <a:rPr lang="en-US" dirty="0"/>
              <a:t>Control Functions on R2 and R3</a:t>
            </a:r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2277000" y="1603521"/>
            <a:ext cx="0" cy="4480479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6" name="Straight Connector 5"/>
          <p:cNvCxnSpPr/>
          <p:nvPr/>
        </p:nvCxnSpPr>
        <p:spPr bwMode="auto">
          <a:xfrm>
            <a:off x="3987000" y="1603521"/>
            <a:ext cx="0" cy="4480479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7" name="Straight Connector 6"/>
          <p:cNvCxnSpPr/>
          <p:nvPr/>
        </p:nvCxnSpPr>
        <p:spPr bwMode="auto">
          <a:xfrm>
            <a:off x="6186838" y="1603521"/>
            <a:ext cx="0" cy="4480479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8" name="Straight Connector 7"/>
          <p:cNvCxnSpPr/>
          <p:nvPr/>
        </p:nvCxnSpPr>
        <p:spPr bwMode="auto">
          <a:xfrm>
            <a:off x="6821818" y="1603521"/>
            <a:ext cx="0" cy="4480479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9" name="Straight Connector 8"/>
          <p:cNvCxnSpPr/>
          <p:nvPr/>
        </p:nvCxnSpPr>
        <p:spPr bwMode="auto">
          <a:xfrm>
            <a:off x="8172000" y="1603521"/>
            <a:ext cx="0" cy="4480479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10" name="Straight Arrow Connector 9"/>
          <p:cNvCxnSpPr/>
          <p:nvPr/>
        </p:nvCxnSpPr>
        <p:spPr bwMode="auto">
          <a:xfrm flipH="1">
            <a:off x="2277001" y="1692516"/>
            <a:ext cx="1709166" cy="4614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 flipH="1" flipV="1">
            <a:off x="2283431" y="2920891"/>
            <a:ext cx="1710000" cy="33674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cxnSp>
        <p:nvCxnSpPr>
          <p:cNvPr id="12" name="Straight Arrow Connector 11"/>
          <p:cNvCxnSpPr/>
          <p:nvPr/>
        </p:nvCxnSpPr>
        <p:spPr bwMode="auto">
          <a:xfrm flipH="1">
            <a:off x="2276584" y="3009438"/>
            <a:ext cx="1702932" cy="17637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 flipH="1" flipV="1">
            <a:off x="2276584" y="3336172"/>
            <a:ext cx="1716848" cy="3326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 flipH="1">
            <a:off x="2276584" y="3238753"/>
            <a:ext cx="1712742" cy="5241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18" name="Straight Arrow Connector 17"/>
          <p:cNvCxnSpPr/>
          <p:nvPr/>
        </p:nvCxnSpPr>
        <p:spPr bwMode="auto">
          <a:xfrm flipH="1" flipV="1">
            <a:off x="3985947" y="3131774"/>
            <a:ext cx="2206053" cy="2722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cxnSp>
        <p:nvCxnSpPr>
          <p:cNvPr id="20" name="Straight Arrow Connector 19"/>
          <p:cNvCxnSpPr/>
          <p:nvPr/>
        </p:nvCxnSpPr>
        <p:spPr bwMode="auto">
          <a:xfrm flipH="1">
            <a:off x="3979516" y="3204000"/>
            <a:ext cx="2212484" cy="34753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21" name="Straight Arrow Connector 20"/>
          <p:cNvCxnSpPr/>
          <p:nvPr/>
        </p:nvCxnSpPr>
        <p:spPr bwMode="auto">
          <a:xfrm flipH="1" flipV="1">
            <a:off x="2283430" y="3955649"/>
            <a:ext cx="4538389" cy="1920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cxnSp>
        <p:nvCxnSpPr>
          <p:cNvPr id="23" name="Straight Arrow Connector 22"/>
          <p:cNvCxnSpPr/>
          <p:nvPr/>
        </p:nvCxnSpPr>
        <p:spPr bwMode="auto">
          <a:xfrm flipH="1">
            <a:off x="2270152" y="4023778"/>
            <a:ext cx="4551848" cy="31563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24" name="Straight Arrow Connector 23"/>
          <p:cNvCxnSpPr/>
          <p:nvPr/>
        </p:nvCxnSpPr>
        <p:spPr bwMode="auto">
          <a:xfrm flipH="1" flipV="1">
            <a:off x="2277001" y="4419321"/>
            <a:ext cx="5892347" cy="450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cxnSp>
        <p:nvCxnSpPr>
          <p:cNvPr id="25" name="Straight Arrow Connector 24"/>
          <p:cNvCxnSpPr/>
          <p:nvPr/>
        </p:nvCxnSpPr>
        <p:spPr bwMode="auto">
          <a:xfrm flipH="1">
            <a:off x="2270152" y="4509321"/>
            <a:ext cx="5899196" cy="6650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pic>
        <p:nvPicPr>
          <p:cNvPr id="28" name="Picture 23" descr="x_big_image2"/>
          <p:cNvPicPr>
            <a:picLocks noChangeAspect="1" noChangeArrowheads="1"/>
          </p:cNvPicPr>
          <p:nvPr/>
        </p:nvPicPr>
        <p:blipFill>
          <a:blip r:embed="rId2">
            <a:lum bright="10000" contrast="40000"/>
          </a:blip>
          <a:srcRect/>
          <a:stretch>
            <a:fillRect/>
          </a:stretch>
        </p:blipFill>
        <p:spPr bwMode="auto">
          <a:xfrm>
            <a:off x="1968928" y="974150"/>
            <a:ext cx="548641" cy="584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9" name="Group 25"/>
          <p:cNvGrpSpPr>
            <a:grpSpLocks noChangeAspect="1"/>
          </p:cNvGrpSpPr>
          <p:nvPr/>
        </p:nvGrpSpPr>
        <p:grpSpPr bwMode="auto">
          <a:xfrm flipH="1">
            <a:off x="3606271" y="909000"/>
            <a:ext cx="498811" cy="600487"/>
            <a:chOff x="5" y="2480"/>
            <a:chExt cx="237" cy="430"/>
          </a:xfrm>
        </p:grpSpPr>
        <p:grpSp>
          <p:nvGrpSpPr>
            <p:cNvPr id="30" name="Group 26"/>
            <p:cNvGrpSpPr>
              <a:grpSpLocks noChangeAspect="1"/>
            </p:cNvGrpSpPr>
            <p:nvPr/>
          </p:nvGrpSpPr>
          <p:grpSpPr bwMode="auto">
            <a:xfrm>
              <a:off x="5" y="2521"/>
              <a:ext cx="145" cy="389"/>
              <a:chOff x="5" y="2521"/>
              <a:chExt cx="145" cy="389"/>
            </a:xfrm>
          </p:grpSpPr>
          <p:grpSp>
            <p:nvGrpSpPr>
              <p:cNvPr id="34" name="Group 27"/>
              <p:cNvGrpSpPr>
                <a:grpSpLocks noChangeAspect="1"/>
              </p:cNvGrpSpPr>
              <p:nvPr/>
            </p:nvGrpSpPr>
            <p:grpSpPr bwMode="auto">
              <a:xfrm>
                <a:off x="7" y="2654"/>
                <a:ext cx="143" cy="256"/>
                <a:chOff x="7" y="2654"/>
                <a:chExt cx="143" cy="256"/>
              </a:xfrm>
            </p:grpSpPr>
            <p:grpSp>
              <p:nvGrpSpPr>
                <p:cNvPr id="42" name="Group 28"/>
                <p:cNvGrpSpPr>
                  <a:grpSpLocks noChangeAspect="1"/>
                </p:cNvGrpSpPr>
                <p:nvPr/>
              </p:nvGrpSpPr>
              <p:grpSpPr bwMode="auto">
                <a:xfrm>
                  <a:off x="7" y="2661"/>
                  <a:ext cx="93" cy="247"/>
                  <a:chOff x="7" y="2661"/>
                  <a:chExt cx="93" cy="247"/>
                </a:xfrm>
              </p:grpSpPr>
              <p:sp>
                <p:nvSpPr>
                  <p:cNvPr id="50" name="Line 29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44" y="2661"/>
                    <a:ext cx="33" cy="1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51" name="Line 30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34" y="2664"/>
                    <a:ext cx="42" cy="51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52" name="Line 31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3" y="2716"/>
                    <a:ext cx="57" cy="110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53" name="Line 32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7" y="2824"/>
                    <a:ext cx="83" cy="84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54" name="Line 33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9" y="2824"/>
                    <a:ext cx="81" cy="84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55" name="Line 34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17" y="2716"/>
                    <a:ext cx="64" cy="108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56" name="Line 35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44" y="2661"/>
                    <a:ext cx="39" cy="58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</p:grpSp>
            <p:sp>
              <p:nvSpPr>
                <p:cNvPr id="43" name="Line 36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97" y="2808"/>
                  <a:ext cx="34" cy="102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44" name="Line 37"/>
                <p:cNvSpPr>
                  <a:spLocks noChangeAspect="1" noChangeShapeType="1"/>
                </p:cNvSpPr>
                <p:nvPr/>
              </p:nvSpPr>
              <p:spPr bwMode="auto">
                <a:xfrm>
                  <a:off x="84" y="2718"/>
                  <a:ext cx="48" cy="91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45" name="Line 38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84" y="2655"/>
                  <a:ext cx="12" cy="63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46" name="Line 39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78" y="2654"/>
                  <a:ext cx="20" cy="9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47" name="Line 40"/>
                <p:cNvSpPr>
                  <a:spLocks noChangeAspect="1" noChangeShapeType="1"/>
                </p:cNvSpPr>
                <p:nvPr/>
              </p:nvSpPr>
              <p:spPr bwMode="auto">
                <a:xfrm>
                  <a:off x="79" y="2663"/>
                  <a:ext cx="30" cy="4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48" name="Line 41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93" y="2708"/>
                  <a:ext cx="13" cy="117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49" name="Line 42"/>
                <p:cNvSpPr>
                  <a:spLocks noChangeAspect="1" noChangeShapeType="1"/>
                </p:cNvSpPr>
                <p:nvPr/>
              </p:nvSpPr>
              <p:spPr bwMode="auto">
                <a:xfrm>
                  <a:off x="93" y="2824"/>
                  <a:ext cx="57" cy="54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grpSp>
            <p:nvGrpSpPr>
              <p:cNvPr id="35" name="Group 43"/>
              <p:cNvGrpSpPr>
                <a:grpSpLocks noChangeAspect="1"/>
              </p:cNvGrpSpPr>
              <p:nvPr/>
            </p:nvGrpSpPr>
            <p:grpSpPr bwMode="auto">
              <a:xfrm>
                <a:off x="5" y="2533"/>
                <a:ext cx="141" cy="374"/>
                <a:chOff x="5" y="2533"/>
                <a:chExt cx="141" cy="374"/>
              </a:xfrm>
            </p:grpSpPr>
            <p:sp>
              <p:nvSpPr>
                <p:cNvPr id="37" name="Line 44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5" y="2533"/>
                  <a:ext cx="55" cy="37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8" name="Line 45"/>
                <p:cNvSpPr>
                  <a:spLocks noChangeAspect="1" noChangeShapeType="1"/>
                </p:cNvSpPr>
                <p:nvPr/>
              </p:nvSpPr>
              <p:spPr bwMode="auto">
                <a:xfrm>
                  <a:off x="62" y="2544"/>
                  <a:ext cx="35" cy="363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9" name="Line 46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98" y="2876"/>
                  <a:ext cx="48" cy="3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40" name="Line 47"/>
                <p:cNvSpPr>
                  <a:spLocks noChangeAspect="1" noChangeShapeType="1"/>
                </p:cNvSpPr>
                <p:nvPr/>
              </p:nvSpPr>
              <p:spPr bwMode="auto">
                <a:xfrm>
                  <a:off x="69" y="2541"/>
                  <a:ext cx="77" cy="337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41" name="Line 48"/>
                <p:cNvSpPr>
                  <a:spLocks noChangeAspect="1" noChangeShapeType="1"/>
                </p:cNvSpPr>
                <p:nvPr/>
              </p:nvSpPr>
              <p:spPr bwMode="auto">
                <a:xfrm>
                  <a:off x="7" y="2904"/>
                  <a:ext cx="93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sp>
            <p:nvSpPr>
              <p:cNvPr id="36" name="Oval 49"/>
              <p:cNvSpPr>
                <a:spLocks noChangeAspect="1" noChangeArrowheads="1"/>
              </p:cNvSpPr>
              <p:nvPr/>
            </p:nvSpPr>
            <p:spPr bwMode="auto">
              <a:xfrm>
                <a:off x="48" y="2521"/>
                <a:ext cx="39" cy="45"/>
              </a:xfrm>
              <a:prstGeom prst="ellipse">
                <a:avLst/>
              </a:prstGeom>
              <a:solidFill>
                <a:srgbClr val="FFFF00">
                  <a:alpha val="50000"/>
                </a:srgbClr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31" name="Arc 50"/>
            <p:cNvSpPr>
              <a:spLocks noChangeAspect="1"/>
            </p:cNvSpPr>
            <p:nvPr/>
          </p:nvSpPr>
          <p:spPr bwMode="auto">
            <a:xfrm>
              <a:off x="152" y="2480"/>
              <a:ext cx="90" cy="198"/>
            </a:xfrm>
            <a:custGeom>
              <a:avLst/>
              <a:gdLst>
                <a:gd name="G0" fmla="+- 0 0 0"/>
                <a:gd name="G1" fmla="+- 21172 0 0"/>
                <a:gd name="G2" fmla="+- 21600 0 0"/>
                <a:gd name="T0" fmla="*/ 4276 w 21600"/>
                <a:gd name="T1" fmla="*/ 0 h 42015"/>
                <a:gd name="T2" fmla="*/ 5669 w 21600"/>
                <a:gd name="T3" fmla="*/ 42015 h 42015"/>
                <a:gd name="T4" fmla="*/ 0 w 21600"/>
                <a:gd name="T5" fmla="*/ 21172 h 420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2015" fill="none" extrusionOk="0">
                  <a:moveTo>
                    <a:pt x="4276" y="-1"/>
                  </a:moveTo>
                  <a:cubicBezTo>
                    <a:pt x="14353" y="2034"/>
                    <a:pt x="21600" y="10891"/>
                    <a:pt x="21600" y="21172"/>
                  </a:cubicBezTo>
                  <a:cubicBezTo>
                    <a:pt x="21600" y="30918"/>
                    <a:pt x="15073" y="39456"/>
                    <a:pt x="5668" y="42014"/>
                  </a:cubicBezTo>
                </a:path>
                <a:path w="21600" h="42015" stroke="0" extrusionOk="0">
                  <a:moveTo>
                    <a:pt x="4276" y="-1"/>
                  </a:moveTo>
                  <a:cubicBezTo>
                    <a:pt x="14353" y="2034"/>
                    <a:pt x="21600" y="10891"/>
                    <a:pt x="21600" y="21172"/>
                  </a:cubicBezTo>
                  <a:cubicBezTo>
                    <a:pt x="21600" y="30918"/>
                    <a:pt x="15073" y="39456"/>
                    <a:pt x="5668" y="42014"/>
                  </a:cubicBezTo>
                  <a:lnTo>
                    <a:pt x="0" y="21172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" name="Arc 51"/>
            <p:cNvSpPr>
              <a:spLocks noChangeAspect="1"/>
            </p:cNvSpPr>
            <p:nvPr/>
          </p:nvSpPr>
          <p:spPr bwMode="auto">
            <a:xfrm>
              <a:off x="116" y="2508"/>
              <a:ext cx="78" cy="154"/>
            </a:xfrm>
            <a:custGeom>
              <a:avLst/>
              <a:gdLst>
                <a:gd name="G0" fmla="+- 0 0 0"/>
                <a:gd name="G1" fmla="+- 21159 0 0"/>
                <a:gd name="G2" fmla="+- 21600 0 0"/>
                <a:gd name="T0" fmla="*/ 4340 w 21600"/>
                <a:gd name="T1" fmla="*/ 0 h 41998"/>
                <a:gd name="T2" fmla="*/ 5682 w 21600"/>
                <a:gd name="T3" fmla="*/ 41998 h 41998"/>
                <a:gd name="T4" fmla="*/ 0 w 21600"/>
                <a:gd name="T5" fmla="*/ 21159 h 419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1998" fill="none" extrusionOk="0">
                  <a:moveTo>
                    <a:pt x="4340" y="-1"/>
                  </a:moveTo>
                  <a:cubicBezTo>
                    <a:pt x="14387" y="2060"/>
                    <a:pt x="21600" y="10902"/>
                    <a:pt x="21600" y="21159"/>
                  </a:cubicBezTo>
                  <a:cubicBezTo>
                    <a:pt x="21600" y="30900"/>
                    <a:pt x="15080" y="39435"/>
                    <a:pt x="5682" y="41998"/>
                  </a:cubicBezTo>
                </a:path>
                <a:path w="21600" h="41998" stroke="0" extrusionOk="0">
                  <a:moveTo>
                    <a:pt x="4340" y="-1"/>
                  </a:moveTo>
                  <a:cubicBezTo>
                    <a:pt x="14387" y="2060"/>
                    <a:pt x="21600" y="10902"/>
                    <a:pt x="21600" y="21159"/>
                  </a:cubicBezTo>
                  <a:cubicBezTo>
                    <a:pt x="21600" y="30900"/>
                    <a:pt x="15080" y="39435"/>
                    <a:pt x="5682" y="41998"/>
                  </a:cubicBezTo>
                  <a:lnTo>
                    <a:pt x="0" y="21159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3" name="Arc 52"/>
            <p:cNvSpPr>
              <a:spLocks noChangeAspect="1"/>
            </p:cNvSpPr>
            <p:nvPr/>
          </p:nvSpPr>
          <p:spPr bwMode="auto">
            <a:xfrm>
              <a:off x="102" y="2530"/>
              <a:ext cx="47" cy="117"/>
            </a:xfrm>
            <a:custGeom>
              <a:avLst/>
              <a:gdLst>
                <a:gd name="G0" fmla="+- 0 0 0"/>
                <a:gd name="G1" fmla="+- 21206 0 0"/>
                <a:gd name="G2" fmla="+- 21600 0 0"/>
                <a:gd name="T0" fmla="*/ 4104 w 21600"/>
                <a:gd name="T1" fmla="*/ 0 h 42099"/>
                <a:gd name="T2" fmla="*/ 5483 w 21600"/>
                <a:gd name="T3" fmla="*/ 42099 h 42099"/>
                <a:gd name="T4" fmla="*/ 0 w 21600"/>
                <a:gd name="T5" fmla="*/ 21206 h 420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2099" fill="none" extrusionOk="0">
                  <a:moveTo>
                    <a:pt x="4104" y="-1"/>
                  </a:moveTo>
                  <a:cubicBezTo>
                    <a:pt x="14262" y="1965"/>
                    <a:pt x="21600" y="10859"/>
                    <a:pt x="21600" y="21206"/>
                  </a:cubicBezTo>
                  <a:cubicBezTo>
                    <a:pt x="21600" y="31023"/>
                    <a:pt x="14979" y="39606"/>
                    <a:pt x="5482" y="42098"/>
                  </a:cubicBezTo>
                </a:path>
                <a:path w="21600" h="42099" stroke="0" extrusionOk="0">
                  <a:moveTo>
                    <a:pt x="4104" y="-1"/>
                  </a:moveTo>
                  <a:cubicBezTo>
                    <a:pt x="14262" y="1965"/>
                    <a:pt x="21600" y="10859"/>
                    <a:pt x="21600" y="21206"/>
                  </a:cubicBezTo>
                  <a:cubicBezTo>
                    <a:pt x="21600" y="31023"/>
                    <a:pt x="14979" y="39606"/>
                    <a:pt x="5482" y="42098"/>
                  </a:cubicBezTo>
                  <a:lnTo>
                    <a:pt x="0" y="21206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57" name="Group 85"/>
          <p:cNvGrpSpPr>
            <a:grpSpLocks/>
          </p:cNvGrpSpPr>
          <p:nvPr/>
        </p:nvGrpSpPr>
        <p:grpSpPr bwMode="auto">
          <a:xfrm>
            <a:off x="8077325" y="928446"/>
            <a:ext cx="269875" cy="460375"/>
            <a:chOff x="4120" y="2308"/>
            <a:chExt cx="305" cy="415"/>
          </a:xfrm>
        </p:grpSpPr>
        <p:sp>
          <p:nvSpPr>
            <p:cNvPr id="58" name="Freeform 86"/>
            <p:cNvSpPr>
              <a:spLocks/>
            </p:cNvSpPr>
            <p:nvPr/>
          </p:nvSpPr>
          <p:spPr bwMode="auto">
            <a:xfrm flipH="1">
              <a:off x="4378" y="2308"/>
              <a:ext cx="47" cy="415"/>
            </a:xfrm>
            <a:custGeom>
              <a:avLst/>
              <a:gdLst/>
              <a:ahLst/>
              <a:cxnLst>
                <a:cxn ang="0">
                  <a:pos x="90" y="546"/>
                </a:cxn>
                <a:cxn ang="0">
                  <a:pos x="0" y="432"/>
                </a:cxn>
                <a:cxn ang="0">
                  <a:pos x="0" y="0"/>
                </a:cxn>
                <a:cxn ang="0">
                  <a:pos x="84" y="42"/>
                </a:cxn>
                <a:cxn ang="0">
                  <a:pos x="90" y="546"/>
                </a:cxn>
              </a:cxnLst>
              <a:rect l="0" t="0" r="r" b="b"/>
              <a:pathLst>
                <a:path w="90" h="546">
                  <a:moveTo>
                    <a:pt x="90" y="546"/>
                  </a:moveTo>
                  <a:lnTo>
                    <a:pt x="0" y="432"/>
                  </a:lnTo>
                  <a:lnTo>
                    <a:pt x="0" y="0"/>
                  </a:lnTo>
                  <a:lnTo>
                    <a:pt x="84" y="42"/>
                  </a:lnTo>
                  <a:lnTo>
                    <a:pt x="90" y="546"/>
                  </a:lnTo>
                  <a:close/>
                </a:path>
              </a:pathLst>
            </a:custGeom>
            <a:solidFill>
              <a:srgbClr val="006699"/>
            </a:solidFill>
            <a:ln w="1588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9" name="Rectangle 87"/>
            <p:cNvSpPr>
              <a:spLocks noChangeArrowheads="1"/>
            </p:cNvSpPr>
            <p:nvPr/>
          </p:nvSpPr>
          <p:spPr bwMode="auto">
            <a:xfrm flipH="1">
              <a:off x="4127" y="2340"/>
              <a:ext cx="255" cy="383"/>
            </a:xfrm>
            <a:prstGeom prst="rect">
              <a:avLst/>
            </a:prstGeom>
            <a:solidFill>
              <a:srgbClr val="0078AA"/>
            </a:solidFill>
            <a:ln w="1588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0" name="Oval 88"/>
            <p:cNvSpPr>
              <a:spLocks noChangeArrowheads="1"/>
            </p:cNvSpPr>
            <p:nvPr/>
          </p:nvSpPr>
          <p:spPr bwMode="auto">
            <a:xfrm flipH="1">
              <a:off x="4278" y="2390"/>
              <a:ext cx="37" cy="36"/>
            </a:xfrm>
            <a:prstGeom prst="ellipse">
              <a:avLst/>
            </a:prstGeom>
            <a:solidFill>
              <a:srgbClr val="FFC9C9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grpSp>
          <p:nvGrpSpPr>
            <p:cNvPr id="61" name="Group 89"/>
            <p:cNvGrpSpPr>
              <a:grpSpLocks/>
            </p:cNvGrpSpPr>
            <p:nvPr/>
          </p:nvGrpSpPr>
          <p:grpSpPr bwMode="auto">
            <a:xfrm flipH="1">
              <a:off x="4164" y="2500"/>
              <a:ext cx="152" cy="109"/>
              <a:chOff x="3216" y="2784"/>
              <a:chExt cx="192" cy="144"/>
            </a:xfrm>
          </p:grpSpPr>
          <p:sp>
            <p:nvSpPr>
              <p:cNvPr id="65" name="Line 90"/>
              <p:cNvSpPr>
                <a:spLocks noChangeShapeType="1"/>
              </p:cNvSpPr>
              <p:nvPr/>
            </p:nvSpPr>
            <p:spPr bwMode="auto">
              <a:xfrm>
                <a:off x="3216" y="2784"/>
                <a:ext cx="192" cy="0"/>
              </a:xfrm>
              <a:prstGeom prst="line">
                <a:avLst/>
              </a:prstGeom>
              <a:noFill/>
              <a:ln w="12700">
                <a:solidFill>
                  <a:srgbClr val="CCEC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66" name="Line 91"/>
              <p:cNvSpPr>
                <a:spLocks noChangeShapeType="1"/>
              </p:cNvSpPr>
              <p:nvPr/>
            </p:nvSpPr>
            <p:spPr bwMode="auto">
              <a:xfrm>
                <a:off x="3216" y="2832"/>
                <a:ext cx="192" cy="0"/>
              </a:xfrm>
              <a:prstGeom prst="line">
                <a:avLst/>
              </a:prstGeom>
              <a:noFill/>
              <a:ln w="12700">
                <a:solidFill>
                  <a:srgbClr val="CCEC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67" name="Line 92"/>
              <p:cNvSpPr>
                <a:spLocks noChangeShapeType="1"/>
              </p:cNvSpPr>
              <p:nvPr/>
            </p:nvSpPr>
            <p:spPr bwMode="auto">
              <a:xfrm>
                <a:off x="3216" y="2880"/>
                <a:ext cx="192" cy="0"/>
              </a:xfrm>
              <a:prstGeom prst="line">
                <a:avLst/>
              </a:prstGeom>
              <a:noFill/>
              <a:ln w="12700">
                <a:solidFill>
                  <a:srgbClr val="CCEC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68" name="Line 93"/>
              <p:cNvSpPr>
                <a:spLocks noChangeShapeType="1"/>
              </p:cNvSpPr>
              <p:nvPr/>
            </p:nvSpPr>
            <p:spPr bwMode="auto">
              <a:xfrm>
                <a:off x="3216" y="2928"/>
                <a:ext cx="192" cy="0"/>
              </a:xfrm>
              <a:prstGeom prst="line">
                <a:avLst/>
              </a:prstGeom>
              <a:noFill/>
              <a:ln w="12700">
                <a:solidFill>
                  <a:srgbClr val="CCEC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sp>
          <p:nvSpPr>
            <p:cNvPr id="62" name="Freeform 94"/>
            <p:cNvSpPr>
              <a:spLocks/>
            </p:cNvSpPr>
            <p:nvPr/>
          </p:nvSpPr>
          <p:spPr bwMode="auto">
            <a:xfrm>
              <a:off x="4120" y="2311"/>
              <a:ext cx="301" cy="35"/>
            </a:xfrm>
            <a:custGeom>
              <a:avLst/>
              <a:gdLst/>
              <a:ahLst/>
              <a:cxnLst>
                <a:cxn ang="0">
                  <a:pos x="259" y="35"/>
                </a:cxn>
                <a:cxn ang="0">
                  <a:pos x="0" y="35"/>
                </a:cxn>
                <a:cxn ang="0">
                  <a:pos x="81" y="0"/>
                </a:cxn>
                <a:cxn ang="0">
                  <a:pos x="301" y="0"/>
                </a:cxn>
                <a:cxn ang="0">
                  <a:pos x="259" y="35"/>
                </a:cxn>
              </a:cxnLst>
              <a:rect l="0" t="0" r="r" b="b"/>
              <a:pathLst>
                <a:path w="301" h="35">
                  <a:moveTo>
                    <a:pt x="259" y="35"/>
                  </a:moveTo>
                  <a:lnTo>
                    <a:pt x="0" y="35"/>
                  </a:lnTo>
                  <a:lnTo>
                    <a:pt x="81" y="0"/>
                  </a:lnTo>
                  <a:lnTo>
                    <a:pt x="301" y="0"/>
                  </a:lnTo>
                  <a:lnTo>
                    <a:pt x="259" y="35"/>
                  </a:lnTo>
                  <a:close/>
                </a:path>
              </a:pathLst>
            </a:custGeom>
            <a:solidFill>
              <a:srgbClr val="00B4FF"/>
            </a:solidFill>
            <a:ln w="1588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3" name="Oval 95"/>
            <p:cNvSpPr>
              <a:spLocks noChangeArrowheads="1"/>
            </p:cNvSpPr>
            <p:nvPr/>
          </p:nvSpPr>
          <p:spPr bwMode="auto">
            <a:xfrm flipH="1">
              <a:off x="4170" y="2386"/>
              <a:ext cx="37" cy="36"/>
            </a:xfrm>
            <a:prstGeom prst="ellipse">
              <a:avLst/>
            </a:prstGeom>
            <a:solidFill>
              <a:srgbClr val="FFC9C9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64" name="Oval 96"/>
            <p:cNvSpPr>
              <a:spLocks noChangeArrowheads="1"/>
            </p:cNvSpPr>
            <p:nvPr/>
          </p:nvSpPr>
          <p:spPr bwMode="auto">
            <a:xfrm flipH="1">
              <a:off x="4224" y="2386"/>
              <a:ext cx="37" cy="36"/>
            </a:xfrm>
            <a:prstGeom prst="ellipse">
              <a:avLst/>
            </a:prstGeom>
            <a:solidFill>
              <a:srgbClr val="CCFF33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69" name="Group 122"/>
          <p:cNvGrpSpPr>
            <a:grpSpLocks/>
          </p:cNvGrpSpPr>
          <p:nvPr/>
        </p:nvGrpSpPr>
        <p:grpSpPr bwMode="auto">
          <a:xfrm>
            <a:off x="6001743" y="928446"/>
            <a:ext cx="269875" cy="390062"/>
            <a:chOff x="4120" y="2308"/>
            <a:chExt cx="305" cy="415"/>
          </a:xfrm>
        </p:grpSpPr>
        <p:sp>
          <p:nvSpPr>
            <p:cNvPr id="70" name="Freeform 123"/>
            <p:cNvSpPr>
              <a:spLocks/>
            </p:cNvSpPr>
            <p:nvPr/>
          </p:nvSpPr>
          <p:spPr bwMode="auto">
            <a:xfrm flipH="1">
              <a:off x="4378" y="2308"/>
              <a:ext cx="47" cy="415"/>
            </a:xfrm>
            <a:custGeom>
              <a:avLst/>
              <a:gdLst/>
              <a:ahLst/>
              <a:cxnLst>
                <a:cxn ang="0">
                  <a:pos x="90" y="546"/>
                </a:cxn>
                <a:cxn ang="0">
                  <a:pos x="0" y="432"/>
                </a:cxn>
                <a:cxn ang="0">
                  <a:pos x="0" y="0"/>
                </a:cxn>
                <a:cxn ang="0">
                  <a:pos x="84" y="42"/>
                </a:cxn>
                <a:cxn ang="0">
                  <a:pos x="90" y="546"/>
                </a:cxn>
              </a:cxnLst>
              <a:rect l="0" t="0" r="r" b="b"/>
              <a:pathLst>
                <a:path w="90" h="546">
                  <a:moveTo>
                    <a:pt x="90" y="546"/>
                  </a:moveTo>
                  <a:lnTo>
                    <a:pt x="0" y="432"/>
                  </a:lnTo>
                  <a:lnTo>
                    <a:pt x="0" y="0"/>
                  </a:lnTo>
                  <a:lnTo>
                    <a:pt x="84" y="42"/>
                  </a:lnTo>
                  <a:lnTo>
                    <a:pt x="90" y="546"/>
                  </a:lnTo>
                  <a:close/>
                </a:path>
              </a:pathLst>
            </a:custGeom>
            <a:solidFill>
              <a:srgbClr val="006699"/>
            </a:solidFill>
            <a:ln w="1588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" name="Rectangle 124"/>
            <p:cNvSpPr>
              <a:spLocks noChangeArrowheads="1"/>
            </p:cNvSpPr>
            <p:nvPr/>
          </p:nvSpPr>
          <p:spPr bwMode="auto">
            <a:xfrm flipH="1">
              <a:off x="4127" y="2340"/>
              <a:ext cx="255" cy="383"/>
            </a:xfrm>
            <a:prstGeom prst="rect">
              <a:avLst/>
            </a:prstGeom>
            <a:solidFill>
              <a:srgbClr val="0078AA"/>
            </a:solidFill>
            <a:ln w="1588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" name="Oval 125"/>
            <p:cNvSpPr>
              <a:spLocks noChangeArrowheads="1"/>
            </p:cNvSpPr>
            <p:nvPr/>
          </p:nvSpPr>
          <p:spPr bwMode="auto">
            <a:xfrm flipH="1">
              <a:off x="4278" y="2390"/>
              <a:ext cx="37" cy="36"/>
            </a:xfrm>
            <a:prstGeom prst="ellipse">
              <a:avLst/>
            </a:prstGeom>
            <a:solidFill>
              <a:srgbClr val="FFC9C9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grpSp>
          <p:nvGrpSpPr>
            <p:cNvPr id="73" name="Group 126"/>
            <p:cNvGrpSpPr>
              <a:grpSpLocks/>
            </p:cNvGrpSpPr>
            <p:nvPr/>
          </p:nvGrpSpPr>
          <p:grpSpPr bwMode="auto">
            <a:xfrm flipH="1">
              <a:off x="4164" y="2500"/>
              <a:ext cx="152" cy="109"/>
              <a:chOff x="3216" y="2784"/>
              <a:chExt cx="192" cy="144"/>
            </a:xfrm>
          </p:grpSpPr>
          <p:sp>
            <p:nvSpPr>
              <p:cNvPr id="77" name="Line 127"/>
              <p:cNvSpPr>
                <a:spLocks noChangeShapeType="1"/>
              </p:cNvSpPr>
              <p:nvPr/>
            </p:nvSpPr>
            <p:spPr bwMode="auto">
              <a:xfrm>
                <a:off x="3216" y="2784"/>
                <a:ext cx="192" cy="0"/>
              </a:xfrm>
              <a:prstGeom prst="line">
                <a:avLst/>
              </a:prstGeom>
              <a:noFill/>
              <a:ln w="12700">
                <a:solidFill>
                  <a:srgbClr val="CCEC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78" name="Line 128"/>
              <p:cNvSpPr>
                <a:spLocks noChangeShapeType="1"/>
              </p:cNvSpPr>
              <p:nvPr/>
            </p:nvSpPr>
            <p:spPr bwMode="auto">
              <a:xfrm>
                <a:off x="3216" y="2832"/>
                <a:ext cx="192" cy="0"/>
              </a:xfrm>
              <a:prstGeom prst="line">
                <a:avLst/>
              </a:prstGeom>
              <a:noFill/>
              <a:ln w="12700">
                <a:solidFill>
                  <a:srgbClr val="CCEC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79" name="Line 129"/>
              <p:cNvSpPr>
                <a:spLocks noChangeShapeType="1"/>
              </p:cNvSpPr>
              <p:nvPr/>
            </p:nvSpPr>
            <p:spPr bwMode="auto">
              <a:xfrm>
                <a:off x="3216" y="2880"/>
                <a:ext cx="192" cy="0"/>
              </a:xfrm>
              <a:prstGeom prst="line">
                <a:avLst/>
              </a:prstGeom>
              <a:noFill/>
              <a:ln w="12700">
                <a:solidFill>
                  <a:srgbClr val="CCEC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80" name="Line 130"/>
              <p:cNvSpPr>
                <a:spLocks noChangeShapeType="1"/>
              </p:cNvSpPr>
              <p:nvPr/>
            </p:nvSpPr>
            <p:spPr bwMode="auto">
              <a:xfrm>
                <a:off x="3216" y="2928"/>
                <a:ext cx="192" cy="0"/>
              </a:xfrm>
              <a:prstGeom prst="line">
                <a:avLst/>
              </a:prstGeom>
              <a:noFill/>
              <a:ln w="12700">
                <a:solidFill>
                  <a:srgbClr val="CCEC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sp>
          <p:nvSpPr>
            <p:cNvPr id="74" name="Freeform 131"/>
            <p:cNvSpPr>
              <a:spLocks/>
            </p:cNvSpPr>
            <p:nvPr/>
          </p:nvSpPr>
          <p:spPr bwMode="auto">
            <a:xfrm>
              <a:off x="4120" y="2311"/>
              <a:ext cx="301" cy="35"/>
            </a:xfrm>
            <a:custGeom>
              <a:avLst/>
              <a:gdLst/>
              <a:ahLst/>
              <a:cxnLst>
                <a:cxn ang="0">
                  <a:pos x="259" y="35"/>
                </a:cxn>
                <a:cxn ang="0">
                  <a:pos x="0" y="35"/>
                </a:cxn>
                <a:cxn ang="0">
                  <a:pos x="81" y="0"/>
                </a:cxn>
                <a:cxn ang="0">
                  <a:pos x="301" y="0"/>
                </a:cxn>
                <a:cxn ang="0">
                  <a:pos x="259" y="35"/>
                </a:cxn>
              </a:cxnLst>
              <a:rect l="0" t="0" r="r" b="b"/>
              <a:pathLst>
                <a:path w="301" h="35">
                  <a:moveTo>
                    <a:pt x="259" y="35"/>
                  </a:moveTo>
                  <a:lnTo>
                    <a:pt x="0" y="35"/>
                  </a:lnTo>
                  <a:lnTo>
                    <a:pt x="81" y="0"/>
                  </a:lnTo>
                  <a:lnTo>
                    <a:pt x="301" y="0"/>
                  </a:lnTo>
                  <a:lnTo>
                    <a:pt x="259" y="35"/>
                  </a:lnTo>
                  <a:close/>
                </a:path>
              </a:pathLst>
            </a:custGeom>
            <a:solidFill>
              <a:srgbClr val="00B4FF"/>
            </a:solidFill>
            <a:ln w="1588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5" name="Oval 132"/>
            <p:cNvSpPr>
              <a:spLocks noChangeArrowheads="1"/>
            </p:cNvSpPr>
            <p:nvPr/>
          </p:nvSpPr>
          <p:spPr bwMode="auto">
            <a:xfrm flipH="1">
              <a:off x="4170" y="2386"/>
              <a:ext cx="37" cy="36"/>
            </a:xfrm>
            <a:prstGeom prst="ellipse">
              <a:avLst/>
            </a:prstGeom>
            <a:solidFill>
              <a:srgbClr val="FFC9C9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6" name="Oval 133"/>
            <p:cNvSpPr>
              <a:spLocks noChangeArrowheads="1"/>
            </p:cNvSpPr>
            <p:nvPr/>
          </p:nvSpPr>
          <p:spPr bwMode="auto">
            <a:xfrm flipH="1">
              <a:off x="4224" y="2386"/>
              <a:ext cx="37" cy="36"/>
            </a:xfrm>
            <a:prstGeom prst="ellipse">
              <a:avLst/>
            </a:prstGeom>
            <a:solidFill>
              <a:srgbClr val="CCFF33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27" name="AutoShape 22"/>
          <p:cNvSpPr>
            <a:spLocks noChangeArrowheads="1"/>
          </p:cNvSpPr>
          <p:nvPr/>
        </p:nvSpPr>
        <p:spPr bwMode="auto">
          <a:xfrm>
            <a:off x="6181764" y="1146913"/>
            <a:ext cx="180020" cy="186578"/>
          </a:xfrm>
          <a:prstGeom prst="can">
            <a:avLst>
              <a:gd name="adj" fmla="val 25000"/>
            </a:avLst>
          </a:prstGeom>
          <a:solidFill>
            <a:srgbClr val="6699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sz="1600" dirty="0">
              <a:ea typeface="ＭＳ Ｐゴシック" pitchFamily="34" charset="-128"/>
            </a:endParaRPr>
          </a:p>
        </p:txBody>
      </p:sp>
      <p:grpSp>
        <p:nvGrpSpPr>
          <p:cNvPr id="92" name="Group 122"/>
          <p:cNvGrpSpPr>
            <a:grpSpLocks/>
          </p:cNvGrpSpPr>
          <p:nvPr/>
        </p:nvGrpSpPr>
        <p:grpSpPr bwMode="auto">
          <a:xfrm>
            <a:off x="6682014" y="928446"/>
            <a:ext cx="269875" cy="390062"/>
            <a:chOff x="4120" y="2308"/>
            <a:chExt cx="305" cy="415"/>
          </a:xfrm>
        </p:grpSpPr>
        <p:sp>
          <p:nvSpPr>
            <p:cNvPr id="93" name="Freeform 123"/>
            <p:cNvSpPr>
              <a:spLocks/>
            </p:cNvSpPr>
            <p:nvPr/>
          </p:nvSpPr>
          <p:spPr bwMode="auto">
            <a:xfrm flipH="1">
              <a:off x="4378" y="2308"/>
              <a:ext cx="47" cy="415"/>
            </a:xfrm>
            <a:custGeom>
              <a:avLst/>
              <a:gdLst/>
              <a:ahLst/>
              <a:cxnLst>
                <a:cxn ang="0">
                  <a:pos x="90" y="546"/>
                </a:cxn>
                <a:cxn ang="0">
                  <a:pos x="0" y="432"/>
                </a:cxn>
                <a:cxn ang="0">
                  <a:pos x="0" y="0"/>
                </a:cxn>
                <a:cxn ang="0">
                  <a:pos x="84" y="42"/>
                </a:cxn>
                <a:cxn ang="0">
                  <a:pos x="90" y="546"/>
                </a:cxn>
              </a:cxnLst>
              <a:rect l="0" t="0" r="r" b="b"/>
              <a:pathLst>
                <a:path w="90" h="546">
                  <a:moveTo>
                    <a:pt x="90" y="546"/>
                  </a:moveTo>
                  <a:lnTo>
                    <a:pt x="0" y="432"/>
                  </a:lnTo>
                  <a:lnTo>
                    <a:pt x="0" y="0"/>
                  </a:lnTo>
                  <a:lnTo>
                    <a:pt x="84" y="42"/>
                  </a:lnTo>
                  <a:lnTo>
                    <a:pt x="90" y="546"/>
                  </a:lnTo>
                  <a:close/>
                </a:path>
              </a:pathLst>
            </a:custGeom>
            <a:solidFill>
              <a:srgbClr val="006699"/>
            </a:solidFill>
            <a:ln w="1588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4" name="Rectangle 124"/>
            <p:cNvSpPr>
              <a:spLocks noChangeArrowheads="1"/>
            </p:cNvSpPr>
            <p:nvPr/>
          </p:nvSpPr>
          <p:spPr bwMode="auto">
            <a:xfrm flipH="1">
              <a:off x="4127" y="2340"/>
              <a:ext cx="255" cy="383"/>
            </a:xfrm>
            <a:prstGeom prst="rect">
              <a:avLst/>
            </a:prstGeom>
            <a:solidFill>
              <a:srgbClr val="0078AA"/>
            </a:solidFill>
            <a:ln w="1588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5" name="Oval 125"/>
            <p:cNvSpPr>
              <a:spLocks noChangeArrowheads="1"/>
            </p:cNvSpPr>
            <p:nvPr/>
          </p:nvSpPr>
          <p:spPr bwMode="auto">
            <a:xfrm flipH="1">
              <a:off x="4278" y="2390"/>
              <a:ext cx="37" cy="36"/>
            </a:xfrm>
            <a:prstGeom prst="ellipse">
              <a:avLst/>
            </a:prstGeom>
            <a:solidFill>
              <a:srgbClr val="FFC9C9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grpSp>
          <p:nvGrpSpPr>
            <p:cNvPr id="96" name="Group 126"/>
            <p:cNvGrpSpPr>
              <a:grpSpLocks/>
            </p:cNvGrpSpPr>
            <p:nvPr/>
          </p:nvGrpSpPr>
          <p:grpSpPr bwMode="auto">
            <a:xfrm flipH="1">
              <a:off x="4164" y="2500"/>
              <a:ext cx="152" cy="109"/>
              <a:chOff x="3216" y="2784"/>
              <a:chExt cx="192" cy="144"/>
            </a:xfrm>
          </p:grpSpPr>
          <p:sp>
            <p:nvSpPr>
              <p:cNvPr id="100" name="Line 127"/>
              <p:cNvSpPr>
                <a:spLocks noChangeShapeType="1"/>
              </p:cNvSpPr>
              <p:nvPr/>
            </p:nvSpPr>
            <p:spPr bwMode="auto">
              <a:xfrm>
                <a:off x="3216" y="2784"/>
                <a:ext cx="192" cy="0"/>
              </a:xfrm>
              <a:prstGeom prst="line">
                <a:avLst/>
              </a:prstGeom>
              <a:noFill/>
              <a:ln w="12700">
                <a:solidFill>
                  <a:srgbClr val="CCEC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01" name="Line 128"/>
              <p:cNvSpPr>
                <a:spLocks noChangeShapeType="1"/>
              </p:cNvSpPr>
              <p:nvPr/>
            </p:nvSpPr>
            <p:spPr bwMode="auto">
              <a:xfrm>
                <a:off x="3216" y="2832"/>
                <a:ext cx="192" cy="0"/>
              </a:xfrm>
              <a:prstGeom prst="line">
                <a:avLst/>
              </a:prstGeom>
              <a:noFill/>
              <a:ln w="12700">
                <a:solidFill>
                  <a:srgbClr val="CCEC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02" name="Line 129"/>
              <p:cNvSpPr>
                <a:spLocks noChangeShapeType="1"/>
              </p:cNvSpPr>
              <p:nvPr/>
            </p:nvSpPr>
            <p:spPr bwMode="auto">
              <a:xfrm>
                <a:off x="3216" y="2880"/>
                <a:ext cx="192" cy="0"/>
              </a:xfrm>
              <a:prstGeom prst="line">
                <a:avLst/>
              </a:prstGeom>
              <a:noFill/>
              <a:ln w="12700">
                <a:solidFill>
                  <a:srgbClr val="CCEC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03" name="Line 130"/>
              <p:cNvSpPr>
                <a:spLocks noChangeShapeType="1"/>
              </p:cNvSpPr>
              <p:nvPr/>
            </p:nvSpPr>
            <p:spPr bwMode="auto">
              <a:xfrm>
                <a:off x="3216" y="2928"/>
                <a:ext cx="192" cy="0"/>
              </a:xfrm>
              <a:prstGeom prst="line">
                <a:avLst/>
              </a:prstGeom>
              <a:noFill/>
              <a:ln w="12700">
                <a:solidFill>
                  <a:srgbClr val="CCEC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sp>
          <p:nvSpPr>
            <p:cNvPr id="97" name="Freeform 131"/>
            <p:cNvSpPr>
              <a:spLocks/>
            </p:cNvSpPr>
            <p:nvPr/>
          </p:nvSpPr>
          <p:spPr bwMode="auto">
            <a:xfrm>
              <a:off x="4120" y="2311"/>
              <a:ext cx="301" cy="35"/>
            </a:xfrm>
            <a:custGeom>
              <a:avLst/>
              <a:gdLst/>
              <a:ahLst/>
              <a:cxnLst>
                <a:cxn ang="0">
                  <a:pos x="259" y="35"/>
                </a:cxn>
                <a:cxn ang="0">
                  <a:pos x="0" y="35"/>
                </a:cxn>
                <a:cxn ang="0">
                  <a:pos x="81" y="0"/>
                </a:cxn>
                <a:cxn ang="0">
                  <a:pos x="301" y="0"/>
                </a:cxn>
                <a:cxn ang="0">
                  <a:pos x="259" y="35"/>
                </a:cxn>
              </a:cxnLst>
              <a:rect l="0" t="0" r="r" b="b"/>
              <a:pathLst>
                <a:path w="301" h="35">
                  <a:moveTo>
                    <a:pt x="259" y="35"/>
                  </a:moveTo>
                  <a:lnTo>
                    <a:pt x="0" y="35"/>
                  </a:lnTo>
                  <a:lnTo>
                    <a:pt x="81" y="0"/>
                  </a:lnTo>
                  <a:lnTo>
                    <a:pt x="301" y="0"/>
                  </a:lnTo>
                  <a:lnTo>
                    <a:pt x="259" y="35"/>
                  </a:lnTo>
                  <a:close/>
                </a:path>
              </a:pathLst>
            </a:custGeom>
            <a:solidFill>
              <a:srgbClr val="00B4FF"/>
            </a:solidFill>
            <a:ln w="1588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8" name="Oval 132"/>
            <p:cNvSpPr>
              <a:spLocks noChangeArrowheads="1"/>
            </p:cNvSpPr>
            <p:nvPr/>
          </p:nvSpPr>
          <p:spPr bwMode="auto">
            <a:xfrm flipH="1">
              <a:off x="4170" y="2386"/>
              <a:ext cx="37" cy="36"/>
            </a:xfrm>
            <a:prstGeom prst="ellipse">
              <a:avLst/>
            </a:prstGeom>
            <a:solidFill>
              <a:srgbClr val="FFC9C9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99" name="Oval 133"/>
            <p:cNvSpPr>
              <a:spLocks noChangeArrowheads="1"/>
            </p:cNvSpPr>
            <p:nvPr/>
          </p:nvSpPr>
          <p:spPr bwMode="auto">
            <a:xfrm flipH="1">
              <a:off x="4224" y="2386"/>
              <a:ext cx="37" cy="36"/>
            </a:xfrm>
            <a:prstGeom prst="ellipse">
              <a:avLst/>
            </a:prstGeom>
            <a:solidFill>
              <a:srgbClr val="CCFF33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104" name="AutoShape 22"/>
          <p:cNvSpPr>
            <a:spLocks noChangeArrowheads="1"/>
          </p:cNvSpPr>
          <p:nvPr/>
        </p:nvSpPr>
        <p:spPr bwMode="auto">
          <a:xfrm>
            <a:off x="6862035" y="1146913"/>
            <a:ext cx="180020" cy="186578"/>
          </a:xfrm>
          <a:prstGeom prst="can">
            <a:avLst>
              <a:gd name="adj" fmla="val 25000"/>
            </a:avLst>
          </a:prstGeom>
          <a:solidFill>
            <a:srgbClr val="6699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sz="1600" dirty="0">
              <a:ea typeface="ＭＳ Ｐゴシック" pitchFamily="34" charset="-128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5665712" y="1333491"/>
            <a:ext cx="1100031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>
                <a:latin typeface="+mn-lt"/>
              </a:rPr>
              <a:t>AAA</a:t>
            </a:r>
            <a:br>
              <a:rPr lang="en-US">
                <a:latin typeface="+mn-lt"/>
              </a:rPr>
            </a:br>
            <a:r>
              <a:rPr lang="en-US">
                <a:latin typeface="+mn-lt"/>
              </a:rPr>
              <a:t>Policy</a:t>
            </a:r>
          </a:p>
          <a:p>
            <a:pPr algn="ctr"/>
            <a:r>
              <a:rPr lang="en-US">
                <a:latin typeface="+mn-lt"/>
              </a:rPr>
              <a:t>Configuration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6547000" y="1333491"/>
            <a:ext cx="6179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DHCP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7717130" y="1333491"/>
            <a:ext cx="9503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+mn-lt"/>
              </a:rPr>
              <a:t>Application</a:t>
            </a:r>
          </a:p>
        </p:txBody>
      </p:sp>
      <p:cxnSp>
        <p:nvCxnSpPr>
          <p:cNvPr id="108" name="Straight Arrow Connector 107"/>
          <p:cNvCxnSpPr/>
          <p:nvPr/>
        </p:nvCxnSpPr>
        <p:spPr bwMode="auto">
          <a:xfrm flipH="1">
            <a:off x="2279616" y="1779528"/>
            <a:ext cx="1706551" cy="35577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109" name="Straight Arrow Connector 108"/>
          <p:cNvCxnSpPr/>
          <p:nvPr/>
        </p:nvCxnSpPr>
        <p:spPr bwMode="auto">
          <a:xfrm flipH="1" flipV="1">
            <a:off x="2277000" y="1873656"/>
            <a:ext cx="1702515" cy="450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cxnSp>
        <p:nvCxnSpPr>
          <p:cNvPr id="110" name="Straight Arrow Connector 109"/>
          <p:cNvCxnSpPr/>
          <p:nvPr/>
        </p:nvCxnSpPr>
        <p:spPr bwMode="auto">
          <a:xfrm flipH="1">
            <a:off x="2277001" y="1965295"/>
            <a:ext cx="1716430" cy="4890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111" name="Straight Arrow Connector 110"/>
          <p:cNvCxnSpPr/>
          <p:nvPr/>
        </p:nvCxnSpPr>
        <p:spPr bwMode="auto">
          <a:xfrm flipH="1" flipV="1">
            <a:off x="2283430" y="2166296"/>
            <a:ext cx="1702515" cy="450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cxnSp>
        <p:nvCxnSpPr>
          <p:cNvPr id="112" name="Straight Arrow Connector 111"/>
          <p:cNvCxnSpPr/>
          <p:nvPr/>
        </p:nvCxnSpPr>
        <p:spPr bwMode="auto">
          <a:xfrm flipH="1">
            <a:off x="2283431" y="2326048"/>
            <a:ext cx="1716430" cy="4890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113" name="Straight Arrow Connector 112"/>
          <p:cNvCxnSpPr/>
          <p:nvPr/>
        </p:nvCxnSpPr>
        <p:spPr bwMode="auto">
          <a:xfrm flipH="1" flipV="1">
            <a:off x="2270152" y="2513610"/>
            <a:ext cx="1702515" cy="450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cxnSp>
        <p:nvCxnSpPr>
          <p:cNvPr id="114" name="Straight Arrow Connector 113"/>
          <p:cNvCxnSpPr/>
          <p:nvPr/>
        </p:nvCxnSpPr>
        <p:spPr bwMode="auto">
          <a:xfrm flipH="1">
            <a:off x="2270153" y="2605249"/>
            <a:ext cx="1716430" cy="4890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115" name="Straight Arrow Connector 114"/>
          <p:cNvCxnSpPr/>
          <p:nvPr/>
        </p:nvCxnSpPr>
        <p:spPr bwMode="auto">
          <a:xfrm flipH="1" flipV="1">
            <a:off x="2277000" y="2703311"/>
            <a:ext cx="1702515" cy="450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cxnSp>
        <p:nvCxnSpPr>
          <p:cNvPr id="116" name="Straight Arrow Connector 115"/>
          <p:cNvCxnSpPr/>
          <p:nvPr/>
        </p:nvCxnSpPr>
        <p:spPr bwMode="auto">
          <a:xfrm flipH="1" flipV="1">
            <a:off x="2276584" y="3098098"/>
            <a:ext cx="1710000" cy="33674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cxnSp>
        <p:nvCxnSpPr>
          <p:cNvPr id="124" name="Straight Arrow Connector 123"/>
          <p:cNvCxnSpPr/>
          <p:nvPr/>
        </p:nvCxnSpPr>
        <p:spPr bwMode="auto">
          <a:xfrm flipH="1" flipV="1">
            <a:off x="3999850" y="3379566"/>
            <a:ext cx="2192150" cy="4434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cxnSp>
        <p:nvCxnSpPr>
          <p:cNvPr id="125" name="Straight Arrow Connector 124"/>
          <p:cNvCxnSpPr/>
          <p:nvPr/>
        </p:nvCxnSpPr>
        <p:spPr bwMode="auto">
          <a:xfrm flipH="1">
            <a:off x="3978855" y="3429000"/>
            <a:ext cx="2213145" cy="36207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127" name="Straight Arrow Connector 126"/>
          <p:cNvCxnSpPr/>
          <p:nvPr/>
        </p:nvCxnSpPr>
        <p:spPr bwMode="auto">
          <a:xfrm flipH="1">
            <a:off x="2270152" y="3465269"/>
            <a:ext cx="1708702" cy="8731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137" name="Straight Arrow Connector 136"/>
          <p:cNvCxnSpPr/>
          <p:nvPr/>
        </p:nvCxnSpPr>
        <p:spPr bwMode="auto">
          <a:xfrm flipH="1" flipV="1">
            <a:off x="2283430" y="4109278"/>
            <a:ext cx="4538389" cy="1920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cxnSp>
        <p:nvCxnSpPr>
          <p:cNvPr id="138" name="Straight Arrow Connector 137"/>
          <p:cNvCxnSpPr/>
          <p:nvPr/>
        </p:nvCxnSpPr>
        <p:spPr bwMode="auto">
          <a:xfrm flipH="1">
            <a:off x="2276584" y="4188387"/>
            <a:ext cx="4551848" cy="31563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139" name="Straight Arrow Connector 138"/>
          <p:cNvCxnSpPr/>
          <p:nvPr/>
        </p:nvCxnSpPr>
        <p:spPr bwMode="auto">
          <a:xfrm flipH="1" flipV="1">
            <a:off x="3986152" y="3692879"/>
            <a:ext cx="2205848" cy="6121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cxnSp>
        <p:nvCxnSpPr>
          <p:cNvPr id="140" name="Straight Arrow Connector 139"/>
          <p:cNvCxnSpPr/>
          <p:nvPr/>
        </p:nvCxnSpPr>
        <p:spPr bwMode="auto">
          <a:xfrm flipH="1">
            <a:off x="3979721" y="3744000"/>
            <a:ext cx="2212279" cy="5585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145" name="Straight Arrow Connector 144"/>
          <p:cNvCxnSpPr/>
          <p:nvPr/>
        </p:nvCxnSpPr>
        <p:spPr bwMode="auto">
          <a:xfrm flipH="1" flipV="1">
            <a:off x="3976814" y="4831615"/>
            <a:ext cx="2215186" cy="3738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cxnSp>
        <p:nvCxnSpPr>
          <p:cNvPr id="146" name="Straight Arrow Connector 145"/>
          <p:cNvCxnSpPr/>
          <p:nvPr/>
        </p:nvCxnSpPr>
        <p:spPr bwMode="auto">
          <a:xfrm flipH="1">
            <a:off x="3970384" y="4734000"/>
            <a:ext cx="2221616" cy="47374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147" name="Straight Arrow Connector 146"/>
          <p:cNvCxnSpPr/>
          <p:nvPr/>
        </p:nvCxnSpPr>
        <p:spPr bwMode="auto">
          <a:xfrm flipH="1" flipV="1">
            <a:off x="2283433" y="5001545"/>
            <a:ext cx="5892347" cy="450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cxnSp>
        <p:nvCxnSpPr>
          <p:cNvPr id="148" name="Straight Arrow Connector 147"/>
          <p:cNvCxnSpPr/>
          <p:nvPr/>
        </p:nvCxnSpPr>
        <p:spPr bwMode="auto">
          <a:xfrm flipH="1">
            <a:off x="2276584" y="5091545"/>
            <a:ext cx="5899196" cy="6650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149" name="Straight Arrow Connector 148"/>
          <p:cNvCxnSpPr/>
          <p:nvPr/>
        </p:nvCxnSpPr>
        <p:spPr bwMode="auto">
          <a:xfrm flipH="1" flipV="1">
            <a:off x="3987535" y="5919871"/>
            <a:ext cx="2204465" cy="2912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cxnSp>
        <p:nvCxnSpPr>
          <p:cNvPr id="150" name="Straight Arrow Connector 149"/>
          <p:cNvCxnSpPr/>
          <p:nvPr/>
        </p:nvCxnSpPr>
        <p:spPr bwMode="auto">
          <a:xfrm flipH="1">
            <a:off x="3981104" y="5994000"/>
            <a:ext cx="2210896" cy="3285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151" name="Straight Arrow Connector 150"/>
          <p:cNvCxnSpPr/>
          <p:nvPr/>
        </p:nvCxnSpPr>
        <p:spPr bwMode="auto">
          <a:xfrm flipH="1" flipV="1">
            <a:off x="2270570" y="5614950"/>
            <a:ext cx="1719083" cy="46637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cxnSp>
        <p:nvCxnSpPr>
          <p:cNvPr id="152" name="Straight Arrow Connector 151"/>
          <p:cNvCxnSpPr/>
          <p:nvPr/>
        </p:nvCxnSpPr>
        <p:spPr bwMode="auto">
          <a:xfrm flipH="1">
            <a:off x="2270570" y="5706589"/>
            <a:ext cx="1716430" cy="4890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154" name="Straight Arrow Connector 153"/>
          <p:cNvCxnSpPr/>
          <p:nvPr/>
        </p:nvCxnSpPr>
        <p:spPr bwMode="auto">
          <a:xfrm flipH="1" flipV="1">
            <a:off x="2261774" y="5364000"/>
            <a:ext cx="4538389" cy="1920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cxnSp>
        <p:nvCxnSpPr>
          <p:cNvPr id="155" name="Straight Arrow Connector 154"/>
          <p:cNvCxnSpPr/>
          <p:nvPr/>
        </p:nvCxnSpPr>
        <p:spPr bwMode="auto">
          <a:xfrm flipH="1">
            <a:off x="2254928" y="5443109"/>
            <a:ext cx="4551848" cy="31563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204" name="Straight Connector 203"/>
          <p:cNvCxnSpPr/>
          <p:nvPr/>
        </p:nvCxnSpPr>
        <p:spPr bwMode="auto">
          <a:xfrm>
            <a:off x="5484615" y="1613086"/>
            <a:ext cx="0" cy="749266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grpSp>
        <p:nvGrpSpPr>
          <p:cNvPr id="205" name="Group 122"/>
          <p:cNvGrpSpPr>
            <a:grpSpLocks/>
          </p:cNvGrpSpPr>
          <p:nvPr/>
        </p:nvGrpSpPr>
        <p:grpSpPr bwMode="auto">
          <a:xfrm>
            <a:off x="5256327" y="938011"/>
            <a:ext cx="269875" cy="390062"/>
            <a:chOff x="4120" y="2308"/>
            <a:chExt cx="305" cy="415"/>
          </a:xfrm>
        </p:grpSpPr>
        <p:sp>
          <p:nvSpPr>
            <p:cNvPr id="206" name="Freeform 123"/>
            <p:cNvSpPr>
              <a:spLocks/>
            </p:cNvSpPr>
            <p:nvPr/>
          </p:nvSpPr>
          <p:spPr bwMode="auto">
            <a:xfrm flipH="1">
              <a:off x="4378" y="2308"/>
              <a:ext cx="47" cy="415"/>
            </a:xfrm>
            <a:custGeom>
              <a:avLst/>
              <a:gdLst/>
              <a:ahLst/>
              <a:cxnLst>
                <a:cxn ang="0">
                  <a:pos x="90" y="546"/>
                </a:cxn>
                <a:cxn ang="0">
                  <a:pos x="0" y="432"/>
                </a:cxn>
                <a:cxn ang="0">
                  <a:pos x="0" y="0"/>
                </a:cxn>
                <a:cxn ang="0">
                  <a:pos x="84" y="42"/>
                </a:cxn>
                <a:cxn ang="0">
                  <a:pos x="90" y="546"/>
                </a:cxn>
              </a:cxnLst>
              <a:rect l="0" t="0" r="r" b="b"/>
              <a:pathLst>
                <a:path w="90" h="546">
                  <a:moveTo>
                    <a:pt x="90" y="546"/>
                  </a:moveTo>
                  <a:lnTo>
                    <a:pt x="0" y="432"/>
                  </a:lnTo>
                  <a:lnTo>
                    <a:pt x="0" y="0"/>
                  </a:lnTo>
                  <a:lnTo>
                    <a:pt x="84" y="42"/>
                  </a:lnTo>
                  <a:lnTo>
                    <a:pt x="90" y="546"/>
                  </a:lnTo>
                  <a:close/>
                </a:path>
              </a:pathLst>
            </a:custGeom>
            <a:solidFill>
              <a:srgbClr val="006699"/>
            </a:solidFill>
            <a:ln w="1588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7" name="Rectangle 124"/>
            <p:cNvSpPr>
              <a:spLocks noChangeArrowheads="1"/>
            </p:cNvSpPr>
            <p:nvPr/>
          </p:nvSpPr>
          <p:spPr bwMode="auto">
            <a:xfrm flipH="1">
              <a:off x="4127" y="2340"/>
              <a:ext cx="255" cy="383"/>
            </a:xfrm>
            <a:prstGeom prst="rect">
              <a:avLst/>
            </a:prstGeom>
            <a:solidFill>
              <a:srgbClr val="0078AA"/>
            </a:solidFill>
            <a:ln w="1588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8" name="Oval 125"/>
            <p:cNvSpPr>
              <a:spLocks noChangeArrowheads="1"/>
            </p:cNvSpPr>
            <p:nvPr/>
          </p:nvSpPr>
          <p:spPr bwMode="auto">
            <a:xfrm flipH="1">
              <a:off x="4278" y="2390"/>
              <a:ext cx="37" cy="36"/>
            </a:xfrm>
            <a:prstGeom prst="ellipse">
              <a:avLst/>
            </a:prstGeom>
            <a:solidFill>
              <a:srgbClr val="FFC9C9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grpSp>
          <p:nvGrpSpPr>
            <p:cNvPr id="209" name="Group 126"/>
            <p:cNvGrpSpPr>
              <a:grpSpLocks/>
            </p:cNvGrpSpPr>
            <p:nvPr/>
          </p:nvGrpSpPr>
          <p:grpSpPr bwMode="auto">
            <a:xfrm flipH="1">
              <a:off x="4164" y="2500"/>
              <a:ext cx="152" cy="109"/>
              <a:chOff x="3216" y="2784"/>
              <a:chExt cx="192" cy="144"/>
            </a:xfrm>
          </p:grpSpPr>
          <p:sp>
            <p:nvSpPr>
              <p:cNvPr id="213" name="Line 127"/>
              <p:cNvSpPr>
                <a:spLocks noChangeShapeType="1"/>
              </p:cNvSpPr>
              <p:nvPr/>
            </p:nvSpPr>
            <p:spPr bwMode="auto">
              <a:xfrm>
                <a:off x="3216" y="2784"/>
                <a:ext cx="192" cy="0"/>
              </a:xfrm>
              <a:prstGeom prst="line">
                <a:avLst/>
              </a:prstGeom>
              <a:noFill/>
              <a:ln w="12700">
                <a:solidFill>
                  <a:srgbClr val="CCEC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4" name="Line 128"/>
              <p:cNvSpPr>
                <a:spLocks noChangeShapeType="1"/>
              </p:cNvSpPr>
              <p:nvPr/>
            </p:nvSpPr>
            <p:spPr bwMode="auto">
              <a:xfrm>
                <a:off x="3216" y="2832"/>
                <a:ext cx="192" cy="0"/>
              </a:xfrm>
              <a:prstGeom prst="line">
                <a:avLst/>
              </a:prstGeom>
              <a:noFill/>
              <a:ln w="12700">
                <a:solidFill>
                  <a:srgbClr val="CCEC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5" name="Line 129"/>
              <p:cNvSpPr>
                <a:spLocks noChangeShapeType="1"/>
              </p:cNvSpPr>
              <p:nvPr/>
            </p:nvSpPr>
            <p:spPr bwMode="auto">
              <a:xfrm>
                <a:off x="3216" y="2880"/>
                <a:ext cx="192" cy="0"/>
              </a:xfrm>
              <a:prstGeom prst="line">
                <a:avLst/>
              </a:prstGeom>
              <a:noFill/>
              <a:ln w="12700">
                <a:solidFill>
                  <a:srgbClr val="CCEC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6" name="Line 130"/>
              <p:cNvSpPr>
                <a:spLocks noChangeShapeType="1"/>
              </p:cNvSpPr>
              <p:nvPr/>
            </p:nvSpPr>
            <p:spPr bwMode="auto">
              <a:xfrm>
                <a:off x="3216" y="2928"/>
                <a:ext cx="192" cy="0"/>
              </a:xfrm>
              <a:prstGeom prst="line">
                <a:avLst/>
              </a:prstGeom>
              <a:noFill/>
              <a:ln w="12700">
                <a:solidFill>
                  <a:srgbClr val="CCEC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sp>
          <p:nvSpPr>
            <p:cNvPr id="210" name="Freeform 131"/>
            <p:cNvSpPr>
              <a:spLocks/>
            </p:cNvSpPr>
            <p:nvPr/>
          </p:nvSpPr>
          <p:spPr bwMode="auto">
            <a:xfrm>
              <a:off x="4120" y="2311"/>
              <a:ext cx="301" cy="35"/>
            </a:xfrm>
            <a:custGeom>
              <a:avLst/>
              <a:gdLst/>
              <a:ahLst/>
              <a:cxnLst>
                <a:cxn ang="0">
                  <a:pos x="259" y="35"/>
                </a:cxn>
                <a:cxn ang="0">
                  <a:pos x="0" y="35"/>
                </a:cxn>
                <a:cxn ang="0">
                  <a:pos x="81" y="0"/>
                </a:cxn>
                <a:cxn ang="0">
                  <a:pos x="301" y="0"/>
                </a:cxn>
                <a:cxn ang="0">
                  <a:pos x="259" y="35"/>
                </a:cxn>
              </a:cxnLst>
              <a:rect l="0" t="0" r="r" b="b"/>
              <a:pathLst>
                <a:path w="301" h="35">
                  <a:moveTo>
                    <a:pt x="259" y="35"/>
                  </a:moveTo>
                  <a:lnTo>
                    <a:pt x="0" y="35"/>
                  </a:lnTo>
                  <a:lnTo>
                    <a:pt x="81" y="0"/>
                  </a:lnTo>
                  <a:lnTo>
                    <a:pt x="301" y="0"/>
                  </a:lnTo>
                  <a:lnTo>
                    <a:pt x="259" y="35"/>
                  </a:lnTo>
                  <a:close/>
                </a:path>
              </a:pathLst>
            </a:custGeom>
            <a:solidFill>
              <a:srgbClr val="00B4FF"/>
            </a:solidFill>
            <a:ln w="1588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1" name="Oval 132"/>
            <p:cNvSpPr>
              <a:spLocks noChangeArrowheads="1"/>
            </p:cNvSpPr>
            <p:nvPr/>
          </p:nvSpPr>
          <p:spPr bwMode="auto">
            <a:xfrm flipH="1">
              <a:off x="4170" y="2386"/>
              <a:ext cx="37" cy="36"/>
            </a:xfrm>
            <a:prstGeom prst="ellipse">
              <a:avLst/>
            </a:prstGeom>
            <a:solidFill>
              <a:srgbClr val="FFC9C9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2" name="Oval 133"/>
            <p:cNvSpPr>
              <a:spLocks noChangeArrowheads="1"/>
            </p:cNvSpPr>
            <p:nvPr/>
          </p:nvSpPr>
          <p:spPr bwMode="auto">
            <a:xfrm flipH="1">
              <a:off x="4224" y="2386"/>
              <a:ext cx="37" cy="36"/>
            </a:xfrm>
            <a:prstGeom prst="ellipse">
              <a:avLst/>
            </a:prstGeom>
            <a:solidFill>
              <a:srgbClr val="CCFF33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217" name="AutoShape 22"/>
          <p:cNvSpPr>
            <a:spLocks noChangeArrowheads="1"/>
          </p:cNvSpPr>
          <p:nvPr/>
        </p:nvSpPr>
        <p:spPr bwMode="auto">
          <a:xfrm>
            <a:off x="5436348" y="1156478"/>
            <a:ext cx="180020" cy="186578"/>
          </a:xfrm>
          <a:prstGeom prst="can">
            <a:avLst>
              <a:gd name="adj" fmla="val 25000"/>
            </a:avLst>
          </a:prstGeom>
          <a:solidFill>
            <a:srgbClr val="6699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sz="1600" dirty="0">
              <a:ea typeface="ＭＳ Ｐゴシック" pitchFamily="34" charset="-128"/>
            </a:endParaRPr>
          </a:p>
        </p:txBody>
      </p:sp>
      <p:sp>
        <p:nvSpPr>
          <p:cNvPr id="218" name="TextBox 217"/>
          <p:cNvSpPr txBox="1"/>
          <p:nvPr/>
        </p:nvSpPr>
        <p:spPr>
          <a:xfrm>
            <a:off x="5166317" y="1343056"/>
            <a:ext cx="6206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ANQP</a:t>
            </a:r>
            <a:endParaRPr lang="en-US" dirty="0">
              <a:latin typeface="+mn-lt"/>
            </a:endParaRPr>
          </a:p>
        </p:txBody>
      </p:sp>
      <p:cxnSp>
        <p:nvCxnSpPr>
          <p:cNvPr id="220" name="Straight Arrow Connector 219"/>
          <p:cNvCxnSpPr/>
          <p:nvPr/>
        </p:nvCxnSpPr>
        <p:spPr bwMode="auto">
          <a:xfrm flipH="1" flipV="1">
            <a:off x="3985118" y="2211298"/>
            <a:ext cx="1486882" cy="4770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cxnSp>
        <p:nvCxnSpPr>
          <p:cNvPr id="227" name="Straight Arrow Connector 226"/>
          <p:cNvCxnSpPr/>
          <p:nvPr/>
        </p:nvCxnSpPr>
        <p:spPr bwMode="auto">
          <a:xfrm flipH="1">
            <a:off x="3992489" y="2304000"/>
            <a:ext cx="1479511" cy="2595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243" name="TextBox 242"/>
          <p:cNvSpPr txBox="1"/>
          <p:nvPr/>
        </p:nvSpPr>
        <p:spPr>
          <a:xfrm>
            <a:off x="2322000" y="6174000"/>
            <a:ext cx="1575000" cy="33898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lIns="72000" tIns="0" rIns="0" bIns="0" rtlCol="0" anchor="ctr" anchorCtr="0">
            <a:noAutofit/>
          </a:bodyPr>
          <a:lstStyle/>
          <a:p>
            <a:pPr algn="ctr"/>
            <a:r>
              <a:rPr lang="en-US" b="1" dirty="0">
                <a:latin typeface="+mn-lt"/>
              </a:rPr>
              <a:t>IEEE 802 Access Technologies</a:t>
            </a:r>
          </a:p>
        </p:txBody>
      </p:sp>
      <p:sp>
        <p:nvSpPr>
          <p:cNvPr id="244" name="TextBox 243"/>
          <p:cNvSpPr txBox="1"/>
          <p:nvPr/>
        </p:nvSpPr>
        <p:spPr>
          <a:xfrm>
            <a:off x="4077000" y="6174000"/>
            <a:ext cx="2069999" cy="360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lIns="72000" tIns="0" rIns="0" bIns="0" rtlCol="0" anchor="ctr" anchorCtr="0">
            <a:noAutofit/>
          </a:bodyPr>
          <a:lstStyle/>
          <a:p>
            <a:pPr algn="ctr"/>
            <a:r>
              <a:rPr lang="en-US" sz="1600" b="1" i="1" dirty="0" smtClean="0">
                <a:latin typeface="+mn-lt"/>
              </a:rPr>
              <a:t>IEEE 802 OmniRAN</a:t>
            </a:r>
            <a:endParaRPr lang="en-US" sz="1600" b="1" i="1" dirty="0">
              <a:latin typeface="+mn-lt"/>
            </a:endParaRPr>
          </a:p>
        </p:txBody>
      </p:sp>
      <p:pic>
        <p:nvPicPr>
          <p:cNvPr id="153" name="Picture 372" descr="switc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22000" y="1404000"/>
            <a:ext cx="292468" cy="146695"/>
          </a:xfrm>
          <a:prstGeom prst="rect">
            <a:avLst/>
          </a:prstGeom>
          <a:noFill/>
        </p:spPr>
      </p:pic>
      <p:sp>
        <p:nvSpPr>
          <p:cNvPr id="156" name="TextBox 155"/>
          <p:cNvSpPr txBox="1"/>
          <p:nvPr/>
        </p:nvSpPr>
        <p:spPr>
          <a:xfrm>
            <a:off x="3357000" y="1449000"/>
            <a:ext cx="13006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Access Network</a:t>
            </a:r>
            <a:endParaRPr lang="en-US" dirty="0">
              <a:latin typeface="+mn-lt"/>
            </a:endParaRPr>
          </a:p>
        </p:txBody>
      </p:sp>
      <p:sp>
        <p:nvSpPr>
          <p:cNvPr id="157" name="TextBox 156"/>
          <p:cNvSpPr txBox="1"/>
          <p:nvPr/>
        </p:nvSpPr>
        <p:spPr>
          <a:xfrm>
            <a:off x="3942000" y="20340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+mn-lt"/>
              </a:rPr>
              <a:t>?</a:t>
            </a:r>
            <a:endParaRPr lang="en-US" sz="1800" dirty="0">
              <a:latin typeface="+mn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37966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Rectangle 99"/>
          <p:cNvSpPr/>
          <p:nvPr/>
        </p:nvSpPr>
        <p:spPr bwMode="auto">
          <a:xfrm>
            <a:off x="836585" y="2753894"/>
            <a:ext cx="7515835" cy="94510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b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+mn-lt"/>
              </a:rPr>
              <a:t>Current s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cope of IEEE 802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37" name="Rectangle 36"/>
          <p:cNvSpPr/>
          <p:nvPr/>
        </p:nvSpPr>
        <p:spPr bwMode="auto">
          <a:xfrm>
            <a:off x="926596" y="3301328"/>
            <a:ext cx="2340259" cy="90010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700" dirty="0" smtClean="0">
                <a:latin typeface="+mn-lt"/>
              </a:rPr>
              <a:t>Medium</a:t>
            </a:r>
            <a:endParaRPr kumimoji="0" lang="en-US" sz="7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38" name="Rectangle 37"/>
          <p:cNvSpPr/>
          <p:nvPr/>
        </p:nvSpPr>
        <p:spPr bwMode="auto">
          <a:xfrm>
            <a:off x="3356865" y="3301328"/>
            <a:ext cx="2430270" cy="90010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700" dirty="0" smtClean="0">
                <a:latin typeface="+mn-lt"/>
              </a:rPr>
              <a:t>Medium</a:t>
            </a:r>
            <a:endParaRPr kumimoji="0" lang="en-US" sz="7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39" name="Rectangle 38"/>
          <p:cNvSpPr/>
          <p:nvPr/>
        </p:nvSpPr>
        <p:spPr bwMode="auto">
          <a:xfrm>
            <a:off x="5922150" y="3301328"/>
            <a:ext cx="2340260" cy="90010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700" dirty="0" smtClean="0">
                <a:latin typeface="+mn-lt"/>
              </a:rPr>
              <a:t>Medium</a:t>
            </a:r>
            <a:endParaRPr kumimoji="0" lang="en-US" sz="7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Mapping of OmniRAN Reference Points to IEEE 802 Reference Model</a:t>
            </a:r>
            <a:endParaRPr lang="en-US" dirty="0"/>
          </a:p>
        </p:txBody>
      </p:sp>
      <p:sp>
        <p:nvSpPr>
          <p:cNvPr id="140" name="Content Placeholder 139"/>
          <p:cNvSpPr>
            <a:spLocks noGrp="1"/>
          </p:cNvSpPr>
          <p:nvPr>
            <p:ph idx="1"/>
          </p:nvPr>
        </p:nvSpPr>
        <p:spPr>
          <a:xfrm>
            <a:off x="457200" y="3789000"/>
            <a:ext cx="8229600" cy="2745000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Reference Points can be mapped </a:t>
            </a:r>
            <a:r>
              <a:rPr lang="en-US" dirty="0"/>
              <a:t>o</a:t>
            </a:r>
            <a:r>
              <a:rPr lang="en-US" dirty="0" smtClean="0"/>
              <a:t>nto the IEEE 802 Reference Model</a:t>
            </a:r>
          </a:p>
          <a:p>
            <a:pPr lvl="1"/>
            <a:r>
              <a:rPr lang="en-US" dirty="0" smtClean="0"/>
              <a:t>R1 represents the PHY and MAC layer functions between terminal and base station</a:t>
            </a:r>
          </a:p>
          <a:p>
            <a:pPr lvl="2"/>
            <a:r>
              <a:rPr lang="en-US" dirty="0" smtClean="0"/>
              <a:t>Completely covered by IEEE 802 specifications</a:t>
            </a:r>
          </a:p>
          <a:p>
            <a:pPr lvl="1"/>
            <a:r>
              <a:rPr lang="en-US" dirty="0" smtClean="0"/>
              <a:t>R2 represents the L2 control protocol functions between terminal and central entities for control and AAA.</a:t>
            </a:r>
          </a:p>
          <a:p>
            <a:pPr lvl="1"/>
            <a:r>
              <a:rPr lang="en-US" dirty="0" smtClean="0"/>
              <a:t>R3 represents the L1 &amp; L2 control interface from a central control entity into the network elements</a:t>
            </a:r>
          </a:p>
          <a:p>
            <a:r>
              <a:rPr lang="en-US" dirty="0" smtClean="0"/>
              <a:t>‘R2’ and ‘R3’ are build upon IEEE 802 specific</a:t>
            </a:r>
            <a:r>
              <a:rPr lang="en-US" dirty="0"/>
              <a:t> </a:t>
            </a:r>
            <a:r>
              <a:rPr lang="en-US" dirty="0" smtClean="0"/>
              <a:t>attributes</a:t>
            </a:r>
          </a:p>
          <a:p>
            <a:pPr lvl="1"/>
            <a:r>
              <a:rPr lang="en-US" dirty="0" smtClean="0"/>
              <a:t>However </a:t>
            </a:r>
            <a:r>
              <a:rPr lang="en-US" dirty="0"/>
              <a:t>IP based protocols are used to carry control information between network elements and core</a:t>
            </a:r>
          </a:p>
          <a:p>
            <a:pPr lvl="1"/>
            <a:r>
              <a:rPr lang="en-US" dirty="0"/>
              <a:t>Effectively each of IEEE 802 network elements contains an IP communication stack on top of the IEEE 802 data path for the exchange of the control information.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881590" y="2761268"/>
            <a:ext cx="855095" cy="27003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Data Link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881591" y="3031298"/>
            <a:ext cx="855094" cy="27003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+mn-lt"/>
              </a:rPr>
              <a:t>Physical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881591" y="1539000"/>
            <a:ext cx="855094" cy="1222268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0" tIns="45720" rIns="0" bIns="45720" numCol="1" rtlCol="0" anchor="t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900" dirty="0" smtClean="0">
                <a:latin typeface="+mn-lt"/>
              </a:rPr>
              <a:t>Higher Layers</a:t>
            </a:r>
            <a:endParaRPr kumimoji="0" lang="en-US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7452320" y="2761268"/>
            <a:ext cx="855095" cy="27003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Data Link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7452321" y="3031298"/>
            <a:ext cx="855094" cy="27003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+mn-lt"/>
              </a:rPr>
              <a:t>Physical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5832141" y="2761268"/>
            <a:ext cx="855095" cy="27003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0" tIns="0" rIns="0" bIns="36000" numCol="1" rtlCol="0" anchor="b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Data Link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5832142" y="3031298"/>
            <a:ext cx="855094" cy="27003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0" tIns="0" rIns="0" bIns="36000" numCol="1" rtlCol="0" anchor="b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+mn-lt"/>
              </a:rPr>
              <a:t>Physical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4977045" y="2761268"/>
            <a:ext cx="855095" cy="27003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0" tIns="0" rIns="0" bIns="36000" numCol="1" rtlCol="0" anchor="b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Data Link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4977046" y="3031298"/>
            <a:ext cx="855094" cy="27003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0" tIns="0" rIns="0" bIns="36000" numCol="1" rtlCol="0" anchor="b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+mn-lt"/>
              </a:rPr>
              <a:t>Physical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29" name="Isosceles Triangle 28"/>
          <p:cNvSpPr/>
          <p:nvPr/>
        </p:nvSpPr>
        <p:spPr bwMode="auto">
          <a:xfrm flipV="1">
            <a:off x="4977046" y="2761267"/>
            <a:ext cx="1710190" cy="82637"/>
          </a:xfrm>
          <a:prstGeom prst="triangle">
            <a:avLst>
              <a:gd name="adj" fmla="val 49569"/>
            </a:avLst>
          </a:prstGeom>
          <a:solidFill>
            <a:schemeClr val="bg1">
              <a:lumMod val="7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3311861" y="2761268"/>
            <a:ext cx="855095" cy="27003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0" tIns="0" rIns="0" bIns="36000" numCol="1" rtlCol="0" anchor="b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Data Link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31" name="Rectangle 30"/>
          <p:cNvSpPr/>
          <p:nvPr/>
        </p:nvSpPr>
        <p:spPr bwMode="auto">
          <a:xfrm>
            <a:off x="3311862" y="3031298"/>
            <a:ext cx="855094" cy="27003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0" tIns="0" rIns="0" bIns="36000" numCol="1" rtlCol="0" anchor="b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+mn-lt"/>
              </a:rPr>
              <a:t>Physical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32" name="Rectangle 31"/>
          <p:cNvSpPr/>
          <p:nvPr/>
        </p:nvSpPr>
        <p:spPr bwMode="auto">
          <a:xfrm>
            <a:off x="2456765" y="2761268"/>
            <a:ext cx="855095" cy="27003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0" tIns="0" rIns="0" bIns="36000" numCol="1" rtlCol="0" anchor="b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Data Link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33" name="Rectangle 32"/>
          <p:cNvSpPr/>
          <p:nvPr/>
        </p:nvSpPr>
        <p:spPr bwMode="auto">
          <a:xfrm>
            <a:off x="2456766" y="3031298"/>
            <a:ext cx="855094" cy="27003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0" tIns="0" rIns="0" bIns="36000" numCol="1" rtlCol="0" anchor="b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+mn-lt"/>
              </a:rPr>
              <a:t>Physical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34" name="Isosceles Triangle 33"/>
          <p:cNvSpPr/>
          <p:nvPr/>
        </p:nvSpPr>
        <p:spPr bwMode="auto">
          <a:xfrm flipV="1">
            <a:off x="2456766" y="2761267"/>
            <a:ext cx="1710190" cy="82637"/>
          </a:xfrm>
          <a:prstGeom prst="triangle">
            <a:avLst>
              <a:gd name="adj" fmla="val 49569"/>
            </a:avLst>
          </a:prstGeom>
          <a:solidFill>
            <a:schemeClr val="bg1">
              <a:lumMod val="7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pic>
        <p:nvPicPr>
          <p:cNvPr id="68" name="Picture 67" descr="MC90043983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605" y="1906173"/>
            <a:ext cx="533400" cy="533400"/>
          </a:xfrm>
          <a:prstGeom prst="rect">
            <a:avLst/>
          </a:prstGeom>
        </p:spPr>
      </p:pic>
      <p:sp>
        <p:nvSpPr>
          <p:cNvPr id="102" name="Rectangle 101"/>
          <p:cNvSpPr/>
          <p:nvPr/>
        </p:nvSpPr>
        <p:spPr bwMode="auto">
          <a:xfrm>
            <a:off x="2816805" y="2266214"/>
            <a:ext cx="855095" cy="495054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0" tIns="45720" rIns="0" bIns="45720" numCol="1" rtlCol="0" anchor="t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700" dirty="0" smtClean="0">
                <a:latin typeface="+mn-lt"/>
              </a:rPr>
              <a:t>Higher Layers Control</a:t>
            </a:r>
            <a:endParaRPr kumimoji="0" lang="en-US" sz="7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04" name="Rectangle 103"/>
          <p:cNvSpPr/>
          <p:nvPr/>
        </p:nvSpPr>
        <p:spPr bwMode="auto">
          <a:xfrm>
            <a:off x="5472100" y="2266214"/>
            <a:ext cx="720080" cy="495054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0" tIns="45720" rIns="0" bIns="45720" numCol="1" rtlCol="0" anchor="t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700" dirty="0" smtClean="0">
                <a:latin typeface="+mn-lt"/>
              </a:rPr>
              <a:t>Higher Layers Control</a:t>
            </a:r>
            <a:endParaRPr kumimoji="0" lang="en-US" sz="7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05" name="Rectangle 104"/>
          <p:cNvSpPr/>
          <p:nvPr/>
        </p:nvSpPr>
        <p:spPr bwMode="auto">
          <a:xfrm>
            <a:off x="7452320" y="1539000"/>
            <a:ext cx="855094" cy="1222268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0" tIns="45720" rIns="0" bIns="45720" numCol="1" rtlCol="0" anchor="t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900" dirty="0" smtClean="0">
                <a:latin typeface="+mn-lt"/>
              </a:rPr>
              <a:t>Higher Layers</a:t>
            </a:r>
            <a:endParaRPr kumimoji="0" lang="en-US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pic>
        <p:nvPicPr>
          <p:cNvPr id="82" name="Picture 29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77345" y="2450883"/>
            <a:ext cx="405045" cy="25811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grpSp>
        <p:nvGrpSpPr>
          <p:cNvPr id="70" name="Group 122"/>
          <p:cNvGrpSpPr>
            <a:grpSpLocks/>
          </p:cNvGrpSpPr>
          <p:nvPr/>
        </p:nvGrpSpPr>
        <p:grpSpPr bwMode="auto">
          <a:xfrm>
            <a:off x="7767355" y="2135848"/>
            <a:ext cx="190728" cy="325360"/>
            <a:chOff x="4120" y="2308"/>
            <a:chExt cx="305" cy="415"/>
          </a:xfrm>
        </p:grpSpPr>
        <p:sp>
          <p:nvSpPr>
            <p:cNvPr id="71" name="Freeform 123"/>
            <p:cNvSpPr>
              <a:spLocks/>
            </p:cNvSpPr>
            <p:nvPr/>
          </p:nvSpPr>
          <p:spPr bwMode="auto">
            <a:xfrm flipH="1">
              <a:off x="4378" y="2308"/>
              <a:ext cx="47" cy="415"/>
            </a:xfrm>
            <a:custGeom>
              <a:avLst/>
              <a:gdLst/>
              <a:ahLst/>
              <a:cxnLst>
                <a:cxn ang="0">
                  <a:pos x="90" y="546"/>
                </a:cxn>
                <a:cxn ang="0">
                  <a:pos x="0" y="432"/>
                </a:cxn>
                <a:cxn ang="0">
                  <a:pos x="0" y="0"/>
                </a:cxn>
                <a:cxn ang="0">
                  <a:pos x="84" y="42"/>
                </a:cxn>
                <a:cxn ang="0">
                  <a:pos x="90" y="546"/>
                </a:cxn>
              </a:cxnLst>
              <a:rect l="0" t="0" r="r" b="b"/>
              <a:pathLst>
                <a:path w="90" h="546">
                  <a:moveTo>
                    <a:pt x="90" y="546"/>
                  </a:moveTo>
                  <a:lnTo>
                    <a:pt x="0" y="432"/>
                  </a:lnTo>
                  <a:lnTo>
                    <a:pt x="0" y="0"/>
                  </a:lnTo>
                  <a:lnTo>
                    <a:pt x="84" y="42"/>
                  </a:lnTo>
                  <a:lnTo>
                    <a:pt x="90" y="546"/>
                  </a:lnTo>
                  <a:close/>
                </a:path>
              </a:pathLst>
            </a:custGeom>
            <a:solidFill>
              <a:srgbClr val="006699"/>
            </a:solidFill>
            <a:ln w="1588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" name="Rectangle 124"/>
            <p:cNvSpPr>
              <a:spLocks noChangeArrowheads="1"/>
            </p:cNvSpPr>
            <p:nvPr/>
          </p:nvSpPr>
          <p:spPr bwMode="auto">
            <a:xfrm flipH="1">
              <a:off x="4127" y="2340"/>
              <a:ext cx="255" cy="383"/>
            </a:xfrm>
            <a:prstGeom prst="rect">
              <a:avLst/>
            </a:prstGeom>
            <a:solidFill>
              <a:srgbClr val="0078AA"/>
            </a:solidFill>
            <a:ln w="1588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3" name="Oval 125"/>
            <p:cNvSpPr>
              <a:spLocks noChangeArrowheads="1"/>
            </p:cNvSpPr>
            <p:nvPr/>
          </p:nvSpPr>
          <p:spPr bwMode="auto">
            <a:xfrm flipH="1">
              <a:off x="4278" y="2390"/>
              <a:ext cx="37" cy="36"/>
            </a:xfrm>
            <a:prstGeom prst="ellipse">
              <a:avLst/>
            </a:prstGeom>
            <a:solidFill>
              <a:srgbClr val="FFC9C9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grpSp>
          <p:nvGrpSpPr>
            <p:cNvPr id="74" name="Group 126"/>
            <p:cNvGrpSpPr>
              <a:grpSpLocks/>
            </p:cNvGrpSpPr>
            <p:nvPr/>
          </p:nvGrpSpPr>
          <p:grpSpPr bwMode="auto">
            <a:xfrm flipH="1">
              <a:off x="4164" y="2500"/>
              <a:ext cx="152" cy="109"/>
              <a:chOff x="3216" y="2784"/>
              <a:chExt cx="192" cy="144"/>
            </a:xfrm>
          </p:grpSpPr>
          <p:sp>
            <p:nvSpPr>
              <p:cNvPr id="78" name="Line 127"/>
              <p:cNvSpPr>
                <a:spLocks noChangeShapeType="1"/>
              </p:cNvSpPr>
              <p:nvPr/>
            </p:nvSpPr>
            <p:spPr bwMode="auto">
              <a:xfrm>
                <a:off x="3216" y="2784"/>
                <a:ext cx="192" cy="0"/>
              </a:xfrm>
              <a:prstGeom prst="line">
                <a:avLst/>
              </a:prstGeom>
              <a:noFill/>
              <a:ln w="12700">
                <a:solidFill>
                  <a:srgbClr val="CCEC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79" name="Line 128"/>
              <p:cNvSpPr>
                <a:spLocks noChangeShapeType="1"/>
              </p:cNvSpPr>
              <p:nvPr/>
            </p:nvSpPr>
            <p:spPr bwMode="auto">
              <a:xfrm>
                <a:off x="3216" y="2832"/>
                <a:ext cx="192" cy="0"/>
              </a:xfrm>
              <a:prstGeom prst="line">
                <a:avLst/>
              </a:prstGeom>
              <a:noFill/>
              <a:ln w="12700">
                <a:solidFill>
                  <a:srgbClr val="CCEC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80" name="Line 129"/>
              <p:cNvSpPr>
                <a:spLocks noChangeShapeType="1"/>
              </p:cNvSpPr>
              <p:nvPr/>
            </p:nvSpPr>
            <p:spPr bwMode="auto">
              <a:xfrm>
                <a:off x="3216" y="2880"/>
                <a:ext cx="192" cy="0"/>
              </a:xfrm>
              <a:prstGeom prst="line">
                <a:avLst/>
              </a:prstGeom>
              <a:noFill/>
              <a:ln w="12700">
                <a:solidFill>
                  <a:srgbClr val="CCEC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81" name="Line 130"/>
              <p:cNvSpPr>
                <a:spLocks noChangeShapeType="1"/>
              </p:cNvSpPr>
              <p:nvPr/>
            </p:nvSpPr>
            <p:spPr bwMode="auto">
              <a:xfrm>
                <a:off x="3216" y="2928"/>
                <a:ext cx="192" cy="0"/>
              </a:xfrm>
              <a:prstGeom prst="line">
                <a:avLst/>
              </a:prstGeom>
              <a:noFill/>
              <a:ln w="12700">
                <a:solidFill>
                  <a:srgbClr val="CCEC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sp>
          <p:nvSpPr>
            <p:cNvPr id="75" name="Freeform 131"/>
            <p:cNvSpPr>
              <a:spLocks/>
            </p:cNvSpPr>
            <p:nvPr/>
          </p:nvSpPr>
          <p:spPr bwMode="auto">
            <a:xfrm>
              <a:off x="4120" y="2311"/>
              <a:ext cx="301" cy="35"/>
            </a:xfrm>
            <a:custGeom>
              <a:avLst/>
              <a:gdLst/>
              <a:ahLst/>
              <a:cxnLst>
                <a:cxn ang="0">
                  <a:pos x="259" y="35"/>
                </a:cxn>
                <a:cxn ang="0">
                  <a:pos x="0" y="35"/>
                </a:cxn>
                <a:cxn ang="0">
                  <a:pos x="81" y="0"/>
                </a:cxn>
                <a:cxn ang="0">
                  <a:pos x="301" y="0"/>
                </a:cxn>
                <a:cxn ang="0">
                  <a:pos x="259" y="35"/>
                </a:cxn>
              </a:cxnLst>
              <a:rect l="0" t="0" r="r" b="b"/>
              <a:pathLst>
                <a:path w="301" h="35">
                  <a:moveTo>
                    <a:pt x="259" y="35"/>
                  </a:moveTo>
                  <a:lnTo>
                    <a:pt x="0" y="35"/>
                  </a:lnTo>
                  <a:lnTo>
                    <a:pt x="81" y="0"/>
                  </a:lnTo>
                  <a:lnTo>
                    <a:pt x="301" y="0"/>
                  </a:lnTo>
                  <a:lnTo>
                    <a:pt x="259" y="35"/>
                  </a:lnTo>
                  <a:close/>
                </a:path>
              </a:pathLst>
            </a:custGeom>
            <a:solidFill>
              <a:srgbClr val="00B4FF"/>
            </a:solidFill>
            <a:ln w="1588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6" name="Oval 132"/>
            <p:cNvSpPr>
              <a:spLocks noChangeArrowheads="1"/>
            </p:cNvSpPr>
            <p:nvPr/>
          </p:nvSpPr>
          <p:spPr bwMode="auto">
            <a:xfrm flipH="1">
              <a:off x="4170" y="2386"/>
              <a:ext cx="37" cy="36"/>
            </a:xfrm>
            <a:prstGeom prst="ellipse">
              <a:avLst/>
            </a:prstGeom>
            <a:solidFill>
              <a:srgbClr val="FFC9C9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7" name="Oval 133"/>
            <p:cNvSpPr>
              <a:spLocks noChangeArrowheads="1"/>
            </p:cNvSpPr>
            <p:nvPr/>
          </p:nvSpPr>
          <p:spPr bwMode="auto">
            <a:xfrm flipH="1">
              <a:off x="4224" y="2386"/>
              <a:ext cx="37" cy="36"/>
            </a:xfrm>
            <a:prstGeom prst="ellipse">
              <a:avLst/>
            </a:prstGeom>
            <a:solidFill>
              <a:srgbClr val="CCFF33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69" name="AutoShape 22"/>
          <p:cNvSpPr>
            <a:spLocks noChangeArrowheads="1"/>
          </p:cNvSpPr>
          <p:nvPr/>
        </p:nvSpPr>
        <p:spPr bwMode="auto">
          <a:xfrm>
            <a:off x="7677345" y="1775808"/>
            <a:ext cx="360362" cy="327025"/>
          </a:xfrm>
          <a:prstGeom prst="can">
            <a:avLst>
              <a:gd name="adj" fmla="val 25000"/>
            </a:avLst>
          </a:prstGeom>
          <a:solidFill>
            <a:srgbClr val="6699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sz="1600" dirty="0">
              <a:ea typeface="ＭＳ Ｐゴシック" pitchFamily="34" charset="-128"/>
            </a:endParaRPr>
          </a:p>
        </p:txBody>
      </p:sp>
      <p:cxnSp>
        <p:nvCxnSpPr>
          <p:cNvPr id="114" name="Straight Arrow Connector 113"/>
          <p:cNvCxnSpPr/>
          <p:nvPr/>
        </p:nvCxnSpPr>
        <p:spPr bwMode="auto">
          <a:xfrm>
            <a:off x="5742130" y="2661732"/>
            <a:ext cx="0" cy="262657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dash"/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116" name="Straight Arrow Connector 115"/>
          <p:cNvCxnSpPr/>
          <p:nvPr/>
        </p:nvCxnSpPr>
        <p:spPr bwMode="auto">
          <a:xfrm>
            <a:off x="5922150" y="2661732"/>
            <a:ext cx="0" cy="262657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dash"/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117" name="Straight Arrow Connector 116"/>
          <p:cNvCxnSpPr/>
          <p:nvPr/>
        </p:nvCxnSpPr>
        <p:spPr bwMode="auto">
          <a:xfrm>
            <a:off x="3266855" y="2663884"/>
            <a:ext cx="0" cy="4680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dash"/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118" name="Straight Arrow Connector 117"/>
          <p:cNvCxnSpPr/>
          <p:nvPr/>
        </p:nvCxnSpPr>
        <p:spPr bwMode="auto">
          <a:xfrm>
            <a:off x="3356865" y="2663885"/>
            <a:ext cx="0" cy="262657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dash"/>
            <a:round/>
            <a:headEnd type="triangle" w="med" len="med"/>
            <a:tailEnd type="triangle" w="med" len="med"/>
          </a:ln>
          <a:effectLst/>
        </p:spPr>
      </p:cxnSp>
      <p:sp>
        <p:nvSpPr>
          <p:cNvPr id="131" name="TextBox 130"/>
          <p:cNvSpPr txBox="1"/>
          <p:nvPr/>
        </p:nvSpPr>
        <p:spPr>
          <a:xfrm>
            <a:off x="5663402" y="2481712"/>
            <a:ext cx="3485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rgbClr val="FF0000"/>
                </a:solidFill>
                <a:latin typeface="+mn-lt"/>
              </a:rPr>
              <a:t>R3</a:t>
            </a:r>
            <a:endParaRPr lang="en-US" sz="10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35" name="TextBox 134"/>
          <p:cNvSpPr txBox="1"/>
          <p:nvPr/>
        </p:nvSpPr>
        <p:spPr>
          <a:xfrm>
            <a:off x="2772000" y="2481712"/>
            <a:ext cx="73609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rgbClr val="FF0000"/>
                </a:solidFill>
                <a:latin typeface="+mn-lt"/>
              </a:rPr>
              <a:t>R2      R3 </a:t>
            </a:r>
            <a:endParaRPr lang="en-US" sz="10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36" name="Freeform 135"/>
          <p:cNvSpPr/>
          <p:nvPr/>
        </p:nvSpPr>
        <p:spPr bwMode="auto">
          <a:xfrm>
            <a:off x="1628776" y="2663885"/>
            <a:ext cx="1278040" cy="144541"/>
          </a:xfrm>
          <a:custGeom>
            <a:avLst/>
            <a:gdLst>
              <a:gd name="connsiteX0" fmla="*/ 0 w 1395413"/>
              <a:gd name="connsiteY0" fmla="*/ 133350 h 138112"/>
              <a:gd name="connsiteX1" fmla="*/ 1395413 w 1395413"/>
              <a:gd name="connsiteY1" fmla="*/ 138112 h 138112"/>
              <a:gd name="connsiteX2" fmla="*/ 1395413 w 1395413"/>
              <a:gd name="connsiteY2" fmla="*/ 0 h 138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95413" h="138112">
                <a:moveTo>
                  <a:pt x="0" y="133350"/>
                </a:moveTo>
                <a:lnTo>
                  <a:pt x="1395413" y="138112"/>
                </a:lnTo>
                <a:lnTo>
                  <a:pt x="1395413" y="0"/>
                </a:lnTo>
              </a:path>
            </a:pathLst>
          </a:custGeom>
          <a:noFill/>
          <a:ln w="12700" cap="flat" cmpd="sng" algn="ctr">
            <a:solidFill>
              <a:srgbClr val="FF0000"/>
            </a:solidFill>
            <a:prstDash val="dash"/>
            <a:round/>
            <a:headEnd type="triangl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55" name="Left-Right Arrow 54"/>
          <p:cNvSpPr/>
          <p:nvPr/>
        </p:nvSpPr>
        <p:spPr bwMode="auto">
          <a:xfrm>
            <a:off x="1736685" y="2898436"/>
            <a:ext cx="720080" cy="270030"/>
          </a:xfrm>
          <a:prstGeom prst="leftRightArrow">
            <a:avLst>
              <a:gd name="adj1" fmla="val 64830"/>
              <a:gd name="adj2" fmla="val 36158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R1</a:t>
            </a:r>
            <a:endParaRPr kumimoji="0" lang="en-US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cxnSp>
        <p:nvCxnSpPr>
          <p:cNvPr id="58" name="Straight Arrow Connector 57"/>
          <p:cNvCxnSpPr>
            <a:endCxn id="29" idx="0"/>
          </p:cNvCxnSpPr>
          <p:nvPr/>
        </p:nvCxnSpPr>
        <p:spPr bwMode="auto">
          <a:xfrm flipH="1">
            <a:off x="5824770" y="2663885"/>
            <a:ext cx="7370" cy="18001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dash"/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61" name="Straight Arrow Connector 60"/>
          <p:cNvCxnSpPr/>
          <p:nvPr/>
        </p:nvCxnSpPr>
        <p:spPr bwMode="auto">
          <a:xfrm>
            <a:off x="3176845" y="2663885"/>
            <a:ext cx="0" cy="262657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dash"/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63" name="Straight Arrow Connector 62"/>
          <p:cNvCxnSpPr/>
          <p:nvPr/>
        </p:nvCxnSpPr>
        <p:spPr bwMode="auto">
          <a:xfrm>
            <a:off x="3446875" y="2663885"/>
            <a:ext cx="0" cy="18002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dash"/>
            <a:round/>
            <a:headEnd type="triangle" w="med" len="med"/>
            <a:tailEnd type="triangle" w="med" len="med"/>
          </a:ln>
          <a:effectLst/>
        </p:spPr>
      </p:cxnSp>
      <p:sp>
        <p:nvSpPr>
          <p:cNvPr id="7" name="Freeform 6"/>
          <p:cNvSpPr/>
          <p:nvPr/>
        </p:nvSpPr>
        <p:spPr>
          <a:xfrm>
            <a:off x="3670417" y="1952472"/>
            <a:ext cx="3798592" cy="576528"/>
          </a:xfrm>
          <a:custGeom>
            <a:avLst/>
            <a:gdLst>
              <a:gd name="connsiteX0" fmla="*/ 0 w 3355810"/>
              <a:gd name="connsiteY0" fmla="*/ 360530 h 360530"/>
              <a:gd name="connsiteX1" fmla="*/ 1235124 w 3355810"/>
              <a:gd name="connsiteY1" fmla="*/ 11003 h 360530"/>
              <a:gd name="connsiteX2" fmla="*/ 3355810 w 3355810"/>
              <a:gd name="connsiteY2" fmla="*/ 80908 h 360530"/>
              <a:gd name="connsiteX0" fmla="*/ 126034 w 3481844"/>
              <a:gd name="connsiteY0" fmla="*/ 361226 h 395522"/>
              <a:gd name="connsiteX1" fmla="*/ 79425 w 3481844"/>
              <a:gd name="connsiteY1" fmla="*/ 373167 h 395522"/>
              <a:gd name="connsiteX2" fmla="*/ 1361158 w 3481844"/>
              <a:gd name="connsiteY2" fmla="*/ 11699 h 395522"/>
              <a:gd name="connsiteX3" fmla="*/ 3481844 w 3481844"/>
              <a:gd name="connsiteY3" fmla="*/ 81604 h 395522"/>
              <a:gd name="connsiteX0" fmla="*/ 126034 w 3481844"/>
              <a:gd name="connsiteY0" fmla="*/ 361226 h 395522"/>
              <a:gd name="connsiteX1" fmla="*/ 79425 w 3481844"/>
              <a:gd name="connsiteY1" fmla="*/ 373167 h 395522"/>
              <a:gd name="connsiteX2" fmla="*/ 1361158 w 3481844"/>
              <a:gd name="connsiteY2" fmla="*/ 11699 h 395522"/>
              <a:gd name="connsiteX3" fmla="*/ 3481844 w 3481844"/>
              <a:gd name="connsiteY3" fmla="*/ 81604 h 395522"/>
              <a:gd name="connsiteX0" fmla="*/ 259695 w 3615505"/>
              <a:gd name="connsiteY0" fmla="*/ 361226 h 373167"/>
              <a:gd name="connsiteX1" fmla="*/ 213086 w 3615505"/>
              <a:gd name="connsiteY1" fmla="*/ 373167 h 373167"/>
              <a:gd name="connsiteX2" fmla="*/ 1494819 w 3615505"/>
              <a:gd name="connsiteY2" fmla="*/ 11699 h 373167"/>
              <a:gd name="connsiteX3" fmla="*/ 3615505 w 3615505"/>
              <a:gd name="connsiteY3" fmla="*/ 81604 h 373167"/>
              <a:gd name="connsiteX0" fmla="*/ 259695 w 3615505"/>
              <a:gd name="connsiteY0" fmla="*/ 361226 h 373167"/>
              <a:gd name="connsiteX1" fmla="*/ 213086 w 3615505"/>
              <a:gd name="connsiteY1" fmla="*/ 373167 h 373167"/>
              <a:gd name="connsiteX2" fmla="*/ 1494819 w 3615505"/>
              <a:gd name="connsiteY2" fmla="*/ 11699 h 373167"/>
              <a:gd name="connsiteX3" fmla="*/ 3615505 w 3615505"/>
              <a:gd name="connsiteY3" fmla="*/ 81604 h 373167"/>
              <a:gd name="connsiteX0" fmla="*/ 259695 w 3615505"/>
              <a:gd name="connsiteY0" fmla="*/ 293406 h 305347"/>
              <a:gd name="connsiteX1" fmla="*/ 213086 w 3615505"/>
              <a:gd name="connsiteY1" fmla="*/ 305347 h 305347"/>
              <a:gd name="connsiteX2" fmla="*/ 1506471 w 3615505"/>
              <a:gd name="connsiteY2" fmla="*/ 24916 h 305347"/>
              <a:gd name="connsiteX3" fmla="*/ 3615505 w 3615505"/>
              <a:gd name="connsiteY3" fmla="*/ 13784 h 305347"/>
              <a:gd name="connsiteX0" fmla="*/ 259695 w 3615505"/>
              <a:gd name="connsiteY0" fmla="*/ 282152 h 294093"/>
              <a:gd name="connsiteX1" fmla="*/ 213086 w 3615505"/>
              <a:gd name="connsiteY1" fmla="*/ 294093 h 294093"/>
              <a:gd name="connsiteX2" fmla="*/ 1506471 w 3615505"/>
              <a:gd name="connsiteY2" fmla="*/ 13662 h 294093"/>
              <a:gd name="connsiteX3" fmla="*/ 3615505 w 3615505"/>
              <a:gd name="connsiteY3" fmla="*/ 2530 h 294093"/>
              <a:gd name="connsiteX0" fmla="*/ 0 w 3355810"/>
              <a:gd name="connsiteY0" fmla="*/ 282152 h 282152"/>
              <a:gd name="connsiteX1" fmla="*/ 1246776 w 3355810"/>
              <a:gd name="connsiteY1" fmla="*/ 13662 h 282152"/>
              <a:gd name="connsiteX2" fmla="*/ 3355810 w 3355810"/>
              <a:gd name="connsiteY2" fmla="*/ 2530 h 282152"/>
              <a:gd name="connsiteX0" fmla="*/ 0 w 3775287"/>
              <a:gd name="connsiteY0" fmla="*/ 362077 h 362077"/>
              <a:gd name="connsiteX1" fmla="*/ 1666253 w 3775287"/>
              <a:gd name="connsiteY1" fmla="*/ 28758 h 362077"/>
              <a:gd name="connsiteX2" fmla="*/ 3775287 w 3775287"/>
              <a:gd name="connsiteY2" fmla="*/ 17626 h 362077"/>
              <a:gd name="connsiteX0" fmla="*/ 0 w 3775287"/>
              <a:gd name="connsiteY0" fmla="*/ 362077 h 362077"/>
              <a:gd name="connsiteX1" fmla="*/ 1666253 w 3775287"/>
              <a:gd name="connsiteY1" fmla="*/ 28758 h 362077"/>
              <a:gd name="connsiteX2" fmla="*/ 3775287 w 3775287"/>
              <a:gd name="connsiteY2" fmla="*/ 17626 h 362077"/>
              <a:gd name="connsiteX0" fmla="*/ 0 w 3775287"/>
              <a:gd name="connsiteY0" fmla="*/ 344451 h 344451"/>
              <a:gd name="connsiteX1" fmla="*/ 1270081 w 3775287"/>
              <a:gd name="connsiteY1" fmla="*/ 70559 h 344451"/>
              <a:gd name="connsiteX2" fmla="*/ 3775287 w 3775287"/>
              <a:gd name="connsiteY2" fmla="*/ 0 h 344451"/>
              <a:gd name="connsiteX0" fmla="*/ 0 w 3763635"/>
              <a:gd name="connsiteY0" fmla="*/ 294290 h 294290"/>
              <a:gd name="connsiteX1" fmla="*/ 1270081 w 3763635"/>
              <a:gd name="connsiteY1" fmla="*/ 20398 h 294290"/>
              <a:gd name="connsiteX2" fmla="*/ 3763635 w 3763635"/>
              <a:gd name="connsiteY2" fmla="*/ 20071 h 294290"/>
              <a:gd name="connsiteX0" fmla="*/ 0 w 3763635"/>
              <a:gd name="connsiteY0" fmla="*/ 313712 h 313712"/>
              <a:gd name="connsiteX1" fmla="*/ 1270081 w 3763635"/>
              <a:gd name="connsiteY1" fmla="*/ 39820 h 313712"/>
              <a:gd name="connsiteX2" fmla="*/ 3763635 w 3763635"/>
              <a:gd name="connsiteY2" fmla="*/ 1676 h 313712"/>
              <a:gd name="connsiteX0" fmla="*/ 0 w 3798592"/>
              <a:gd name="connsiteY0" fmla="*/ 322954 h 322954"/>
              <a:gd name="connsiteX1" fmla="*/ 1270081 w 3798592"/>
              <a:gd name="connsiteY1" fmla="*/ 49062 h 322954"/>
              <a:gd name="connsiteX2" fmla="*/ 3798592 w 3798592"/>
              <a:gd name="connsiteY2" fmla="*/ 113 h 322954"/>
              <a:gd name="connsiteX0" fmla="*/ 0 w 3798592"/>
              <a:gd name="connsiteY0" fmla="*/ 485369 h 485369"/>
              <a:gd name="connsiteX1" fmla="*/ 1270081 w 3798592"/>
              <a:gd name="connsiteY1" fmla="*/ 211477 h 485369"/>
              <a:gd name="connsiteX2" fmla="*/ 3483984 w 3798592"/>
              <a:gd name="connsiteY2" fmla="*/ 283 h 485369"/>
              <a:gd name="connsiteX3" fmla="*/ 3798592 w 3798592"/>
              <a:gd name="connsiteY3" fmla="*/ 162528 h 485369"/>
              <a:gd name="connsiteX0" fmla="*/ 0 w 3798592"/>
              <a:gd name="connsiteY0" fmla="*/ 322841 h 322841"/>
              <a:gd name="connsiteX1" fmla="*/ 1270081 w 3798592"/>
              <a:gd name="connsiteY1" fmla="*/ 48949 h 322841"/>
              <a:gd name="connsiteX2" fmla="*/ 3798592 w 3798592"/>
              <a:gd name="connsiteY2" fmla="*/ 0 h 322841"/>
              <a:gd name="connsiteX0" fmla="*/ 0 w 3798592"/>
              <a:gd name="connsiteY0" fmla="*/ 297714 h 297714"/>
              <a:gd name="connsiteX1" fmla="*/ 1270081 w 3798592"/>
              <a:gd name="connsiteY1" fmla="*/ 23822 h 297714"/>
              <a:gd name="connsiteX2" fmla="*/ 3798592 w 3798592"/>
              <a:gd name="connsiteY2" fmla="*/ 7288 h 297714"/>
              <a:gd name="connsiteX0" fmla="*/ 0 w 3798592"/>
              <a:gd name="connsiteY0" fmla="*/ 300915 h 300915"/>
              <a:gd name="connsiteX1" fmla="*/ 1270081 w 3798592"/>
              <a:gd name="connsiteY1" fmla="*/ 27023 h 300915"/>
              <a:gd name="connsiteX2" fmla="*/ 3798592 w 3798592"/>
              <a:gd name="connsiteY2" fmla="*/ 10489 h 300915"/>
              <a:gd name="connsiteX0" fmla="*/ 0 w 3798592"/>
              <a:gd name="connsiteY0" fmla="*/ 290781 h 290781"/>
              <a:gd name="connsiteX1" fmla="*/ 1200168 w 3798592"/>
              <a:gd name="connsiteY1" fmla="*/ 43901 h 290781"/>
              <a:gd name="connsiteX2" fmla="*/ 3798592 w 3798592"/>
              <a:gd name="connsiteY2" fmla="*/ 355 h 290781"/>
              <a:gd name="connsiteX0" fmla="*/ 0 w 3798592"/>
              <a:gd name="connsiteY0" fmla="*/ 290436 h 290436"/>
              <a:gd name="connsiteX1" fmla="*/ 1200168 w 3798592"/>
              <a:gd name="connsiteY1" fmla="*/ 43556 h 290436"/>
              <a:gd name="connsiteX2" fmla="*/ 3798592 w 3798592"/>
              <a:gd name="connsiteY2" fmla="*/ 10 h 290436"/>
              <a:gd name="connsiteX0" fmla="*/ 0 w 3798592"/>
              <a:gd name="connsiteY0" fmla="*/ 291471 h 291471"/>
              <a:gd name="connsiteX1" fmla="*/ 1200168 w 3798592"/>
              <a:gd name="connsiteY1" fmla="*/ 44591 h 291471"/>
              <a:gd name="connsiteX2" fmla="*/ 3798592 w 3798592"/>
              <a:gd name="connsiteY2" fmla="*/ 1045 h 291471"/>
              <a:gd name="connsiteX0" fmla="*/ 0 w 3798592"/>
              <a:gd name="connsiteY0" fmla="*/ 290438 h 290438"/>
              <a:gd name="connsiteX1" fmla="*/ 1153559 w 3798592"/>
              <a:gd name="connsiteY1" fmla="*/ 75973 h 290438"/>
              <a:gd name="connsiteX2" fmla="*/ 3798592 w 3798592"/>
              <a:gd name="connsiteY2" fmla="*/ 12 h 290438"/>
              <a:gd name="connsiteX0" fmla="*/ 0 w 3798592"/>
              <a:gd name="connsiteY0" fmla="*/ 290430 h 290430"/>
              <a:gd name="connsiteX1" fmla="*/ 1106950 w 3798592"/>
              <a:gd name="connsiteY1" fmla="*/ 135392 h 290430"/>
              <a:gd name="connsiteX2" fmla="*/ 3798592 w 3798592"/>
              <a:gd name="connsiteY2" fmla="*/ 4 h 290430"/>
              <a:gd name="connsiteX0" fmla="*/ 0 w 3798592"/>
              <a:gd name="connsiteY0" fmla="*/ 290430 h 290430"/>
              <a:gd name="connsiteX1" fmla="*/ 1106950 w 3798592"/>
              <a:gd name="connsiteY1" fmla="*/ 135392 h 290430"/>
              <a:gd name="connsiteX2" fmla="*/ 3798592 w 3798592"/>
              <a:gd name="connsiteY2" fmla="*/ 4 h 290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98592" h="290430">
                <a:moveTo>
                  <a:pt x="0" y="290430"/>
                </a:moveTo>
                <a:cubicBezTo>
                  <a:pt x="854003" y="288520"/>
                  <a:pt x="846719" y="210808"/>
                  <a:pt x="1106950" y="135392"/>
                </a:cubicBezTo>
                <a:cubicBezTo>
                  <a:pt x="1367181" y="59976"/>
                  <a:pt x="1768696" y="-603"/>
                  <a:pt x="3798592" y="4"/>
                </a:cubicBezTo>
              </a:path>
            </a:pathLst>
          </a:custGeom>
          <a:ln w="19050" cmpd="sng">
            <a:solidFill>
              <a:schemeClr val="tx1"/>
            </a:solidFill>
            <a:prstDash val="dashDot"/>
            <a:headEnd type="triangle"/>
            <a:tailEnd type="triangle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59" name="Freeform 58"/>
          <p:cNvSpPr/>
          <p:nvPr/>
        </p:nvSpPr>
        <p:spPr>
          <a:xfrm>
            <a:off x="6192000" y="1944000"/>
            <a:ext cx="1260000" cy="576528"/>
          </a:xfrm>
          <a:custGeom>
            <a:avLst/>
            <a:gdLst>
              <a:gd name="connsiteX0" fmla="*/ 0 w 3355810"/>
              <a:gd name="connsiteY0" fmla="*/ 360530 h 360530"/>
              <a:gd name="connsiteX1" fmla="*/ 1235124 w 3355810"/>
              <a:gd name="connsiteY1" fmla="*/ 11003 h 360530"/>
              <a:gd name="connsiteX2" fmla="*/ 3355810 w 3355810"/>
              <a:gd name="connsiteY2" fmla="*/ 80908 h 360530"/>
              <a:gd name="connsiteX0" fmla="*/ 126034 w 3481844"/>
              <a:gd name="connsiteY0" fmla="*/ 361226 h 395522"/>
              <a:gd name="connsiteX1" fmla="*/ 79425 w 3481844"/>
              <a:gd name="connsiteY1" fmla="*/ 373167 h 395522"/>
              <a:gd name="connsiteX2" fmla="*/ 1361158 w 3481844"/>
              <a:gd name="connsiteY2" fmla="*/ 11699 h 395522"/>
              <a:gd name="connsiteX3" fmla="*/ 3481844 w 3481844"/>
              <a:gd name="connsiteY3" fmla="*/ 81604 h 395522"/>
              <a:gd name="connsiteX0" fmla="*/ 126034 w 3481844"/>
              <a:gd name="connsiteY0" fmla="*/ 361226 h 395522"/>
              <a:gd name="connsiteX1" fmla="*/ 79425 w 3481844"/>
              <a:gd name="connsiteY1" fmla="*/ 373167 h 395522"/>
              <a:gd name="connsiteX2" fmla="*/ 1361158 w 3481844"/>
              <a:gd name="connsiteY2" fmla="*/ 11699 h 395522"/>
              <a:gd name="connsiteX3" fmla="*/ 3481844 w 3481844"/>
              <a:gd name="connsiteY3" fmla="*/ 81604 h 395522"/>
              <a:gd name="connsiteX0" fmla="*/ 259695 w 3615505"/>
              <a:gd name="connsiteY0" fmla="*/ 361226 h 373167"/>
              <a:gd name="connsiteX1" fmla="*/ 213086 w 3615505"/>
              <a:gd name="connsiteY1" fmla="*/ 373167 h 373167"/>
              <a:gd name="connsiteX2" fmla="*/ 1494819 w 3615505"/>
              <a:gd name="connsiteY2" fmla="*/ 11699 h 373167"/>
              <a:gd name="connsiteX3" fmla="*/ 3615505 w 3615505"/>
              <a:gd name="connsiteY3" fmla="*/ 81604 h 373167"/>
              <a:gd name="connsiteX0" fmla="*/ 259695 w 3615505"/>
              <a:gd name="connsiteY0" fmla="*/ 361226 h 373167"/>
              <a:gd name="connsiteX1" fmla="*/ 213086 w 3615505"/>
              <a:gd name="connsiteY1" fmla="*/ 373167 h 373167"/>
              <a:gd name="connsiteX2" fmla="*/ 1494819 w 3615505"/>
              <a:gd name="connsiteY2" fmla="*/ 11699 h 373167"/>
              <a:gd name="connsiteX3" fmla="*/ 3615505 w 3615505"/>
              <a:gd name="connsiteY3" fmla="*/ 81604 h 373167"/>
              <a:gd name="connsiteX0" fmla="*/ 259695 w 3615505"/>
              <a:gd name="connsiteY0" fmla="*/ 293406 h 305347"/>
              <a:gd name="connsiteX1" fmla="*/ 213086 w 3615505"/>
              <a:gd name="connsiteY1" fmla="*/ 305347 h 305347"/>
              <a:gd name="connsiteX2" fmla="*/ 1506471 w 3615505"/>
              <a:gd name="connsiteY2" fmla="*/ 24916 h 305347"/>
              <a:gd name="connsiteX3" fmla="*/ 3615505 w 3615505"/>
              <a:gd name="connsiteY3" fmla="*/ 13784 h 305347"/>
              <a:gd name="connsiteX0" fmla="*/ 259695 w 3615505"/>
              <a:gd name="connsiteY0" fmla="*/ 282152 h 294093"/>
              <a:gd name="connsiteX1" fmla="*/ 213086 w 3615505"/>
              <a:gd name="connsiteY1" fmla="*/ 294093 h 294093"/>
              <a:gd name="connsiteX2" fmla="*/ 1506471 w 3615505"/>
              <a:gd name="connsiteY2" fmla="*/ 13662 h 294093"/>
              <a:gd name="connsiteX3" fmla="*/ 3615505 w 3615505"/>
              <a:gd name="connsiteY3" fmla="*/ 2530 h 294093"/>
              <a:gd name="connsiteX0" fmla="*/ 0 w 3355810"/>
              <a:gd name="connsiteY0" fmla="*/ 282152 h 282152"/>
              <a:gd name="connsiteX1" fmla="*/ 1246776 w 3355810"/>
              <a:gd name="connsiteY1" fmla="*/ 13662 h 282152"/>
              <a:gd name="connsiteX2" fmla="*/ 3355810 w 3355810"/>
              <a:gd name="connsiteY2" fmla="*/ 2530 h 282152"/>
              <a:gd name="connsiteX0" fmla="*/ 0 w 3775287"/>
              <a:gd name="connsiteY0" fmla="*/ 362077 h 362077"/>
              <a:gd name="connsiteX1" fmla="*/ 1666253 w 3775287"/>
              <a:gd name="connsiteY1" fmla="*/ 28758 h 362077"/>
              <a:gd name="connsiteX2" fmla="*/ 3775287 w 3775287"/>
              <a:gd name="connsiteY2" fmla="*/ 17626 h 362077"/>
              <a:gd name="connsiteX0" fmla="*/ 0 w 3775287"/>
              <a:gd name="connsiteY0" fmla="*/ 362077 h 362077"/>
              <a:gd name="connsiteX1" fmla="*/ 1666253 w 3775287"/>
              <a:gd name="connsiteY1" fmla="*/ 28758 h 362077"/>
              <a:gd name="connsiteX2" fmla="*/ 3775287 w 3775287"/>
              <a:gd name="connsiteY2" fmla="*/ 17626 h 362077"/>
              <a:gd name="connsiteX0" fmla="*/ 0 w 3775287"/>
              <a:gd name="connsiteY0" fmla="*/ 344451 h 344451"/>
              <a:gd name="connsiteX1" fmla="*/ 1270081 w 3775287"/>
              <a:gd name="connsiteY1" fmla="*/ 70559 h 344451"/>
              <a:gd name="connsiteX2" fmla="*/ 3775287 w 3775287"/>
              <a:gd name="connsiteY2" fmla="*/ 0 h 344451"/>
              <a:gd name="connsiteX0" fmla="*/ 0 w 3763635"/>
              <a:gd name="connsiteY0" fmla="*/ 294290 h 294290"/>
              <a:gd name="connsiteX1" fmla="*/ 1270081 w 3763635"/>
              <a:gd name="connsiteY1" fmla="*/ 20398 h 294290"/>
              <a:gd name="connsiteX2" fmla="*/ 3763635 w 3763635"/>
              <a:gd name="connsiteY2" fmla="*/ 20071 h 294290"/>
              <a:gd name="connsiteX0" fmla="*/ 0 w 3763635"/>
              <a:gd name="connsiteY0" fmla="*/ 313712 h 313712"/>
              <a:gd name="connsiteX1" fmla="*/ 1270081 w 3763635"/>
              <a:gd name="connsiteY1" fmla="*/ 39820 h 313712"/>
              <a:gd name="connsiteX2" fmla="*/ 3763635 w 3763635"/>
              <a:gd name="connsiteY2" fmla="*/ 1676 h 313712"/>
              <a:gd name="connsiteX0" fmla="*/ 0 w 3798592"/>
              <a:gd name="connsiteY0" fmla="*/ 322954 h 322954"/>
              <a:gd name="connsiteX1" fmla="*/ 1270081 w 3798592"/>
              <a:gd name="connsiteY1" fmla="*/ 49062 h 322954"/>
              <a:gd name="connsiteX2" fmla="*/ 3798592 w 3798592"/>
              <a:gd name="connsiteY2" fmla="*/ 113 h 322954"/>
              <a:gd name="connsiteX0" fmla="*/ 0 w 3798592"/>
              <a:gd name="connsiteY0" fmla="*/ 485369 h 485369"/>
              <a:gd name="connsiteX1" fmla="*/ 1270081 w 3798592"/>
              <a:gd name="connsiteY1" fmla="*/ 211477 h 485369"/>
              <a:gd name="connsiteX2" fmla="*/ 3483984 w 3798592"/>
              <a:gd name="connsiteY2" fmla="*/ 283 h 485369"/>
              <a:gd name="connsiteX3" fmla="*/ 3798592 w 3798592"/>
              <a:gd name="connsiteY3" fmla="*/ 162528 h 485369"/>
              <a:gd name="connsiteX0" fmla="*/ 0 w 3798592"/>
              <a:gd name="connsiteY0" fmla="*/ 322841 h 322841"/>
              <a:gd name="connsiteX1" fmla="*/ 1270081 w 3798592"/>
              <a:gd name="connsiteY1" fmla="*/ 48949 h 322841"/>
              <a:gd name="connsiteX2" fmla="*/ 3798592 w 3798592"/>
              <a:gd name="connsiteY2" fmla="*/ 0 h 322841"/>
              <a:gd name="connsiteX0" fmla="*/ 0 w 3798592"/>
              <a:gd name="connsiteY0" fmla="*/ 297714 h 297714"/>
              <a:gd name="connsiteX1" fmla="*/ 1270081 w 3798592"/>
              <a:gd name="connsiteY1" fmla="*/ 23822 h 297714"/>
              <a:gd name="connsiteX2" fmla="*/ 3798592 w 3798592"/>
              <a:gd name="connsiteY2" fmla="*/ 7288 h 297714"/>
              <a:gd name="connsiteX0" fmla="*/ 0 w 3798592"/>
              <a:gd name="connsiteY0" fmla="*/ 300915 h 300915"/>
              <a:gd name="connsiteX1" fmla="*/ 1270081 w 3798592"/>
              <a:gd name="connsiteY1" fmla="*/ 27023 h 300915"/>
              <a:gd name="connsiteX2" fmla="*/ 3798592 w 3798592"/>
              <a:gd name="connsiteY2" fmla="*/ 10489 h 300915"/>
              <a:gd name="connsiteX0" fmla="*/ 0 w 3798592"/>
              <a:gd name="connsiteY0" fmla="*/ 290781 h 290781"/>
              <a:gd name="connsiteX1" fmla="*/ 1200168 w 3798592"/>
              <a:gd name="connsiteY1" fmla="*/ 43901 h 290781"/>
              <a:gd name="connsiteX2" fmla="*/ 3798592 w 3798592"/>
              <a:gd name="connsiteY2" fmla="*/ 355 h 290781"/>
              <a:gd name="connsiteX0" fmla="*/ 0 w 3798592"/>
              <a:gd name="connsiteY0" fmla="*/ 290436 h 290436"/>
              <a:gd name="connsiteX1" fmla="*/ 1200168 w 3798592"/>
              <a:gd name="connsiteY1" fmla="*/ 43556 h 290436"/>
              <a:gd name="connsiteX2" fmla="*/ 3798592 w 3798592"/>
              <a:gd name="connsiteY2" fmla="*/ 10 h 290436"/>
              <a:gd name="connsiteX0" fmla="*/ 0 w 3798592"/>
              <a:gd name="connsiteY0" fmla="*/ 291471 h 291471"/>
              <a:gd name="connsiteX1" fmla="*/ 1200168 w 3798592"/>
              <a:gd name="connsiteY1" fmla="*/ 44591 h 291471"/>
              <a:gd name="connsiteX2" fmla="*/ 3798592 w 3798592"/>
              <a:gd name="connsiteY2" fmla="*/ 1045 h 291471"/>
              <a:gd name="connsiteX0" fmla="*/ 0 w 3798592"/>
              <a:gd name="connsiteY0" fmla="*/ 290438 h 290438"/>
              <a:gd name="connsiteX1" fmla="*/ 1153559 w 3798592"/>
              <a:gd name="connsiteY1" fmla="*/ 75973 h 290438"/>
              <a:gd name="connsiteX2" fmla="*/ 3798592 w 3798592"/>
              <a:gd name="connsiteY2" fmla="*/ 12 h 290438"/>
              <a:gd name="connsiteX0" fmla="*/ 0 w 3798592"/>
              <a:gd name="connsiteY0" fmla="*/ 290430 h 290430"/>
              <a:gd name="connsiteX1" fmla="*/ 1106950 w 3798592"/>
              <a:gd name="connsiteY1" fmla="*/ 135392 h 290430"/>
              <a:gd name="connsiteX2" fmla="*/ 3798592 w 3798592"/>
              <a:gd name="connsiteY2" fmla="*/ 4 h 290430"/>
              <a:gd name="connsiteX0" fmla="*/ 0 w 3798592"/>
              <a:gd name="connsiteY0" fmla="*/ 290430 h 290430"/>
              <a:gd name="connsiteX1" fmla="*/ 1106950 w 3798592"/>
              <a:gd name="connsiteY1" fmla="*/ 135392 h 290430"/>
              <a:gd name="connsiteX2" fmla="*/ 3798592 w 3798592"/>
              <a:gd name="connsiteY2" fmla="*/ 4 h 290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98592" h="290430">
                <a:moveTo>
                  <a:pt x="0" y="290430"/>
                </a:moveTo>
                <a:cubicBezTo>
                  <a:pt x="854003" y="288520"/>
                  <a:pt x="846719" y="210808"/>
                  <a:pt x="1106950" y="135392"/>
                </a:cubicBezTo>
                <a:cubicBezTo>
                  <a:pt x="1367181" y="59976"/>
                  <a:pt x="1768696" y="-603"/>
                  <a:pt x="3798592" y="4"/>
                </a:cubicBezTo>
              </a:path>
            </a:pathLst>
          </a:custGeom>
          <a:ln w="19050" cmpd="sng">
            <a:solidFill>
              <a:schemeClr val="tx1"/>
            </a:solidFill>
            <a:prstDash val="dashDot"/>
            <a:headEnd type="triangle"/>
            <a:tailEnd type="triangle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382000" cy="1143000"/>
          </a:xfrm>
        </p:spPr>
        <p:txBody>
          <a:bodyPr/>
          <a:lstStyle/>
          <a:p>
            <a:r>
              <a:rPr lang="en-US" dirty="0" smtClean="0"/>
              <a:t>Complete set of OmniRAN reference </a:t>
            </a:r>
            <a:r>
              <a:rPr lang="en-US" dirty="0" smtClean="0"/>
              <a:t>points</a:t>
            </a:r>
            <a:endParaRPr lang="en-US" dirty="0"/>
          </a:p>
        </p:txBody>
      </p:sp>
      <p:grpSp>
        <p:nvGrpSpPr>
          <p:cNvPr id="3" name="Group 123"/>
          <p:cNvGrpSpPr/>
          <p:nvPr/>
        </p:nvGrpSpPr>
        <p:grpSpPr>
          <a:xfrm>
            <a:off x="2124075" y="1733550"/>
            <a:ext cx="1000125" cy="990600"/>
            <a:chOff x="7315200" y="3886200"/>
            <a:chExt cx="1000125" cy="990600"/>
          </a:xfrm>
        </p:grpSpPr>
        <p:sp>
          <p:nvSpPr>
            <p:cNvPr id="8" name="AutoShape 154"/>
            <p:cNvSpPr>
              <a:spLocks noChangeArrowheads="1"/>
            </p:cNvSpPr>
            <p:nvPr/>
          </p:nvSpPr>
          <p:spPr bwMode="auto">
            <a:xfrm>
              <a:off x="7315200" y="3886200"/>
              <a:ext cx="1000125" cy="990600"/>
            </a:xfrm>
            <a:prstGeom prst="flowChartAlternateProcess">
              <a:avLst/>
            </a:prstGeom>
            <a:solidFill>
              <a:srgbClr val="A7E8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anchor="ctr"/>
            <a:lstStyle/>
            <a:p>
              <a:endParaRPr lang="en-US" sz="1600" b="1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5" name="Group 158"/>
            <p:cNvGrpSpPr>
              <a:grpSpLocks noChangeAspect="1"/>
            </p:cNvGrpSpPr>
            <p:nvPr/>
          </p:nvGrpSpPr>
          <p:grpSpPr bwMode="auto">
            <a:xfrm flipH="1">
              <a:off x="7696199" y="4259473"/>
              <a:ext cx="411161" cy="494972"/>
              <a:chOff x="5" y="2480"/>
              <a:chExt cx="237" cy="430"/>
            </a:xfrm>
          </p:grpSpPr>
          <p:grpSp>
            <p:nvGrpSpPr>
              <p:cNvPr id="9" name="Group 159"/>
              <p:cNvGrpSpPr>
                <a:grpSpLocks noChangeAspect="1"/>
              </p:cNvGrpSpPr>
              <p:nvPr/>
            </p:nvGrpSpPr>
            <p:grpSpPr bwMode="auto">
              <a:xfrm>
                <a:off x="5" y="2521"/>
                <a:ext cx="145" cy="389"/>
                <a:chOff x="5" y="2521"/>
                <a:chExt cx="145" cy="389"/>
              </a:xfrm>
            </p:grpSpPr>
            <p:grpSp>
              <p:nvGrpSpPr>
                <p:cNvPr id="11" name="Group 160"/>
                <p:cNvGrpSpPr>
                  <a:grpSpLocks noChangeAspect="1"/>
                </p:cNvGrpSpPr>
                <p:nvPr/>
              </p:nvGrpSpPr>
              <p:grpSpPr bwMode="auto">
                <a:xfrm>
                  <a:off x="7" y="2654"/>
                  <a:ext cx="143" cy="256"/>
                  <a:chOff x="7" y="2654"/>
                  <a:chExt cx="143" cy="256"/>
                </a:xfrm>
              </p:grpSpPr>
              <p:grpSp>
                <p:nvGrpSpPr>
                  <p:cNvPr id="12" name="Group 161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7" y="2661"/>
                    <a:ext cx="93" cy="247"/>
                    <a:chOff x="7" y="2661"/>
                    <a:chExt cx="93" cy="247"/>
                  </a:xfrm>
                </p:grpSpPr>
                <p:sp>
                  <p:nvSpPr>
                    <p:cNvPr id="32" name="Line 162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44" y="2661"/>
                      <a:ext cx="33" cy="1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600" b="1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3" name="Line 163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34" y="2664"/>
                      <a:ext cx="42" cy="51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600" b="1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4" name="Line 164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3" y="2716"/>
                      <a:ext cx="57" cy="110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600" b="1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5" name="Line 165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7" y="2824"/>
                      <a:ext cx="83" cy="84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600" b="1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6" name="Line 166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9" y="2824"/>
                      <a:ext cx="81" cy="84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600" b="1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7" name="Line 167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17" y="2716"/>
                      <a:ext cx="64" cy="108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600" b="1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8" name="Line 168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44" y="2661"/>
                      <a:ext cx="39" cy="58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600" b="1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</p:grpSp>
              <p:sp>
                <p:nvSpPr>
                  <p:cNvPr id="25" name="Line 169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97" y="2808"/>
                    <a:ext cx="34" cy="102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26" name="Line 170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84" y="2718"/>
                    <a:ext cx="48" cy="91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27" name="Line 171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84" y="2655"/>
                    <a:ext cx="12" cy="63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28" name="Line 172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78" y="2654"/>
                    <a:ext cx="20" cy="9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29" name="Line 173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79" y="2663"/>
                    <a:ext cx="30" cy="45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30" name="Line 174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93" y="2708"/>
                    <a:ext cx="13" cy="117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31" name="Line 175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93" y="2824"/>
                    <a:ext cx="57" cy="54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grpSp>
              <p:nvGrpSpPr>
                <p:cNvPr id="16" name="Group 176"/>
                <p:cNvGrpSpPr>
                  <a:grpSpLocks noChangeAspect="1"/>
                </p:cNvGrpSpPr>
                <p:nvPr/>
              </p:nvGrpSpPr>
              <p:grpSpPr bwMode="auto">
                <a:xfrm>
                  <a:off x="5" y="2533"/>
                  <a:ext cx="141" cy="374"/>
                  <a:chOff x="5" y="2533"/>
                  <a:chExt cx="141" cy="374"/>
                </a:xfrm>
              </p:grpSpPr>
              <p:sp>
                <p:nvSpPr>
                  <p:cNvPr id="19" name="Line 177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5" y="2533"/>
                    <a:ext cx="55" cy="371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20" name="Line 178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2" y="2544"/>
                    <a:ext cx="35" cy="363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21" name="Line 179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98" y="2876"/>
                    <a:ext cx="48" cy="30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22" name="Line 180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9" y="2541"/>
                    <a:ext cx="77" cy="337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23" name="Line 181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7" y="2904"/>
                    <a:ext cx="93" cy="1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sp>
              <p:nvSpPr>
                <p:cNvPr id="18" name="Oval 182"/>
                <p:cNvSpPr>
                  <a:spLocks noChangeAspect="1" noChangeArrowheads="1"/>
                </p:cNvSpPr>
                <p:nvPr/>
              </p:nvSpPr>
              <p:spPr bwMode="auto">
                <a:xfrm>
                  <a:off x="48" y="2521"/>
                  <a:ext cx="39" cy="45"/>
                </a:xfrm>
                <a:prstGeom prst="ellipse">
                  <a:avLst/>
                </a:prstGeom>
                <a:solidFill>
                  <a:srgbClr val="FFFF00">
                    <a:alpha val="50000"/>
                  </a:srgbClr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13" name="Arc 183"/>
              <p:cNvSpPr>
                <a:spLocks noChangeAspect="1"/>
              </p:cNvSpPr>
              <p:nvPr/>
            </p:nvSpPr>
            <p:spPr bwMode="auto">
              <a:xfrm>
                <a:off x="152" y="2480"/>
                <a:ext cx="90" cy="198"/>
              </a:xfrm>
              <a:custGeom>
                <a:avLst/>
                <a:gdLst>
                  <a:gd name="G0" fmla="+- 0 0 0"/>
                  <a:gd name="G1" fmla="+- 21172 0 0"/>
                  <a:gd name="G2" fmla="+- 21600 0 0"/>
                  <a:gd name="T0" fmla="*/ 4276 w 21600"/>
                  <a:gd name="T1" fmla="*/ 0 h 42015"/>
                  <a:gd name="T2" fmla="*/ 5669 w 21600"/>
                  <a:gd name="T3" fmla="*/ 42015 h 42015"/>
                  <a:gd name="T4" fmla="*/ 0 w 21600"/>
                  <a:gd name="T5" fmla="*/ 21172 h 420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2015" fill="none" extrusionOk="0">
                    <a:moveTo>
                      <a:pt x="4276" y="-1"/>
                    </a:moveTo>
                    <a:cubicBezTo>
                      <a:pt x="14353" y="2034"/>
                      <a:pt x="21600" y="10891"/>
                      <a:pt x="21600" y="21172"/>
                    </a:cubicBezTo>
                    <a:cubicBezTo>
                      <a:pt x="21600" y="30918"/>
                      <a:pt x="15073" y="39456"/>
                      <a:pt x="5668" y="42014"/>
                    </a:cubicBezTo>
                  </a:path>
                  <a:path w="21600" h="42015" stroke="0" extrusionOk="0">
                    <a:moveTo>
                      <a:pt x="4276" y="-1"/>
                    </a:moveTo>
                    <a:cubicBezTo>
                      <a:pt x="14353" y="2034"/>
                      <a:pt x="21600" y="10891"/>
                      <a:pt x="21600" y="21172"/>
                    </a:cubicBezTo>
                    <a:cubicBezTo>
                      <a:pt x="21600" y="30918"/>
                      <a:pt x="15073" y="39456"/>
                      <a:pt x="5668" y="42014"/>
                    </a:cubicBezTo>
                    <a:lnTo>
                      <a:pt x="0" y="21172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 b="1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" name="Arc 184"/>
              <p:cNvSpPr>
                <a:spLocks noChangeAspect="1"/>
              </p:cNvSpPr>
              <p:nvPr/>
            </p:nvSpPr>
            <p:spPr bwMode="auto">
              <a:xfrm>
                <a:off x="116" y="2508"/>
                <a:ext cx="78" cy="154"/>
              </a:xfrm>
              <a:custGeom>
                <a:avLst/>
                <a:gdLst>
                  <a:gd name="G0" fmla="+- 0 0 0"/>
                  <a:gd name="G1" fmla="+- 21159 0 0"/>
                  <a:gd name="G2" fmla="+- 21600 0 0"/>
                  <a:gd name="T0" fmla="*/ 4340 w 21600"/>
                  <a:gd name="T1" fmla="*/ 0 h 41998"/>
                  <a:gd name="T2" fmla="*/ 5682 w 21600"/>
                  <a:gd name="T3" fmla="*/ 41998 h 41998"/>
                  <a:gd name="T4" fmla="*/ 0 w 21600"/>
                  <a:gd name="T5" fmla="*/ 21159 h 419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1998" fill="none" extrusionOk="0">
                    <a:moveTo>
                      <a:pt x="4340" y="-1"/>
                    </a:moveTo>
                    <a:cubicBezTo>
                      <a:pt x="14387" y="2060"/>
                      <a:pt x="21600" y="10902"/>
                      <a:pt x="21600" y="21159"/>
                    </a:cubicBezTo>
                    <a:cubicBezTo>
                      <a:pt x="21600" y="30900"/>
                      <a:pt x="15080" y="39435"/>
                      <a:pt x="5682" y="41998"/>
                    </a:cubicBezTo>
                  </a:path>
                  <a:path w="21600" h="41998" stroke="0" extrusionOk="0">
                    <a:moveTo>
                      <a:pt x="4340" y="-1"/>
                    </a:moveTo>
                    <a:cubicBezTo>
                      <a:pt x="14387" y="2060"/>
                      <a:pt x="21600" y="10902"/>
                      <a:pt x="21600" y="21159"/>
                    </a:cubicBezTo>
                    <a:cubicBezTo>
                      <a:pt x="21600" y="30900"/>
                      <a:pt x="15080" y="39435"/>
                      <a:pt x="5682" y="41998"/>
                    </a:cubicBezTo>
                    <a:lnTo>
                      <a:pt x="0" y="21159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 b="1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" name="Arc 185"/>
              <p:cNvSpPr>
                <a:spLocks noChangeAspect="1"/>
              </p:cNvSpPr>
              <p:nvPr/>
            </p:nvSpPr>
            <p:spPr bwMode="auto">
              <a:xfrm>
                <a:off x="102" y="2530"/>
                <a:ext cx="47" cy="117"/>
              </a:xfrm>
              <a:custGeom>
                <a:avLst/>
                <a:gdLst>
                  <a:gd name="G0" fmla="+- 0 0 0"/>
                  <a:gd name="G1" fmla="+- 21206 0 0"/>
                  <a:gd name="G2" fmla="+- 21600 0 0"/>
                  <a:gd name="T0" fmla="*/ 4104 w 21600"/>
                  <a:gd name="T1" fmla="*/ 0 h 42099"/>
                  <a:gd name="T2" fmla="*/ 5483 w 21600"/>
                  <a:gd name="T3" fmla="*/ 42099 h 42099"/>
                  <a:gd name="T4" fmla="*/ 0 w 21600"/>
                  <a:gd name="T5" fmla="*/ 21206 h 420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2099" fill="none" extrusionOk="0">
                    <a:moveTo>
                      <a:pt x="4104" y="-1"/>
                    </a:moveTo>
                    <a:cubicBezTo>
                      <a:pt x="14262" y="1965"/>
                      <a:pt x="21600" y="10859"/>
                      <a:pt x="21600" y="21206"/>
                    </a:cubicBezTo>
                    <a:cubicBezTo>
                      <a:pt x="21600" y="31023"/>
                      <a:pt x="14979" y="39606"/>
                      <a:pt x="5482" y="42098"/>
                    </a:cubicBezTo>
                  </a:path>
                  <a:path w="21600" h="42099" stroke="0" extrusionOk="0">
                    <a:moveTo>
                      <a:pt x="4104" y="-1"/>
                    </a:moveTo>
                    <a:cubicBezTo>
                      <a:pt x="14262" y="1965"/>
                      <a:pt x="21600" y="10859"/>
                      <a:pt x="21600" y="21206"/>
                    </a:cubicBezTo>
                    <a:cubicBezTo>
                      <a:pt x="21600" y="31023"/>
                      <a:pt x="14979" y="39606"/>
                      <a:pt x="5482" y="42098"/>
                    </a:cubicBezTo>
                    <a:lnTo>
                      <a:pt x="0" y="21206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 b="1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39" name="Rectangle 187"/>
            <p:cNvSpPr>
              <a:spLocks noChangeArrowheads="1"/>
            </p:cNvSpPr>
            <p:nvPr/>
          </p:nvSpPr>
          <p:spPr bwMode="auto">
            <a:xfrm>
              <a:off x="7373937" y="3962400"/>
              <a:ext cx="863600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Ctr="1"/>
            <a:lstStyle/>
            <a:p>
              <a:pPr algn="ctr" eaLnBrk="0" hangingPunct="0">
                <a:lnSpc>
                  <a:spcPct val="90000"/>
                </a:lnSpc>
                <a:spcBef>
                  <a:spcPct val="0"/>
                </a:spcBef>
              </a:pPr>
              <a:r>
                <a:rPr lang="de-DE" sz="1600" b="1" dirty="0" smtClean="0">
                  <a:latin typeface="Arial" pitchFamily="34" charset="0"/>
                  <a:cs typeface="Arial" pitchFamily="34" charset="0"/>
                </a:rPr>
                <a:t>Access</a:t>
              </a:r>
              <a:endParaRPr lang="en-US" sz="1600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7" name="Group 122"/>
          <p:cNvGrpSpPr/>
          <p:nvPr/>
        </p:nvGrpSpPr>
        <p:grpSpPr>
          <a:xfrm>
            <a:off x="3886200" y="1733550"/>
            <a:ext cx="990600" cy="990600"/>
            <a:chOff x="7315200" y="2819400"/>
            <a:chExt cx="990600" cy="990600"/>
          </a:xfrm>
        </p:grpSpPr>
        <p:sp>
          <p:nvSpPr>
            <p:cNvPr id="6" name="AutoShape 154"/>
            <p:cNvSpPr>
              <a:spLocks noChangeArrowheads="1"/>
            </p:cNvSpPr>
            <p:nvPr/>
          </p:nvSpPr>
          <p:spPr bwMode="auto">
            <a:xfrm>
              <a:off x="7315200" y="2819400"/>
              <a:ext cx="990600" cy="990600"/>
            </a:xfrm>
            <a:prstGeom prst="flowChartAlternateProcess">
              <a:avLst/>
            </a:prstGeom>
            <a:solidFill>
              <a:srgbClr val="8BB2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anchor="ctr"/>
            <a:lstStyle/>
            <a:p>
              <a:endParaRPr lang="en-US" sz="1600" b="1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0" name="Picture 157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648575" y="3509962"/>
              <a:ext cx="352425" cy="22383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</p:pic>
        <p:sp>
          <p:nvSpPr>
            <p:cNvPr id="40" name="Rectangle 188"/>
            <p:cNvSpPr>
              <a:spLocks noChangeArrowheads="1"/>
            </p:cNvSpPr>
            <p:nvPr/>
          </p:nvSpPr>
          <p:spPr bwMode="auto">
            <a:xfrm>
              <a:off x="7373937" y="2867025"/>
              <a:ext cx="855663" cy="866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Ctr="1"/>
            <a:lstStyle/>
            <a:p>
              <a:pPr algn="ctr" eaLnBrk="0" hangingPunct="0">
                <a:lnSpc>
                  <a:spcPct val="90000"/>
                </a:lnSpc>
                <a:spcBef>
                  <a:spcPct val="0"/>
                </a:spcBef>
              </a:pPr>
              <a:r>
                <a:rPr lang="de-DE" sz="1600" b="1" dirty="0" smtClean="0">
                  <a:latin typeface="Arial" pitchFamily="34" charset="0"/>
                  <a:cs typeface="Arial" pitchFamily="34" charset="0"/>
                </a:rPr>
                <a:t>Core</a:t>
              </a:r>
              <a:endParaRPr lang="en-US" sz="1600" b="1" dirty="0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24" name="Group 107"/>
            <p:cNvGrpSpPr/>
            <p:nvPr/>
          </p:nvGrpSpPr>
          <p:grpSpPr>
            <a:xfrm>
              <a:off x="7520910" y="3095706"/>
              <a:ext cx="532437" cy="381000"/>
              <a:chOff x="7481888" y="3079208"/>
              <a:chExt cx="595312" cy="425992"/>
            </a:xfrm>
          </p:grpSpPr>
          <p:sp>
            <p:nvSpPr>
              <p:cNvPr id="109" name="Freeform 14"/>
              <p:cNvSpPr>
                <a:spLocks/>
              </p:cNvSpPr>
              <p:nvPr/>
            </p:nvSpPr>
            <p:spPr bwMode="auto">
              <a:xfrm>
                <a:off x="7641802" y="3429946"/>
                <a:ext cx="327892" cy="7525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90"/>
                  </a:cxn>
                  <a:cxn ang="0">
                    <a:pos x="499" y="90"/>
                  </a:cxn>
                  <a:cxn ang="0">
                    <a:pos x="499" y="0"/>
                  </a:cxn>
                </a:cxnLst>
                <a:rect l="0" t="0" r="r" b="b"/>
                <a:pathLst>
                  <a:path w="499" h="90">
                    <a:moveTo>
                      <a:pt x="0" y="0"/>
                    </a:moveTo>
                    <a:lnTo>
                      <a:pt x="0" y="90"/>
                    </a:lnTo>
                    <a:lnTo>
                      <a:pt x="499" y="90"/>
                    </a:lnTo>
                    <a:lnTo>
                      <a:pt x="499" y="0"/>
                    </a:lnTo>
                  </a:path>
                </a:pathLst>
              </a:custGeom>
              <a:noFill/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lIns="0" tIns="0"/>
              <a:lstStyle/>
              <a:p>
                <a:endParaRPr lang="en-US"/>
              </a:p>
            </p:txBody>
          </p:sp>
          <p:sp>
            <p:nvSpPr>
              <p:cNvPr id="110" name="AutoShape 22"/>
              <p:cNvSpPr>
                <a:spLocks noChangeArrowheads="1"/>
              </p:cNvSpPr>
              <p:nvPr/>
            </p:nvSpPr>
            <p:spPr bwMode="auto">
              <a:xfrm>
                <a:off x="7481888" y="3167900"/>
                <a:ext cx="305047" cy="276827"/>
              </a:xfrm>
              <a:prstGeom prst="can">
                <a:avLst>
                  <a:gd name="adj" fmla="val 25000"/>
                </a:avLst>
              </a:prstGeom>
              <a:solidFill>
                <a:srgbClr val="6699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sz="1600">
                  <a:ea typeface="ＭＳ Ｐゴシック" pitchFamily="34" charset="-128"/>
                </a:endParaRPr>
              </a:p>
            </p:txBody>
          </p:sp>
          <p:grpSp>
            <p:nvGrpSpPr>
              <p:cNvPr id="41" name="Group 122"/>
              <p:cNvGrpSpPr>
                <a:grpSpLocks/>
              </p:cNvGrpSpPr>
              <p:nvPr/>
            </p:nvGrpSpPr>
            <p:grpSpPr bwMode="auto">
              <a:xfrm>
                <a:off x="7848751" y="3079208"/>
                <a:ext cx="228449" cy="389708"/>
                <a:chOff x="4120" y="2308"/>
                <a:chExt cx="305" cy="415"/>
              </a:xfrm>
            </p:grpSpPr>
            <p:sp>
              <p:nvSpPr>
                <p:cNvPr id="112" name="Freeform 123"/>
                <p:cNvSpPr>
                  <a:spLocks/>
                </p:cNvSpPr>
                <p:nvPr/>
              </p:nvSpPr>
              <p:spPr bwMode="auto">
                <a:xfrm flipH="1">
                  <a:off x="4378" y="2308"/>
                  <a:ext cx="47" cy="415"/>
                </a:xfrm>
                <a:custGeom>
                  <a:avLst/>
                  <a:gdLst/>
                  <a:ahLst/>
                  <a:cxnLst>
                    <a:cxn ang="0">
                      <a:pos x="90" y="546"/>
                    </a:cxn>
                    <a:cxn ang="0">
                      <a:pos x="0" y="432"/>
                    </a:cxn>
                    <a:cxn ang="0">
                      <a:pos x="0" y="0"/>
                    </a:cxn>
                    <a:cxn ang="0">
                      <a:pos x="84" y="42"/>
                    </a:cxn>
                    <a:cxn ang="0">
                      <a:pos x="90" y="546"/>
                    </a:cxn>
                  </a:cxnLst>
                  <a:rect l="0" t="0" r="r" b="b"/>
                  <a:pathLst>
                    <a:path w="90" h="546">
                      <a:moveTo>
                        <a:pt x="90" y="546"/>
                      </a:moveTo>
                      <a:lnTo>
                        <a:pt x="0" y="432"/>
                      </a:lnTo>
                      <a:lnTo>
                        <a:pt x="0" y="0"/>
                      </a:lnTo>
                      <a:lnTo>
                        <a:pt x="84" y="42"/>
                      </a:lnTo>
                      <a:lnTo>
                        <a:pt x="90" y="546"/>
                      </a:lnTo>
                      <a:close/>
                    </a:path>
                  </a:pathLst>
                </a:custGeom>
                <a:solidFill>
                  <a:srgbClr val="006699"/>
                </a:solidFill>
                <a:ln w="1588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" name="Rectangle 124"/>
                <p:cNvSpPr>
                  <a:spLocks noChangeArrowheads="1"/>
                </p:cNvSpPr>
                <p:nvPr/>
              </p:nvSpPr>
              <p:spPr bwMode="auto">
                <a:xfrm flipH="1">
                  <a:off x="4127" y="2340"/>
                  <a:ext cx="255" cy="383"/>
                </a:xfrm>
                <a:prstGeom prst="rect">
                  <a:avLst/>
                </a:prstGeom>
                <a:solidFill>
                  <a:srgbClr val="0078AA"/>
                </a:solidFill>
                <a:ln w="1588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" name="Oval 125"/>
                <p:cNvSpPr>
                  <a:spLocks noChangeArrowheads="1"/>
                </p:cNvSpPr>
                <p:nvPr/>
              </p:nvSpPr>
              <p:spPr bwMode="auto">
                <a:xfrm flipH="1">
                  <a:off x="4278" y="2390"/>
                  <a:ext cx="37" cy="36"/>
                </a:xfrm>
                <a:prstGeom prst="ellipse">
                  <a:avLst/>
                </a:prstGeom>
                <a:solidFill>
                  <a:srgbClr val="FFC9C9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42" name="Group 126"/>
                <p:cNvGrpSpPr>
                  <a:grpSpLocks/>
                </p:cNvGrpSpPr>
                <p:nvPr/>
              </p:nvGrpSpPr>
              <p:grpSpPr bwMode="auto">
                <a:xfrm flipH="1">
                  <a:off x="4164" y="2500"/>
                  <a:ext cx="152" cy="109"/>
                  <a:chOff x="3216" y="2784"/>
                  <a:chExt cx="192" cy="144"/>
                </a:xfrm>
              </p:grpSpPr>
              <p:sp>
                <p:nvSpPr>
                  <p:cNvPr id="119" name="Line 127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784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0" name="Line 128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832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1" name="Line 129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880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2" name="Line 130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928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16" name="Freeform 131"/>
                <p:cNvSpPr>
                  <a:spLocks/>
                </p:cNvSpPr>
                <p:nvPr/>
              </p:nvSpPr>
              <p:spPr bwMode="auto">
                <a:xfrm>
                  <a:off x="4120" y="2311"/>
                  <a:ext cx="301" cy="35"/>
                </a:xfrm>
                <a:custGeom>
                  <a:avLst/>
                  <a:gdLst/>
                  <a:ahLst/>
                  <a:cxnLst>
                    <a:cxn ang="0">
                      <a:pos x="259" y="35"/>
                    </a:cxn>
                    <a:cxn ang="0">
                      <a:pos x="0" y="35"/>
                    </a:cxn>
                    <a:cxn ang="0">
                      <a:pos x="81" y="0"/>
                    </a:cxn>
                    <a:cxn ang="0">
                      <a:pos x="301" y="0"/>
                    </a:cxn>
                    <a:cxn ang="0">
                      <a:pos x="259" y="35"/>
                    </a:cxn>
                  </a:cxnLst>
                  <a:rect l="0" t="0" r="r" b="b"/>
                  <a:pathLst>
                    <a:path w="301" h="35">
                      <a:moveTo>
                        <a:pt x="259" y="35"/>
                      </a:moveTo>
                      <a:lnTo>
                        <a:pt x="0" y="35"/>
                      </a:lnTo>
                      <a:lnTo>
                        <a:pt x="81" y="0"/>
                      </a:lnTo>
                      <a:lnTo>
                        <a:pt x="301" y="0"/>
                      </a:lnTo>
                      <a:lnTo>
                        <a:pt x="259" y="35"/>
                      </a:lnTo>
                      <a:close/>
                    </a:path>
                  </a:pathLst>
                </a:custGeom>
                <a:solidFill>
                  <a:srgbClr val="00B4FF"/>
                </a:solidFill>
                <a:ln w="1588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7" name="Oval 132"/>
                <p:cNvSpPr>
                  <a:spLocks noChangeArrowheads="1"/>
                </p:cNvSpPr>
                <p:nvPr/>
              </p:nvSpPr>
              <p:spPr bwMode="auto">
                <a:xfrm flipH="1">
                  <a:off x="4170" y="2386"/>
                  <a:ext cx="37" cy="36"/>
                </a:xfrm>
                <a:prstGeom prst="ellipse">
                  <a:avLst/>
                </a:prstGeom>
                <a:solidFill>
                  <a:srgbClr val="FFC9C9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8" name="Oval 133"/>
                <p:cNvSpPr>
                  <a:spLocks noChangeArrowheads="1"/>
                </p:cNvSpPr>
                <p:nvPr/>
              </p:nvSpPr>
              <p:spPr bwMode="auto">
                <a:xfrm flipH="1">
                  <a:off x="4224" y="2386"/>
                  <a:ext cx="37" cy="36"/>
                </a:xfrm>
                <a:prstGeom prst="ellipse">
                  <a:avLst/>
                </a:prstGeom>
                <a:solidFill>
                  <a:srgbClr val="CCFF33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44" name="Group 582"/>
          <p:cNvGrpSpPr/>
          <p:nvPr/>
        </p:nvGrpSpPr>
        <p:grpSpPr>
          <a:xfrm>
            <a:off x="5257800" y="1733550"/>
            <a:ext cx="990600" cy="990600"/>
            <a:chOff x="5257800" y="1733550"/>
            <a:chExt cx="990600" cy="990600"/>
          </a:xfrm>
        </p:grpSpPr>
        <p:sp>
          <p:nvSpPr>
            <p:cNvPr id="43" name="Rounded Rectangle 42"/>
            <p:cNvSpPr/>
            <p:nvPr/>
          </p:nvSpPr>
          <p:spPr bwMode="auto">
            <a:xfrm>
              <a:off x="5257800" y="1733550"/>
              <a:ext cx="990600" cy="990600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5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grpSp>
          <p:nvGrpSpPr>
            <p:cNvPr id="45" name="Group 61"/>
            <p:cNvGrpSpPr/>
            <p:nvPr/>
          </p:nvGrpSpPr>
          <p:grpSpPr>
            <a:xfrm>
              <a:off x="5410201" y="1816606"/>
              <a:ext cx="609600" cy="450344"/>
              <a:chOff x="6324600" y="1828800"/>
              <a:chExt cx="917575" cy="677862"/>
            </a:xfrm>
          </p:grpSpPr>
          <p:grpSp>
            <p:nvGrpSpPr>
              <p:cNvPr id="46" name="Group 10"/>
              <p:cNvGrpSpPr>
                <a:grpSpLocks/>
              </p:cNvGrpSpPr>
              <p:nvPr/>
            </p:nvGrpSpPr>
            <p:grpSpPr bwMode="auto">
              <a:xfrm>
                <a:off x="6972300" y="1828800"/>
                <a:ext cx="269875" cy="460375"/>
                <a:chOff x="4120" y="2308"/>
                <a:chExt cx="305" cy="415"/>
              </a:xfrm>
            </p:grpSpPr>
            <p:sp>
              <p:nvSpPr>
                <p:cNvPr id="82" name="Freeform 11"/>
                <p:cNvSpPr>
                  <a:spLocks/>
                </p:cNvSpPr>
                <p:nvPr/>
              </p:nvSpPr>
              <p:spPr bwMode="auto">
                <a:xfrm flipH="1">
                  <a:off x="4378" y="2308"/>
                  <a:ext cx="47" cy="415"/>
                </a:xfrm>
                <a:custGeom>
                  <a:avLst/>
                  <a:gdLst/>
                  <a:ahLst/>
                  <a:cxnLst>
                    <a:cxn ang="0">
                      <a:pos x="90" y="546"/>
                    </a:cxn>
                    <a:cxn ang="0">
                      <a:pos x="0" y="432"/>
                    </a:cxn>
                    <a:cxn ang="0">
                      <a:pos x="0" y="0"/>
                    </a:cxn>
                    <a:cxn ang="0">
                      <a:pos x="84" y="42"/>
                    </a:cxn>
                    <a:cxn ang="0">
                      <a:pos x="90" y="546"/>
                    </a:cxn>
                  </a:cxnLst>
                  <a:rect l="0" t="0" r="r" b="b"/>
                  <a:pathLst>
                    <a:path w="90" h="546">
                      <a:moveTo>
                        <a:pt x="90" y="546"/>
                      </a:moveTo>
                      <a:lnTo>
                        <a:pt x="0" y="432"/>
                      </a:lnTo>
                      <a:lnTo>
                        <a:pt x="0" y="0"/>
                      </a:lnTo>
                      <a:lnTo>
                        <a:pt x="84" y="42"/>
                      </a:lnTo>
                      <a:lnTo>
                        <a:pt x="90" y="546"/>
                      </a:lnTo>
                      <a:close/>
                    </a:path>
                  </a:pathLst>
                </a:custGeom>
                <a:solidFill>
                  <a:srgbClr val="006699"/>
                </a:solidFill>
                <a:ln w="1588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050"/>
                </a:p>
              </p:txBody>
            </p:sp>
            <p:sp>
              <p:nvSpPr>
                <p:cNvPr id="83" name="Rectangle 12"/>
                <p:cNvSpPr>
                  <a:spLocks noChangeArrowheads="1"/>
                </p:cNvSpPr>
                <p:nvPr/>
              </p:nvSpPr>
              <p:spPr bwMode="auto">
                <a:xfrm flipH="1">
                  <a:off x="4127" y="2340"/>
                  <a:ext cx="255" cy="383"/>
                </a:xfrm>
                <a:prstGeom prst="rect">
                  <a:avLst/>
                </a:prstGeom>
                <a:solidFill>
                  <a:srgbClr val="0078AA"/>
                </a:solidFill>
                <a:ln w="1588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sz="1050"/>
                </a:p>
              </p:txBody>
            </p:sp>
            <p:sp>
              <p:nvSpPr>
                <p:cNvPr id="84" name="Oval 13"/>
                <p:cNvSpPr>
                  <a:spLocks noChangeArrowheads="1"/>
                </p:cNvSpPr>
                <p:nvPr/>
              </p:nvSpPr>
              <p:spPr bwMode="auto">
                <a:xfrm flipH="1">
                  <a:off x="4278" y="2390"/>
                  <a:ext cx="37" cy="36"/>
                </a:xfrm>
                <a:prstGeom prst="ellipse">
                  <a:avLst/>
                </a:prstGeom>
                <a:solidFill>
                  <a:srgbClr val="FFC9C9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050"/>
                </a:p>
              </p:txBody>
            </p:sp>
            <p:grpSp>
              <p:nvGrpSpPr>
                <p:cNvPr id="47" name="Group 14"/>
                <p:cNvGrpSpPr>
                  <a:grpSpLocks/>
                </p:cNvGrpSpPr>
                <p:nvPr/>
              </p:nvGrpSpPr>
              <p:grpSpPr bwMode="auto">
                <a:xfrm flipH="1">
                  <a:off x="4164" y="2500"/>
                  <a:ext cx="152" cy="109"/>
                  <a:chOff x="3216" y="2784"/>
                  <a:chExt cx="192" cy="144"/>
                </a:xfrm>
              </p:grpSpPr>
              <p:sp>
                <p:nvSpPr>
                  <p:cNvPr id="89" name="Line 15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784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050"/>
                  </a:p>
                </p:txBody>
              </p:sp>
              <p:sp>
                <p:nvSpPr>
                  <p:cNvPr id="90" name="Line 16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832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050"/>
                  </a:p>
                </p:txBody>
              </p:sp>
              <p:sp>
                <p:nvSpPr>
                  <p:cNvPr id="91" name="Line 17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880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050"/>
                  </a:p>
                </p:txBody>
              </p:sp>
              <p:sp>
                <p:nvSpPr>
                  <p:cNvPr id="92" name="Line 18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928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050"/>
                  </a:p>
                </p:txBody>
              </p:sp>
            </p:grpSp>
            <p:sp>
              <p:nvSpPr>
                <p:cNvPr id="86" name="Freeform 19"/>
                <p:cNvSpPr>
                  <a:spLocks/>
                </p:cNvSpPr>
                <p:nvPr/>
              </p:nvSpPr>
              <p:spPr bwMode="auto">
                <a:xfrm>
                  <a:off x="4120" y="2311"/>
                  <a:ext cx="301" cy="35"/>
                </a:xfrm>
                <a:custGeom>
                  <a:avLst/>
                  <a:gdLst/>
                  <a:ahLst/>
                  <a:cxnLst>
                    <a:cxn ang="0">
                      <a:pos x="259" y="35"/>
                    </a:cxn>
                    <a:cxn ang="0">
                      <a:pos x="0" y="35"/>
                    </a:cxn>
                    <a:cxn ang="0">
                      <a:pos x="81" y="0"/>
                    </a:cxn>
                    <a:cxn ang="0">
                      <a:pos x="301" y="0"/>
                    </a:cxn>
                    <a:cxn ang="0">
                      <a:pos x="259" y="35"/>
                    </a:cxn>
                  </a:cxnLst>
                  <a:rect l="0" t="0" r="r" b="b"/>
                  <a:pathLst>
                    <a:path w="301" h="35">
                      <a:moveTo>
                        <a:pt x="259" y="35"/>
                      </a:moveTo>
                      <a:lnTo>
                        <a:pt x="0" y="35"/>
                      </a:lnTo>
                      <a:lnTo>
                        <a:pt x="81" y="0"/>
                      </a:lnTo>
                      <a:lnTo>
                        <a:pt x="301" y="0"/>
                      </a:lnTo>
                      <a:lnTo>
                        <a:pt x="259" y="35"/>
                      </a:lnTo>
                      <a:close/>
                    </a:path>
                  </a:pathLst>
                </a:custGeom>
                <a:solidFill>
                  <a:srgbClr val="00B4FF"/>
                </a:solidFill>
                <a:ln w="1588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050"/>
                </a:p>
              </p:txBody>
            </p:sp>
            <p:sp>
              <p:nvSpPr>
                <p:cNvPr id="87" name="Oval 20"/>
                <p:cNvSpPr>
                  <a:spLocks noChangeArrowheads="1"/>
                </p:cNvSpPr>
                <p:nvPr/>
              </p:nvSpPr>
              <p:spPr bwMode="auto">
                <a:xfrm flipH="1">
                  <a:off x="4170" y="2386"/>
                  <a:ext cx="37" cy="36"/>
                </a:xfrm>
                <a:prstGeom prst="ellipse">
                  <a:avLst/>
                </a:prstGeom>
                <a:solidFill>
                  <a:srgbClr val="FFC9C9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050"/>
                </a:p>
              </p:txBody>
            </p:sp>
            <p:sp>
              <p:nvSpPr>
                <p:cNvPr id="88" name="Oval 21"/>
                <p:cNvSpPr>
                  <a:spLocks noChangeArrowheads="1"/>
                </p:cNvSpPr>
                <p:nvPr/>
              </p:nvSpPr>
              <p:spPr bwMode="auto">
                <a:xfrm flipH="1">
                  <a:off x="4224" y="2386"/>
                  <a:ext cx="37" cy="36"/>
                </a:xfrm>
                <a:prstGeom prst="ellipse">
                  <a:avLst/>
                </a:prstGeom>
                <a:solidFill>
                  <a:srgbClr val="CCFF33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050"/>
                </a:p>
              </p:txBody>
            </p:sp>
          </p:grpSp>
          <p:grpSp>
            <p:nvGrpSpPr>
              <p:cNvPr id="48" name="Group 22"/>
              <p:cNvGrpSpPr>
                <a:grpSpLocks/>
              </p:cNvGrpSpPr>
              <p:nvPr/>
            </p:nvGrpSpPr>
            <p:grpSpPr bwMode="auto">
              <a:xfrm>
                <a:off x="6756400" y="1901825"/>
                <a:ext cx="269875" cy="460375"/>
                <a:chOff x="4120" y="2308"/>
                <a:chExt cx="305" cy="415"/>
              </a:xfrm>
            </p:grpSpPr>
            <p:sp>
              <p:nvSpPr>
                <p:cNvPr id="71" name="Freeform 23"/>
                <p:cNvSpPr>
                  <a:spLocks/>
                </p:cNvSpPr>
                <p:nvPr/>
              </p:nvSpPr>
              <p:spPr bwMode="auto">
                <a:xfrm flipH="1">
                  <a:off x="4378" y="2308"/>
                  <a:ext cx="47" cy="415"/>
                </a:xfrm>
                <a:custGeom>
                  <a:avLst/>
                  <a:gdLst/>
                  <a:ahLst/>
                  <a:cxnLst>
                    <a:cxn ang="0">
                      <a:pos x="90" y="546"/>
                    </a:cxn>
                    <a:cxn ang="0">
                      <a:pos x="0" y="432"/>
                    </a:cxn>
                    <a:cxn ang="0">
                      <a:pos x="0" y="0"/>
                    </a:cxn>
                    <a:cxn ang="0">
                      <a:pos x="84" y="42"/>
                    </a:cxn>
                    <a:cxn ang="0">
                      <a:pos x="90" y="546"/>
                    </a:cxn>
                  </a:cxnLst>
                  <a:rect l="0" t="0" r="r" b="b"/>
                  <a:pathLst>
                    <a:path w="90" h="546">
                      <a:moveTo>
                        <a:pt x="90" y="546"/>
                      </a:moveTo>
                      <a:lnTo>
                        <a:pt x="0" y="432"/>
                      </a:lnTo>
                      <a:lnTo>
                        <a:pt x="0" y="0"/>
                      </a:lnTo>
                      <a:lnTo>
                        <a:pt x="84" y="42"/>
                      </a:lnTo>
                      <a:lnTo>
                        <a:pt x="90" y="546"/>
                      </a:lnTo>
                      <a:close/>
                    </a:path>
                  </a:pathLst>
                </a:custGeom>
                <a:solidFill>
                  <a:srgbClr val="006699"/>
                </a:solidFill>
                <a:ln w="1588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050"/>
                </a:p>
              </p:txBody>
            </p:sp>
            <p:sp>
              <p:nvSpPr>
                <p:cNvPr id="72" name="Rectangle 24"/>
                <p:cNvSpPr>
                  <a:spLocks noChangeArrowheads="1"/>
                </p:cNvSpPr>
                <p:nvPr/>
              </p:nvSpPr>
              <p:spPr bwMode="auto">
                <a:xfrm flipH="1">
                  <a:off x="4127" y="2340"/>
                  <a:ext cx="255" cy="383"/>
                </a:xfrm>
                <a:prstGeom prst="rect">
                  <a:avLst/>
                </a:prstGeom>
                <a:solidFill>
                  <a:srgbClr val="0078AA"/>
                </a:solidFill>
                <a:ln w="1588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sz="1050"/>
                </a:p>
              </p:txBody>
            </p:sp>
            <p:sp>
              <p:nvSpPr>
                <p:cNvPr id="73" name="Oval 25"/>
                <p:cNvSpPr>
                  <a:spLocks noChangeArrowheads="1"/>
                </p:cNvSpPr>
                <p:nvPr/>
              </p:nvSpPr>
              <p:spPr bwMode="auto">
                <a:xfrm flipH="1">
                  <a:off x="4278" y="2390"/>
                  <a:ext cx="37" cy="36"/>
                </a:xfrm>
                <a:prstGeom prst="ellipse">
                  <a:avLst/>
                </a:prstGeom>
                <a:solidFill>
                  <a:srgbClr val="FFC9C9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050"/>
                </a:p>
              </p:txBody>
            </p:sp>
            <p:grpSp>
              <p:nvGrpSpPr>
                <p:cNvPr id="52" name="Group 26"/>
                <p:cNvGrpSpPr>
                  <a:grpSpLocks/>
                </p:cNvGrpSpPr>
                <p:nvPr/>
              </p:nvGrpSpPr>
              <p:grpSpPr bwMode="auto">
                <a:xfrm flipH="1">
                  <a:off x="4164" y="2500"/>
                  <a:ext cx="152" cy="109"/>
                  <a:chOff x="3216" y="2784"/>
                  <a:chExt cx="192" cy="144"/>
                </a:xfrm>
              </p:grpSpPr>
              <p:sp>
                <p:nvSpPr>
                  <p:cNvPr id="78" name="Line 27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784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050"/>
                  </a:p>
                </p:txBody>
              </p:sp>
              <p:sp>
                <p:nvSpPr>
                  <p:cNvPr id="79" name="Line 28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832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050"/>
                  </a:p>
                </p:txBody>
              </p:sp>
              <p:sp>
                <p:nvSpPr>
                  <p:cNvPr id="80" name="Line 29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880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050"/>
                  </a:p>
                </p:txBody>
              </p:sp>
              <p:sp>
                <p:nvSpPr>
                  <p:cNvPr id="81" name="Line 30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928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050"/>
                  </a:p>
                </p:txBody>
              </p:sp>
            </p:grpSp>
            <p:sp>
              <p:nvSpPr>
                <p:cNvPr id="75" name="Freeform 31"/>
                <p:cNvSpPr>
                  <a:spLocks/>
                </p:cNvSpPr>
                <p:nvPr/>
              </p:nvSpPr>
              <p:spPr bwMode="auto">
                <a:xfrm>
                  <a:off x="4120" y="2311"/>
                  <a:ext cx="301" cy="35"/>
                </a:xfrm>
                <a:custGeom>
                  <a:avLst/>
                  <a:gdLst/>
                  <a:ahLst/>
                  <a:cxnLst>
                    <a:cxn ang="0">
                      <a:pos x="259" y="35"/>
                    </a:cxn>
                    <a:cxn ang="0">
                      <a:pos x="0" y="35"/>
                    </a:cxn>
                    <a:cxn ang="0">
                      <a:pos x="81" y="0"/>
                    </a:cxn>
                    <a:cxn ang="0">
                      <a:pos x="301" y="0"/>
                    </a:cxn>
                    <a:cxn ang="0">
                      <a:pos x="259" y="35"/>
                    </a:cxn>
                  </a:cxnLst>
                  <a:rect l="0" t="0" r="r" b="b"/>
                  <a:pathLst>
                    <a:path w="301" h="35">
                      <a:moveTo>
                        <a:pt x="259" y="35"/>
                      </a:moveTo>
                      <a:lnTo>
                        <a:pt x="0" y="35"/>
                      </a:lnTo>
                      <a:lnTo>
                        <a:pt x="81" y="0"/>
                      </a:lnTo>
                      <a:lnTo>
                        <a:pt x="301" y="0"/>
                      </a:lnTo>
                      <a:lnTo>
                        <a:pt x="259" y="35"/>
                      </a:lnTo>
                      <a:close/>
                    </a:path>
                  </a:pathLst>
                </a:custGeom>
                <a:solidFill>
                  <a:srgbClr val="00B4FF"/>
                </a:solidFill>
                <a:ln w="1588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050"/>
                </a:p>
              </p:txBody>
            </p:sp>
            <p:sp>
              <p:nvSpPr>
                <p:cNvPr id="76" name="Oval 32"/>
                <p:cNvSpPr>
                  <a:spLocks noChangeArrowheads="1"/>
                </p:cNvSpPr>
                <p:nvPr/>
              </p:nvSpPr>
              <p:spPr bwMode="auto">
                <a:xfrm flipH="1">
                  <a:off x="4170" y="2386"/>
                  <a:ext cx="37" cy="36"/>
                </a:xfrm>
                <a:prstGeom prst="ellipse">
                  <a:avLst/>
                </a:prstGeom>
                <a:solidFill>
                  <a:srgbClr val="FFC9C9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050"/>
                </a:p>
              </p:txBody>
            </p:sp>
            <p:sp>
              <p:nvSpPr>
                <p:cNvPr id="77" name="Oval 33"/>
                <p:cNvSpPr>
                  <a:spLocks noChangeArrowheads="1"/>
                </p:cNvSpPr>
                <p:nvPr/>
              </p:nvSpPr>
              <p:spPr bwMode="auto">
                <a:xfrm flipH="1">
                  <a:off x="4224" y="2386"/>
                  <a:ext cx="37" cy="36"/>
                </a:xfrm>
                <a:prstGeom prst="ellipse">
                  <a:avLst/>
                </a:prstGeom>
                <a:solidFill>
                  <a:srgbClr val="CCFF33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050"/>
                </a:p>
              </p:txBody>
            </p:sp>
          </p:grpSp>
          <p:grpSp>
            <p:nvGrpSpPr>
              <p:cNvPr id="63" name="Group 34"/>
              <p:cNvGrpSpPr>
                <a:grpSpLocks/>
              </p:cNvGrpSpPr>
              <p:nvPr/>
            </p:nvGrpSpPr>
            <p:grpSpPr bwMode="auto">
              <a:xfrm>
                <a:off x="6540500" y="1973262"/>
                <a:ext cx="269875" cy="460375"/>
                <a:chOff x="4120" y="2308"/>
                <a:chExt cx="305" cy="415"/>
              </a:xfrm>
            </p:grpSpPr>
            <p:sp>
              <p:nvSpPr>
                <p:cNvPr id="60" name="Freeform 35"/>
                <p:cNvSpPr>
                  <a:spLocks/>
                </p:cNvSpPr>
                <p:nvPr/>
              </p:nvSpPr>
              <p:spPr bwMode="auto">
                <a:xfrm flipH="1">
                  <a:off x="4378" y="2308"/>
                  <a:ext cx="47" cy="415"/>
                </a:xfrm>
                <a:custGeom>
                  <a:avLst/>
                  <a:gdLst/>
                  <a:ahLst/>
                  <a:cxnLst>
                    <a:cxn ang="0">
                      <a:pos x="90" y="546"/>
                    </a:cxn>
                    <a:cxn ang="0">
                      <a:pos x="0" y="432"/>
                    </a:cxn>
                    <a:cxn ang="0">
                      <a:pos x="0" y="0"/>
                    </a:cxn>
                    <a:cxn ang="0">
                      <a:pos x="84" y="42"/>
                    </a:cxn>
                    <a:cxn ang="0">
                      <a:pos x="90" y="546"/>
                    </a:cxn>
                  </a:cxnLst>
                  <a:rect l="0" t="0" r="r" b="b"/>
                  <a:pathLst>
                    <a:path w="90" h="546">
                      <a:moveTo>
                        <a:pt x="90" y="546"/>
                      </a:moveTo>
                      <a:lnTo>
                        <a:pt x="0" y="432"/>
                      </a:lnTo>
                      <a:lnTo>
                        <a:pt x="0" y="0"/>
                      </a:lnTo>
                      <a:lnTo>
                        <a:pt x="84" y="42"/>
                      </a:lnTo>
                      <a:lnTo>
                        <a:pt x="90" y="546"/>
                      </a:lnTo>
                      <a:close/>
                    </a:path>
                  </a:pathLst>
                </a:custGeom>
                <a:solidFill>
                  <a:srgbClr val="006699"/>
                </a:solidFill>
                <a:ln w="1588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050"/>
                </a:p>
              </p:txBody>
            </p:sp>
            <p:sp>
              <p:nvSpPr>
                <p:cNvPr id="61" name="Rectangle 36"/>
                <p:cNvSpPr>
                  <a:spLocks noChangeArrowheads="1"/>
                </p:cNvSpPr>
                <p:nvPr/>
              </p:nvSpPr>
              <p:spPr bwMode="auto">
                <a:xfrm flipH="1">
                  <a:off x="4127" y="2340"/>
                  <a:ext cx="255" cy="383"/>
                </a:xfrm>
                <a:prstGeom prst="rect">
                  <a:avLst/>
                </a:prstGeom>
                <a:solidFill>
                  <a:srgbClr val="0078AA"/>
                </a:solidFill>
                <a:ln w="1588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sz="1050"/>
                </a:p>
              </p:txBody>
            </p:sp>
            <p:sp>
              <p:nvSpPr>
                <p:cNvPr id="62" name="Oval 37"/>
                <p:cNvSpPr>
                  <a:spLocks noChangeArrowheads="1"/>
                </p:cNvSpPr>
                <p:nvPr/>
              </p:nvSpPr>
              <p:spPr bwMode="auto">
                <a:xfrm flipH="1">
                  <a:off x="4278" y="2390"/>
                  <a:ext cx="37" cy="36"/>
                </a:xfrm>
                <a:prstGeom prst="ellipse">
                  <a:avLst/>
                </a:prstGeom>
                <a:solidFill>
                  <a:srgbClr val="FFC9C9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050"/>
                </a:p>
              </p:txBody>
            </p:sp>
            <p:grpSp>
              <p:nvGrpSpPr>
                <p:cNvPr id="74" name="Group 38"/>
                <p:cNvGrpSpPr>
                  <a:grpSpLocks/>
                </p:cNvGrpSpPr>
                <p:nvPr/>
              </p:nvGrpSpPr>
              <p:grpSpPr bwMode="auto">
                <a:xfrm flipH="1">
                  <a:off x="4164" y="2500"/>
                  <a:ext cx="152" cy="109"/>
                  <a:chOff x="3216" y="2784"/>
                  <a:chExt cx="192" cy="144"/>
                </a:xfrm>
              </p:grpSpPr>
              <p:sp>
                <p:nvSpPr>
                  <p:cNvPr id="67" name="Line 39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784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050"/>
                  </a:p>
                </p:txBody>
              </p:sp>
              <p:sp>
                <p:nvSpPr>
                  <p:cNvPr id="68" name="Line 40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832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050"/>
                  </a:p>
                </p:txBody>
              </p:sp>
              <p:sp>
                <p:nvSpPr>
                  <p:cNvPr id="69" name="Line 41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880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050"/>
                  </a:p>
                </p:txBody>
              </p:sp>
              <p:sp>
                <p:nvSpPr>
                  <p:cNvPr id="70" name="Line 42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928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050"/>
                  </a:p>
                </p:txBody>
              </p:sp>
            </p:grpSp>
            <p:sp>
              <p:nvSpPr>
                <p:cNvPr id="64" name="Freeform 43"/>
                <p:cNvSpPr>
                  <a:spLocks/>
                </p:cNvSpPr>
                <p:nvPr/>
              </p:nvSpPr>
              <p:spPr bwMode="auto">
                <a:xfrm>
                  <a:off x="4120" y="2311"/>
                  <a:ext cx="301" cy="35"/>
                </a:xfrm>
                <a:custGeom>
                  <a:avLst/>
                  <a:gdLst/>
                  <a:ahLst/>
                  <a:cxnLst>
                    <a:cxn ang="0">
                      <a:pos x="259" y="35"/>
                    </a:cxn>
                    <a:cxn ang="0">
                      <a:pos x="0" y="35"/>
                    </a:cxn>
                    <a:cxn ang="0">
                      <a:pos x="81" y="0"/>
                    </a:cxn>
                    <a:cxn ang="0">
                      <a:pos x="301" y="0"/>
                    </a:cxn>
                    <a:cxn ang="0">
                      <a:pos x="259" y="35"/>
                    </a:cxn>
                  </a:cxnLst>
                  <a:rect l="0" t="0" r="r" b="b"/>
                  <a:pathLst>
                    <a:path w="301" h="35">
                      <a:moveTo>
                        <a:pt x="259" y="35"/>
                      </a:moveTo>
                      <a:lnTo>
                        <a:pt x="0" y="35"/>
                      </a:lnTo>
                      <a:lnTo>
                        <a:pt x="81" y="0"/>
                      </a:lnTo>
                      <a:lnTo>
                        <a:pt x="301" y="0"/>
                      </a:lnTo>
                      <a:lnTo>
                        <a:pt x="259" y="35"/>
                      </a:lnTo>
                      <a:close/>
                    </a:path>
                  </a:pathLst>
                </a:custGeom>
                <a:solidFill>
                  <a:srgbClr val="00B4FF"/>
                </a:solidFill>
                <a:ln w="1588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050"/>
                </a:p>
              </p:txBody>
            </p:sp>
            <p:sp>
              <p:nvSpPr>
                <p:cNvPr id="65" name="Oval 44"/>
                <p:cNvSpPr>
                  <a:spLocks noChangeArrowheads="1"/>
                </p:cNvSpPr>
                <p:nvPr/>
              </p:nvSpPr>
              <p:spPr bwMode="auto">
                <a:xfrm flipH="1">
                  <a:off x="4170" y="2386"/>
                  <a:ext cx="37" cy="36"/>
                </a:xfrm>
                <a:prstGeom prst="ellipse">
                  <a:avLst/>
                </a:prstGeom>
                <a:solidFill>
                  <a:srgbClr val="FFC9C9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050"/>
                </a:p>
              </p:txBody>
            </p:sp>
            <p:sp>
              <p:nvSpPr>
                <p:cNvPr id="66" name="Oval 45"/>
                <p:cNvSpPr>
                  <a:spLocks noChangeArrowheads="1"/>
                </p:cNvSpPr>
                <p:nvPr/>
              </p:nvSpPr>
              <p:spPr bwMode="auto">
                <a:xfrm flipH="1">
                  <a:off x="4224" y="2386"/>
                  <a:ext cx="37" cy="36"/>
                </a:xfrm>
                <a:prstGeom prst="ellipse">
                  <a:avLst/>
                </a:prstGeom>
                <a:solidFill>
                  <a:srgbClr val="CCFF33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050"/>
                </a:p>
              </p:txBody>
            </p:sp>
          </p:grpSp>
          <p:grpSp>
            <p:nvGrpSpPr>
              <p:cNvPr id="85" name="Group 618"/>
              <p:cNvGrpSpPr>
                <a:grpSpLocks/>
              </p:cNvGrpSpPr>
              <p:nvPr/>
            </p:nvGrpSpPr>
            <p:grpSpPr bwMode="auto">
              <a:xfrm>
                <a:off x="6324600" y="2046287"/>
                <a:ext cx="269875" cy="460375"/>
                <a:chOff x="4120" y="2308"/>
                <a:chExt cx="305" cy="415"/>
              </a:xfrm>
            </p:grpSpPr>
            <p:sp>
              <p:nvSpPr>
                <p:cNvPr id="49" name="Freeform 619"/>
                <p:cNvSpPr>
                  <a:spLocks/>
                </p:cNvSpPr>
                <p:nvPr/>
              </p:nvSpPr>
              <p:spPr bwMode="auto">
                <a:xfrm flipH="1">
                  <a:off x="4378" y="2308"/>
                  <a:ext cx="47" cy="415"/>
                </a:xfrm>
                <a:custGeom>
                  <a:avLst/>
                  <a:gdLst/>
                  <a:ahLst/>
                  <a:cxnLst>
                    <a:cxn ang="0">
                      <a:pos x="90" y="546"/>
                    </a:cxn>
                    <a:cxn ang="0">
                      <a:pos x="0" y="432"/>
                    </a:cxn>
                    <a:cxn ang="0">
                      <a:pos x="0" y="0"/>
                    </a:cxn>
                    <a:cxn ang="0">
                      <a:pos x="84" y="42"/>
                    </a:cxn>
                    <a:cxn ang="0">
                      <a:pos x="90" y="546"/>
                    </a:cxn>
                  </a:cxnLst>
                  <a:rect l="0" t="0" r="r" b="b"/>
                  <a:pathLst>
                    <a:path w="90" h="546">
                      <a:moveTo>
                        <a:pt x="90" y="546"/>
                      </a:moveTo>
                      <a:lnTo>
                        <a:pt x="0" y="432"/>
                      </a:lnTo>
                      <a:lnTo>
                        <a:pt x="0" y="0"/>
                      </a:lnTo>
                      <a:lnTo>
                        <a:pt x="84" y="42"/>
                      </a:lnTo>
                      <a:lnTo>
                        <a:pt x="90" y="546"/>
                      </a:lnTo>
                      <a:close/>
                    </a:path>
                  </a:pathLst>
                </a:custGeom>
                <a:solidFill>
                  <a:srgbClr val="006699"/>
                </a:solidFill>
                <a:ln w="1588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050"/>
                </a:p>
              </p:txBody>
            </p:sp>
            <p:sp>
              <p:nvSpPr>
                <p:cNvPr id="50" name="Rectangle 620"/>
                <p:cNvSpPr>
                  <a:spLocks noChangeArrowheads="1"/>
                </p:cNvSpPr>
                <p:nvPr/>
              </p:nvSpPr>
              <p:spPr bwMode="auto">
                <a:xfrm flipH="1">
                  <a:off x="4127" y="2340"/>
                  <a:ext cx="255" cy="383"/>
                </a:xfrm>
                <a:prstGeom prst="rect">
                  <a:avLst/>
                </a:prstGeom>
                <a:solidFill>
                  <a:srgbClr val="0078AA"/>
                </a:solidFill>
                <a:ln w="1588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sz="1050"/>
                </a:p>
              </p:txBody>
            </p:sp>
            <p:sp>
              <p:nvSpPr>
                <p:cNvPr id="51" name="Oval 621"/>
                <p:cNvSpPr>
                  <a:spLocks noChangeArrowheads="1"/>
                </p:cNvSpPr>
                <p:nvPr/>
              </p:nvSpPr>
              <p:spPr bwMode="auto">
                <a:xfrm flipH="1">
                  <a:off x="4278" y="2390"/>
                  <a:ext cx="37" cy="36"/>
                </a:xfrm>
                <a:prstGeom prst="ellipse">
                  <a:avLst/>
                </a:prstGeom>
                <a:solidFill>
                  <a:srgbClr val="FFC9C9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050"/>
                </a:p>
              </p:txBody>
            </p:sp>
            <p:grpSp>
              <p:nvGrpSpPr>
                <p:cNvPr id="93" name="Group 622"/>
                <p:cNvGrpSpPr>
                  <a:grpSpLocks/>
                </p:cNvGrpSpPr>
                <p:nvPr/>
              </p:nvGrpSpPr>
              <p:grpSpPr bwMode="auto">
                <a:xfrm flipH="1">
                  <a:off x="4164" y="2500"/>
                  <a:ext cx="152" cy="109"/>
                  <a:chOff x="3216" y="2784"/>
                  <a:chExt cx="192" cy="144"/>
                </a:xfrm>
              </p:grpSpPr>
              <p:sp>
                <p:nvSpPr>
                  <p:cNvPr id="56" name="Line 623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784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050"/>
                  </a:p>
                </p:txBody>
              </p:sp>
              <p:sp>
                <p:nvSpPr>
                  <p:cNvPr id="57" name="Line 624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832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050"/>
                  </a:p>
                </p:txBody>
              </p:sp>
              <p:sp>
                <p:nvSpPr>
                  <p:cNvPr id="58" name="Line 625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880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050"/>
                  </a:p>
                </p:txBody>
              </p:sp>
              <p:sp>
                <p:nvSpPr>
                  <p:cNvPr id="59" name="Line 626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928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050"/>
                  </a:p>
                </p:txBody>
              </p:sp>
            </p:grpSp>
            <p:sp>
              <p:nvSpPr>
                <p:cNvPr id="53" name="Freeform 627"/>
                <p:cNvSpPr>
                  <a:spLocks/>
                </p:cNvSpPr>
                <p:nvPr/>
              </p:nvSpPr>
              <p:spPr bwMode="auto">
                <a:xfrm>
                  <a:off x="4120" y="2311"/>
                  <a:ext cx="301" cy="35"/>
                </a:xfrm>
                <a:custGeom>
                  <a:avLst/>
                  <a:gdLst/>
                  <a:ahLst/>
                  <a:cxnLst>
                    <a:cxn ang="0">
                      <a:pos x="259" y="35"/>
                    </a:cxn>
                    <a:cxn ang="0">
                      <a:pos x="0" y="35"/>
                    </a:cxn>
                    <a:cxn ang="0">
                      <a:pos x="81" y="0"/>
                    </a:cxn>
                    <a:cxn ang="0">
                      <a:pos x="301" y="0"/>
                    </a:cxn>
                    <a:cxn ang="0">
                      <a:pos x="259" y="35"/>
                    </a:cxn>
                  </a:cxnLst>
                  <a:rect l="0" t="0" r="r" b="b"/>
                  <a:pathLst>
                    <a:path w="301" h="35">
                      <a:moveTo>
                        <a:pt x="259" y="35"/>
                      </a:moveTo>
                      <a:lnTo>
                        <a:pt x="0" y="35"/>
                      </a:lnTo>
                      <a:lnTo>
                        <a:pt x="81" y="0"/>
                      </a:lnTo>
                      <a:lnTo>
                        <a:pt x="301" y="0"/>
                      </a:lnTo>
                      <a:lnTo>
                        <a:pt x="259" y="35"/>
                      </a:lnTo>
                      <a:close/>
                    </a:path>
                  </a:pathLst>
                </a:custGeom>
                <a:solidFill>
                  <a:srgbClr val="00B4FF"/>
                </a:solidFill>
                <a:ln w="1588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050"/>
                </a:p>
              </p:txBody>
            </p:sp>
            <p:sp>
              <p:nvSpPr>
                <p:cNvPr id="54" name="Oval 628"/>
                <p:cNvSpPr>
                  <a:spLocks noChangeArrowheads="1"/>
                </p:cNvSpPr>
                <p:nvPr/>
              </p:nvSpPr>
              <p:spPr bwMode="auto">
                <a:xfrm flipH="1">
                  <a:off x="4170" y="2386"/>
                  <a:ext cx="37" cy="36"/>
                </a:xfrm>
                <a:prstGeom prst="ellipse">
                  <a:avLst/>
                </a:prstGeom>
                <a:solidFill>
                  <a:srgbClr val="FFC9C9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050"/>
                </a:p>
              </p:txBody>
            </p:sp>
            <p:sp>
              <p:nvSpPr>
                <p:cNvPr id="55" name="Oval 629"/>
                <p:cNvSpPr>
                  <a:spLocks noChangeArrowheads="1"/>
                </p:cNvSpPr>
                <p:nvPr/>
              </p:nvSpPr>
              <p:spPr bwMode="auto">
                <a:xfrm flipH="1">
                  <a:off x="4224" y="2386"/>
                  <a:ext cx="37" cy="36"/>
                </a:xfrm>
                <a:prstGeom prst="ellipse">
                  <a:avLst/>
                </a:prstGeom>
                <a:solidFill>
                  <a:srgbClr val="CCFF33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050"/>
                </a:p>
              </p:txBody>
            </p:sp>
          </p:grpSp>
        </p:grpSp>
        <p:graphicFrame>
          <p:nvGraphicFramePr>
            <p:cNvPr id="126" name="Object 15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5341951" y="2253186"/>
            <a:ext cx="798445" cy="429931"/>
          </p:xfrm>
          <a:graphic>
            <a:graphicData uri="http://schemas.openxmlformats.org/presentationml/2006/ole">
              <p:oleObj spid="_x0000_s12370" name="Clip" r:id="rId4" imgW="5761038" imgH="3224213" progId="">
                <p:embed/>
              </p:oleObj>
            </a:graphicData>
          </a:graphic>
        </p:graphicFrame>
        <p:sp>
          <p:nvSpPr>
            <p:cNvPr id="127" name="Text Box 16"/>
            <p:cNvSpPr txBox="1">
              <a:spLocks noChangeArrowheads="1"/>
            </p:cNvSpPr>
            <p:nvPr/>
          </p:nvSpPr>
          <p:spPr bwMode="auto">
            <a:xfrm>
              <a:off x="5428250" y="2315396"/>
              <a:ext cx="637242" cy="253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sz="1050" dirty="0" smtClean="0">
                  <a:latin typeface="Arial" pitchFamily="34" charset="0"/>
                  <a:ea typeface="ＭＳ Ｐゴシック" pitchFamily="34" charset="-128"/>
                  <a:cs typeface="Arial" pitchFamily="34" charset="0"/>
                </a:rPr>
                <a:t>Internet</a:t>
              </a:r>
              <a:endParaRPr lang="en-US" sz="1050" dirty="0">
                <a:latin typeface="Arial" pitchFamily="34" charset="0"/>
                <a:ea typeface="ＭＳ Ｐゴシック" pitchFamily="34" charset="-128"/>
                <a:cs typeface="Arial" pitchFamily="34" charset="0"/>
              </a:endParaRPr>
            </a:p>
          </p:txBody>
        </p:sp>
      </p:grpSp>
      <p:cxnSp>
        <p:nvCxnSpPr>
          <p:cNvPr id="130" name="Straight Connector 129"/>
          <p:cNvCxnSpPr>
            <a:stCxn id="7" idx="3"/>
            <a:endCxn id="8" idx="1"/>
          </p:cNvCxnSpPr>
          <p:nvPr/>
        </p:nvCxnSpPr>
        <p:spPr bwMode="auto">
          <a:xfrm>
            <a:off x="1371600" y="2284731"/>
            <a:ext cx="752475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grpSp>
        <p:nvGrpSpPr>
          <p:cNvPr id="94" name="Group 95"/>
          <p:cNvGrpSpPr/>
          <p:nvPr/>
        </p:nvGrpSpPr>
        <p:grpSpPr>
          <a:xfrm>
            <a:off x="1524000" y="2209800"/>
            <a:ext cx="479618" cy="457200"/>
            <a:chOff x="1524000" y="2209800"/>
            <a:chExt cx="479618" cy="457200"/>
          </a:xfrm>
        </p:grpSpPr>
        <p:sp>
          <p:nvSpPr>
            <p:cNvPr id="131" name="Oval 130"/>
            <p:cNvSpPr/>
            <p:nvPr/>
          </p:nvSpPr>
          <p:spPr bwMode="auto">
            <a:xfrm>
              <a:off x="1676400" y="2209800"/>
              <a:ext cx="152400" cy="152400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133" name="TextBox 132"/>
            <p:cNvSpPr txBox="1"/>
            <p:nvPr/>
          </p:nvSpPr>
          <p:spPr>
            <a:xfrm>
              <a:off x="1524000" y="2297668"/>
              <a:ext cx="4796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dirty="0" smtClean="0">
                  <a:latin typeface="Arial" pitchFamily="34" charset="0"/>
                  <a:cs typeface="Arial" pitchFamily="34" charset="0"/>
                </a:rPr>
                <a:t>R1</a:t>
              </a:r>
              <a:endParaRPr lang="en-US" sz="1800" b="1" dirty="0"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136" name="Straight Connector 135"/>
          <p:cNvCxnSpPr>
            <a:stCxn id="8" idx="3"/>
            <a:endCxn id="6" idx="1"/>
          </p:cNvCxnSpPr>
          <p:nvPr/>
        </p:nvCxnSpPr>
        <p:spPr bwMode="auto">
          <a:xfrm>
            <a:off x="3124200" y="2228850"/>
            <a:ext cx="7620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grpSp>
        <p:nvGrpSpPr>
          <p:cNvPr id="95" name="Group 40"/>
          <p:cNvGrpSpPr/>
          <p:nvPr/>
        </p:nvGrpSpPr>
        <p:grpSpPr>
          <a:xfrm>
            <a:off x="3276600" y="2156671"/>
            <a:ext cx="479618" cy="461425"/>
            <a:chOff x="3276600" y="2156671"/>
            <a:chExt cx="479618" cy="461425"/>
          </a:xfrm>
        </p:grpSpPr>
        <p:sp>
          <p:nvSpPr>
            <p:cNvPr id="137" name="Oval 136"/>
            <p:cNvSpPr/>
            <p:nvPr/>
          </p:nvSpPr>
          <p:spPr bwMode="auto">
            <a:xfrm>
              <a:off x="3429000" y="2156671"/>
              <a:ext cx="152400" cy="152400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138" name="TextBox 137"/>
            <p:cNvSpPr txBox="1"/>
            <p:nvPr/>
          </p:nvSpPr>
          <p:spPr>
            <a:xfrm>
              <a:off x="3276600" y="2248764"/>
              <a:ext cx="4796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dirty="0" smtClean="0">
                  <a:latin typeface="Arial" pitchFamily="34" charset="0"/>
                  <a:cs typeface="Arial" pitchFamily="34" charset="0"/>
                </a:rPr>
                <a:t>R3</a:t>
              </a:r>
              <a:endParaRPr lang="en-US" sz="1800" b="1" dirty="0"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134" name="Straight Connector 133"/>
          <p:cNvCxnSpPr>
            <a:stCxn id="6" idx="3"/>
            <a:endCxn id="43" idx="1"/>
          </p:cNvCxnSpPr>
          <p:nvPr/>
        </p:nvCxnSpPr>
        <p:spPr bwMode="auto">
          <a:xfrm>
            <a:off x="4876800" y="2228850"/>
            <a:ext cx="3810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grpSp>
        <p:nvGrpSpPr>
          <p:cNvPr id="96" name="Group 98"/>
          <p:cNvGrpSpPr/>
          <p:nvPr/>
        </p:nvGrpSpPr>
        <p:grpSpPr>
          <a:xfrm>
            <a:off x="2133600" y="2724150"/>
            <a:ext cx="571500" cy="400050"/>
            <a:chOff x="2133600" y="2724150"/>
            <a:chExt cx="571500" cy="400050"/>
          </a:xfrm>
        </p:grpSpPr>
        <p:cxnSp>
          <p:nvCxnSpPr>
            <p:cNvPr id="129" name="Straight Connector 128"/>
            <p:cNvCxnSpPr>
              <a:stCxn id="8" idx="2"/>
              <a:endCxn id="145" idx="0"/>
            </p:cNvCxnSpPr>
            <p:nvPr/>
          </p:nvCxnSpPr>
          <p:spPr bwMode="auto">
            <a:xfrm>
              <a:off x="2624138" y="2724150"/>
              <a:ext cx="9525" cy="40005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sp>
          <p:nvSpPr>
            <p:cNvPr id="132" name="TextBox 131"/>
            <p:cNvSpPr txBox="1"/>
            <p:nvPr/>
          </p:nvSpPr>
          <p:spPr>
            <a:xfrm>
              <a:off x="2133600" y="2743200"/>
              <a:ext cx="4796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dirty="0" smtClean="0">
                  <a:latin typeface="Arial" pitchFamily="34" charset="0"/>
                  <a:cs typeface="Arial" pitchFamily="34" charset="0"/>
                </a:rPr>
                <a:t>R4</a:t>
              </a:r>
              <a:endParaRPr lang="en-US" sz="18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8" name="Oval 177"/>
            <p:cNvSpPr/>
            <p:nvPr/>
          </p:nvSpPr>
          <p:spPr bwMode="auto">
            <a:xfrm>
              <a:off x="2552700" y="2847975"/>
              <a:ext cx="152400" cy="152400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</p:grpSp>
      <p:grpSp>
        <p:nvGrpSpPr>
          <p:cNvPr id="97" name="Group 581"/>
          <p:cNvGrpSpPr/>
          <p:nvPr/>
        </p:nvGrpSpPr>
        <p:grpSpPr>
          <a:xfrm>
            <a:off x="2124075" y="2724150"/>
            <a:ext cx="4124325" cy="2686050"/>
            <a:chOff x="2124075" y="2724150"/>
            <a:chExt cx="4124325" cy="2686050"/>
          </a:xfrm>
        </p:grpSpPr>
        <p:grpSp>
          <p:nvGrpSpPr>
            <p:cNvPr id="98" name="Group 179"/>
            <p:cNvGrpSpPr/>
            <p:nvPr/>
          </p:nvGrpSpPr>
          <p:grpSpPr>
            <a:xfrm>
              <a:off x="2124075" y="4419600"/>
              <a:ext cx="1000125" cy="990600"/>
              <a:chOff x="7315200" y="3886200"/>
              <a:chExt cx="1000125" cy="990600"/>
            </a:xfrm>
          </p:grpSpPr>
          <p:sp>
            <p:nvSpPr>
              <p:cNvPr id="181" name="AutoShape 154"/>
              <p:cNvSpPr>
                <a:spLocks noChangeArrowheads="1"/>
              </p:cNvSpPr>
              <p:nvPr/>
            </p:nvSpPr>
            <p:spPr bwMode="auto">
              <a:xfrm>
                <a:off x="7315200" y="3886200"/>
                <a:ext cx="1000125" cy="990600"/>
              </a:xfrm>
              <a:prstGeom prst="flowChartAlternateProcess">
                <a:avLst/>
              </a:prstGeom>
              <a:solidFill>
                <a:srgbClr val="A7E8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0" tIns="0" anchor="ctr"/>
              <a:lstStyle/>
              <a:p>
                <a:endParaRPr lang="en-US" sz="1600" b="1"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99" name="Group 158"/>
              <p:cNvGrpSpPr>
                <a:grpSpLocks noChangeAspect="1"/>
              </p:cNvGrpSpPr>
              <p:nvPr/>
            </p:nvGrpSpPr>
            <p:grpSpPr bwMode="auto">
              <a:xfrm flipH="1">
                <a:off x="7696199" y="4259473"/>
                <a:ext cx="411161" cy="494972"/>
                <a:chOff x="5" y="2480"/>
                <a:chExt cx="237" cy="430"/>
              </a:xfrm>
            </p:grpSpPr>
            <p:grpSp>
              <p:nvGrpSpPr>
                <p:cNvPr id="100" name="Group 159"/>
                <p:cNvGrpSpPr>
                  <a:grpSpLocks noChangeAspect="1"/>
                </p:cNvGrpSpPr>
                <p:nvPr/>
              </p:nvGrpSpPr>
              <p:grpSpPr bwMode="auto">
                <a:xfrm>
                  <a:off x="5" y="2521"/>
                  <a:ext cx="145" cy="389"/>
                  <a:chOff x="5" y="2521"/>
                  <a:chExt cx="145" cy="389"/>
                </a:xfrm>
              </p:grpSpPr>
              <p:grpSp>
                <p:nvGrpSpPr>
                  <p:cNvPr id="101" name="Group 160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7" y="2654"/>
                    <a:ext cx="143" cy="256"/>
                    <a:chOff x="7" y="2654"/>
                    <a:chExt cx="143" cy="256"/>
                  </a:xfrm>
                </p:grpSpPr>
                <p:grpSp>
                  <p:nvGrpSpPr>
                    <p:cNvPr id="102" name="Group 161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7" y="2661"/>
                      <a:ext cx="93" cy="247"/>
                      <a:chOff x="7" y="2661"/>
                      <a:chExt cx="93" cy="247"/>
                    </a:xfrm>
                  </p:grpSpPr>
                  <p:sp>
                    <p:nvSpPr>
                      <p:cNvPr id="206" name="Line 162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44" y="2661"/>
                        <a:ext cx="33" cy="1"/>
                      </a:xfrm>
                      <a:prstGeom prst="line">
                        <a:avLst/>
                      </a:prstGeom>
                      <a:noFill/>
                      <a:ln w="63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 sz="1600" b="1"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207" name="Line 163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V="1">
                        <a:off x="34" y="2664"/>
                        <a:ext cx="42" cy="51"/>
                      </a:xfrm>
                      <a:prstGeom prst="line">
                        <a:avLst/>
                      </a:prstGeom>
                      <a:noFill/>
                      <a:ln w="63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 sz="1600" b="1"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208" name="Line 164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3" y="2716"/>
                        <a:ext cx="57" cy="110"/>
                      </a:xfrm>
                      <a:prstGeom prst="line">
                        <a:avLst/>
                      </a:prstGeom>
                      <a:noFill/>
                      <a:ln w="63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 sz="1600" b="1"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209" name="Line 165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V="1">
                        <a:off x="7" y="2824"/>
                        <a:ext cx="83" cy="84"/>
                      </a:xfrm>
                      <a:prstGeom prst="line">
                        <a:avLst/>
                      </a:prstGeom>
                      <a:noFill/>
                      <a:ln w="63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 sz="1600" b="1"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210" name="Line 166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9" y="2824"/>
                        <a:ext cx="81" cy="84"/>
                      </a:xfrm>
                      <a:prstGeom prst="line">
                        <a:avLst/>
                      </a:prstGeom>
                      <a:noFill/>
                      <a:ln w="63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 sz="1600" b="1"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211" name="Line 167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V="1">
                        <a:off x="17" y="2716"/>
                        <a:ext cx="64" cy="108"/>
                      </a:xfrm>
                      <a:prstGeom prst="line">
                        <a:avLst/>
                      </a:prstGeom>
                      <a:noFill/>
                      <a:ln w="63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 sz="1600" b="1"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212" name="Line 168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44" y="2661"/>
                        <a:ext cx="39" cy="58"/>
                      </a:xfrm>
                      <a:prstGeom prst="line">
                        <a:avLst/>
                      </a:prstGeom>
                      <a:noFill/>
                      <a:ln w="63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 sz="1600" b="1"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</p:grpSp>
                <p:sp>
                  <p:nvSpPr>
                    <p:cNvPr id="199" name="Line 169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97" y="2808"/>
                      <a:ext cx="34" cy="102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600" b="1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00" name="Line 170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84" y="2718"/>
                      <a:ext cx="48" cy="91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600" b="1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01" name="Line 171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84" y="2655"/>
                      <a:ext cx="12" cy="63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600" b="1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02" name="Line 172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78" y="2654"/>
                      <a:ext cx="20" cy="9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600" b="1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03" name="Line 173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79" y="2663"/>
                      <a:ext cx="30" cy="45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600" b="1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04" name="Line 174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93" y="2708"/>
                      <a:ext cx="13" cy="117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600" b="1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05" name="Line 175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93" y="2824"/>
                      <a:ext cx="57" cy="54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600" b="1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</p:grpSp>
              <p:grpSp>
                <p:nvGrpSpPr>
                  <p:cNvPr id="103" name="Group 176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5" y="2533"/>
                    <a:ext cx="141" cy="374"/>
                    <a:chOff x="5" y="2533"/>
                    <a:chExt cx="141" cy="374"/>
                  </a:xfrm>
                </p:grpSpPr>
                <p:sp>
                  <p:nvSpPr>
                    <p:cNvPr id="193" name="Line 177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5" y="2533"/>
                      <a:ext cx="55" cy="371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600" b="1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94" name="Line 178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62" y="2544"/>
                      <a:ext cx="35" cy="363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600" b="1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95" name="Line 179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98" y="2876"/>
                      <a:ext cx="48" cy="3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600" b="1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96" name="Line 180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69" y="2541"/>
                      <a:ext cx="77" cy="337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600" b="1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97" name="Line 181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7" y="2904"/>
                      <a:ext cx="93" cy="1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600" b="1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</p:grpSp>
              <p:sp>
                <p:nvSpPr>
                  <p:cNvPr id="192" name="Oval 18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8" y="2521"/>
                    <a:ext cx="39" cy="45"/>
                  </a:xfrm>
                  <a:prstGeom prst="ellipse">
                    <a:avLst/>
                  </a:prstGeom>
                  <a:solidFill>
                    <a:srgbClr val="FFFF00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sp>
              <p:nvSpPr>
                <p:cNvPr id="187" name="Arc 183"/>
                <p:cNvSpPr>
                  <a:spLocks noChangeAspect="1"/>
                </p:cNvSpPr>
                <p:nvPr/>
              </p:nvSpPr>
              <p:spPr bwMode="auto">
                <a:xfrm>
                  <a:off x="152" y="2480"/>
                  <a:ext cx="90" cy="198"/>
                </a:xfrm>
                <a:custGeom>
                  <a:avLst/>
                  <a:gdLst>
                    <a:gd name="G0" fmla="+- 0 0 0"/>
                    <a:gd name="G1" fmla="+- 21172 0 0"/>
                    <a:gd name="G2" fmla="+- 21600 0 0"/>
                    <a:gd name="T0" fmla="*/ 4276 w 21600"/>
                    <a:gd name="T1" fmla="*/ 0 h 42015"/>
                    <a:gd name="T2" fmla="*/ 5669 w 21600"/>
                    <a:gd name="T3" fmla="*/ 42015 h 42015"/>
                    <a:gd name="T4" fmla="*/ 0 w 21600"/>
                    <a:gd name="T5" fmla="*/ 21172 h 420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42015" fill="none" extrusionOk="0">
                      <a:moveTo>
                        <a:pt x="4276" y="-1"/>
                      </a:moveTo>
                      <a:cubicBezTo>
                        <a:pt x="14353" y="2034"/>
                        <a:pt x="21600" y="10891"/>
                        <a:pt x="21600" y="21172"/>
                      </a:cubicBezTo>
                      <a:cubicBezTo>
                        <a:pt x="21600" y="30918"/>
                        <a:pt x="15073" y="39456"/>
                        <a:pt x="5668" y="42014"/>
                      </a:cubicBezTo>
                    </a:path>
                    <a:path w="21600" h="42015" stroke="0" extrusionOk="0">
                      <a:moveTo>
                        <a:pt x="4276" y="-1"/>
                      </a:moveTo>
                      <a:cubicBezTo>
                        <a:pt x="14353" y="2034"/>
                        <a:pt x="21600" y="10891"/>
                        <a:pt x="21600" y="21172"/>
                      </a:cubicBezTo>
                      <a:cubicBezTo>
                        <a:pt x="21600" y="30918"/>
                        <a:pt x="15073" y="39456"/>
                        <a:pt x="5668" y="42014"/>
                      </a:cubicBezTo>
                      <a:lnTo>
                        <a:pt x="0" y="21172"/>
                      </a:lnTo>
                      <a:close/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88" name="Arc 184"/>
                <p:cNvSpPr>
                  <a:spLocks noChangeAspect="1"/>
                </p:cNvSpPr>
                <p:nvPr/>
              </p:nvSpPr>
              <p:spPr bwMode="auto">
                <a:xfrm>
                  <a:off x="116" y="2508"/>
                  <a:ext cx="78" cy="154"/>
                </a:xfrm>
                <a:custGeom>
                  <a:avLst/>
                  <a:gdLst>
                    <a:gd name="G0" fmla="+- 0 0 0"/>
                    <a:gd name="G1" fmla="+- 21159 0 0"/>
                    <a:gd name="G2" fmla="+- 21600 0 0"/>
                    <a:gd name="T0" fmla="*/ 4340 w 21600"/>
                    <a:gd name="T1" fmla="*/ 0 h 41998"/>
                    <a:gd name="T2" fmla="*/ 5682 w 21600"/>
                    <a:gd name="T3" fmla="*/ 41998 h 41998"/>
                    <a:gd name="T4" fmla="*/ 0 w 21600"/>
                    <a:gd name="T5" fmla="*/ 21159 h 419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41998" fill="none" extrusionOk="0">
                      <a:moveTo>
                        <a:pt x="4340" y="-1"/>
                      </a:moveTo>
                      <a:cubicBezTo>
                        <a:pt x="14387" y="2060"/>
                        <a:pt x="21600" y="10902"/>
                        <a:pt x="21600" y="21159"/>
                      </a:cubicBezTo>
                      <a:cubicBezTo>
                        <a:pt x="21600" y="30900"/>
                        <a:pt x="15080" y="39435"/>
                        <a:pt x="5682" y="41998"/>
                      </a:cubicBezTo>
                    </a:path>
                    <a:path w="21600" h="41998" stroke="0" extrusionOk="0">
                      <a:moveTo>
                        <a:pt x="4340" y="-1"/>
                      </a:moveTo>
                      <a:cubicBezTo>
                        <a:pt x="14387" y="2060"/>
                        <a:pt x="21600" y="10902"/>
                        <a:pt x="21600" y="21159"/>
                      </a:cubicBezTo>
                      <a:cubicBezTo>
                        <a:pt x="21600" y="30900"/>
                        <a:pt x="15080" y="39435"/>
                        <a:pt x="5682" y="41998"/>
                      </a:cubicBezTo>
                      <a:lnTo>
                        <a:pt x="0" y="21159"/>
                      </a:lnTo>
                      <a:close/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89" name="Arc 185"/>
                <p:cNvSpPr>
                  <a:spLocks noChangeAspect="1"/>
                </p:cNvSpPr>
                <p:nvPr/>
              </p:nvSpPr>
              <p:spPr bwMode="auto">
                <a:xfrm>
                  <a:off x="102" y="2530"/>
                  <a:ext cx="47" cy="117"/>
                </a:xfrm>
                <a:custGeom>
                  <a:avLst/>
                  <a:gdLst>
                    <a:gd name="G0" fmla="+- 0 0 0"/>
                    <a:gd name="G1" fmla="+- 21206 0 0"/>
                    <a:gd name="G2" fmla="+- 21600 0 0"/>
                    <a:gd name="T0" fmla="*/ 4104 w 21600"/>
                    <a:gd name="T1" fmla="*/ 0 h 42099"/>
                    <a:gd name="T2" fmla="*/ 5483 w 21600"/>
                    <a:gd name="T3" fmla="*/ 42099 h 42099"/>
                    <a:gd name="T4" fmla="*/ 0 w 21600"/>
                    <a:gd name="T5" fmla="*/ 21206 h 420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42099" fill="none" extrusionOk="0">
                      <a:moveTo>
                        <a:pt x="4104" y="-1"/>
                      </a:moveTo>
                      <a:cubicBezTo>
                        <a:pt x="14262" y="1965"/>
                        <a:pt x="21600" y="10859"/>
                        <a:pt x="21600" y="21206"/>
                      </a:cubicBezTo>
                      <a:cubicBezTo>
                        <a:pt x="21600" y="31023"/>
                        <a:pt x="14979" y="39606"/>
                        <a:pt x="5482" y="42098"/>
                      </a:cubicBezTo>
                    </a:path>
                    <a:path w="21600" h="42099" stroke="0" extrusionOk="0">
                      <a:moveTo>
                        <a:pt x="4104" y="-1"/>
                      </a:moveTo>
                      <a:cubicBezTo>
                        <a:pt x="14262" y="1965"/>
                        <a:pt x="21600" y="10859"/>
                        <a:pt x="21600" y="21206"/>
                      </a:cubicBezTo>
                      <a:cubicBezTo>
                        <a:pt x="21600" y="31023"/>
                        <a:pt x="14979" y="39606"/>
                        <a:pt x="5482" y="42098"/>
                      </a:cubicBezTo>
                      <a:lnTo>
                        <a:pt x="0" y="21206"/>
                      </a:lnTo>
                      <a:close/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185" name="Rectangle 187"/>
              <p:cNvSpPr>
                <a:spLocks noChangeArrowheads="1"/>
              </p:cNvSpPr>
              <p:nvPr/>
            </p:nvSpPr>
            <p:spPr bwMode="auto">
              <a:xfrm>
                <a:off x="7373937" y="3962400"/>
                <a:ext cx="863600" cy="838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 anchorCtr="1"/>
              <a:lstStyle/>
              <a:p>
                <a:pPr algn="ctr" eaLnBrk="0" hangingPunct="0">
                  <a:lnSpc>
                    <a:spcPct val="90000"/>
                  </a:lnSpc>
                  <a:spcBef>
                    <a:spcPct val="0"/>
                  </a:spcBef>
                </a:pPr>
                <a:r>
                  <a:rPr lang="de-DE" sz="1600" b="1" dirty="0" smtClean="0">
                    <a:latin typeface="Arial" pitchFamily="34" charset="0"/>
                    <a:cs typeface="Arial" pitchFamily="34" charset="0"/>
                  </a:rPr>
                  <a:t>Access</a:t>
                </a:r>
                <a:endParaRPr lang="en-US" sz="1600" b="1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104" name="Group 212"/>
            <p:cNvGrpSpPr/>
            <p:nvPr/>
          </p:nvGrpSpPr>
          <p:grpSpPr>
            <a:xfrm>
              <a:off x="3886200" y="4419600"/>
              <a:ext cx="990600" cy="990600"/>
              <a:chOff x="7315200" y="2819400"/>
              <a:chExt cx="990600" cy="990600"/>
            </a:xfrm>
          </p:grpSpPr>
          <p:sp>
            <p:nvSpPr>
              <p:cNvPr id="214" name="AutoShape 154"/>
              <p:cNvSpPr>
                <a:spLocks noChangeArrowheads="1"/>
              </p:cNvSpPr>
              <p:nvPr/>
            </p:nvSpPr>
            <p:spPr bwMode="auto">
              <a:xfrm>
                <a:off x="7315200" y="2819400"/>
                <a:ext cx="990600" cy="990600"/>
              </a:xfrm>
              <a:prstGeom prst="flowChartAlternateProcess">
                <a:avLst/>
              </a:prstGeom>
              <a:solidFill>
                <a:srgbClr val="8BB2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0" tIns="0" anchor="ctr"/>
              <a:lstStyle/>
              <a:p>
                <a:endParaRPr lang="en-US" sz="1600" b="1">
                  <a:latin typeface="Arial" pitchFamily="34" charset="0"/>
                  <a:cs typeface="Arial" pitchFamily="34" charset="0"/>
                </a:endParaRPr>
              </a:p>
            </p:txBody>
          </p:sp>
          <p:pic>
            <p:nvPicPr>
              <p:cNvPr id="215" name="Picture 157"/>
              <p:cNvPicPr>
                <a:picLocks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7648575" y="3509962"/>
                <a:ext cx="352425" cy="22383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216" name="Rectangle 188"/>
              <p:cNvSpPr>
                <a:spLocks noChangeArrowheads="1"/>
              </p:cNvSpPr>
              <p:nvPr/>
            </p:nvSpPr>
            <p:spPr bwMode="auto">
              <a:xfrm>
                <a:off x="7373937" y="2867025"/>
                <a:ext cx="855663" cy="866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 anchorCtr="1"/>
              <a:lstStyle/>
              <a:p>
                <a:pPr algn="ctr" eaLnBrk="0" hangingPunct="0">
                  <a:lnSpc>
                    <a:spcPct val="90000"/>
                  </a:lnSpc>
                  <a:spcBef>
                    <a:spcPct val="0"/>
                  </a:spcBef>
                </a:pPr>
                <a:r>
                  <a:rPr lang="de-DE" sz="1600" b="1" dirty="0" smtClean="0">
                    <a:latin typeface="Arial" pitchFamily="34" charset="0"/>
                    <a:cs typeface="Arial" pitchFamily="34" charset="0"/>
                  </a:rPr>
                  <a:t>Core</a:t>
                </a:r>
                <a:endParaRPr lang="en-US" sz="1600" b="1" dirty="0"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105" name="Group 216"/>
              <p:cNvGrpSpPr/>
              <p:nvPr/>
            </p:nvGrpSpPr>
            <p:grpSpPr>
              <a:xfrm>
                <a:off x="7520910" y="3095706"/>
                <a:ext cx="532437" cy="381000"/>
                <a:chOff x="7481888" y="3079208"/>
                <a:chExt cx="595312" cy="425992"/>
              </a:xfrm>
            </p:grpSpPr>
            <p:sp>
              <p:nvSpPr>
                <p:cNvPr id="218" name="Freeform 14"/>
                <p:cNvSpPr>
                  <a:spLocks/>
                </p:cNvSpPr>
                <p:nvPr/>
              </p:nvSpPr>
              <p:spPr bwMode="auto">
                <a:xfrm>
                  <a:off x="7641802" y="3429946"/>
                  <a:ext cx="327892" cy="75254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90"/>
                    </a:cxn>
                    <a:cxn ang="0">
                      <a:pos x="499" y="90"/>
                    </a:cxn>
                    <a:cxn ang="0">
                      <a:pos x="499" y="0"/>
                    </a:cxn>
                  </a:cxnLst>
                  <a:rect l="0" t="0" r="r" b="b"/>
                  <a:pathLst>
                    <a:path w="499" h="90">
                      <a:moveTo>
                        <a:pt x="0" y="0"/>
                      </a:moveTo>
                      <a:lnTo>
                        <a:pt x="0" y="90"/>
                      </a:lnTo>
                      <a:lnTo>
                        <a:pt x="499" y="90"/>
                      </a:lnTo>
                      <a:lnTo>
                        <a:pt x="499" y="0"/>
                      </a:lnTo>
                    </a:path>
                  </a:pathLst>
                </a:custGeom>
                <a:noFill/>
                <a:ln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 lIns="0" tIns="0"/>
                <a:lstStyle/>
                <a:p>
                  <a:endParaRPr lang="en-US"/>
                </a:p>
              </p:txBody>
            </p:sp>
            <p:sp>
              <p:nvSpPr>
                <p:cNvPr id="219" name="AutoShape 22"/>
                <p:cNvSpPr>
                  <a:spLocks noChangeArrowheads="1"/>
                </p:cNvSpPr>
                <p:nvPr/>
              </p:nvSpPr>
              <p:spPr bwMode="auto">
                <a:xfrm>
                  <a:off x="7481888" y="3167900"/>
                  <a:ext cx="305047" cy="276827"/>
                </a:xfrm>
                <a:prstGeom prst="can">
                  <a:avLst>
                    <a:gd name="adj" fmla="val 25000"/>
                  </a:avLst>
                </a:prstGeom>
                <a:solidFill>
                  <a:srgbClr val="6699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en-US" sz="1600">
                    <a:ea typeface="ＭＳ Ｐゴシック" pitchFamily="34" charset="-128"/>
                  </a:endParaRPr>
                </a:p>
              </p:txBody>
            </p:sp>
            <p:grpSp>
              <p:nvGrpSpPr>
                <p:cNvPr id="106" name="Group 122"/>
                <p:cNvGrpSpPr>
                  <a:grpSpLocks/>
                </p:cNvGrpSpPr>
                <p:nvPr/>
              </p:nvGrpSpPr>
              <p:grpSpPr bwMode="auto">
                <a:xfrm>
                  <a:off x="7848751" y="3079208"/>
                  <a:ext cx="228449" cy="389708"/>
                  <a:chOff x="4120" y="2308"/>
                  <a:chExt cx="305" cy="415"/>
                </a:xfrm>
              </p:grpSpPr>
              <p:sp>
                <p:nvSpPr>
                  <p:cNvPr id="221" name="Freeform 123"/>
                  <p:cNvSpPr>
                    <a:spLocks/>
                  </p:cNvSpPr>
                  <p:nvPr/>
                </p:nvSpPr>
                <p:spPr bwMode="auto">
                  <a:xfrm flipH="1">
                    <a:off x="4378" y="2308"/>
                    <a:ext cx="47" cy="415"/>
                  </a:xfrm>
                  <a:custGeom>
                    <a:avLst/>
                    <a:gdLst/>
                    <a:ahLst/>
                    <a:cxnLst>
                      <a:cxn ang="0">
                        <a:pos x="90" y="546"/>
                      </a:cxn>
                      <a:cxn ang="0">
                        <a:pos x="0" y="432"/>
                      </a:cxn>
                      <a:cxn ang="0">
                        <a:pos x="0" y="0"/>
                      </a:cxn>
                      <a:cxn ang="0">
                        <a:pos x="84" y="42"/>
                      </a:cxn>
                      <a:cxn ang="0">
                        <a:pos x="90" y="546"/>
                      </a:cxn>
                    </a:cxnLst>
                    <a:rect l="0" t="0" r="r" b="b"/>
                    <a:pathLst>
                      <a:path w="90" h="546">
                        <a:moveTo>
                          <a:pt x="90" y="546"/>
                        </a:moveTo>
                        <a:lnTo>
                          <a:pt x="0" y="432"/>
                        </a:lnTo>
                        <a:lnTo>
                          <a:pt x="0" y="0"/>
                        </a:lnTo>
                        <a:lnTo>
                          <a:pt x="84" y="42"/>
                        </a:lnTo>
                        <a:lnTo>
                          <a:pt x="90" y="546"/>
                        </a:lnTo>
                        <a:close/>
                      </a:path>
                    </a:pathLst>
                  </a:custGeom>
                  <a:solidFill>
                    <a:srgbClr val="006699"/>
                  </a:solidFill>
                  <a:ln w="1588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2" name="Rectangle 124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4127" y="2340"/>
                    <a:ext cx="255" cy="383"/>
                  </a:xfrm>
                  <a:prstGeom prst="rect">
                    <a:avLst/>
                  </a:prstGeom>
                  <a:solidFill>
                    <a:srgbClr val="0078AA"/>
                  </a:solidFill>
                  <a:ln w="1588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3" name="Oval 125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4278" y="2390"/>
                    <a:ext cx="37" cy="36"/>
                  </a:xfrm>
                  <a:prstGeom prst="ellipse">
                    <a:avLst/>
                  </a:prstGeom>
                  <a:solidFill>
                    <a:srgbClr val="FFC9C9"/>
                  </a:solidFill>
                  <a:ln w="12700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107" name="Group 126"/>
                  <p:cNvGrpSpPr>
                    <a:grpSpLocks/>
                  </p:cNvGrpSpPr>
                  <p:nvPr/>
                </p:nvGrpSpPr>
                <p:grpSpPr bwMode="auto">
                  <a:xfrm flipH="1">
                    <a:off x="4164" y="2500"/>
                    <a:ext cx="152" cy="109"/>
                    <a:chOff x="3216" y="2784"/>
                    <a:chExt cx="192" cy="144"/>
                  </a:xfrm>
                </p:grpSpPr>
                <p:sp>
                  <p:nvSpPr>
                    <p:cNvPr id="228" name="Line 12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216" y="2784"/>
                      <a:ext cx="192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CCECFF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29" name="Line 12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216" y="2832"/>
                      <a:ext cx="192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CCECFF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30" name="Line 12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216" y="2880"/>
                      <a:ext cx="192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CCECFF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31" name="Line 13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216" y="2928"/>
                      <a:ext cx="192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CCECFF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225" name="Freeform 131"/>
                  <p:cNvSpPr>
                    <a:spLocks/>
                  </p:cNvSpPr>
                  <p:nvPr/>
                </p:nvSpPr>
                <p:spPr bwMode="auto">
                  <a:xfrm>
                    <a:off x="4120" y="2311"/>
                    <a:ext cx="301" cy="35"/>
                  </a:xfrm>
                  <a:custGeom>
                    <a:avLst/>
                    <a:gdLst/>
                    <a:ahLst/>
                    <a:cxnLst>
                      <a:cxn ang="0">
                        <a:pos x="259" y="35"/>
                      </a:cxn>
                      <a:cxn ang="0">
                        <a:pos x="0" y="35"/>
                      </a:cxn>
                      <a:cxn ang="0">
                        <a:pos x="81" y="0"/>
                      </a:cxn>
                      <a:cxn ang="0">
                        <a:pos x="301" y="0"/>
                      </a:cxn>
                      <a:cxn ang="0">
                        <a:pos x="259" y="35"/>
                      </a:cxn>
                    </a:cxnLst>
                    <a:rect l="0" t="0" r="r" b="b"/>
                    <a:pathLst>
                      <a:path w="301" h="35">
                        <a:moveTo>
                          <a:pt x="259" y="35"/>
                        </a:moveTo>
                        <a:lnTo>
                          <a:pt x="0" y="35"/>
                        </a:lnTo>
                        <a:lnTo>
                          <a:pt x="81" y="0"/>
                        </a:lnTo>
                        <a:lnTo>
                          <a:pt x="301" y="0"/>
                        </a:lnTo>
                        <a:lnTo>
                          <a:pt x="259" y="35"/>
                        </a:lnTo>
                        <a:close/>
                      </a:path>
                    </a:pathLst>
                  </a:custGeom>
                  <a:solidFill>
                    <a:srgbClr val="00B4FF"/>
                  </a:solidFill>
                  <a:ln w="1588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6" name="Oval 132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4170" y="2386"/>
                    <a:ext cx="37" cy="36"/>
                  </a:xfrm>
                  <a:prstGeom prst="ellipse">
                    <a:avLst/>
                  </a:prstGeom>
                  <a:solidFill>
                    <a:srgbClr val="FFC9C9"/>
                  </a:solidFill>
                  <a:ln w="12700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7" name="Oval 133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4224" y="2386"/>
                    <a:ext cx="37" cy="36"/>
                  </a:xfrm>
                  <a:prstGeom prst="ellipse">
                    <a:avLst/>
                  </a:prstGeom>
                  <a:solidFill>
                    <a:srgbClr val="CCFF33"/>
                  </a:solidFill>
                  <a:ln w="12700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</p:grpSp>
        <p:grpSp>
          <p:nvGrpSpPr>
            <p:cNvPr id="108" name="Group 579"/>
            <p:cNvGrpSpPr/>
            <p:nvPr/>
          </p:nvGrpSpPr>
          <p:grpSpPr>
            <a:xfrm>
              <a:off x="5257800" y="4419600"/>
              <a:ext cx="990600" cy="990600"/>
              <a:chOff x="5257800" y="4419600"/>
              <a:chExt cx="990600" cy="990600"/>
            </a:xfrm>
          </p:grpSpPr>
          <p:sp>
            <p:nvSpPr>
              <p:cNvPr id="233" name="Rounded Rectangle 232"/>
              <p:cNvSpPr/>
              <p:nvPr/>
            </p:nvSpPr>
            <p:spPr bwMode="auto">
              <a:xfrm>
                <a:off x="5257800" y="4419600"/>
                <a:ext cx="990600" cy="990600"/>
              </a:xfrm>
              <a:prstGeom prst="round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5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endParaRPr>
              </a:p>
            </p:txBody>
          </p:sp>
          <p:grpSp>
            <p:nvGrpSpPr>
              <p:cNvPr id="111" name="Group 61"/>
              <p:cNvGrpSpPr/>
              <p:nvPr/>
            </p:nvGrpSpPr>
            <p:grpSpPr>
              <a:xfrm>
                <a:off x="5410201" y="4502656"/>
                <a:ext cx="609600" cy="450344"/>
                <a:chOff x="6324600" y="1828800"/>
                <a:chExt cx="917575" cy="677862"/>
              </a:xfrm>
            </p:grpSpPr>
            <p:grpSp>
              <p:nvGrpSpPr>
                <p:cNvPr id="115" name="Group 10"/>
                <p:cNvGrpSpPr>
                  <a:grpSpLocks/>
                </p:cNvGrpSpPr>
                <p:nvPr/>
              </p:nvGrpSpPr>
              <p:grpSpPr bwMode="auto">
                <a:xfrm>
                  <a:off x="6972300" y="1828800"/>
                  <a:ext cx="269875" cy="460375"/>
                  <a:chOff x="4120" y="2308"/>
                  <a:chExt cx="305" cy="415"/>
                </a:xfrm>
              </p:grpSpPr>
              <p:sp>
                <p:nvSpPr>
                  <p:cNvPr id="274" name="Freeform 11"/>
                  <p:cNvSpPr>
                    <a:spLocks/>
                  </p:cNvSpPr>
                  <p:nvPr/>
                </p:nvSpPr>
                <p:spPr bwMode="auto">
                  <a:xfrm flipH="1">
                    <a:off x="4378" y="2308"/>
                    <a:ext cx="47" cy="415"/>
                  </a:xfrm>
                  <a:custGeom>
                    <a:avLst/>
                    <a:gdLst/>
                    <a:ahLst/>
                    <a:cxnLst>
                      <a:cxn ang="0">
                        <a:pos x="90" y="546"/>
                      </a:cxn>
                      <a:cxn ang="0">
                        <a:pos x="0" y="432"/>
                      </a:cxn>
                      <a:cxn ang="0">
                        <a:pos x="0" y="0"/>
                      </a:cxn>
                      <a:cxn ang="0">
                        <a:pos x="84" y="42"/>
                      </a:cxn>
                      <a:cxn ang="0">
                        <a:pos x="90" y="546"/>
                      </a:cxn>
                    </a:cxnLst>
                    <a:rect l="0" t="0" r="r" b="b"/>
                    <a:pathLst>
                      <a:path w="90" h="546">
                        <a:moveTo>
                          <a:pt x="90" y="546"/>
                        </a:moveTo>
                        <a:lnTo>
                          <a:pt x="0" y="432"/>
                        </a:lnTo>
                        <a:lnTo>
                          <a:pt x="0" y="0"/>
                        </a:lnTo>
                        <a:lnTo>
                          <a:pt x="84" y="42"/>
                        </a:lnTo>
                        <a:lnTo>
                          <a:pt x="90" y="546"/>
                        </a:lnTo>
                        <a:close/>
                      </a:path>
                    </a:pathLst>
                  </a:custGeom>
                  <a:solidFill>
                    <a:srgbClr val="006699"/>
                  </a:solidFill>
                  <a:ln w="1588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en-US" sz="1050"/>
                  </a:p>
                </p:txBody>
              </p:sp>
              <p:sp>
                <p:nvSpPr>
                  <p:cNvPr id="275" name="Rectangle 12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4127" y="2340"/>
                    <a:ext cx="255" cy="383"/>
                  </a:xfrm>
                  <a:prstGeom prst="rect">
                    <a:avLst/>
                  </a:prstGeom>
                  <a:solidFill>
                    <a:srgbClr val="0078AA"/>
                  </a:solidFill>
                  <a:ln w="1588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 sz="1050"/>
                  </a:p>
                </p:txBody>
              </p:sp>
              <p:sp>
                <p:nvSpPr>
                  <p:cNvPr id="276" name="Oval 13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4278" y="2390"/>
                    <a:ext cx="37" cy="36"/>
                  </a:xfrm>
                  <a:prstGeom prst="ellipse">
                    <a:avLst/>
                  </a:prstGeom>
                  <a:solidFill>
                    <a:srgbClr val="FFC9C9"/>
                  </a:solidFill>
                  <a:ln w="12700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050"/>
                  </a:p>
                </p:txBody>
              </p:sp>
              <p:grpSp>
                <p:nvGrpSpPr>
                  <p:cNvPr id="123" name="Group 14"/>
                  <p:cNvGrpSpPr>
                    <a:grpSpLocks/>
                  </p:cNvGrpSpPr>
                  <p:nvPr/>
                </p:nvGrpSpPr>
                <p:grpSpPr bwMode="auto">
                  <a:xfrm flipH="1">
                    <a:off x="4164" y="2500"/>
                    <a:ext cx="152" cy="109"/>
                    <a:chOff x="3216" y="2784"/>
                    <a:chExt cx="192" cy="144"/>
                  </a:xfrm>
                </p:grpSpPr>
                <p:sp>
                  <p:nvSpPr>
                    <p:cNvPr id="281" name="Line 1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216" y="2784"/>
                      <a:ext cx="192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CCECFF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050"/>
                    </a:p>
                  </p:txBody>
                </p:sp>
                <p:sp>
                  <p:nvSpPr>
                    <p:cNvPr id="282" name="Line 1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216" y="2832"/>
                      <a:ext cx="192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CCECFF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050"/>
                    </a:p>
                  </p:txBody>
                </p:sp>
                <p:sp>
                  <p:nvSpPr>
                    <p:cNvPr id="283" name="Line 1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216" y="2880"/>
                      <a:ext cx="192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CCECFF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050"/>
                    </a:p>
                  </p:txBody>
                </p:sp>
                <p:sp>
                  <p:nvSpPr>
                    <p:cNvPr id="284" name="Line 1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216" y="2928"/>
                      <a:ext cx="192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CCECFF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050"/>
                    </a:p>
                  </p:txBody>
                </p:sp>
              </p:grpSp>
              <p:sp>
                <p:nvSpPr>
                  <p:cNvPr id="278" name="Freeform 19"/>
                  <p:cNvSpPr>
                    <a:spLocks/>
                  </p:cNvSpPr>
                  <p:nvPr/>
                </p:nvSpPr>
                <p:spPr bwMode="auto">
                  <a:xfrm>
                    <a:off x="4120" y="2311"/>
                    <a:ext cx="301" cy="35"/>
                  </a:xfrm>
                  <a:custGeom>
                    <a:avLst/>
                    <a:gdLst/>
                    <a:ahLst/>
                    <a:cxnLst>
                      <a:cxn ang="0">
                        <a:pos x="259" y="35"/>
                      </a:cxn>
                      <a:cxn ang="0">
                        <a:pos x="0" y="35"/>
                      </a:cxn>
                      <a:cxn ang="0">
                        <a:pos x="81" y="0"/>
                      </a:cxn>
                      <a:cxn ang="0">
                        <a:pos x="301" y="0"/>
                      </a:cxn>
                      <a:cxn ang="0">
                        <a:pos x="259" y="35"/>
                      </a:cxn>
                    </a:cxnLst>
                    <a:rect l="0" t="0" r="r" b="b"/>
                    <a:pathLst>
                      <a:path w="301" h="35">
                        <a:moveTo>
                          <a:pt x="259" y="35"/>
                        </a:moveTo>
                        <a:lnTo>
                          <a:pt x="0" y="35"/>
                        </a:lnTo>
                        <a:lnTo>
                          <a:pt x="81" y="0"/>
                        </a:lnTo>
                        <a:lnTo>
                          <a:pt x="301" y="0"/>
                        </a:lnTo>
                        <a:lnTo>
                          <a:pt x="259" y="35"/>
                        </a:lnTo>
                        <a:close/>
                      </a:path>
                    </a:pathLst>
                  </a:custGeom>
                  <a:solidFill>
                    <a:srgbClr val="00B4FF"/>
                  </a:solidFill>
                  <a:ln w="1588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en-US" sz="1050"/>
                  </a:p>
                </p:txBody>
              </p:sp>
              <p:sp>
                <p:nvSpPr>
                  <p:cNvPr id="279" name="Oval 20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4170" y="2386"/>
                    <a:ext cx="37" cy="36"/>
                  </a:xfrm>
                  <a:prstGeom prst="ellipse">
                    <a:avLst/>
                  </a:prstGeom>
                  <a:solidFill>
                    <a:srgbClr val="FFC9C9"/>
                  </a:solidFill>
                  <a:ln w="12700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050"/>
                  </a:p>
                </p:txBody>
              </p:sp>
              <p:sp>
                <p:nvSpPr>
                  <p:cNvPr id="280" name="Oval 21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4224" y="2386"/>
                    <a:ext cx="37" cy="36"/>
                  </a:xfrm>
                  <a:prstGeom prst="ellipse">
                    <a:avLst/>
                  </a:prstGeom>
                  <a:solidFill>
                    <a:srgbClr val="CCFF33"/>
                  </a:solidFill>
                  <a:ln w="12700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050"/>
                  </a:p>
                </p:txBody>
              </p:sp>
            </p:grpSp>
            <p:grpSp>
              <p:nvGrpSpPr>
                <p:cNvPr id="124" name="Group 22"/>
                <p:cNvGrpSpPr>
                  <a:grpSpLocks/>
                </p:cNvGrpSpPr>
                <p:nvPr/>
              </p:nvGrpSpPr>
              <p:grpSpPr bwMode="auto">
                <a:xfrm>
                  <a:off x="6756400" y="1901825"/>
                  <a:ext cx="269875" cy="460375"/>
                  <a:chOff x="4120" y="2308"/>
                  <a:chExt cx="305" cy="415"/>
                </a:xfrm>
              </p:grpSpPr>
              <p:sp>
                <p:nvSpPr>
                  <p:cNvPr id="263" name="Freeform 23"/>
                  <p:cNvSpPr>
                    <a:spLocks/>
                  </p:cNvSpPr>
                  <p:nvPr/>
                </p:nvSpPr>
                <p:spPr bwMode="auto">
                  <a:xfrm flipH="1">
                    <a:off x="4378" y="2308"/>
                    <a:ext cx="47" cy="415"/>
                  </a:xfrm>
                  <a:custGeom>
                    <a:avLst/>
                    <a:gdLst/>
                    <a:ahLst/>
                    <a:cxnLst>
                      <a:cxn ang="0">
                        <a:pos x="90" y="546"/>
                      </a:cxn>
                      <a:cxn ang="0">
                        <a:pos x="0" y="432"/>
                      </a:cxn>
                      <a:cxn ang="0">
                        <a:pos x="0" y="0"/>
                      </a:cxn>
                      <a:cxn ang="0">
                        <a:pos x="84" y="42"/>
                      </a:cxn>
                      <a:cxn ang="0">
                        <a:pos x="90" y="546"/>
                      </a:cxn>
                    </a:cxnLst>
                    <a:rect l="0" t="0" r="r" b="b"/>
                    <a:pathLst>
                      <a:path w="90" h="546">
                        <a:moveTo>
                          <a:pt x="90" y="546"/>
                        </a:moveTo>
                        <a:lnTo>
                          <a:pt x="0" y="432"/>
                        </a:lnTo>
                        <a:lnTo>
                          <a:pt x="0" y="0"/>
                        </a:lnTo>
                        <a:lnTo>
                          <a:pt x="84" y="42"/>
                        </a:lnTo>
                        <a:lnTo>
                          <a:pt x="90" y="546"/>
                        </a:lnTo>
                        <a:close/>
                      </a:path>
                    </a:pathLst>
                  </a:custGeom>
                  <a:solidFill>
                    <a:srgbClr val="006699"/>
                  </a:solidFill>
                  <a:ln w="1588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en-US" sz="1050"/>
                  </a:p>
                </p:txBody>
              </p:sp>
              <p:sp>
                <p:nvSpPr>
                  <p:cNvPr id="264" name="Rectangle 24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4127" y="2340"/>
                    <a:ext cx="255" cy="383"/>
                  </a:xfrm>
                  <a:prstGeom prst="rect">
                    <a:avLst/>
                  </a:prstGeom>
                  <a:solidFill>
                    <a:srgbClr val="0078AA"/>
                  </a:solidFill>
                  <a:ln w="1588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 sz="1050"/>
                  </a:p>
                </p:txBody>
              </p:sp>
              <p:sp>
                <p:nvSpPr>
                  <p:cNvPr id="265" name="Oval 25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4278" y="2390"/>
                    <a:ext cx="37" cy="36"/>
                  </a:xfrm>
                  <a:prstGeom prst="ellipse">
                    <a:avLst/>
                  </a:prstGeom>
                  <a:solidFill>
                    <a:srgbClr val="FFC9C9"/>
                  </a:solidFill>
                  <a:ln w="12700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050"/>
                  </a:p>
                </p:txBody>
              </p:sp>
              <p:grpSp>
                <p:nvGrpSpPr>
                  <p:cNvPr id="125" name="Group 26"/>
                  <p:cNvGrpSpPr>
                    <a:grpSpLocks/>
                  </p:cNvGrpSpPr>
                  <p:nvPr/>
                </p:nvGrpSpPr>
                <p:grpSpPr bwMode="auto">
                  <a:xfrm flipH="1">
                    <a:off x="4164" y="2500"/>
                    <a:ext cx="152" cy="109"/>
                    <a:chOff x="3216" y="2784"/>
                    <a:chExt cx="192" cy="144"/>
                  </a:xfrm>
                </p:grpSpPr>
                <p:sp>
                  <p:nvSpPr>
                    <p:cNvPr id="270" name="Line 2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216" y="2784"/>
                      <a:ext cx="192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CCECFF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050"/>
                    </a:p>
                  </p:txBody>
                </p:sp>
                <p:sp>
                  <p:nvSpPr>
                    <p:cNvPr id="271" name="Line 2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216" y="2832"/>
                      <a:ext cx="192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CCECFF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050"/>
                    </a:p>
                  </p:txBody>
                </p:sp>
                <p:sp>
                  <p:nvSpPr>
                    <p:cNvPr id="272" name="Line 2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216" y="2880"/>
                      <a:ext cx="192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CCECFF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050"/>
                    </a:p>
                  </p:txBody>
                </p:sp>
                <p:sp>
                  <p:nvSpPr>
                    <p:cNvPr id="273" name="Line 3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216" y="2928"/>
                      <a:ext cx="192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CCECFF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050"/>
                    </a:p>
                  </p:txBody>
                </p:sp>
              </p:grpSp>
              <p:sp>
                <p:nvSpPr>
                  <p:cNvPr id="267" name="Freeform 31"/>
                  <p:cNvSpPr>
                    <a:spLocks/>
                  </p:cNvSpPr>
                  <p:nvPr/>
                </p:nvSpPr>
                <p:spPr bwMode="auto">
                  <a:xfrm>
                    <a:off x="4120" y="2311"/>
                    <a:ext cx="301" cy="35"/>
                  </a:xfrm>
                  <a:custGeom>
                    <a:avLst/>
                    <a:gdLst/>
                    <a:ahLst/>
                    <a:cxnLst>
                      <a:cxn ang="0">
                        <a:pos x="259" y="35"/>
                      </a:cxn>
                      <a:cxn ang="0">
                        <a:pos x="0" y="35"/>
                      </a:cxn>
                      <a:cxn ang="0">
                        <a:pos x="81" y="0"/>
                      </a:cxn>
                      <a:cxn ang="0">
                        <a:pos x="301" y="0"/>
                      </a:cxn>
                      <a:cxn ang="0">
                        <a:pos x="259" y="35"/>
                      </a:cxn>
                    </a:cxnLst>
                    <a:rect l="0" t="0" r="r" b="b"/>
                    <a:pathLst>
                      <a:path w="301" h="35">
                        <a:moveTo>
                          <a:pt x="259" y="35"/>
                        </a:moveTo>
                        <a:lnTo>
                          <a:pt x="0" y="35"/>
                        </a:lnTo>
                        <a:lnTo>
                          <a:pt x="81" y="0"/>
                        </a:lnTo>
                        <a:lnTo>
                          <a:pt x="301" y="0"/>
                        </a:lnTo>
                        <a:lnTo>
                          <a:pt x="259" y="35"/>
                        </a:lnTo>
                        <a:close/>
                      </a:path>
                    </a:pathLst>
                  </a:custGeom>
                  <a:solidFill>
                    <a:srgbClr val="00B4FF"/>
                  </a:solidFill>
                  <a:ln w="1588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en-US" sz="1050"/>
                  </a:p>
                </p:txBody>
              </p:sp>
              <p:sp>
                <p:nvSpPr>
                  <p:cNvPr id="268" name="Oval 32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4170" y="2386"/>
                    <a:ext cx="37" cy="36"/>
                  </a:xfrm>
                  <a:prstGeom prst="ellipse">
                    <a:avLst/>
                  </a:prstGeom>
                  <a:solidFill>
                    <a:srgbClr val="FFC9C9"/>
                  </a:solidFill>
                  <a:ln w="12700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050"/>
                  </a:p>
                </p:txBody>
              </p:sp>
              <p:sp>
                <p:nvSpPr>
                  <p:cNvPr id="269" name="Oval 33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4224" y="2386"/>
                    <a:ext cx="37" cy="36"/>
                  </a:xfrm>
                  <a:prstGeom prst="ellipse">
                    <a:avLst/>
                  </a:prstGeom>
                  <a:solidFill>
                    <a:srgbClr val="CCFF33"/>
                  </a:solidFill>
                  <a:ln w="12700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050"/>
                  </a:p>
                </p:txBody>
              </p:sp>
            </p:grpSp>
            <p:grpSp>
              <p:nvGrpSpPr>
                <p:cNvPr id="128" name="Group 34"/>
                <p:cNvGrpSpPr>
                  <a:grpSpLocks/>
                </p:cNvGrpSpPr>
                <p:nvPr/>
              </p:nvGrpSpPr>
              <p:grpSpPr bwMode="auto">
                <a:xfrm>
                  <a:off x="6540500" y="1973262"/>
                  <a:ext cx="269875" cy="460375"/>
                  <a:chOff x="4120" y="2308"/>
                  <a:chExt cx="305" cy="415"/>
                </a:xfrm>
              </p:grpSpPr>
              <p:sp>
                <p:nvSpPr>
                  <p:cNvPr id="252" name="Freeform 35"/>
                  <p:cNvSpPr>
                    <a:spLocks/>
                  </p:cNvSpPr>
                  <p:nvPr/>
                </p:nvSpPr>
                <p:spPr bwMode="auto">
                  <a:xfrm flipH="1">
                    <a:off x="4378" y="2308"/>
                    <a:ext cx="47" cy="415"/>
                  </a:xfrm>
                  <a:custGeom>
                    <a:avLst/>
                    <a:gdLst/>
                    <a:ahLst/>
                    <a:cxnLst>
                      <a:cxn ang="0">
                        <a:pos x="90" y="546"/>
                      </a:cxn>
                      <a:cxn ang="0">
                        <a:pos x="0" y="432"/>
                      </a:cxn>
                      <a:cxn ang="0">
                        <a:pos x="0" y="0"/>
                      </a:cxn>
                      <a:cxn ang="0">
                        <a:pos x="84" y="42"/>
                      </a:cxn>
                      <a:cxn ang="0">
                        <a:pos x="90" y="546"/>
                      </a:cxn>
                    </a:cxnLst>
                    <a:rect l="0" t="0" r="r" b="b"/>
                    <a:pathLst>
                      <a:path w="90" h="546">
                        <a:moveTo>
                          <a:pt x="90" y="546"/>
                        </a:moveTo>
                        <a:lnTo>
                          <a:pt x="0" y="432"/>
                        </a:lnTo>
                        <a:lnTo>
                          <a:pt x="0" y="0"/>
                        </a:lnTo>
                        <a:lnTo>
                          <a:pt x="84" y="42"/>
                        </a:lnTo>
                        <a:lnTo>
                          <a:pt x="90" y="546"/>
                        </a:lnTo>
                        <a:close/>
                      </a:path>
                    </a:pathLst>
                  </a:custGeom>
                  <a:solidFill>
                    <a:srgbClr val="006699"/>
                  </a:solidFill>
                  <a:ln w="1588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en-US" sz="1050"/>
                  </a:p>
                </p:txBody>
              </p:sp>
              <p:sp>
                <p:nvSpPr>
                  <p:cNvPr id="253" name="Rectangle 36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4127" y="2340"/>
                    <a:ext cx="255" cy="383"/>
                  </a:xfrm>
                  <a:prstGeom prst="rect">
                    <a:avLst/>
                  </a:prstGeom>
                  <a:solidFill>
                    <a:srgbClr val="0078AA"/>
                  </a:solidFill>
                  <a:ln w="1588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 sz="1050"/>
                  </a:p>
                </p:txBody>
              </p:sp>
              <p:sp>
                <p:nvSpPr>
                  <p:cNvPr id="254" name="Oval 37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4278" y="2390"/>
                    <a:ext cx="37" cy="36"/>
                  </a:xfrm>
                  <a:prstGeom prst="ellipse">
                    <a:avLst/>
                  </a:prstGeom>
                  <a:solidFill>
                    <a:srgbClr val="FFC9C9"/>
                  </a:solidFill>
                  <a:ln w="12700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050"/>
                  </a:p>
                </p:txBody>
              </p:sp>
              <p:grpSp>
                <p:nvGrpSpPr>
                  <p:cNvPr id="135" name="Group 38"/>
                  <p:cNvGrpSpPr>
                    <a:grpSpLocks/>
                  </p:cNvGrpSpPr>
                  <p:nvPr/>
                </p:nvGrpSpPr>
                <p:grpSpPr bwMode="auto">
                  <a:xfrm flipH="1">
                    <a:off x="4164" y="2500"/>
                    <a:ext cx="152" cy="109"/>
                    <a:chOff x="3216" y="2784"/>
                    <a:chExt cx="192" cy="144"/>
                  </a:xfrm>
                </p:grpSpPr>
                <p:sp>
                  <p:nvSpPr>
                    <p:cNvPr id="259" name="Line 3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216" y="2784"/>
                      <a:ext cx="192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CCECFF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050"/>
                    </a:p>
                  </p:txBody>
                </p:sp>
                <p:sp>
                  <p:nvSpPr>
                    <p:cNvPr id="260" name="Line 4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216" y="2832"/>
                      <a:ext cx="192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CCECFF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050"/>
                    </a:p>
                  </p:txBody>
                </p:sp>
                <p:sp>
                  <p:nvSpPr>
                    <p:cNvPr id="261" name="Line 4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216" y="2880"/>
                      <a:ext cx="192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CCECFF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050"/>
                    </a:p>
                  </p:txBody>
                </p:sp>
                <p:sp>
                  <p:nvSpPr>
                    <p:cNvPr id="262" name="Line 4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216" y="2928"/>
                      <a:ext cx="192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CCECFF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050"/>
                    </a:p>
                  </p:txBody>
                </p:sp>
              </p:grpSp>
              <p:sp>
                <p:nvSpPr>
                  <p:cNvPr id="256" name="Freeform 43"/>
                  <p:cNvSpPr>
                    <a:spLocks/>
                  </p:cNvSpPr>
                  <p:nvPr/>
                </p:nvSpPr>
                <p:spPr bwMode="auto">
                  <a:xfrm>
                    <a:off x="4120" y="2311"/>
                    <a:ext cx="301" cy="35"/>
                  </a:xfrm>
                  <a:custGeom>
                    <a:avLst/>
                    <a:gdLst/>
                    <a:ahLst/>
                    <a:cxnLst>
                      <a:cxn ang="0">
                        <a:pos x="259" y="35"/>
                      </a:cxn>
                      <a:cxn ang="0">
                        <a:pos x="0" y="35"/>
                      </a:cxn>
                      <a:cxn ang="0">
                        <a:pos x="81" y="0"/>
                      </a:cxn>
                      <a:cxn ang="0">
                        <a:pos x="301" y="0"/>
                      </a:cxn>
                      <a:cxn ang="0">
                        <a:pos x="259" y="35"/>
                      </a:cxn>
                    </a:cxnLst>
                    <a:rect l="0" t="0" r="r" b="b"/>
                    <a:pathLst>
                      <a:path w="301" h="35">
                        <a:moveTo>
                          <a:pt x="259" y="35"/>
                        </a:moveTo>
                        <a:lnTo>
                          <a:pt x="0" y="35"/>
                        </a:lnTo>
                        <a:lnTo>
                          <a:pt x="81" y="0"/>
                        </a:lnTo>
                        <a:lnTo>
                          <a:pt x="301" y="0"/>
                        </a:lnTo>
                        <a:lnTo>
                          <a:pt x="259" y="35"/>
                        </a:lnTo>
                        <a:close/>
                      </a:path>
                    </a:pathLst>
                  </a:custGeom>
                  <a:solidFill>
                    <a:srgbClr val="00B4FF"/>
                  </a:solidFill>
                  <a:ln w="1588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en-US" sz="1050"/>
                  </a:p>
                </p:txBody>
              </p:sp>
              <p:sp>
                <p:nvSpPr>
                  <p:cNvPr id="257" name="Oval 44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4170" y="2386"/>
                    <a:ext cx="37" cy="36"/>
                  </a:xfrm>
                  <a:prstGeom prst="ellipse">
                    <a:avLst/>
                  </a:prstGeom>
                  <a:solidFill>
                    <a:srgbClr val="FFC9C9"/>
                  </a:solidFill>
                  <a:ln w="12700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050"/>
                  </a:p>
                </p:txBody>
              </p:sp>
              <p:sp>
                <p:nvSpPr>
                  <p:cNvPr id="258" name="Oval 45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4224" y="2386"/>
                    <a:ext cx="37" cy="36"/>
                  </a:xfrm>
                  <a:prstGeom prst="ellipse">
                    <a:avLst/>
                  </a:prstGeom>
                  <a:solidFill>
                    <a:srgbClr val="CCFF33"/>
                  </a:solidFill>
                  <a:ln w="12700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050"/>
                  </a:p>
                </p:txBody>
              </p:sp>
            </p:grpSp>
            <p:grpSp>
              <p:nvGrpSpPr>
                <p:cNvPr id="139" name="Group 618"/>
                <p:cNvGrpSpPr>
                  <a:grpSpLocks/>
                </p:cNvGrpSpPr>
                <p:nvPr/>
              </p:nvGrpSpPr>
              <p:grpSpPr bwMode="auto">
                <a:xfrm>
                  <a:off x="6324600" y="2046287"/>
                  <a:ext cx="269875" cy="460375"/>
                  <a:chOff x="4120" y="2308"/>
                  <a:chExt cx="305" cy="415"/>
                </a:xfrm>
              </p:grpSpPr>
              <p:sp>
                <p:nvSpPr>
                  <p:cNvPr id="241" name="Freeform 619"/>
                  <p:cNvSpPr>
                    <a:spLocks/>
                  </p:cNvSpPr>
                  <p:nvPr/>
                </p:nvSpPr>
                <p:spPr bwMode="auto">
                  <a:xfrm flipH="1">
                    <a:off x="4378" y="2308"/>
                    <a:ext cx="47" cy="415"/>
                  </a:xfrm>
                  <a:custGeom>
                    <a:avLst/>
                    <a:gdLst/>
                    <a:ahLst/>
                    <a:cxnLst>
                      <a:cxn ang="0">
                        <a:pos x="90" y="546"/>
                      </a:cxn>
                      <a:cxn ang="0">
                        <a:pos x="0" y="432"/>
                      </a:cxn>
                      <a:cxn ang="0">
                        <a:pos x="0" y="0"/>
                      </a:cxn>
                      <a:cxn ang="0">
                        <a:pos x="84" y="42"/>
                      </a:cxn>
                      <a:cxn ang="0">
                        <a:pos x="90" y="546"/>
                      </a:cxn>
                    </a:cxnLst>
                    <a:rect l="0" t="0" r="r" b="b"/>
                    <a:pathLst>
                      <a:path w="90" h="546">
                        <a:moveTo>
                          <a:pt x="90" y="546"/>
                        </a:moveTo>
                        <a:lnTo>
                          <a:pt x="0" y="432"/>
                        </a:lnTo>
                        <a:lnTo>
                          <a:pt x="0" y="0"/>
                        </a:lnTo>
                        <a:lnTo>
                          <a:pt x="84" y="42"/>
                        </a:lnTo>
                        <a:lnTo>
                          <a:pt x="90" y="546"/>
                        </a:lnTo>
                        <a:close/>
                      </a:path>
                    </a:pathLst>
                  </a:custGeom>
                  <a:solidFill>
                    <a:srgbClr val="006699"/>
                  </a:solidFill>
                  <a:ln w="1588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en-US" sz="1050"/>
                  </a:p>
                </p:txBody>
              </p:sp>
              <p:sp>
                <p:nvSpPr>
                  <p:cNvPr id="242" name="Rectangle 620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4127" y="2340"/>
                    <a:ext cx="255" cy="383"/>
                  </a:xfrm>
                  <a:prstGeom prst="rect">
                    <a:avLst/>
                  </a:prstGeom>
                  <a:solidFill>
                    <a:srgbClr val="0078AA"/>
                  </a:solidFill>
                  <a:ln w="1588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 sz="1050"/>
                  </a:p>
                </p:txBody>
              </p:sp>
              <p:sp>
                <p:nvSpPr>
                  <p:cNvPr id="243" name="Oval 621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4278" y="2390"/>
                    <a:ext cx="37" cy="36"/>
                  </a:xfrm>
                  <a:prstGeom prst="ellipse">
                    <a:avLst/>
                  </a:prstGeom>
                  <a:solidFill>
                    <a:srgbClr val="FFC9C9"/>
                  </a:solidFill>
                  <a:ln w="12700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050"/>
                  </a:p>
                </p:txBody>
              </p:sp>
              <p:grpSp>
                <p:nvGrpSpPr>
                  <p:cNvPr id="140" name="Group 622"/>
                  <p:cNvGrpSpPr>
                    <a:grpSpLocks/>
                  </p:cNvGrpSpPr>
                  <p:nvPr/>
                </p:nvGrpSpPr>
                <p:grpSpPr bwMode="auto">
                  <a:xfrm flipH="1">
                    <a:off x="4164" y="2500"/>
                    <a:ext cx="152" cy="109"/>
                    <a:chOff x="3216" y="2784"/>
                    <a:chExt cx="192" cy="144"/>
                  </a:xfrm>
                </p:grpSpPr>
                <p:sp>
                  <p:nvSpPr>
                    <p:cNvPr id="248" name="Line 62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216" y="2784"/>
                      <a:ext cx="192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CCECFF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050"/>
                    </a:p>
                  </p:txBody>
                </p:sp>
                <p:sp>
                  <p:nvSpPr>
                    <p:cNvPr id="249" name="Line 62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216" y="2832"/>
                      <a:ext cx="192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CCECFF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050"/>
                    </a:p>
                  </p:txBody>
                </p:sp>
                <p:sp>
                  <p:nvSpPr>
                    <p:cNvPr id="250" name="Line 62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216" y="2880"/>
                      <a:ext cx="192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CCECFF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050"/>
                    </a:p>
                  </p:txBody>
                </p:sp>
                <p:sp>
                  <p:nvSpPr>
                    <p:cNvPr id="251" name="Line 62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216" y="2928"/>
                      <a:ext cx="192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CCECFF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050"/>
                    </a:p>
                  </p:txBody>
                </p:sp>
              </p:grpSp>
              <p:sp>
                <p:nvSpPr>
                  <p:cNvPr id="245" name="Freeform 627"/>
                  <p:cNvSpPr>
                    <a:spLocks/>
                  </p:cNvSpPr>
                  <p:nvPr/>
                </p:nvSpPr>
                <p:spPr bwMode="auto">
                  <a:xfrm>
                    <a:off x="4120" y="2311"/>
                    <a:ext cx="301" cy="35"/>
                  </a:xfrm>
                  <a:custGeom>
                    <a:avLst/>
                    <a:gdLst/>
                    <a:ahLst/>
                    <a:cxnLst>
                      <a:cxn ang="0">
                        <a:pos x="259" y="35"/>
                      </a:cxn>
                      <a:cxn ang="0">
                        <a:pos x="0" y="35"/>
                      </a:cxn>
                      <a:cxn ang="0">
                        <a:pos x="81" y="0"/>
                      </a:cxn>
                      <a:cxn ang="0">
                        <a:pos x="301" y="0"/>
                      </a:cxn>
                      <a:cxn ang="0">
                        <a:pos x="259" y="35"/>
                      </a:cxn>
                    </a:cxnLst>
                    <a:rect l="0" t="0" r="r" b="b"/>
                    <a:pathLst>
                      <a:path w="301" h="35">
                        <a:moveTo>
                          <a:pt x="259" y="35"/>
                        </a:moveTo>
                        <a:lnTo>
                          <a:pt x="0" y="35"/>
                        </a:lnTo>
                        <a:lnTo>
                          <a:pt x="81" y="0"/>
                        </a:lnTo>
                        <a:lnTo>
                          <a:pt x="301" y="0"/>
                        </a:lnTo>
                        <a:lnTo>
                          <a:pt x="259" y="35"/>
                        </a:lnTo>
                        <a:close/>
                      </a:path>
                    </a:pathLst>
                  </a:custGeom>
                  <a:solidFill>
                    <a:srgbClr val="00B4FF"/>
                  </a:solidFill>
                  <a:ln w="1588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en-US" sz="1050"/>
                  </a:p>
                </p:txBody>
              </p:sp>
              <p:sp>
                <p:nvSpPr>
                  <p:cNvPr id="246" name="Oval 628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4170" y="2386"/>
                    <a:ext cx="37" cy="36"/>
                  </a:xfrm>
                  <a:prstGeom prst="ellipse">
                    <a:avLst/>
                  </a:prstGeom>
                  <a:solidFill>
                    <a:srgbClr val="FFC9C9"/>
                  </a:solidFill>
                  <a:ln w="12700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050"/>
                  </a:p>
                </p:txBody>
              </p:sp>
              <p:sp>
                <p:nvSpPr>
                  <p:cNvPr id="247" name="Oval 629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4224" y="2386"/>
                    <a:ext cx="37" cy="36"/>
                  </a:xfrm>
                  <a:prstGeom prst="ellipse">
                    <a:avLst/>
                  </a:prstGeom>
                  <a:solidFill>
                    <a:srgbClr val="CCFF33"/>
                  </a:solidFill>
                  <a:ln w="12700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050"/>
                  </a:p>
                </p:txBody>
              </p:sp>
            </p:grpSp>
          </p:grpSp>
          <p:graphicFrame>
            <p:nvGraphicFramePr>
              <p:cNvPr id="235" name="Object 15">
                <a:hlinkClick r:id="" action="ppaction://ole?verb=0"/>
              </p:cNvPr>
              <p:cNvGraphicFramePr>
                <a:graphicFrameLocks/>
              </p:cNvGraphicFramePr>
              <p:nvPr/>
            </p:nvGraphicFramePr>
            <p:xfrm>
              <a:off x="5341951" y="4939236"/>
              <a:ext cx="798445" cy="429931"/>
            </p:xfrm>
            <a:graphic>
              <a:graphicData uri="http://schemas.openxmlformats.org/presentationml/2006/ole">
                <p:oleObj spid="_x0000_s12371" name="Clip" r:id="rId5" imgW="5761038" imgH="3224213" progId="">
                  <p:embed/>
                </p:oleObj>
              </a:graphicData>
            </a:graphic>
          </p:graphicFrame>
          <p:sp>
            <p:nvSpPr>
              <p:cNvPr id="236" name="Text Box 16"/>
              <p:cNvSpPr txBox="1">
                <a:spLocks noChangeArrowheads="1"/>
              </p:cNvSpPr>
              <p:nvPr/>
            </p:nvSpPr>
            <p:spPr bwMode="auto">
              <a:xfrm>
                <a:off x="5428250" y="5001446"/>
                <a:ext cx="637242" cy="2539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eaLnBrk="0" hangingPunct="0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sz="1050" dirty="0" smtClean="0">
                    <a:latin typeface="Arial" pitchFamily="34" charset="0"/>
                    <a:ea typeface="ＭＳ Ｐゴシック" pitchFamily="34" charset="-128"/>
                    <a:cs typeface="Arial" pitchFamily="34" charset="0"/>
                  </a:rPr>
                  <a:t>Internet</a:t>
                </a:r>
                <a:endParaRPr lang="en-US" sz="1050" dirty="0">
                  <a:latin typeface="Arial" pitchFamily="34" charset="0"/>
                  <a:ea typeface="ＭＳ Ｐゴシック" pitchFamily="34" charset="-128"/>
                  <a:cs typeface="Arial" pitchFamily="34" charset="0"/>
                </a:endParaRPr>
              </a:p>
            </p:txBody>
          </p:sp>
        </p:grpSp>
        <p:cxnSp>
          <p:nvCxnSpPr>
            <p:cNvPr id="285" name="Straight Connector 284"/>
            <p:cNvCxnSpPr>
              <a:stCxn id="181" idx="3"/>
              <a:endCxn id="214" idx="1"/>
            </p:cNvCxnSpPr>
            <p:nvPr/>
          </p:nvCxnSpPr>
          <p:spPr bwMode="auto">
            <a:xfrm>
              <a:off x="3124200" y="4914900"/>
              <a:ext cx="762000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sp>
          <p:nvSpPr>
            <p:cNvPr id="286" name="Oval 285"/>
            <p:cNvSpPr/>
            <p:nvPr/>
          </p:nvSpPr>
          <p:spPr bwMode="auto">
            <a:xfrm>
              <a:off x="3429000" y="4849494"/>
              <a:ext cx="152400" cy="152400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287" name="TextBox 286"/>
            <p:cNvSpPr txBox="1"/>
            <p:nvPr/>
          </p:nvSpPr>
          <p:spPr>
            <a:xfrm>
              <a:off x="3276600" y="4544694"/>
              <a:ext cx="4796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dirty="0" smtClean="0">
                  <a:latin typeface="Arial" pitchFamily="34" charset="0"/>
                  <a:cs typeface="Arial" pitchFamily="34" charset="0"/>
                </a:rPr>
                <a:t>R3</a:t>
              </a:r>
              <a:endParaRPr lang="en-US" sz="1800" b="1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288" name="Straight Connector 287"/>
            <p:cNvCxnSpPr>
              <a:stCxn id="214" idx="3"/>
              <a:endCxn id="233" idx="1"/>
            </p:cNvCxnSpPr>
            <p:nvPr/>
          </p:nvCxnSpPr>
          <p:spPr bwMode="auto">
            <a:xfrm>
              <a:off x="4876800" y="4914900"/>
              <a:ext cx="381000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289" name="Straight Connector 288"/>
            <p:cNvCxnSpPr>
              <a:stCxn id="6" idx="2"/>
              <a:endCxn id="214" idx="0"/>
            </p:cNvCxnSpPr>
            <p:nvPr/>
          </p:nvCxnSpPr>
          <p:spPr bwMode="auto">
            <a:xfrm>
              <a:off x="4381500" y="2724150"/>
              <a:ext cx="0" cy="169545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sp>
          <p:nvSpPr>
            <p:cNvPr id="292" name="Oval 291"/>
            <p:cNvSpPr/>
            <p:nvPr/>
          </p:nvSpPr>
          <p:spPr bwMode="auto">
            <a:xfrm>
              <a:off x="4314611" y="3838970"/>
              <a:ext cx="152400" cy="152400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293" name="TextBox 292"/>
            <p:cNvSpPr txBox="1"/>
            <p:nvPr/>
          </p:nvSpPr>
          <p:spPr>
            <a:xfrm>
              <a:off x="3886200" y="3733800"/>
              <a:ext cx="4796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dirty="0" smtClean="0">
                  <a:latin typeface="Arial" pitchFamily="34" charset="0"/>
                  <a:cs typeface="Arial" pitchFamily="34" charset="0"/>
                </a:rPr>
                <a:t>R5</a:t>
              </a:r>
              <a:endParaRPr lang="en-US" sz="1800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41" name="Group 294"/>
          <p:cNvGrpSpPr/>
          <p:nvPr/>
        </p:nvGrpSpPr>
        <p:grpSpPr>
          <a:xfrm>
            <a:off x="381000" y="1733550"/>
            <a:ext cx="990600" cy="990600"/>
            <a:chOff x="381000" y="1962150"/>
            <a:chExt cx="990600" cy="990600"/>
          </a:xfrm>
        </p:grpSpPr>
        <p:sp>
          <p:nvSpPr>
            <p:cNvPr id="7" name="AutoShape 153"/>
            <p:cNvSpPr>
              <a:spLocks noChangeArrowheads="1"/>
            </p:cNvSpPr>
            <p:nvPr/>
          </p:nvSpPr>
          <p:spPr bwMode="auto">
            <a:xfrm>
              <a:off x="381000" y="1962150"/>
              <a:ext cx="990600" cy="990600"/>
            </a:xfrm>
            <a:prstGeom prst="flowChartAlternateProcess">
              <a:avLst/>
            </a:prstGeom>
            <a:solidFill>
              <a:srgbClr val="6DC0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t" anchorCtr="1"/>
            <a:lstStyle/>
            <a:p>
              <a:r>
                <a:rPr lang="en-US" sz="1600" b="1" dirty="0" smtClean="0">
                  <a:latin typeface="Arial" pitchFamily="34" charset="0"/>
                  <a:cs typeface="Arial" pitchFamily="34" charset="0"/>
                </a:rPr>
                <a:t>Terminal</a:t>
              </a:r>
              <a:endParaRPr lang="en-US" sz="1600" b="1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294" name="Picture 293" descr="MC900439836.PN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09600" y="2286000"/>
              <a:ext cx="533400" cy="533400"/>
            </a:xfrm>
            <a:prstGeom prst="rect">
              <a:avLst/>
            </a:prstGeom>
          </p:spPr>
        </p:pic>
      </p:grpSp>
      <p:grpSp>
        <p:nvGrpSpPr>
          <p:cNvPr id="142" name="Group 578"/>
          <p:cNvGrpSpPr/>
          <p:nvPr/>
        </p:nvGrpSpPr>
        <p:grpSpPr>
          <a:xfrm>
            <a:off x="304800" y="2362200"/>
            <a:ext cx="8353424" cy="4177844"/>
            <a:chOff x="304800" y="2362200"/>
            <a:chExt cx="8353424" cy="4177844"/>
          </a:xfrm>
        </p:grpSpPr>
        <p:cxnSp>
          <p:nvCxnSpPr>
            <p:cNvPr id="330" name="Straight Connector 329"/>
            <p:cNvCxnSpPr>
              <a:stCxn id="309" idx="0"/>
              <a:endCxn id="401" idx="0"/>
            </p:cNvCxnSpPr>
            <p:nvPr/>
          </p:nvCxnSpPr>
          <p:spPr bwMode="auto">
            <a:xfrm flipV="1">
              <a:off x="3556193" y="2362200"/>
              <a:ext cx="3554219" cy="484496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331" name="Straight Connector 330"/>
            <p:cNvCxnSpPr>
              <a:stCxn id="309" idx="3"/>
              <a:endCxn id="401" idx="3"/>
            </p:cNvCxnSpPr>
            <p:nvPr/>
          </p:nvCxnSpPr>
          <p:spPr bwMode="auto">
            <a:xfrm>
              <a:off x="3502311" y="2976778"/>
              <a:ext cx="2513633" cy="2027702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</p:cxnSp>
        <p:grpSp>
          <p:nvGrpSpPr>
            <p:cNvPr id="146" name="Group 367"/>
            <p:cNvGrpSpPr/>
            <p:nvPr/>
          </p:nvGrpSpPr>
          <p:grpSpPr>
            <a:xfrm>
              <a:off x="5562600" y="2362200"/>
              <a:ext cx="3095624" cy="3095624"/>
              <a:chOff x="5715000" y="1628775"/>
              <a:chExt cx="3095624" cy="3095624"/>
            </a:xfrm>
          </p:grpSpPr>
          <p:sp>
            <p:nvSpPr>
              <p:cNvPr id="369" name="Oval 368"/>
              <p:cNvSpPr/>
              <p:nvPr/>
            </p:nvSpPr>
            <p:spPr bwMode="auto">
              <a:xfrm>
                <a:off x="5791200" y="1651994"/>
                <a:ext cx="2971800" cy="3030071"/>
              </a:xfrm>
              <a:prstGeom prst="ellipse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endParaRPr>
              </a:p>
            </p:txBody>
          </p:sp>
          <p:sp>
            <p:nvSpPr>
              <p:cNvPr id="370" name="Rectangle 369"/>
              <p:cNvSpPr/>
              <p:nvPr/>
            </p:nvSpPr>
            <p:spPr bwMode="auto">
              <a:xfrm>
                <a:off x="7642324" y="2045494"/>
                <a:ext cx="595312" cy="2321718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endParaRPr>
              </a:p>
            </p:txBody>
          </p:sp>
          <p:sp>
            <p:nvSpPr>
              <p:cNvPr id="371" name="Rectangle 370"/>
              <p:cNvSpPr/>
              <p:nvPr/>
            </p:nvSpPr>
            <p:spPr bwMode="auto">
              <a:xfrm>
                <a:off x="8207870" y="2045494"/>
                <a:ext cx="59531" cy="2262187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bg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endParaRPr>
              </a:p>
            </p:txBody>
          </p:sp>
          <p:sp>
            <p:nvSpPr>
              <p:cNvPr id="372" name="Rectangle 371"/>
              <p:cNvSpPr/>
              <p:nvPr/>
            </p:nvSpPr>
            <p:spPr bwMode="auto">
              <a:xfrm>
                <a:off x="6332637" y="2045494"/>
                <a:ext cx="595312" cy="2321718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endParaRPr>
              </a:p>
            </p:txBody>
          </p:sp>
          <p:sp>
            <p:nvSpPr>
              <p:cNvPr id="373" name="Rectangle 372"/>
              <p:cNvSpPr/>
              <p:nvPr/>
            </p:nvSpPr>
            <p:spPr bwMode="auto">
              <a:xfrm>
                <a:off x="6295430" y="2060376"/>
                <a:ext cx="59531" cy="2262187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bg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endParaRPr>
              </a:p>
            </p:txBody>
          </p:sp>
          <p:sp>
            <p:nvSpPr>
              <p:cNvPr id="374" name="Oval 26"/>
              <p:cNvSpPr>
                <a:spLocks noChangeArrowheads="1"/>
              </p:cNvSpPr>
              <p:nvPr/>
            </p:nvSpPr>
            <p:spPr bwMode="auto">
              <a:xfrm>
                <a:off x="7166074" y="2402681"/>
                <a:ext cx="230684" cy="1637109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000"/>
              </a:p>
            </p:txBody>
          </p:sp>
          <p:sp>
            <p:nvSpPr>
              <p:cNvPr id="375" name="Text Box 27"/>
              <p:cNvSpPr txBox="1">
                <a:spLocks noChangeArrowheads="1"/>
              </p:cNvSpPr>
              <p:nvPr/>
            </p:nvSpPr>
            <p:spPr bwMode="auto">
              <a:xfrm>
                <a:off x="7106543" y="2164556"/>
                <a:ext cx="380232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0" hangingPunct="0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b="1" dirty="0">
                    <a:latin typeface="Arial" pitchFamily="34" charset="0"/>
                    <a:cs typeface="Arial" pitchFamily="34" charset="0"/>
                  </a:rPr>
                  <a:t>R3</a:t>
                </a:r>
              </a:p>
            </p:txBody>
          </p:sp>
          <p:sp>
            <p:nvSpPr>
              <p:cNvPr id="376" name="Rectangle 375"/>
              <p:cNvSpPr/>
              <p:nvPr/>
            </p:nvSpPr>
            <p:spPr bwMode="auto">
              <a:xfrm>
                <a:off x="6034980" y="2402681"/>
                <a:ext cx="833437" cy="178594"/>
              </a:xfrm>
              <a:prstGeom prst="rect">
                <a:avLst/>
              </a:prstGeom>
              <a:solidFill>
                <a:srgbClr val="A7E8FF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none" lIns="0" tIns="0" rIns="0" bIns="0" numCol="1" rtlCol="0" anchor="ctr" anchorCtr="1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rPr>
                  <a:t>Authentication</a:t>
                </a:r>
                <a:endParaRPr kumimoji="0" lang="en-US" sz="1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77" name="Rectangle 376"/>
              <p:cNvSpPr/>
              <p:nvPr/>
            </p:nvSpPr>
            <p:spPr bwMode="auto">
              <a:xfrm>
                <a:off x="6034980" y="2640806"/>
                <a:ext cx="833437" cy="178594"/>
              </a:xfrm>
              <a:prstGeom prst="rect">
                <a:avLst/>
              </a:prstGeom>
              <a:solidFill>
                <a:srgbClr val="A7E8FF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none" lIns="0" tIns="0" rIns="0" bIns="0" numCol="1" rtlCol="0" anchor="ctr" anchorCtr="1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rPr>
                  <a:t>Authorization</a:t>
                </a:r>
                <a:endParaRPr kumimoji="0" lang="en-US" sz="1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78" name="Rectangle 377"/>
              <p:cNvSpPr/>
              <p:nvPr/>
            </p:nvSpPr>
            <p:spPr bwMode="auto">
              <a:xfrm>
                <a:off x="6034980" y="2878931"/>
                <a:ext cx="833437" cy="178594"/>
              </a:xfrm>
              <a:prstGeom prst="rect">
                <a:avLst/>
              </a:prstGeom>
              <a:solidFill>
                <a:srgbClr val="A7E8FF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none" lIns="0" tIns="0" rIns="0" bIns="0" numCol="1" rtlCol="0" anchor="ctr" anchorCtr="1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000" dirty="0" smtClean="0">
                    <a:latin typeface="Arial" pitchFamily="34" charset="0"/>
                    <a:cs typeface="Arial" pitchFamily="34" charset="0"/>
                  </a:rPr>
                  <a:t>Accounting</a:t>
                </a:r>
                <a:endParaRPr kumimoji="0" lang="en-US" sz="1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79" name="Rectangle 378"/>
              <p:cNvSpPr/>
              <p:nvPr/>
            </p:nvSpPr>
            <p:spPr bwMode="auto">
              <a:xfrm>
                <a:off x="6034980" y="3117056"/>
                <a:ext cx="833437" cy="178594"/>
              </a:xfrm>
              <a:prstGeom prst="rect">
                <a:avLst/>
              </a:prstGeom>
              <a:solidFill>
                <a:srgbClr val="A7E8FF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none" lIns="0" tIns="0" rIns="0" bIns="0" numCol="1" rtlCol="0" anchor="ctr" anchorCtr="1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rPr>
                  <a:t>Location</a:t>
                </a:r>
                <a:endParaRPr kumimoji="0" lang="en-US" sz="1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80" name="Rectangle 379"/>
              <p:cNvSpPr/>
              <p:nvPr/>
            </p:nvSpPr>
            <p:spPr bwMode="auto">
              <a:xfrm>
                <a:off x="6034980" y="3355181"/>
                <a:ext cx="833437" cy="178594"/>
              </a:xfrm>
              <a:prstGeom prst="rect">
                <a:avLst/>
              </a:prstGeom>
              <a:solidFill>
                <a:srgbClr val="A7E8FF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none" lIns="0" tIns="0" rIns="0" bIns="0" numCol="1" rtlCol="0" anchor="ctr" anchorCtr="1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rPr>
                  <a:t>CoA</a:t>
                </a:r>
                <a:endParaRPr kumimoji="0" lang="en-US" sz="1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81" name="Rectangle 380"/>
              <p:cNvSpPr/>
              <p:nvPr/>
            </p:nvSpPr>
            <p:spPr bwMode="auto">
              <a:xfrm>
                <a:off x="6034980" y="3593306"/>
                <a:ext cx="833437" cy="178594"/>
              </a:xfrm>
              <a:prstGeom prst="rect">
                <a:avLst/>
              </a:prstGeom>
              <a:solidFill>
                <a:srgbClr val="A7E8FF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none" lIns="0" tIns="0" rIns="0" bIns="0" numCol="1" rtlCol="0" anchor="ctr" anchorCtr="1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rPr>
                  <a:t>Mobility</a:t>
                </a:r>
                <a:endParaRPr kumimoji="0" lang="en-US" sz="1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82" name="Rectangle 381"/>
              <p:cNvSpPr/>
              <p:nvPr/>
            </p:nvSpPr>
            <p:spPr bwMode="auto">
              <a:xfrm>
                <a:off x="6034980" y="3831431"/>
                <a:ext cx="833437" cy="178594"/>
              </a:xfrm>
              <a:prstGeom prst="rect">
                <a:avLst/>
              </a:prstGeom>
              <a:solidFill>
                <a:srgbClr val="A7E8FF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none" lIns="0" tIns="0" rIns="0" bIns="0" numCol="1" rtlCol="0" anchor="ctr" anchorCtr="1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rPr>
                  <a:t>Encapsulation</a:t>
                </a:r>
                <a:endParaRPr kumimoji="0" lang="en-US" sz="1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83" name="Rectangle 382"/>
              <p:cNvSpPr/>
              <p:nvPr/>
            </p:nvSpPr>
            <p:spPr bwMode="auto">
              <a:xfrm>
                <a:off x="7701855" y="2402681"/>
                <a:ext cx="833437" cy="178594"/>
              </a:xfrm>
              <a:prstGeom prst="rect">
                <a:avLst/>
              </a:prstGeom>
              <a:solidFill>
                <a:srgbClr val="8BB2FF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none" lIns="0" tIns="0" rIns="0" bIns="0" numCol="1" rtlCol="0" anchor="ctr" anchorCtr="1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rPr>
                  <a:t>Authentication</a:t>
                </a:r>
                <a:endParaRPr kumimoji="0" lang="en-US" sz="1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84" name="Rectangle 383"/>
              <p:cNvSpPr/>
              <p:nvPr/>
            </p:nvSpPr>
            <p:spPr bwMode="auto">
              <a:xfrm>
                <a:off x="7701855" y="2640806"/>
                <a:ext cx="833437" cy="178594"/>
              </a:xfrm>
              <a:prstGeom prst="rect">
                <a:avLst/>
              </a:prstGeom>
              <a:solidFill>
                <a:srgbClr val="8BB2FF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none" lIns="0" tIns="0" rIns="0" bIns="0" numCol="1" rtlCol="0" anchor="ctr" anchorCtr="1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rPr>
                  <a:t>Authorization</a:t>
                </a:r>
                <a:endParaRPr kumimoji="0" lang="en-US" sz="1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85" name="Rectangle 384"/>
              <p:cNvSpPr/>
              <p:nvPr/>
            </p:nvSpPr>
            <p:spPr bwMode="auto">
              <a:xfrm>
                <a:off x="7701855" y="2878931"/>
                <a:ext cx="833437" cy="178594"/>
              </a:xfrm>
              <a:prstGeom prst="rect">
                <a:avLst/>
              </a:prstGeom>
              <a:solidFill>
                <a:srgbClr val="8BB2FF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none" lIns="0" tIns="0" rIns="0" bIns="0" numCol="1" rtlCol="0" anchor="ctr" anchorCtr="1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000" dirty="0" smtClean="0">
                    <a:latin typeface="Arial" pitchFamily="34" charset="0"/>
                    <a:cs typeface="Arial" pitchFamily="34" charset="0"/>
                  </a:rPr>
                  <a:t>Accounting</a:t>
                </a:r>
                <a:endParaRPr kumimoji="0" lang="en-US" sz="1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86" name="Rectangle 385"/>
              <p:cNvSpPr/>
              <p:nvPr/>
            </p:nvSpPr>
            <p:spPr bwMode="auto">
              <a:xfrm>
                <a:off x="7701855" y="3117056"/>
                <a:ext cx="833437" cy="178594"/>
              </a:xfrm>
              <a:prstGeom prst="rect">
                <a:avLst/>
              </a:prstGeom>
              <a:solidFill>
                <a:srgbClr val="8BB2FF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none" lIns="0" tIns="0" rIns="0" bIns="0" numCol="1" rtlCol="0" anchor="ctr" anchorCtr="1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rPr>
                  <a:t>Location</a:t>
                </a:r>
                <a:endParaRPr kumimoji="0" lang="en-US" sz="1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87" name="Rectangle 386"/>
              <p:cNvSpPr/>
              <p:nvPr/>
            </p:nvSpPr>
            <p:spPr bwMode="auto">
              <a:xfrm>
                <a:off x="7701855" y="3355181"/>
                <a:ext cx="833437" cy="178594"/>
              </a:xfrm>
              <a:prstGeom prst="rect">
                <a:avLst/>
              </a:prstGeom>
              <a:solidFill>
                <a:srgbClr val="8BB2FF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none" lIns="0" tIns="0" rIns="0" bIns="0" numCol="1" rtlCol="0" anchor="ctr" anchorCtr="1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rPr>
                  <a:t>CoA</a:t>
                </a:r>
                <a:endParaRPr kumimoji="0" lang="en-US" sz="1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88" name="Rectangle 387"/>
              <p:cNvSpPr/>
              <p:nvPr/>
            </p:nvSpPr>
            <p:spPr bwMode="auto">
              <a:xfrm>
                <a:off x="7701855" y="3593306"/>
                <a:ext cx="833437" cy="178594"/>
              </a:xfrm>
              <a:prstGeom prst="rect">
                <a:avLst/>
              </a:prstGeom>
              <a:solidFill>
                <a:srgbClr val="8BB2FF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none" lIns="0" tIns="0" rIns="0" bIns="0" numCol="1" rtlCol="0" anchor="ctr" anchorCtr="1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rPr>
                  <a:t>Mobility</a:t>
                </a:r>
                <a:endParaRPr kumimoji="0" lang="en-US" sz="1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89" name="Rectangle 388"/>
              <p:cNvSpPr/>
              <p:nvPr/>
            </p:nvSpPr>
            <p:spPr bwMode="auto">
              <a:xfrm>
                <a:off x="7701855" y="3831431"/>
                <a:ext cx="833437" cy="178594"/>
              </a:xfrm>
              <a:prstGeom prst="rect">
                <a:avLst/>
              </a:prstGeom>
              <a:solidFill>
                <a:srgbClr val="8BB2FF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none" lIns="0" tIns="0" rIns="0" bIns="0" numCol="1" rtlCol="0" anchor="ctr" anchorCtr="1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rPr>
                  <a:t>Encapsulation</a:t>
                </a:r>
                <a:endParaRPr kumimoji="0" lang="en-US" sz="1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390" name="Straight Arrow Connector 389"/>
              <p:cNvCxnSpPr>
                <a:stCxn id="376" idx="3"/>
                <a:endCxn id="383" idx="1"/>
              </p:cNvCxnSpPr>
              <p:nvPr/>
            </p:nvCxnSpPr>
            <p:spPr bwMode="auto">
              <a:xfrm>
                <a:off x="6868418" y="2491978"/>
                <a:ext cx="833437" cy="0"/>
              </a:xfrm>
              <a:prstGeom prst="straightConnector1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triangle" w="med" len="med"/>
                <a:tailEnd type="triangle" w="med" len="med"/>
              </a:ln>
              <a:effectLst/>
            </p:spPr>
          </p:cxnSp>
          <p:cxnSp>
            <p:nvCxnSpPr>
              <p:cNvPr id="391" name="Straight Arrow Connector 390"/>
              <p:cNvCxnSpPr>
                <a:stCxn id="377" idx="3"/>
                <a:endCxn id="384" idx="1"/>
              </p:cNvCxnSpPr>
              <p:nvPr/>
            </p:nvCxnSpPr>
            <p:spPr bwMode="auto">
              <a:xfrm>
                <a:off x="6868418" y="2730103"/>
                <a:ext cx="833437" cy="0"/>
              </a:xfrm>
              <a:prstGeom prst="straightConnector1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triangle" w="med" len="med"/>
                <a:tailEnd type="triangle" w="med" len="med"/>
              </a:ln>
              <a:effectLst/>
            </p:spPr>
          </p:cxnSp>
          <p:cxnSp>
            <p:nvCxnSpPr>
              <p:cNvPr id="392" name="Straight Arrow Connector 391"/>
              <p:cNvCxnSpPr>
                <a:stCxn id="378" idx="3"/>
                <a:endCxn id="385" idx="1"/>
              </p:cNvCxnSpPr>
              <p:nvPr/>
            </p:nvCxnSpPr>
            <p:spPr bwMode="auto">
              <a:xfrm>
                <a:off x="6868418" y="2968228"/>
                <a:ext cx="833437" cy="0"/>
              </a:xfrm>
              <a:prstGeom prst="straightConnector1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triangle" w="med" len="med"/>
                <a:tailEnd type="triangle" w="med" len="med"/>
              </a:ln>
              <a:effectLst/>
            </p:spPr>
          </p:cxnSp>
          <p:cxnSp>
            <p:nvCxnSpPr>
              <p:cNvPr id="393" name="Straight Arrow Connector 392"/>
              <p:cNvCxnSpPr>
                <a:stCxn id="379" idx="3"/>
                <a:endCxn id="386" idx="1"/>
              </p:cNvCxnSpPr>
              <p:nvPr/>
            </p:nvCxnSpPr>
            <p:spPr bwMode="auto">
              <a:xfrm>
                <a:off x="6868418" y="3206353"/>
                <a:ext cx="833437" cy="0"/>
              </a:xfrm>
              <a:prstGeom prst="straightConnector1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triangle" w="med" len="med"/>
                <a:tailEnd type="triangle" w="med" len="med"/>
              </a:ln>
              <a:effectLst/>
            </p:spPr>
          </p:cxnSp>
          <p:cxnSp>
            <p:nvCxnSpPr>
              <p:cNvPr id="394" name="Straight Arrow Connector 393"/>
              <p:cNvCxnSpPr>
                <a:stCxn id="380" idx="3"/>
                <a:endCxn id="387" idx="1"/>
              </p:cNvCxnSpPr>
              <p:nvPr/>
            </p:nvCxnSpPr>
            <p:spPr bwMode="auto">
              <a:xfrm>
                <a:off x="6868418" y="3444478"/>
                <a:ext cx="833437" cy="0"/>
              </a:xfrm>
              <a:prstGeom prst="straightConnector1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triangle" w="med" len="med"/>
                <a:tailEnd type="triangle" w="med" len="med"/>
              </a:ln>
              <a:effectLst/>
            </p:spPr>
          </p:cxnSp>
          <p:cxnSp>
            <p:nvCxnSpPr>
              <p:cNvPr id="395" name="Straight Arrow Connector 394"/>
              <p:cNvCxnSpPr>
                <a:stCxn id="381" idx="3"/>
                <a:endCxn id="388" idx="1"/>
              </p:cNvCxnSpPr>
              <p:nvPr/>
            </p:nvCxnSpPr>
            <p:spPr bwMode="auto">
              <a:xfrm>
                <a:off x="6868418" y="3682602"/>
                <a:ext cx="833437" cy="0"/>
              </a:xfrm>
              <a:prstGeom prst="straightConnector1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triangle" w="med" len="med"/>
                <a:tailEnd type="triangle" w="med" len="med"/>
              </a:ln>
              <a:effectLst/>
            </p:spPr>
          </p:cxnSp>
          <p:cxnSp>
            <p:nvCxnSpPr>
              <p:cNvPr id="396" name="Straight Arrow Connector 395"/>
              <p:cNvCxnSpPr>
                <a:stCxn id="382" idx="3"/>
                <a:endCxn id="389" idx="1"/>
              </p:cNvCxnSpPr>
              <p:nvPr/>
            </p:nvCxnSpPr>
            <p:spPr bwMode="auto">
              <a:xfrm>
                <a:off x="6868418" y="3920727"/>
                <a:ext cx="833437" cy="0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397" name="TextBox 396"/>
              <p:cNvSpPr txBox="1"/>
              <p:nvPr/>
            </p:nvSpPr>
            <p:spPr>
              <a:xfrm>
                <a:off x="6890742" y="3719809"/>
                <a:ext cx="797013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 b="1" dirty="0" err="1" smtClean="0">
                    <a:latin typeface="Arial" pitchFamily="34" charset="0"/>
                    <a:cs typeface="Arial" pitchFamily="34" charset="0"/>
                  </a:rPr>
                  <a:t>DataPath</a:t>
                </a:r>
                <a:endParaRPr lang="en-US" sz="1050" b="1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98" name="Text Box 27"/>
              <p:cNvSpPr txBox="1">
                <a:spLocks noChangeArrowheads="1"/>
              </p:cNvSpPr>
              <p:nvPr/>
            </p:nvSpPr>
            <p:spPr bwMode="auto">
              <a:xfrm>
                <a:off x="6172200" y="2045494"/>
                <a:ext cx="811441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0" hangingPunct="0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sz="1400" b="1" dirty="0" smtClean="0">
                    <a:latin typeface="Arial" pitchFamily="34" charset="0"/>
                    <a:cs typeface="Arial" pitchFamily="34" charset="0"/>
                  </a:rPr>
                  <a:t>Access</a:t>
                </a:r>
                <a:endParaRPr lang="en-US" sz="1400" b="1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99" name="Text Box 27"/>
              <p:cNvSpPr txBox="1">
                <a:spLocks noChangeArrowheads="1"/>
              </p:cNvSpPr>
              <p:nvPr/>
            </p:nvSpPr>
            <p:spPr bwMode="auto">
              <a:xfrm>
                <a:off x="7642324" y="2045494"/>
                <a:ext cx="59343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0" hangingPunct="0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sz="1400" b="1" dirty="0" smtClean="0">
                    <a:latin typeface="Arial" pitchFamily="34" charset="0"/>
                    <a:cs typeface="Arial" pitchFamily="34" charset="0"/>
                  </a:rPr>
                  <a:t>Core</a:t>
                </a:r>
                <a:endParaRPr lang="en-US" sz="1400" b="1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00" name="Rectangle 399"/>
              <p:cNvSpPr/>
              <p:nvPr/>
            </p:nvSpPr>
            <p:spPr bwMode="auto">
              <a:xfrm>
                <a:off x="6927949" y="4069555"/>
                <a:ext cx="714375" cy="238125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none" lIns="0" tIns="0" rIns="0" bIns="0" numCol="1" rtlCol="0" anchor="ctr" anchorCtr="1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rPr>
                  <a:t>Transport</a:t>
                </a:r>
                <a:endParaRPr kumimoji="0" lang="en-US" sz="1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01" name="Donut 400"/>
              <p:cNvSpPr/>
              <p:nvPr/>
            </p:nvSpPr>
            <p:spPr bwMode="auto">
              <a:xfrm>
                <a:off x="5715000" y="1628775"/>
                <a:ext cx="3095624" cy="3095624"/>
              </a:xfrm>
              <a:prstGeom prst="donut">
                <a:avLst>
                  <a:gd name="adj" fmla="val 3120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endParaRPr>
              </a:p>
            </p:txBody>
          </p:sp>
        </p:grpSp>
        <p:sp>
          <p:nvSpPr>
            <p:cNvPr id="578" name="TextBox 577"/>
            <p:cNvSpPr txBox="1"/>
            <p:nvPr/>
          </p:nvSpPr>
          <p:spPr>
            <a:xfrm>
              <a:off x="304800" y="5616714"/>
              <a:ext cx="7823295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179388" indent="-179388">
                <a:buFont typeface="Arial" pitchFamily="34" charset="0"/>
                <a:buChar char="•"/>
              </a:pPr>
              <a:r>
                <a:rPr lang="en-US" sz="1800" dirty="0" smtClean="0">
                  <a:latin typeface="Arial" pitchFamily="34" charset="0"/>
                  <a:cs typeface="Arial" pitchFamily="34" charset="0"/>
                </a:rPr>
                <a:t>Reference Points represent a bundle of functions between peer entities</a:t>
              </a:r>
            </a:p>
            <a:p>
              <a:pPr marL="630238" lvl="1" indent="-173038">
                <a:buFontTx/>
                <a:buChar char="-"/>
              </a:pPr>
              <a:r>
                <a:rPr lang="en-US" sz="1800" dirty="0" smtClean="0">
                  <a:latin typeface="Arial" pitchFamily="34" charset="0"/>
                  <a:cs typeface="Arial" pitchFamily="34" charset="0"/>
                </a:rPr>
                <a:t>Similar </a:t>
              </a:r>
              <a:r>
                <a:rPr lang="en-US" sz="1800" dirty="0" smtClean="0">
                  <a:latin typeface="Arial" pitchFamily="34" charset="0"/>
                  <a:cs typeface="Arial" pitchFamily="34" charset="0"/>
                </a:rPr>
                <a:t>to real network </a:t>
              </a:r>
              <a:r>
                <a:rPr lang="en-US" sz="1800" dirty="0" smtClean="0">
                  <a:latin typeface="Arial" pitchFamily="34" charset="0"/>
                  <a:cs typeface="Arial" pitchFamily="34" charset="0"/>
                </a:rPr>
                <a:t>interfaces</a:t>
              </a:r>
            </a:p>
            <a:p>
              <a:pPr marL="173038" indent="-173038">
                <a:buFont typeface="Arial" pitchFamily="34" charset="0"/>
                <a:buChar char="•"/>
              </a:pPr>
              <a:r>
                <a:rPr lang="en-US" sz="1800" dirty="0" smtClean="0">
                  <a:latin typeface="Arial" pitchFamily="34" charset="0"/>
                  <a:cs typeface="Arial" pitchFamily="34" charset="0"/>
                </a:rPr>
                <a:t>Protocols may be IP-based, however attributes belong partly to IEEE 802</a:t>
              </a:r>
              <a:endParaRPr lang="en-US" sz="1800" dirty="0" smtClean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48" name="Group 4"/>
          <p:cNvGrpSpPr/>
          <p:nvPr/>
        </p:nvGrpSpPr>
        <p:grpSpPr>
          <a:xfrm>
            <a:off x="1371600" y="1676400"/>
            <a:ext cx="2514600" cy="457200"/>
            <a:chOff x="1371600" y="1676400"/>
            <a:chExt cx="2514600" cy="457200"/>
          </a:xfrm>
        </p:grpSpPr>
        <p:sp>
          <p:nvSpPr>
            <p:cNvPr id="143" name="Oval 142"/>
            <p:cNvSpPr/>
            <p:nvPr/>
          </p:nvSpPr>
          <p:spPr bwMode="auto">
            <a:xfrm>
              <a:off x="1666875" y="1981200"/>
              <a:ext cx="152400" cy="152400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144" name="TextBox 143"/>
            <p:cNvSpPr txBox="1"/>
            <p:nvPr/>
          </p:nvSpPr>
          <p:spPr>
            <a:xfrm>
              <a:off x="1514475" y="1676400"/>
              <a:ext cx="4796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dirty="0" smtClean="0">
                  <a:latin typeface="Arial" pitchFamily="34" charset="0"/>
                  <a:cs typeface="Arial" pitchFamily="34" charset="0"/>
                </a:rPr>
                <a:t>R2</a:t>
              </a:r>
              <a:endParaRPr lang="en-US" sz="1800" b="1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4" name="Straight Connector 3"/>
            <p:cNvCxnSpPr/>
            <p:nvPr/>
          </p:nvCxnSpPr>
          <p:spPr bwMode="auto">
            <a:xfrm>
              <a:off x="1371600" y="2043694"/>
              <a:ext cx="25146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ysDash"/>
              <a:round/>
              <a:headEnd type="none" w="sm" len="sm"/>
              <a:tailEnd type="none" w="sm" len="sm"/>
            </a:ln>
            <a:effectLst/>
          </p:spPr>
        </p:cxnSp>
      </p:grpSp>
      <p:grpSp>
        <p:nvGrpSpPr>
          <p:cNvPr id="152" name="Group 99"/>
          <p:cNvGrpSpPr/>
          <p:nvPr/>
        </p:nvGrpSpPr>
        <p:grpSpPr>
          <a:xfrm>
            <a:off x="2133600" y="2394944"/>
            <a:ext cx="1762125" cy="1719856"/>
            <a:chOff x="2133600" y="2394944"/>
            <a:chExt cx="1762125" cy="1719856"/>
          </a:xfrm>
        </p:grpSpPr>
        <p:sp>
          <p:nvSpPr>
            <p:cNvPr id="309" name="Oval 308"/>
            <p:cNvSpPr/>
            <p:nvPr/>
          </p:nvSpPr>
          <p:spPr bwMode="auto">
            <a:xfrm>
              <a:off x="3479993" y="2846696"/>
              <a:ext cx="152400" cy="152400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grpSp>
          <p:nvGrpSpPr>
            <p:cNvPr id="153" name="Group 174"/>
            <p:cNvGrpSpPr/>
            <p:nvPr/>
          </p:nvGrpSpPr>
          <p:grpSpPr>
            <a:xfrm>
              <a:off x="2133600" y="3124200"/>
              <a:ext cx="1000125" cy="990600"/>
              <a:chOff x="2286000" y="3352800"/>
              <a:chExt cx="1000125" cy="990600"/>
            </a:xfrm>
          </p:grpSpPr>
          <p:sp>
            <p:nvSpPr>
              <p:cNvPr id="145" name="AutoShape 154"/>
              <p:cNvSpPr>
                <a:spLocks noChangeArrowheads="1"/>
              </p:cNvSpPr>
              <p:nvPr/>
            </p:nvSpPr>
            <p:spPr bwMode="auto">
              <a:xfrm>
                <a:off x="2286000" y="3352800"/>
                <a:ext cx="1000125" cy="990600"/>
              </a:xfrm>
              <a:prstGeom prst="flowChartAlternateProcess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0" tIns="0" anchor="ctr"/>
              <a:lstStyle/>
              <a:p>
                <a:endParaRPr lang="en-US" sz="1600" b="1"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160" name="Group 158"/>
              <p:cNvGrpSpPr>
                <a:grpSpLocks noChangeAspect="1"/>
              </p:cNvGrpSpPr>
              <p:nvPr/>
            </p:nvGrpSpPr>
            <p:grpSpPr bwMode="auto">
              <a:xfrm flipH="1">
                <a:off x="2666999" y="3726073"/>
                <a:ext cx="411161" cy="494972"/>
                <a:chOff x="5" y="2480"/>
                <a:chExt cx="237" cy="430"/>
              </a:xfrm>
            </p:grpSpPr>
            <p:grpSp>
              <p:nvGrpSpPr>
                <p:cNvPr id="175" name="Group 159"/>
                <p:cNvGrpSpPr>
                  <a:grpSpLocks noChangeAspect="1"/>
                </p:cNvGrpSpPr>
                <p:nvPr/>
              </p:nvGrpSpPr>
              <p:grpSpPr bwMode="auto">
                <a:xfrm>
                  <a:off x="5" y="2521"/>
                  <a:ext cx="145" cy="389"/>
                  <a:chOff x="5" y="2521"/>
                  <a:chExt cx="145" cy="389"/>
                </a:xfrm>
              </p:grpSpPr>
              <p:grpSp>
                <p:nvGrpSpPr>
                  <p:cNvPr id="176" name="Group 160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7" y="2654"/>
                    <a:ext cx="143" cy="256"/>
                    <a:chOff x="7" y="2654"/>
                    <a:chExt cx="143" cy="256"/>
                  </a:xfrm>
                </p:grpSpPr>
                <p:grpSp>
                  <p:nvGrpSpPr>
                    <p:cNvPr id="177" name="Group 161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7" y="2661"/>
                      <a:ext cx="93" cy="247"/>
                      <a:chOff x="7" y="2661"/>
                      <a:chExt cx="93" cy="247"/>
                    </a:xfrm>
                  </p:grpSpPr>
                  <p:sp>
                    <p:nvSpPr>
                      <p:cNvPr id="168" name="Line 162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44" y="2661"/>
                        <a:ext cx="33" cy="1"/>
                      </a:xfrm>
                      <a:prstGeom prst="line">
                        <a:avLst/>
                      </a:prstGeom>
                      <a:noFill/>
                      <a:ln w="63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 sz="1600" b="1"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169" name="Line 163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V="1">
                        <a:off x="34" y="2664"/>
                        <a:ext cx="42" cy="51"/>
                      </a:xfrm>
                      <a:prstGeom prst="line">
                        <a:avLst/>
                      </a:prstGeom>
                      <a:noFill/>
                      <a:ln w="63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 sz="1600" b="1"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170" name="Line 164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3" y="2716"/>
                        <a:ext cx="57" cy="110"/>
                      </a:xfrm>
                      <a:prstGeom prst="line">
                        <a:avLst/>
                      </a:prstGeom>
                      <a:noFill/>
                      <a:ln w="63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 sz="1600" b="1"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171" name="Line 165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V="1">
                        <a:off x="7" y="2824"/>
                        <a:ext cx="83" cy="84"/>
                      </a:xfrm>
                      <a:prstGeom prst="line">
                        <a:avLst/>
                      </a:prstGeom>
                      <a:noFill/>
                      <a:ln w="63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 sz="1600" b="1"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172" name="Line 166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9" y="2824"/>
                        <a:ext cx="81" cy="84"/>
                      </a:xfrm>
                      <a:prstGeom prst="line">
                        <a:avLst/>
                      </a:prstGeom>
                      <a:noFill/>
                      <a:ln w="63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 sz="1600" b="1"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173" name="Line 167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V="1">
                        <a:off x="17" y="2716"/>
                        <a:ext cx="64" cy="108"/>
                      </a:xfrm>
                      <a:prstGeom prst="line">
                        <a:avLst/>
                      </a:prstGeom>
                      <a:noFill/>
                      <a:ln w="63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 sz="1600" b="1"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174" name="Line 168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44" y="2661"/>
                        <a:ext cx="39" cy="58"/>
                      </a:xfrm>
                      <a:prstGeom prst="line">
                        <a:avLst/>
                      </a:prstGeom>
                      <a:noFill/>
                      <a:ln w="63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 sz="1600" b="1"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</p:grpSp>
                <p:sp>
                  <p:nvSpPr>
                    <p:cNvPr id="161" name="Line 169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97" y="2808"/>
                      <a:ext cx="34" cy="102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600" b="1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62" name="Line 170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84" y="2718"/>
                      <a:ext cx="48" cy="91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600" b="1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63" name="Line 171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84" y="2655"/>
                      <a:ext cx="12" cy="63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600" b="1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64" name="Line 172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78" y="2654"/>
                      <a:ext cx="20" cy="9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600" b="1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65" name="Line 173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79" y="2663"/>
                      <a:ext cx="30" cy="45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600" b="1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66" name="Line 174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93" y="2708"/>
                      <a:ext cx="13" cy="117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600" b="1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67" name="Line 175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93" y="2824"/>
                      <a:ext cx="57" cy="54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600" b="1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</p:grpSp>
              <p:grpSp>
                <p:nvGrpSpPr>
                  <p:cNvPr id="179" name="Group 176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5" y="2533"/>
                    <a:ext cx="141" cy="374"/>
                    <a:chOff x="5" y="2533"/>
                    <a:chExt cx="141" cy="374"/>
                  </a:xfrm>
                </p:grpSpPr>
                <p:sp>
                  <p:nvSpPr>
                    <p:cNvPr id="155" name="Line 177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5" y="2533"/>
                      <a:ext cx="55" cy="371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600" b="1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56" name="Line 178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62" y="2544"/>
                      <a:ext cx="35" cy="363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600" b="1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57" name="Line 179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98" y="2876"/>
                      <a:ext cx="48" cy="3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600" b="1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58" name="Line 180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69" y="2541"/>
                      <a:ext cx="77" cy="337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600" b="1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59" name="Line 181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7" y="2904"/>
                      <a:ext cx="93" cy="1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600" b="1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</p:grpSp>
              <p:sp>
                <p:nvSpPr>
                  <p:cNvPr id="154" name="Oval 18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8" y="2521"/>
                    <a:ext cx="39" cy="45"/>
                  </a:xfrm>
                  <a:prstGeom prst="ellipse">
                    <a:avLst/>
                  </a:prstGeom>
                  <a:solidFill>
                    <a:srgbClr val="FFFF00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sp>
              <p:nvSpPr>
                <p:cNvPr id="149" name="Arc 183"/>
                <p:cNvSpPr>
                  <a:spLocks noChangeAspect="1"/>
                </p:cNvSpPr>
                <p:nvPr/>
              </p:nvSpPr>
              <p:spPr bwMode="auto">
                <a:xfrm>
                  <a:off x="152" y="2480"/>
                  <a:ext cx="90" cy="198"/>
                </a:xfrm>
                <a:custGeom>
                  <a:avLst/>
                  <a:gdLst>
                    <a:gd name="G0" fmla="+- 0 0 0"/>
                    <a:gd name="G1" fmla="+- 21172 0 0"/>
                    <a:gd name="G2" fmla="+- 21600 0 0"/>
                    <a:gd name="T0" fmla="*/ 4276 w 21600"/>
                    <a:gd name="T1" fmla="*/ 0 h 42015"/>
                    <a:gd name="T2" fmla="*/ 5669 w 21600"/>
                    <a:gd name="T3" fmla="*/ 42015 h 42015"/>
                    <a:gd name="T4" fmla="*/ 0 w 21600"/>
                    <a:gd name="T5" fmla="*/ 21172 h 420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42015" fill="none" extrusionOk="0">
                      <a:moveTo>
                        <a:pt x="4276" y="-1"/>
                      </a:moveTo>
                      <a:cubicBezTo>
                        <a:pt x="14353" y="2034"/>
                        <a:pt x="21600" y="10891"/>
                        <a:pt x="21600" y="21172"/>
                      </a:cubicBezTo>
                      <a:cubicBezTo>
                        <a:pt x="21600" y="30918"/>
                        <a:pt x="15073" y="39456"/>
                        <a:pt x="5668" y="42014"/>
                      </a:cubicBezTo>
                    </a:path>
                    <a:path w="21600" h="42015" stroke="0" extrusionOk="0">
                      <a:moveTo>
                        <a:pt x="4276" y="-1"/>
                      </a:moveTo>
                      <a:cubicBezTo>
                        <a:pt x="14353" y="2034"/>
                        <a:pt x="21600" y="10891"/>
                        <a:pt x="21600" y="21172"/>
                      </a:cubicBezTo>
                      <a:cubicBezTo>
                        <a:pt x="21600" y="30918"/>
                        <a:pt x="15073" y="39456"/>
                        <a:pt x="5668" y="42014"/>
                      </a:cubicBezTo>
                      <a:lnTo>
                        <a:pt x="0" y="21172"/>
                      </a:lnTo>
                      <a:close/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50" name="Arc 184"/>
                <p:cNvSpPr>
                  <a:spLocks noChangeAspect="1"/>
                </p:cNvSpPr>
                <p:nvPr/>
              </p:nvSpPr>
              <p:spPr bwMode="auto">
                <a:xfrm>
                  <a:off x="116" y="2508"/>
                  <a:ext cx="78" cy="154"/>
                </a:xfrm>
                <a:custGeom>
                  <a:avLst/>
                  <a:gdLst>
                    <a:gd name="G0" fmla="+- 0 0 0"/>
                    <a:gd name="G1" fmla="+- 21159 0 0"/>
                    <a:gd name="G2" fmla="+- 21600 0 0"/>
                    <a:gd name="T0" fmla="*/ 4340 w 21600"/>
                    <a:gd name="T1" fmla="*/ 0 h 41998"/>
                    <a:gd name="T2" fmla="*/ 5682 w 21600"/>
                    <a:gd name="T3" fmla="*/ 41998 h 41998"/>
                    <a:gd name="T4" fmla="*/ 0 w 21600"/>
                    <a:gd name="T5" fmla="*/ 21159 h 419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41998" fill="none" extrusionOk="0">
                      <a:moveTo>
                        <a:pt x="4340" y="-1"/>
                      </a:moveTo>
                      <a:cubicBezTo>
                        <a:pt x="14387" y="2060"/>
                        <a:pt x="21600" y="10902"/>
                        <a:pt x="21600" y="21159"/>
                      </a:cubicBezTo>
                      <a:cubicBezTo>
                        <a:pt x="21600" y="30900"/>
                        <a:pt x="15080" y="39435"/>
                        <a:pt x="5682" y="41998"/>
                      </a:cubicBezTo>
                    </a:path>
                    <a:path w="21600" h="41998" stroke="0" extrusionOk="0">
                      <a:moveTo>
                        <a:pt x="4340" y="-1"/>
                      </a:moveTo>
                      <a:cubicBezTo>
                        <a:pt x="14387" y="2060"/>
                        <a:pt x="21600" y="10902"/>
                        <a:pt x="21600" y="21159"/>
                      </a:cubicBezTo>
                      <a:cubicBezTo>
                        <a:pt x="21600" y="30900"/>
                        <a:pt x="15080" y="39435"/>
                        <a:pt x="5682" y="41998"/>
                      </a:cubicBezTo>
                      <a:lnTo>
                        <a:pt x="0" y="21159"/>
                      </a:lnTo>
                      <a:close/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51" name="Arc 185"/>
                <p:cNvSpPr>
                  <a:spLocks noChangeAspect="1"/>
                </p:cNvSpPr>
                <p:nvPr/>
              </p:nvSpPr>
              <p:spPr bwMode="auto">
                <a:xfrm>
                  <a:off x="102" y="2530"/>
                  <a:ext cx="47" cy="117"/>
                </a:xfrm>
                <a:custGeom>
                  <a:avLst/>
                  <a:gdLst>
                    <a:gd name="G0" fmla="+- 0 0 0"/>
                    <a:gd name="G1" fmla="+- 21206 0 0"/>
                    <a:gd name="G2" fmla="+- 21600 0 0"/>
                    <a:gd name="T0" fmla="*/ 4104 w 21600"/>
                    <a:gd name="T1" fmla="*/ 0 h 42099"/>
                    <a:gd name="T2" fmla="*/ 5483 w 21600"/>
                    <a:gd name="T3" fmla="*/ 42099 h 42099"/>
                    <a:gd name="T4" fmla="*/ 0 w 21600"/>
                    <a:gd name="T5" fmla="*/ 21206 h 420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42099" fill="none" extrusionOk="0">
                      <a:moveTo>
                        <a:pt x="4104" y="-1"/>
                      </a:moveTo>
                      <a:cubicBezTo>
                        <a:pt x="14262" y="1965"/>
                        <a:pt x="21600" y="10859"/>
                        <a:pt x="21600" y="21206"/>
                      </a:cubicBezTo>
                      <a:cubicBezTo>
                        <a:pt x="21600" y="31023"/>
                        <a:pt x="14979" y="39606"/>
                        <a:pt x="5482" y="42098"/>
                      </a:cubicBezTo>
                    </a:path>
                    <a:path w="21600" h="42099" stroke="0" extrusionOk="0">
                      <a:moveTo>
                        <a:pt x="4104" y="-1"/>
                      </a:moveTo>
                      <a:cubicBezTo>
                        <a:pt x="14262" y="1965"/>
                        <a:pt x="21600" y="10859"/>
                        <a:pt x="21600" y="21206"/>
                      </a:cubicBezTo>
                      <a:cubicBezTo>
                        <a:pt x="21600" y="31023"/>
                        <a:pt x="14979" y="39606"/>
                        <a:pt x="5482" y="42098"/>
                      </a:cubicBezTo>
                      <a:lnTo>
                        <a:pt x="0" y="21206"/>
                      </a:lnTo>
                      <a:close/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147" name="Rectangle 187"/>
              <p:cNvSpPr>
                <a:spLocks noChangeArrowheads="1"/>
              </p:cNvSpPr>
              <p:nvPr/>
            </p:nvSpPr>
            <p:spPr bwMode="auto">
              <a:xfrm>
                <a:off x="2344737" y="3429000"/>
                <a:ext cx="863600" cy="838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 anchorCtr="1"/>
              <a:lstStyle/>
              <a:p>
                <a:pPr algn="ctr" eaLnBrk="0" hangingPunct="0">
                  <a:lnSpc>
                    <a:spcPct val="90000"/>
                  </a:lnSpc>
                  <a:spcBef>
                    <a:spcPct val="0"/>
                  </a:spcBef>
                </a:pPr>
                <a:r>
                  <a:rPr lang="de-DE" sz="1600" b="1" dirty="0" smtClean="0">
                    <a:latin typeface="Arial" pitchFamily="34" charset="0"/>
                    <a:cs typeface="Arial" pitchFamily="34" charset="0"/>
                  </a:rPr>
                  <a:t>Access</a:t>
                </a:r>
                <a:endParaRPr lang="en-US" sz="1600" b="1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cxnSp>
          <p:nvCxnSpPr>
            <p:cNvPr id="306" name="Straight Connector 305"/>
            <p:cNvCxnSpPr>
              <a:stCxn id="145" idx="3"/>
            </p:cNvCxnSpPr>
            <p:nvPr/>
          </p:nvCxnSpPr>
          <p:spPr bwMode="auto">
            <a:xfrm flipV="1">
              <a:off x="3133725" y="2394944"/>
              <a:ext cx="762000" cy="1224556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sp>
          <p:nvSpPr>
            <p:cNvPr id="310" name="TextBox 309"/>
            <p:cNvSpPr txBox="1"/>
            <p:nvPr/>
          </p:nvSpPr>
          <p:spPr>
            <a:xfrm>
              <a:off x="3078033" y="2745998"/>
              <a:ext cx="4796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dirty="0" smtClean="0">
                  <a:latin typeface="Arial" pitchFamily="34" charset="0"/>
                  <a:cs typeface="Arial" pitchFamily="34" charset="0"/>
                </a:rPr>
                <a:t>R3</a:t>
              </a:r>
              <a:endParaRPr lang="en-US" sz="1800" b="1" dirty="0"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GAPs in IEEE 802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IEEE 802 OmniRAN Results and Outlook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Example use cases </a:t>
            </a:r>
            <a:br>
              <a:rPr lang="en-US" smtClean="0"/>
            </a:br>
            <a:r>
              <a:rPr lang="en-US" smtClean="0"/>
              <a:t>investigated for gap analysis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3GPP Trusted WLAN Access to EPC Use Case</a:t>
            </a:r>
          </a:p>
          <a:p>
            <a:r>
              <a:rPr lang="en-US" dirty="0" err="1" smtClean="0"/>
              <a:t>ZigBee</a:t>
            </a:r>
            <a:r>
              <a:rPr lang="en-US" dirty="0" smtClean="0"/>
              <a:t> SEP2 Smart Grid Use Case </a:t>
            </a:r>
          </a:p>
          <a:p>
            <a:r>
              <a:rPr lang="en-US" dirty="0" smtClean="0"/>
              <a:t>SDN-based OmniRAN Use Cases Summary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3GPP Trusted WLAN Access to EPC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TS </a:t>
            </a:r>
            <a:r>
              <a:rPr lang="en-US" dirty="0" smtClean="0"/>
              <a:t>23.402 V11.6.0 (2013-03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503875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Support for non-seamless WLAN offload (NSWO) or single PDN connection selected by the network without IP address preservation</a:t>
            </a:r>
          </a:p>
          <a:p>
            <a:r>
              <a:rPr lang="en-US" dirty="0"/>
              <a:t>S2a bearer creation and deletion based on EAP and AAA signaling</a:t>
            </a:r>
          </a:p>
          <a:p>
            <a:r>
              <a:rPr lang="en-US" dirty="0"/>
              <a:t>Definition of a WLAN Access Network, a Trusted WLAN AAA Proxy (TWAP) and a Trusted WLAN Access Gateway (TWAG) providing the reference points SWw, Sta and S2a for the  Trusted Non-3GPP WLAN Access </a:t>
            </a:r>
          </a:p>
          <a:p>
            <a:r>
              <a:rPr lang="en-US" dirty="0"/>
              <a:t>Reference Model: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113854358"/>
              </p:ext>
            </p:extLst>
          </p:nvPr>
        </p:nvGraphicFramePr>
        <p:xfrm>
          <a:off x="2141730" y="3293985"/>
          <a:ext cx="4777216" cy="3240360"/>
        </p:xfrm>
        <a:graphic>
          <a:graphicData uri="http://schemas.openxmlformats.org/presentationml/2006/ole">
            <p:oleObj spid="_x0000_s39938" name="Picture" r:id="rId3" imgW="3263760" imgH="2212560" progId="Word.Picture.8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3760300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10"/>
          <p:cNvGrpSpPr/>
          <p:nvPr/>
        </p:nvGrpSpPr>
        <p:grpSpPr>
          <a:xfrm>
            <a:off x="1994015" y="4779340"/>
            <a:ext cx="1000125" cy="990600"/>
            <a:chOff x="2124075" y="4419600"/>
            <a:chExt cx="1000125" cy="990600"/>
          </a:xfrm>
        </p:grpSpPr>
        <p:sp>
          <p:nvSpPr>
            <p:cNvPr id="74" name="AutoShape 154"/>
            <p:cNvSpPr>
              <a:spLocks noChangeArrowheads="1"/>
            </p:cNvSpPr>
            <p:nvPr/>
          </p:nvSpPr>
          <p:spPr bwMode="auto">
            <a:xfrm>
              <a:off x="2124075" y="4419600"/>
              <a:ext cx="1000125" cy="990600"/>
            </a:xfrm>
            <a:prstGeom prst="flowChartAlternateProcess">
              <a:avLst/>
            </a:prstGeom>
            <a:solidFill>
              <a:srgbClr val="A7E8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anchor="ctr"/>
            <a:lstStyle/>
            <a:p>
              <a:endParaRPr lang="en-US" sz="16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5" name="Rectangle 187"/>
            <p:cNvSpPr>
              <a:spLocks noChangeArrowheads="1"/>
            </p:cNvSpPr>
            <p:nvPr/>
          </p:nvSpPr>
          <p:spPr bwMode="auto">
            <a:xfrm>
              <a:off x="2182812" y="4495800"/>
              <a:ext cx="863600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Ctr="1"/>
            <a:lstStyle/>
            <a:p>
              <a:pPr algn="ctr" eaLnBrk="0" hangingPunct="0">
                <a:lnSpc>
                  <a:spcPct val="90000"/>
                </a:lnSpc>
                <a:spcBef>
                  <a:spcPct val="0"/>
                </a:spcBef>
              </a:pPr>
              <a:r>
                <a:rPr lang="de-DE" sz="1600" b="1" dirty="0" smtClean="0">
                  <a:latin typeface="Arial" pitchFamily="34" charset="0"/>
                  <a:cs typeface="Arial" pitchFamily="34" charset="0"/>
                </a:rPr>
                <a:t>Access</a:t>
              </a:r>
              <a:endParaRPr lang="en-US" sz="1600" b="1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76" name="Picture 75" descr="Wireless Gateway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411760" y="4710893"/>
              <a:ext cx="180020" cy="158267"/>
            </a:xfrm>
            <a:prstGeom prst="rect">
              <a:avLst/>
            </a:prstGeom>
          </p:spPr>
        </p:pic>
        <p:pic>
          <p:nvPicPr>
            <p:cNvPr id="77" name="Picture 76" descr="Wireless Gateway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26795" y="4824155"/>
              <a:ext cx="270030" cy="237401"/>
            </a:xfrm>
            <a:prstGeom prst="rect">
              <a:avLst/>
            </a:prstGeom>
          </p:spPr>
        </p:pic>
        <p:pic>
          <p:nvPicPr>
            <p:cNvPr id="78" name="Picture 77" descr="Wireless Gateway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186735" y="4869160"/>
              <a:ext cx="512022" cy="450153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3GPP Trusted WLAN Access to EPC </a:t>
            </a:r>
            <a:br>
              <a:rPr lang="en-US" dirty="0" smtClean="0"/>
            </a:br>
            <a:r>
              <a:rPr lang="en-US" dirty="0" smtClean="0"/>
              <a:t>OmniRAN Reference </a:t>
            </a:r>
            <a:r>
              <a:rPr lang="en-US" dirty="0" smtClean="0"/>
              <a:t>Point mapping</a:t>
            </a:r>
            <a:endParaRPr lang="en-US" dirty="0"/>
          </a:p>
        </p:txBody>
      </p:sp>
      <p:cxnSp>
        <p:nvCxnSpPr>
          <p:cNvPr id="230" name="Straight Connector 229"/>
          <p:cNvCxnSpPr>
            <a:stCxn id="244" idx="3"/>
          </p:cNvCxnSpPr>
          <p:nvPr/>
        </p:nvCxnSpPr>
        <p:spPr bwMode="auto">
          <a:xfrm>
            <a:off x="1241630" y="5387671"/>
            <a:ext cx="752475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grpSp>
        <p:nvGrpSpPr>
          <p:cNvPr id="4" name="Group 230"/>
          <p:cNvGrpSpPr/>
          <p:nvPr/>
        </p:nvGrpSpPr>
        <p:grpSpPr>
          <a:xfrm>
            <a:off x="1394030" y="5312740"/>
            <a:ext cx="479618" cy="457200"/>
            <a:chOff x="1524000" y="2209800"/>
            <a:chExt cx="479618" cy="457200"/>
          </a:xfrm>
        </p:grpSpPr>
        <p:sp>
          <p:nvSpPr>
            <p:cNvPr id="232" name="Oval 231"/>
            <p:cNvSpPr/>
            <p:nvPr/>
          </p:nvSpPr>
          <p:spPr bwMode="auto">
            <a:xfrm>
              <a:off x="1676400" y="2209800"/>
              <a:ext cx="152400" cy="152400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233" name="TextBox 232"/>
            <p:cNvSpPr txBox="1"/>
            <p:nvPr/>
          </p:nvSpPr>
          <p:spPr>
            <a:xfrm>
              <a:off x="1524000" y="2297668"/>
              <a:ext cx="4796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dirty="0" smtClean="0">
                  <a:latin typeface="Arial" pitchFamily="34" charset="0"/>
                  <a:cs typeface="Arial" pitchFamily="34" charset="0"/>
                </a:rPr>
                <a:t>R1</a:t>
              </a:r>
              <a:endParaRPr lang="en-US" sz="1800" b="1" dirty="0"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234" name="Straight Connector 233"/>
          <p:cNvCxnSpPr/>
          <p:nvPr/>
        </p:nvCxnSpPr>
        <p:spPr bwMode="auto">
          <a:xfrm>
            <a:off x="2994230" y="5409410"/>
            <a:ext cx="166729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grpSp>
        <p:nvGrpSpPr>
          <p:cNvPr id="5" name="Group 234"/>
          <p:cNvGrpSpPr/>
          <p:nvPr/>
        </p:nvGrpSpPr>
        <p:grpSpPr>
          <a:xfrm>
            <a:off x="3148708" y="5340330"/>
            <a:ext cx="479618" cy="461425"/>
            <a:chOff x="3276600" y="2156671"/>
            <a:chExt cx="479618" cy="461425"/>
          </a:xfrm>
        </p:grpSpPr>
        <p:sp>
          <p:nvSpPr>
            <p:cNvPr id="236" name="Oval 235"/>
            <p:cNvSpPr/>
            <p:nvPr/>
          </p:nvSpPr>
          <p:spPr bwMode="auto">
            <a:xfrm>
              <a:off x="3429000" y="2156671"/>
              <a:ext cx="152400" cy="152400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237" name="TextBox 236"/>
            <p:cNvSpPr txBox="1"/>
            <p:nvPr/>
          </p:nvSpPr>
          <p:spPr>
            <a:xfrm>
              <a:off x="3276600" y="2248764"/>
              <a:ext cx="4796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dirty="0" smtClean="0">
                  <a:latin typeface="Arial" pitchFamily="34" charset="0"/>
                  <a:cs typeface="Arial" pitchFamily="34" charset="0"/>
                </a:rPr>
                <a:t>R3</a:t>
              </a:r>
              <a:endParaRPr lang="en-US" sz="1800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6" name="Group 242"/>
          <p:cNvGrpSpPr/>
          <p:nvPr/>
        </p:nvGrpSpPr>
        <p:grpSpPr>
          <a:xfrm>
            <a:off x="251030" y="4836490"/>
            <a:ext cx="990600" cy="990600"/>
            <a:chOff x="381000" y="1962150"/>
            <a:chExt cx="990600" cy="990600"/>
          </a:xfrm>
        </p:grpSpPr>
        <p:sp>
          <p:nvSpPr>
            <p:cNvPr id="244" name="AutoShape 153"/>
            <p:cNvSpPr>
              <a:spLocks noChangeArrowheads="1"/>
            </p:cNvSpPr>
            <p:nvPr/>
          </p:nvSpPr>
          <p:spPr bwMode="auto">
            <a:xfrm>
              <a:off x="381000" y="1962150"/>
              <a:ext cx="990600" cy="990600"/>
            </a:xfrm>
            <a:prstGeom prst="flowChartAlternateProcess">
              <a:avLst/>
            </a:prstGeom>
            <a:solidFill>
              <a:srgbClr val="6DC0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t" anchorCtr="1"/>
            <a:lstStyle/>
            <a:p>
              <a:r>
                <a:rPr lang="en-US" sz="1600" b="1" dirty="0" smtClean="0">
                  <a:latin typeface="Arial" pitchFamily="34" charset="0"/>
                  <a:cs typeface="Arial" pitchFamily="34" charset="0"/>
                </a:rPr>
                <a:t>Terminal</a:t>
              </a:r>
              <a:endParaRPr lang="en-US" sz="1600" b="1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245" name="Picture 244" descr="MC900439836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09600" y="2286000"/>
              <a:ext cx="533400" cy="533400"/>
            </a:xfrm>
            <a:prstGeom prst="rect">
              <a:avLst/>
            </a:prstGeom>
          </p:spPr>
        </p:pic>
      </p:grpSp>
      <p:sp>
        <p:nvSpPr>
          <p:cNvPr id="247" name="Oval 246"/>
          <p:cNvSpPr/>
          <p:nvPr/>
        </p:nvSpPr>
        <p:spPr bwMode="auto">
          <a:xfrm>
            <a:off x="3284240" y="5084140"/>
            <a:ext cx="152400" cy="152400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248" name="TextBox 247"/>
          <p:cNvSpPr txBox="1"/>
          <p:nvPr/>
        </p:nvSpPr>
        <p:spPr>
          <a:xfrm>
            <a:off x="3131840" y="4779340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latin typeface="Arial" pitchFamily="34" charset="0"/>
                <a:cs typeface="Arial" pitchFamily="34" charset="0"/>
              </a:rPr>
              <a:t>R2</a:t>
            </a:r>
            <a:endParaRPr lang="en-US" sz="18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49" name="Straight Connector 248"/>
          <p:cNvCxnSpPr/>
          <p:nvPr/>
        </p:nvCxnSpPr>
        <p:spPr bwMode="auto">
          <a:xfrm>
            <a:off x="1241630" y="5146634"/>
            <a:ext cx="341989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graphicFrame>
        <p:nvGraphicFramePr>
          <p:cNvPr id="69" name="Object 6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141335378"/>
              </p:ext>
            </p:extLst>
          </p:nvPr>
        </p:nvGraphicFramePr>
        <p:xfrm>
          <a:off x="1331640" y="1493975"/>
          <a:ext cx="4659175" cy="3160294"/>
        </p:xfrm>
        <a:graphic>
          <a:graphicData uri="http://schemas.openxmlformats.org/presentationml/2006/ole">
            <p:oleObj spid="_x0000_s40962" name="Picture" r:id="rId5" imgW="3263760" imgH="2212560" progId="Word.Picture.8">
              <p:embed/>
            </p:oleObj>
          </a:graphicData>
        </a:graphic>
      </p:graphicFrame>
      <p:sp>
        <p:nvSpPr>
          <p:cNvPr id="159" name="AutoShape 154"/>
          <p:cNvSpPr>
            <a:spLocks noChangeArrowheads="1"/>
          </p:cNvSpPr>
          <p:nvPr/>
        </p:nvSpPr>
        <p:spPr bwMode="auto">
          <a:xfrm>
            <a:off x="3761910" y="4836490"/>
            <a:ext cx="1620180" cy="990600"/>
          </a:xfrm>
          <a:prstGeom prst="flowChartAlternateProcess">
            <a:avLst/>
          </a:prstGeom>
          <a:solidFill>
            <a:srgbClr val="8BB2FF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0" tIns="0" anchor="ctr"/>
          <a:lstStyle/>
          <a:p>
            <a:endParaRPr lang="en-US" sz="1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60" name="Picture 157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396020" y="5527052"/>
            <a:ext cx="352425" cy="2238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161" name="Rectangle 188"/>
          <p:cNvSpPr>
            <a:spLocks noChangeArrowheads="1"/>
          </p:cNvSpPr>
          <p:nvPr/>
        </p:nvSpPr>
        <p:spPr bwMode="auto">
          <a:xfrm>
            <a:off x="4121382" y="4884115"/>
            <a:ext cx="855663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Ctr="1"/>
          <a:lstStyle/>
          <a:p>
            <a:pPr algn="ctr" eaLnBrk="0" hangingPunct="0">
              <a:lnSpc>
                <a:spcPct val="90000"/>
              </a:lnSpc>
              <a:spcBef>
                <a:spcPct val="0"/>
              </a:spcBef>
            </a:pPr>
            <a:r>
              <a:rPr lang="de-DE" sz="1600" b="1" dirty="0" smtClean="0">
                <a:latin typeface="Arial" pitchFamily="34" charset="0"/>
                <a:cs typeface="Arial" pitchFamily="34" charset="0"/>
              </a:rPr>
              <a:t>Core</a:t>
            </a:r>
            <a:endParaRPr lang="en-US" sz="16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" name="Group 161"/>
          <p:cNvGrpSpPr/>
          <p:nvPr/>
        </p:nvGrpSpPr>
        <p:grpSpPr>
          <a:xfrm>
            <a:off x="4268355" y="5112796"/>
            <a:ext cx="532437" cy="381000"/>
            <a:chOff x="7481888" y="3079208"/>
            <a:chExt cx="595312" cy="425992"/>
          </a:xfrm>
        </p:grpSpPr>
        <p:sp>
          <p:nvSpPr>
            <p:cNvPr id="163" name="Freeform 14"/>
            <p:cNvSpPr>
              <a:spLocks/>
            </p:cNvSpPr>
            <p:nvPr/>
          </p:nvSpPr>
          <p:spPr bwMode="auto">
            <a:xfrm>
              <a:off x="7641802" y="3429946"/>
              <a:ext cx="327892" cy="7525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90"/>
                </a:cxn>
                <a:cxn ang="0">
                  <a:pos x="499" y="90"/>
                </a:cxn>
                <a:cxn ang="0">
                  <a:pos x="499" y="0"/>
                </a:cxn>
              </a:cxnLst>
              <a:rect l="0" t="0" r="r" b="b"/>
              <a:pathLst>
                <a:path w="499" h="90">
                  <a:moveTo>
                    <a:pt x="0" y="0"/>
                  </a:moveTo>
                  <a:lnTo>
                    <a:pt x="0" y="90"/>
                  </a:lnTo>
                  <a:lnTo>
                    <a:pt x="499" y="90"/>
                  </a:lnTo>
                  <a:lnTo>
                    <a:pt x="499" y="0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lIns="0" tIns="0"/>
            <a:lstStyle/>
            <a:p>
              <a:endParaRPr lang="en-US" dirty="0"/>
            </a:p>
          </p:txBody>
        </p:sp>
        <p:sp>
          <p:nvSpPr>
            <p:cNvPr id="164" name="AutoShape 22"/>
            <p:cNvSpPr>
              <a:spLocks noChangeArrowheads="1"/>
            </p:cNvSpPr>
            <p:nvPr/>
          </p:nvSpPr>
          <p:spPr bwMode="auto">
            <a:xfrm>
              <a:off x="7481888" y="3167900"/>
              <a:ext cx="305047" cy="276827"/>
            </a:xfrm>
            <a:prstGeom prst="can">
              <a:avLst>
                <a:gd name="adj" fmla="val 25000"/>
              </a:avLst>
            </a:prstGeom>
            <a:solidFill>
              <a:srgbClr val="6699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sz="1600" dirty="0">
                <a:ea typeface="ＭＳ Ｐゴシック" pitchFamily="34" charset="-128"/>
              </a:endParaRPr>
            </a:p>
          </p:txBody>
        </p:sp>
        <p:grpSp>
          <p:nvGrpSpPr>
            <p:cNvPr id="8" name="Group 122"/>
            <p:cNvGrpSpPr>
              <a:grpSpLocks/>
            </p:cNvGrpSpPr>
            <p:nvPr/>
          </p:nvGrpSpPr>
          <p:grpSpPr bwMode="auto">
            <a:xfrm>
              <a:off x="7848751" y="3079208"/>
              <a:ext cx="228449" cy="389708"/>
              <a:chOff x="4120" y="2308"/>
              <a:chExt cx="305" cy="415"/>
            </a:xfrm>
          </p:grpSpPr>
          <p:sp>
            <p:nvSpPr>
              <p:cNvPr id="166" name="Freeform 123"/>
              <p:cNvSpPr>
                <a:spLocks/>
              </p:cNvSpPr>
              <p:nvPr/>
            </p:nvSpPr>
            <p:spPr bwMode="auto">
              <a:xfrm flipH="1">
                <a:off x="4378" y="2308"/>
                <a:ext cx="47" cy="415"/>
              </a:xfrm>
              <a:custGeom>
                <a:avLst/>
                <a:gdLst/>
                <a:ahLst/>
                <a:cxnLst>
                  <a:cxn ang="0">
                    <a:pos x="90" y="546"/>
                  </a:cxn>
                  <a:cxn ang="0">
                    <a:pos x="0" y="432"/>
                  </a:cxn>
                  <a:cxn ang="0">
                    <a:pos x="0" y="0"/>
                  </a:cxn>
                  <a:cxn ang="0">
                    <a:pos x="84" y="42"/>
                  </a:cxn>
                  <a:cxn ang="0">
                    <a:pos x="90" y="546"/>
                  </a:cxn>
                </a:cxnLst>
                <a:rect l="0" t="0" r="r" b="b"/>
                <a:pathLst>
                  <a:path w="90" h="546">
                    <a:moveTo>
                      <a:pt x="90" y="546"/>
                    </a:moveTo>
                    <a:lnTo>
                      <a:pt x="0" y="432"/>
                    </a:lnTo>
                    <a:lnTo>
                      <a:pt x="0" y="0"/>
                    </a:lnTo>
                    <a:lnTo>
                      <a:pt x="84" y="42"/>
                    </a:lnTo>
                    <a:lnTo>
                      <a:pt x="90" y="546"/>
                    </a:lnTo>
                    <a:close/>
                  </a:path>
                </a:pathLst>
              </a:custGeom>
              <a:solidFill>
                <a:srgbClr val="006699"/>
              </a:solidFill>
              <a:ln w="1588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7" name="Rectangle 124"/>
              <p:cNvSpPr>
                <a:spLocks noChangeArrowheads="1"/>
              </p:cNvSpPr>
              <p:nvPr/>
            </p:nvSpPr>
            <p:spPr bwMode="auto">
              <a:xfrm flipH="1">
                <a:off x="4127" y="2340"/>
                <a:ext cx="255" cy="383"/>
              </a:xfrm>
              <a:prstGeom prst="rect">
                <a:avLst/>
              </a:prstGeom>
              <a:solidFill>
                <a:srgbClr val="0078AA"/>
              </a:solidFill>
              <a:ln w="1588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8" name="Oval 125"/>
              <p:cNvSpPr>
                <a:spLocks noChangeArrowheads="1"/>
              </p:cNvSpPr>
              <p:nvPr/>
            </p:nvSpPr>
            <p:spPr bwMode="auto">
              <a:xfrm flipH="1">
                <a:off x="4278" y="2390"/>
                <a:ext cx="37" cy="36"/>
              </a:xfrm>
              <a:prstGeom prst="ellipse">
                <a:avLst/>
              </a:prstGeom>
              <a:solidFill>
                <a:srgbClr val="FFC9C9"/>
              </a:solidFill>
              <a:ln w="1270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grpSp>
            <p:nvGrpSpPr>
              <p:cNvPr id="9" name="Group 126"/>
              <p:cNvGrpSpPr>
                <a:grpSpLocks/>
              </p:cNvGrpSpPr>
              <p:nvPr/>
            </p:nvGrpSpPr>
            <p:grpSpPr bwMode="auto">
              <a:xfrm flipH="1">
                <a:off x="4164" y="2500"/>
                <a:ext cx="152" cy="109"/>
                <a:chOff x="3216" y="2784"/>
                <a:chExt cx="192" cy="144"/>
              </a:xfrm>
            </p:grpSpPr>
            <p:sp>
              <p:nvSpPr>
                <p:cNvPr id="173" name="Line 127"/>
                <p:cNvSpPr>
                  <a:spLocks noChangeShapeType="1"/>
                </p:cNvSpPr>
                <p:nvPr/>
              </p:nvSpPr>
              <p:spPr bwMode="auto">
                <a:xfrm>
                  <a:off x="3216" y="2784"/>
                  <a:ext cx="192" cy="0"/>
                </a:xfrm>
                <a:prstGeom prst="line">
                  <a:avLst/>
                </a:prstGeom>
                <a:noFill/>
                <a:ln w="12700">
                  <a:solidFill>
                    <a:srgbClr val="CCEC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174" name="Line 128"/>
                <p:cNvSpPr>
                  <a:spLocks noChangeShapeType="1"/>
                </p:cNvSpPr>
                <p:nvPr/>
              </p:nvSpPr>
              <p:spPr bwMode="auto">
                <a:xfrm>
                  <a:off x="3216" y="2832"/>
                  <a:ext cx="192" cy="0"/>
                </a:xfrm>
                <a:prstGeom prst="line">
                  <a:avLst/>
                </a:prstGeom>
                <a:noFill/>
                <a:ln w="12700">
                  <a:solidFill>
                    <a:srgbClr val="CCEC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175" name="Line 129"/>
                <p:cNvSpPr>
                  <a:spLocks noChangeShapeType="1"/>
                </p:cNvSpPr>
                <p:nvPr/>
              </p:nvSpPr>
              <p:spPr bwMode="auto">
                <a:xfrm>
                  <a:off x="3216" y="2880"/>
                  <a:ext cx="192" cy="0"/>
                </a:xfrm>
                <a:prstGeom prst="line">
                  <a:avLst/>
                </a:prstGeom>
                <a:noFill/>
                <a:ln w="12700">
                  <a:solidFill>
                    <a:srgbClr val="CCEC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176" name="Line 130"/>
                <p:cNvSpPr>
                  <a:spLocks noChangeShapeType="1"/>
                </p:cNvSpPr>
                <p:nvPr/>
              </p:nvSpPr>
              <p:spPr bwMode="auto">
                <a:xfrm>
                  <a:off x="3216" y="2928"/>
                  <a:ext cx="192" cy="0"/>
                </a:xfrm>
                <a:prstGeom prst="line">
                  <a:avLst/>
                </a:prstGeom>
                <a:noFill/>
                <a:ln w="12700">
                  <a:solidFill>
                    <a:srgbClr val="CCEC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</p:grpSp>
          <p:sp>
            <p:nvSpPr>
              <p:cNvPr id="170" name="Freeform 131"/>
              <p:cNvSpPr>
                <a:spLocks/>
              </p:cNvSpPr>
              <p:nvPr/>
            </p:nvSpPr>
            <p:spPr bwMode="auto">
              <a:xfrm>
                <a:off x="4120" y="2311"/>
                <a:ext cx="301" cy="35"/>
              </a:xfrm>
              <a:custGeom>
                <a:avLst/>
                <a:gdLst/>
                <a:ahLst/>
                <a:cxnLst>
                  <a:cxn ang="0">
                    <a:pos x="259" y="35"/>
                  </a:cxn>
                  <a:cxn ang="0">
                    <a:pos x="0" y="35"/>
                  </a:cxn>
                  <a:cxn ang="0">
                    <a:pos x="81" y="0"/>
                  </a:cxn>
                  <a:cxn ang="0">
                    <a:pos x="301" y="0"/>
                  </a:cxn>
                  <a:cxn ang="0">
                    <a:pos x="259" y="35"/>
                  </a:cxn>
                </a:cxnLst>
                <a:rect l="0" t="0" r="r" b="b"/>
                <a:pathLst>
                  <a:path w="301" h="35">
                    <a:moveTo>
                      <a:pt x="259" y="35"/>
                    </a:moveTo>
                    <a:lnTo>
                      <a:pt x="0" y="35"/>
                    </a:lnTo>
                    <a:lnTo>
                      <a:pt x="81" y="0"/>
                    </a:lnTo>
                    <a:lnTo>
                      <a:pt x="301" y="0"/>
                    </a:lnTo>
                    <a:lnTo>
                      <a:pt x="259" y="35"/>
                    </a:lnTo>
                    <a:close/>
                  </a:path>
                </a:pathLst>
              </a:custGeom>
              <a:solidFill>
                <a:srgbClr val="00B4FF"/>
              </a:solidFill>
              <a:ln w="1588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71" name="Oval 132"/>
              <p:cNvSpPr>
                <a:spLocks noChangeArrowheads="1"/>
              </p:cNvSpPr>
              <p:nvPr/>
            </p:nvSpPr>
            <p:spPr bwMode="auto">
              <a:xfrm flipH="1">
                <a:off x="4170" y="2386"/>
                <a:ext cx="37" cy="36"/>
              </a:xfrm>
              <a:prstGeom prst="ellipse">
                <a:avLst/>
              </a:prstGeom>
              <a:solidFill>
                <a:srgbClr val="FFC9C9"/>
              </a:solidFill>
              <a:ln w="1270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72" name="Oval 133"/>
              <p:cNvSpPr>
                <a:spLocks noChangeArrowheads="1"/>
              </p:cNvSpPr>
              <p:nvPr/>
            </p:nvSpPr>
            <p:spPr bwMode="auto">
              <a:xfrm flipH="1">
                <a:off x="4224" y="2386"/>
                <a:ext cx="37" cy="36"/>
              </a:xfrm>
              <a:prstGeom prst="ellipse">
                <a:avLst/>
              </a:prstGeom>
              <a:solidFill>
                <a:srgbClr val="CCFF33"/>
              </a:solidFill>
              <a:ln w="1270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</p:grpSp>
      <p:sp>
        <p:nvSpPr>
          <p:cNvPr id="19" name="Content Placeholder 18"/>
          <p:cNvSpPr>
            <a:spLocks noGrp="1"/>
          </p:cNvSpPr>
          <p:nvPr>
            <p:ph sz="half" idx="2"/>
          </p:nvPr>
        </p:nvSpPr>
        <p:spPr>
          <a:xfrm>
            <a:off x="5697125" y="1988840"/>
            <a:ext cx="2989674" cy="4545505"/>
          </a:xfrm>
          <a:solidFill>
            <a:schemeClr val="bg1"/>
          </a:solidFill>
        </p:spPr>
        <p:txBody>
          <a:bodyPr>
            <a:normAutofit fontScale="70000" lnSpcReduction="20000"/>
          </a:bodyPr>
          <a:lstStyle/>
          <a:p>
            <a:r>
              <a:rPr lang="en-US" dirty="0"/>
              <a:t>R1 maps directly to the SWw reference point of 3GPP</a:t>
            </a:r>
          </a:p>
          <a:p>
            <a:r>
              <a:rPr lang="en-US" dirty="0"/>
              <a:t>R2 and R3 would provide specified interfaces for Trusted WLAN AAA Proxy and Trusted WLAN Access Gateway, which are not addressed by 3GPP by definition</a:t>
            </a:r>
          </a:p>
          <a:p>
            <a:r>
              <a:rPr lang="en-US" dirty="0"/>
              <a:t>3GPP does not provide details for direct Internet access.</a:t>
            </a:r>
            <a:endParaRPr lang="en-US"/>
          </a:p>
        </p:txBody>
      </p:sp>
      <p:sp>
        <p:nvSpPr>
          <p:cNvPr id="80" name="Rounded Rectangle 79"/>
          <p:cNvSpPr/>
          <p:nvPr/>
        </p:nvSpPr>
        <p:spPr bwMode="auto">
          <a:xfrm>
            <a:off x="4076945" y="5949240"/>
            <a:ext cx="990600" cy="71976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graphicFrame>
        <p:nvGraphicFramePr>
          <p:cNvPr id="82" name="Object 15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018622822"/>
              </p:ext>
            </p:extLst>
          </p:nvPr>
        </p:nvGraphicFramePr>
        <p:xfrm>
          <a:off x="4121950" y="6039000"/>
          <a:ext cx="945105" cy="540060"/>
        </p:xfrm>
        <a:graphic>
          <a:graphicData uri="http://schemas.openxmlformats.org/presentationml/2006/ole">
            <p:oleObj spid="_x0000_s40963" name="Clip" r:id="rId7" imgW="5757415" imgH="3221332" progId="">
              <p:embed/>
            </p:oleObj>
          </a:graphicData>
        </a:graphic>
      </p:graphicFrame>
      <p:sp>
        <p:nvSpPr>
          <p:cNvPr id="83" name="Text Box 16"/>
          <p:cNvSpPr txBox="1">
            <a:spLocks noChangeArrowheads="1"/>
          </p:cNvSpPr>
          <p:nvPr/>
        </p:nvSpPr>
        <p:spPr bwMode="auto">
          <a:xfrm>
            <a:off x="4266580" y="6129010"/>
            <a:ext cx="800475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105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Internet</a:t>
            </a:r>
            <a:endParaRPr lang="en-US" sz="1050" dirty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cxnSp>
        <p:nvCxnSpPr>
          <p:cNvPr id="158" name="Straight Connector 157"/>
          <p:cNvCxnSpPr>
            <a:stCxn id="159" idx="2"/>
            <a:endCxn id="80" idx="0"/>
          </p:cNvCxnSpPr>
          <p:nvPr/>
        </p:nvCxnSpPr>
        <p:spPr bwMode="auto">
          <a:xfrm>
            <a:off x="4572000" y="5827090"/>
            <a:ext cx="245" cy="12215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3GPP Trusted WLAN Access to EPC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600" dirty="0" smtClean="0"/>
              <a:t>Gaps in IEEE </a:t>
            </a:r>
            <a:r>
              <a:rPr lang="en-US" sz="3600" dirty="0" smtClean="0"/>
              <a:t>802 Bridged Networks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Setting up and maintaining a point-to-point link across a bridged infrastructure</a:t>
            </a:r>
          </a:p>
          <a:p>
            <a:pPr lvl="1"/>
            <a:r>
              <a:rPr lang="en-US" dirty="0"/>
              <a:t>Initializing the point-to-point link under AAA based access control</a:t>
            </a:r>
          </a:p>
          <a:p>
            <a:pPr lvl="1"/>
            <a:r>
              <a:rPr lang="en-US" dirty="0" smtClean="0"/>
              <a:t>Maintaining the point-to-point link when STA roams to another AP</a:t>
            </a:r>
          </a:p>
          <a:p>
            <a:r>
              <a:rPr lang="en-US" dirty="0" smtClean="0"/>
              <a:t>Link state signaling at the edge of the bridged infrastructure</a:t>
            </a:r>
          </a:p>
          <a:p>
            <a:pPr lvl="1"/>
            <a:r>
              <a:rPr lang="en-US" dirty="0"/>
              <a:t>3GPP expects an trigger for setting up S2a context when link in IEEE 802 is established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ZigBee</a:t>
            </a:r>
            <a:r>
              <a:rPr lang="en-US" dirty="0" smtClean="0"/>
              <a:t> SEP2 Smart Grid </a:t>
            </a:r>
            <a:r>
              <a:rPr lang="en-US" dirty="0" smtClean="0"/>
              <a:t>Application</a:t>
            </a:r>
            <a:br>
              <a:rPr lang="en-US" dirty="0" smtClean="0"/>
            </a:br>
            <a:r>
              <a:rPr lang="en-US" dirty="0" smtClean="0"/>
              <a:t>SEP2 </a:t>
            </a:r>
            <a:r>
              <a:rPr lang="en-US" dirty="0"/>
              <a:t>Communication Infrastructure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/>
              <a:t>SEP2 defines a Smart Energy Profile Network by which a variety of devices can communicate with the Energy Services Interface</a:t>
            </a:r>
          </a:p>
          <a:p>
            <a:r>
              <a:rPr lang="en-US"/>
              <a:t>The network consists of</a:t>
            </a:r>
          </a:p>
          <a:p>
            <a:pPr lvl="1"/>
            <a:r>
              <a:rPr lang="en-US"/>
              <a:t>Local access infrastructure (HAN) with</a:t>
            </a:r>
          </a:p>
          <a:p>
            <a:pPr lvl="2"/>
            <a:r>
              <a:rPr lang="en-US"/>
              <a:t>Network Access Server</a:t>
            </a:r>
          </a:p>
          <a:p>
            <a:pPr lvl="2"/>
            <a:r>
              <a:rPr lang="en-US"/>
              <a:t>Network Authentication Server</a:t>
            </a:r>
          </a:p>
          <a:p>
            <a:pPr lvl="1"/>
            <a:r>
              <a:rPr lang="en-US"/>
              <a:t>Application Trust Center</a:t>
            </a:r>
          </a:p>
          <a:p>
            <a:pPr lvl="1"/>
            <a:r>
              <a:rPr lang="en-US"/>
              <a:t>Energy Services Interface </a:t>
            </a:r>
            <a:br>
              <a:rPr lang="en-US"/>
            </a:br>
            <a:r>
              <a:rPr lang="en-US"/>
              <a:t>to energy provider</a:t>
            </a:r>
          </a:p>
          <a:p>
            <a:r>
              <a:rPr lang="en-US"/>
              <a:t>Local access infrastructure can </a:t>
            </a:r>
            <a:br>
              <a:rPr lang="en-US"/>
            </a:br>
            <a:r>
              <a:rPr lang="en-US"/>
              <a:t>be based on any technology </a:t>
            </a:r>
            <a:br>
              <a:rPr lang="en-US"/>
            </a:br>
            <a:r>
              <a:rPr lang="en-US"/>
              <a:t>enabling IP connectivity to the </a:t>
            </a:r>
            <a:br>
              <a:rPr lang="en-US"/>
            </a:br>
            <a:r>
              <a:rPr lang="en-US"/>
              <a:t>Application Trust Center and ESI.</a:t>
            </a:r>
          </a:p>
        </p:txBody>
      </p:sp>
      <p:sp>
        <p:nvSpPr>
          <p:cNvPr id="4" name="Cloud 3"/>
          <p:cNvSpPr/>
          <p:nvPr/>
        </p:nvSpPr>
        <p:spPr bwMode="auto">
          <a:xfrm>
            <a:off x="5832139" y="3474005"/>
            <a:ext cx="2115235" cy="2115235"/>
          </a:xfrm>
          <a:prstGeom prst="cloud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anchor="ctr" anchorCtr="0"/>
          <a:lstStyle/>
          <a:p>
            <a:pPr algn="ctr"/>
            <a:r>
              <a:rPr lang="en-US" sz="3200">
                <a:latin typeface="+mn-lt"/>
              </a:rPr>
              <a:t>HAN</a:t>
            </a:r>
          </a:p>
        </p:txBody>
      </p:sp>
      <p:pic>
        <p:nvPicPr>
          <p:cNvPr id="6" name="Picture 5" descr="MC900310906.WM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67055" y="4599130"/>
            <a:ext cx="467176" cy="522545"/>
          </a:xfrm>
          <a:prstGeom prst="rect">
            <a:avLst/>
          </a:prstGeom>
        </p:spPr>
      </p:pic>
      <p:pic>
        <p:nvPicPr>
          <p:cNvPr id="7" name="Picture 6" descr="MC900431633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47075" y="5184195"/>
            <a:ext cx="773705" cy="773705"/>
          </a:xfrm>
          <a:prstGeom prst="rect">
            <a:avLst/>
          </a:prstGeom>
        </p:spPr>
      </p:pic>
      <p:pic>
        <p:nvPicPr>
          <p:cNvPr id="8" name="Picture 7" descr="MC900389842.WM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82090" y="3113965"/>
            <a:ext cx="496107" cy="471651"/>
          </a:xfrm>
          <a:prstGeom prst="rect">
            <a:avLst/>
          </a:prstGeom>
        </p:spPr>
      </p:pic>
      <p:pic>
        <p:nvPicPr>
          <p:cNvPr id="10" name="Picture 9" descr="MC900441450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97025" y="3744035"/>
            <a:ext cx="818710" cy="818710"/>
          </a:xfrm>
          <a:prstGeom prst="rect">
            <a:avLst/>
          </a:prstGeom>
        </p:spPr>
      </p:pic>
      <p:graphicFrame>
        <p:nvGraphicFramePr>
          <p:cNvPr id="11" name="Object 10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189855826"/>
              </p:ext>
            </p:extLst>
          </p:nvPr>
        </p:nvGraphicFramePr>
        <p:xfrm>
          <a:off x="8064678" y="2798929"/>
          <a:ext cx="780087" cy="585065"/>
        </p:xfrm>
        <a:graphic>
          <a:graphicData uri="http://schemas.openxmlformats.org/presentationml/2006/ole">
            <p:oleObj spid="_x0000_s41986" name="Clip" r:id="rId7" imgW="5896800" imgH="1864800" progId="">
              <p:embed/>
            </p:oleObj>
          </a:graphicData>
        </a:graphic>
      </p:graphicFrame>
      <p:grpSp>
        <p:nvGrpSpPr>
          <p:cNvPr id="5" name="Group 122"/>
          <p:cNvGrpSpPr>
            <a:grpSpLocks/>
          </p:cNvGrpSpPr>
          <p:nvPr/>
        </p:nvGrpSpPr>
        <p:grpSpPr bwMode="auto">
          <a:xfrm>
            <a:off x="7317304" y="3654025"/>
            <a:ext cx="269875" cy="390062"/>
            <a:chOff x="4120" y="2308"/>
            <a:chExt cx="305" cy="415"/>
          </a:xfrm>
        </p:grpSpPr>
        <p:sp>
          <p:nvSpPr>
            <p:cNvPr id="13" name="Freeform 123"/>
            <p:cNvSpPr>
              <a:spLocks/>
            </p:cNvSpPr>
            <p:nvPr/>
          </p:nvSpPr>
          <p:spPr bwMode="auto">
            <a:xfrm flipH="1">
              <a:off x="4378" y="2308"/>
              <a:ext cx="47" cy="415"/>
            </a:xfrm>
            <a:custGeom>
              <a:avLst/>
              <a:gdLst/>
              <a:ahLst/>
              <a:cxnLst>
                <a:cxn ang="0">
                  <a:pos x="90" y="546"/>
                </a:cxn>
                <a:cxn ang="0">
                  <a:pos x="0" y="432"/>
                </a:cxn>
                <a:cxn ang="0">
                  <a:pos x="0" y="0"/>
                </a:cxn>
                <a:cxn ang="0">
                  <a:pos x="84" y="42"/>
                </a:cxn>
                <a:cxn ang="0">
                  <a:pos x="90" y="546"/>
                </a:cxn>
              </a:cxnLst>
              <a:rect l="0" t="0" r="r" b="b"/>
              <a:pathLst>
                <a:path w="90" h="546">
                  <a:moveTo>
                    <a:pt x="90" y="546"/>
                  </a:moveTo>
                  <a:lnTo>
                    <a:pt x="0" y="432"/>
                  </a:lnTo>
                  <a:lnTo>
                    <a:pt x="0" y="0"/>
                  </a:lnTo>
                  <a:lnTo>
                    <a:pt x="84" y="42"/>
                  </a:lnTo>
                  <a:lnTo>
                    <a:pt x="90" y="546"/>
                  </a:lnTo>
                  <a:close/>
                </a:path>
              </a:pathLst>
            </a:custGeom>
            <a:solidFill>
              <a:srgbClr val="006699"/>
            </a:solidFill>
            <a:ln w="1588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" name="Rectangle 124"/>
            <p:cNvSpPr>
              <a:spLocks noChangeArrowheads="1"/>
            </p:cNvSpPr>
            <p:nvPr/>
          </p:nvSpPr>
          <p:spPr bwMode="auto">
            <a:xfrm flipH="1">
              <a:off x="4127" y="2340"/>
              <a:ext cx="255" cy="383"/>
            </a:xfrm>
            <a:prstGeom prst="rect">
              <a:avLst/>
            </a:prstGeom>
            <a:solidFill>
              <a:srgbClr val="0078AA"/>
            </a:solidFill>
            <a:ln w="1588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" name="Oval 125"/>
            <p:cNvSpPr>
              <a:spLocks noChangeArrowheads="1"/>
            </p:cNvSpPr>
            <p:nvPr/>
          </p:nvSpPr>
          <p:spPr bwMode="auto">
            <a:xfrm flipH="1">
              <a:off x="4278" y="2390"/>
              <a:ext cx="37" cy="36"/>
            </a:xfrm>
            <a:prstGeom prst="ellipse">
              <a:avLst/>
            </a:prstGeom>
            <a:solidFill>
              <a:srgbClr val="FFC9C9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grpSp>
          <p:nvGrpSpPr>
            <p:cNvPr id="9" name="Group 126"/>
            <p:cNvGrpSpPr>
              <a:grpSpLocks/>
            </p:cNvGrpSpPr>
            <p:nvPr/>
          </p:nvGrpSpPr>
          <p:grpSpPr bwMode="auto">
            <a:xfrm flipH="1">
              <a:off x="4164" y="2500"/>
              <a:ext cx="152" cy="109"/>
              <a:chOff x="3216" y="2784"/>
              <a:chExt cx="192" cy="144"/>
            </a:xfrm>
          </p:grpSpPr>
          <p:sp>
            <p:nvSpPr>
              <p:cNvPr id="20" name="Line 127"/>
              <p:cNvSpPr>
                <a:spLocks noChangeShapeType="1"/>
              </p:cNvSpPr>
              <p:nvPr/>
            </p:nvSpPr>
            <p:spPr bwMode="auto">
              <a:xfrm>
                <a:off x="3216" y="2784"/>
                <a:ext cx="192" cy="0"/>
              </a:xfrm>
              <a:prstGeom prst="line">
                <a:avLst/>
              </a:prstGeom>
              <a:noFill/>
              <a:ln w="12700">
                <a:solidFill>
                  <a:srgbClr val="CCEC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" name="Line 128"/>
              <p:cNvSpPr>
                <a:spLocks noChangeShapeType="1"/>
              </p:cNvSpPr>
              <p:nvPr/>
            </p:nvSpPr>
            <p:spPr bwMode="auto">
              <a:xfrm>
                <a:off x="3216" y="2832"/>
                <a:ext cx="192" cy="0"/>
              </a:xfrm>
              <a:prstGeom prst="line">
                <a:avLst/>
              </a:prstGeom>
              <a:noFill/>
              <a:ln w="12700">
                <a:solidFill>
                  <a:srgbClr val="CCEC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2" name="Line 129"/>
              <p:cNvSpPr>
                <a:spLocks noChangeShapeType="1"/>
              </p:cNvSpPr>
              <p:nvPr/>
            </p:nvSpPr>
            <p:spPr bwMode="auto">
              <a:xfrm>
                <a:off x="3216" y="2880"/>
                <a:ext cx="192" cy="0"/>
              </a:xfrm>
              <a:prstGeom prst="line">
                <a:avLst/>
              </a:prstGeom>
              <a:noFill/>
              <a:ln w="12700">
                <a:solidFill>
                  <a:srgbClr val="CCEC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3" name="Line 130"/>
              <p:cNvSpPr>
                <a:spLocks noChangeShapeType="1"/>
              </p:cNvSpPr>
              <p:nvPr/>
            </p:nvSpPr>
            <p:spPr bwMode="auto">
              <a:xfrm>
                <a:off x="3216" y="2928"/>
                <a:ext cx="192" cy="0"/>
              </a:xfrm>
              <a:prstGeom prst="line">
                <a:avLst/>
              </a:prstGeom>
              <a:noFill/>
              <a:ln w="12700">
                <a:solidFill>
                  <a:srgbClr val="CCEC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sp>
          <p:nvSpPr>
            <p:cNvPr id="17" name="Freeform 131"/>
            <p:cNvSpPr>
              <a:spLocks/>
            </p:cNvSpPr>
            <p:nvPr/>
          </p:nvSpPr>
          <p:spPr bwMode="auto">
            <a:xfrm>
              <a:off x="4120" y="2311"/>
              <a:ext cx="301" cy="35"/>
            </a:xfrm>
            <a:custGeom>
              <a:avLst/>
              <a:gdLst/>
              <a:ahLst/>
              <a:cxnLst>
                <a:cxn ang="0">
                  <a:pos x="259" y="35"/>
                </a:cxn>
                <a:cxn ang="0">
                  <a:pos x="0" y="35"/>
                </a:cxn>
                <a:cxn ang="0">
                  <a:pos x="81" y="0"/>
                </a:cxn>
                <a:cxn ang="0">
                  <a:pos x="301" y="0"/>
                </a:cxn>
                <a:cxn ang="0">
                  <a:pos x="259" y="35"/>
                </a:cxn>
              </a:cxnLst>
              <a:rect l="0" t="0" r="r" b="b"/>
              <a:pathLst>
                <a:path w="301" h="35">
                  <a:moveTo>
                    <a:pt x="259" y="35"/>
                  </a:moveTo>
                  <a:lnTo>
                    <a:pt x="0" y="35"/>
                  </a:lnTo>
                  <a:lnTo>
                    <a:pt x="81" y="0"/>
                  </a:lnTo>
                  <a:lnTo>
                    <a:pt x="301" y="0"/>
                  </a:lnTo>
                  <a:lnTo>
                    <a:pt x="259" y="35"/>
                  </a:lnTo>
                  <a:close/>
                </a:path>
              </a:pathLst>
            </a:custGeom>
            <a:solidFill>
              <a:srgbClr val="00B4FF"/>
            </a:solidFill>
            <a:ln w="1588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" name="Oval 132"/>
            <p:cNvSpPr>
              <a:spLocks noChangeArrowheads="1"/>
            </p:cNvSpPr>
            <p:nvPr/>
          </p:nvSpPr>
          <p:spPr bwMode="auto">
            <a:xfrm flipH="1">
              <a:off x="4170" y="2386"/>
              <a:ext cx="37" cy="36"/>
            </a:xfrm>
            <a:prstGeom prst="ellipse">
              <a:avLst/>
            </a:prstGeom>
            <a:solidFill>
              <a:srgbClr val="FFC9C9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9" name="Oval 133"/>
            <p:cNvSpPr>
              <a:spLocks noChangeArrowheads="1"/>
            </p:cNvSpPr>
            <p:nvPr/>
          </p:nvSpPr>
          <p:spPr bwMode="auto">
            <a:xfrm flipH="1">
              <a:off x="4224" y="2386"/>
              <a:ext cx="37" cy="36"/>
            </a:xfrm>
            <a:prstGeom prst="ellipse">
              <a:avLst/>
            </a:prstGeom>
            <a:solidFill>
              <a:srgbClr val="CCFF33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24" name="AutoShape 22"/>
          <p:cNvSpPr>
            <a:spLocks noChangeArrowheads="1"/>
          </p:cNvSpPr>
          <p:nvPr/>
        </p:nvSpPr>
        <p:spPr bwMode="auto">
          <a:xfrm>
            <a:off x="7497325" y="3872492"/>
            <a:ext cx="180020" cy="186578"/>
          </a:xfrm>
          <a:prstGeom prst="can">
            <a:avLst>
              <a:gd name="adj" fmla="val 25000"/>
            </a:avLst>
          </a:prstGeom>
          <a:solidFill>
            <a:srgbClr val="6699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sz="1600" dirty="0">
              <a:ea typeface="ＭＳ Ｐゴシック" pitchFamily="34" charset="-128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327195" y="3699030"/>
            <a:ext cx="11728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+mn-lt"/>
              </a:rPr>
              <a:t>Network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Authentication 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Server</a:t>
            </a:r>
          </a:p>
        </p:txBody>
      </p:sp>
      <p:grpSp>
        <p:nvGrpSpPr>
          <p:cNvPr id="12" name="Group 122"/>
          <p:cNvGrpSpPr>
            <a:grpSpLocks/>
          </p:cNvGrpSpPr>
          <p:nvPr/>
        </p:nvGrpSpPr>
        <p:grpSpPr bwMode="auto">
          <a:xfrm>
            <a:off x="7227295" y="2393885"/>
            <a:ext cx="269875" cy="390062"/>
            <a:chOff x="4120" y="2308"/>
            <a:chExt cx="305" cy="415"/>
          </a:xfrm>
        </p:grpSpPr>
        <p:sp>
          <p:nvSpPr>
            <p:cNvPr id="27" name="Freeform 123"/>
            <p:cNvSpPr>
              <a:spLocks/>
            </p:cNvSpPr>
            <p:nvPr/>
          </p:nvSpPr>
          <p:spPr bwMode="auto">
            <a:xfrm flipH="1">
              <a:off x="4378" y="2308"/>
              <a:ext cx="47" cy="415"/>
            </a:xfrm>
            <a:custGeom>
              <a:avLst/>
              <a:gdLst/>
              <a:ahLst/>
              <a:cxnLst>
                <a:cxn ang="0">
                  <a:pos x="90" y="546"/>
                </a:cxn>
                <a:cxn ang="0">
                  <a:pos x="0" y="432"/>
                </a:cxn>
                <a:cxn ang="0">
                  <a:pos x="0" y="0"/>
                </a:cxn>
                <a:cxn ang="0">
                  <a:pos x="84" y="42"/>
                </a:cxn>
                <a:cxn ang="0">
                  <a:pos x="90" y="546"/>
                </a:cxn>
              </a:cxnLst>
              <a:rect l="0" t="0" r="r" b="b"/>
              <a:pathLst>
                <a:path w="90" h="546">
                  <a:moveTo>
                    <a:pt x="90" y="546"/>
                  </a:moveTo>
                  <a:lnTo>
                    <a:pt x="0" y="432"/>
                  </a:lnTo>
                  <a:lnTo>
                    <a:pt x="0" y="0"/>
                  </a:lnTo>
                  <a:lnTo>
                    <a:pt x="84" y="42"/>
                  </a:lnTo>
                  <a:lnTo>
                    <a:pt x="90" y="546"/>
                  </a:lnTo>
                  <a:close/>
                </a:path>
              </a:pathLst>
            </a:custGeom>
            <a:solidFill>
              <a:srgbClr val="006699"/>
            </a:solidFill>
            <a:ln w="1588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" name="Rectangle 124"/>
            <p:cNvSpPr>
              <a:spLocks noChangeArrowheads="1"/>
            </p:cNvSpPr>
            <p:nvPr/>
          </p:nvSpPr>
          <p:spPr bwMode="auto">
            <a:xfrm flipH="1">
              <a:off x="4127" y="2340"/>
              <a:ext cx="255" cy="383"/>
            </a:xfrm>
            <a:prstGeom prst="rect">
              <a:avLst/>
            </a:prstGeom>
            <a:solidFill>
              <a:srgbClr val="0078AA"/>
            </a:solidFill>
            <a:ln w="1588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9" name="Oval 125"/>
            <p:cNvSpPr>
              <a:spLocks noChangeArrowheads="1"/>
            </p:cNvSpPr>
            <p:nvPr/>
          </p:nvSpPr>
          <p:spPr bwMode="auto">
            <a:xfrm flipH="1">
              <a:off x="4278" y="2390"/>
              <a:ext cx="37" cy="36"/>
            </a:xfrm>
            <a:prstGeom prst="ellipse">
              <a:avLst/>
            </a:prstGeom>
            <a:solidFill>
              <a:srgbClr val="FFC9C9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grpSp>
          <p:nvGrpSpPr>
            <p:cNvPr id="16" name="Group 126"/>
            <p:cNvGrpSpPr>
              <a:grpSpLocks/>
            </p:cNvGrpSpPr>
            <p:nvPr/>
          </p:nvGrpSpPr>
          <p:grpSpPr bwMode="auto">
            <a:xfrm flipH="1">
              <a:off x="4164" y="2500"/>
              <a:ext cx="152" cy="109"/>
              <a:chOff x="3216" y="2784"/>
              <a:chExt cx="192" cy="144"/>
            </a:xfrm>
          </p:grpSpPr>
          <p:sp>
            <p:nvSpPr>
              <p:cNvPr id="34" name="Line 127"/>
              <p:cNvSpPr>
                <a:spLocks noChangeShapeType="1"/>
              </p:cNvSpPr>
              <p:nvPr/>
            </p:nvSpPr>
            <p:spPr bwMode="auto">
              <a:xfrm>
                <a:off x="3216" y="2784"/>
                <a:ext cx="192" cy="0"/>
              </a:xfrm>
              <a:prstGeom prst="line">
                <a:avLst/>
              </a:prstGeom>
              <a:noFill/>
              <a:ln w="12700">
                <a:solidFill>
                  <a:srgbClr val="CCEC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35" name="Line 128"/>
              <p:cNvSpPr>
                <a:spLocks noChangeShapeType="1"/>
              </p:cNvSpPr>
              <p:nvPr/>
            </p:nvSpPr>
            <p:spPr bwMode="auto">
              <a:xfrm>
                <a:off x="3216" y="2832"/>
                <a:ext cx="192" cy="0"/>
              </a:xfrm>
              <a:prstGeom prst="line">
                <a:avLst/>
              </a:prstGeom>
              <a:noFill/>
              <a:ln w="12700">
                <a:solidFill>
                  <a:srgbClr val="CCEC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36" name="Line 129"/>
              <p:cNvSpPr>
                <a:spLocks noChangeShapeType="1"/>
              </p:cNvSpPr>
              <p:nvPr/>
            </p:nvSpPr>
            <p:spPr bwMode="auto">
              <a:xfrm>
                <a:off x="3216" y="2880"/>
                <a:ext cx="192" cy="0"/>
              </a:xfrm>
              <a:prstGeom prst="line">
                <a:avLst/>
              </a:prstGeom>
              <a:noFill/>
              <a:ln w="12700">
                <a:solidFill>
                  <a:srgbClr val="CCEC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37" name="Line 130"/>
              <p:cNvSpPr>
                <a:spLocks noChangeShapeType="1"/>
              </p:cNvSpPr>
              <p:nvPr/>
            </p:nvSpPr>
            <p:spPr bwMode="auto">
              <a:xfrm>
                <a:off x="3216" y="2928"/>
                <a:ext cx="192" cy="0"/>
              </a:xfrm>
              <a:prstGeom prst="line">
                <a:avLst/>
              </a:prstGeom>
              <a:noFill/>
              <a:ln w="12700">
                <a:solidFill>
                  <a:srgbClr val="CCEC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sp>
          <p:nvSpPr>
            <p:cNvPr id="31" name="Freeform 131"/>
            <p:cNvSpPr>
              <a:spLocks/>
            </p:cNvSpPr>
            <p:nvPr/>
          </p:nvSpPr>
          <p:spPr bwMode="auto">
            <a:xfrm>
              <a:off x="4120" y="2311"/>
              <a:ext cx="301" cy="35"/>
            </a:xfrm>
            <a:custGeom>
              <a:avLst/>
              <a:gdLst/>
              <a:ahLst/>
              <a:cxnLst>
                <a:cxn ang="0">
                  <a:pos x="259" y="35"/>
                </a:cxn>
                <a:cxn ang="0">
                  <a:pos x="0" y="35"/>
                </a:cxn>
                <a:cxn ang="0">
                  <a:pos x="81" y="0"/>
                </a:cxn>
                <a:cxn ang="0">
                  <a:pos x="301" y="0"/>
                </a:cxn>
                <a:cxn ang="0">
                  <a:pos x="259" y="35"/>
                </a:cxn>
              </a:cxnLst>
              <a:rect l="0" t="0" r="r" b="b"/>
              <a:pathLst>
                <a:path w="301" h="35">
                  <a:moveTo>
                    <a:pt x="259" y="35"/>
                  </a:moveTo>
                  <a:lnTo>
                    <a:pt x="0" y="35"/>
                  </a:lnTo>
                  <a:lnTo>
                    <a:pt x="81" y="0"/>
                  </a:lnTo>
                  <a:lnTo>
                    <a:pt x="301" y="0"/>
                  </a:lnTo>
                  <a:lnTo>
                    <a:pt x="259" y="35"/>
                  </a:lnTo>
                  <a:close/>
                </a:path>
              </a:pathLst>
            </a:custGeom>
            <a:solidFill>
              <a:srgbClr val="00B4FF"/>
            </a:solidFill>
            <a:ln w="1588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" name="Oval 132"/>
            <p:cNvSpPr>
              <a:spLocks noChangeArrowheads="1"/>
            </p:cNvSpPr>
            <p:nvPr/>
          </p:nvSpPr>
          <p:spPr bwMode="auto">
            <a:xfrm flipH="1">
              <a:off x="4170" y="2386"/>
              <a:ext cx="37" cy="36"/>
            </a:xfrm>
            <a:prstGeom prst="ellipse">
              <a:avLst/>
            </a:prstGeom>
            <a:solidFill>
              <a:srgbClr val="FFC9C9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3" name="Oval 133"/>
            <p:cNvSpPr>
              <a:spLocks noChangeArrowheads="1"/>
            </p:cNvSpPr>
            <p:nvPr/>
          </p:nvSpPr>
          <p:spPr bwMode="auto">
            <a:xfrm flipH="1">
              <a:off x="4224" y="2386"/>
              <a:ext cx="37" cy="36"/>
            </a:xfrm>
            <a:prstGeom prst="ellipse">
              <a:avLst/>
            </a:prstGeom>
            <a:solidFill>
              <a:srgbClr val="CCFF33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38" name="AutoShape 22"/>
          <p:cNvSpPr>
            <a:spLocks noChangeArrowheads="1"/>
          </p:cNvSpPr>
          <p:nvPr/>
        </p:nvSpPr>
        <p:spPr bwMode="auto">
          <a:xfrm>
            <a:off x="7407316" y="2612352"/>
            <a:ext cx="180020" cy="186578"/>
          </a:xfrm>
          <a:prstGeom prst="can">
            <a:avLst>
              <a:gd name="adj" fmla="val 25000"/>
            </a:avLst>
          </a:prstGeom>
          <a:solidFill>
            <a:srgbClr val="6699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sz="1600" dirty="0">
              <a:ea typeface="ＭＳ Ｐゴシック" pitchFamily="34" charset="-128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777245" y="2742310"/>
            <a:ext cx="10438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Application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Trust Server</a:t>
            </a:r>
          </a:p>
        </p:txBody>
      </p:sp>
      <p:grpSp>
        <p:nvGrpSpPr>
          <p:cNvPr id="26" name="Group 122"/>
          <p:cNvGrpSpPr>
            <a:grpSpLocks/>
          </p:cNvGrpSpPr>
          <p:nvPr/>
        </p:nvGrpSpPr>
        <p:grpSpPr bwMode="auto">
          <a:xfrm>
            <a:off x="7452320" y="4329100"/>
            <a:ext cx="269875" cy="390062"/>
            <a:chOff x="4120" y="2308"/>
            <a:chExt cx="305" cy="415"/>
          </a:xfrm>
        </p:grpSpPr>
        <p:sp>
          <p:nvSpPr>
            <p:cNvPr id="42" name="Freeform 123"/>
            <p:cNvSpPr>
              <a:spLocks/>
            </p:cNvSpPr>
            <p:nvPr/>
          </p:nvSpPr>
          <p:spPr bwMode="auto">
            <a:xfrm flipH="1">
              <a:off x="4378" y="2308"/>
              <a:ext cx="47" cy="415"/>
            </a:xfrm>
            <a:custGeom>
              <a:avLst/>
              <a:gdLst/>
              <a:ahLst/>
              <a:cxnLst>
                <a:cxn ang="0">
                  <a:pos x="90" y="546"/>
                </a:cxn>
                <a:cxn ang="0">
                  <a:pos x="0" y="432"/>
                </a:cxn>
                <a:cxn ang="0">
                  <a:pos x="0" y="0"/>
                </a:cxn>
                <a:cxn ang="0">
                  <a:pos x="84" y="42"/>
                </a:cxn>
                <a:cxn ang="0">
                  <a:pos x="90" y="546"/>
                </a:cxn>
              </a:cxnLst>
              <a:rect l="0" t="0" r="r" b="b"/>
              <a:pathLst>
                <a:path w="90" h="546">
                  <a:moveTo>
                    <a:pt x="90" y="546"/>
                  </a:moveTo>
                  <a:lnTo>
                    <a:pt x="0" y="432"/>
                  </a:lnTo>
                  <a:lnTo>
                    <a:pt x="0" y="0"/>
                  </a:lnTo>
                  <a:lnTo>
                    <a:pt x="84" y="42"/>
                  </a:lnTo>
                  <a:lnTo>
                    <a:pt x="90" y="546"/>
                  </a:lnTo>
                  <a:close/>
                </a:path>
              </a:pathLst>
            </a:custGeom>
            <a:solidFill>
              <a:srgbClr val="006699"/>
            </a:solidFill>
            <a:ln w="1588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3" name="Rectangle 124"/>
            <p:cNvSpPr>
              <a:spLocks noChangeArrowheads="1"/>
            </p:cNvSpPr>
            <p:nvPr/>
          </p:nvSpPr>
          <p:spPr bwMode="auto">
            <a:xfrm flipH="1">
              <a:off x="4127" y="2340"/>
              <a:ext cx="255" cy="383"/>
            </a:xfrm>
            <a:prstGeom prst="rect">
              <a:avLst/>
            </a:prstGeom>
            <a:solidFill>
              <a:srgbClr val="0078AA"/>
            </a:solidFill>
            <a:ln w="1588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4" name="Oval 125"/>
            <p:cNvSpPr>
              <a:spLocks noChangeArrowheads="1"/>
            </p:cNvSpPr>
            <p:nvPr/>
          </p:nvSpPr>
          <p:spPr bwMode="auto">
            <a:xfrm flipH="1">
              <a:off x="4278" y="2390"/>
              <a:ext cx="37" cy="36"/>
            </a:xfrm>
            <a:prstGeom prst="ellipse">
              <a:avLst/>
            </a:prstGeom>
            <a:solidFill>
              <a:srgbClr val="FFC9C9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grpSp>
          <p:nvGrpSpPr>
            <p:cNvPr id="30" name="Group 126"/>
            <p:cNvGrpSpPr>
              <a:grpSpLocks/>
            </p:cNvGrpSpPr>
            <p:nvPr/>
          </p:nvGrpSpPr>
          <p:grpSpPr bwMode="auto">
            <a:xfrm flipH="1">
              <a:off x="4164" y="2500"/>
              <a:ext cx="152" cy="109"/>
              <a:chOff x="3216" y="2784"/>
              <a:chExt cx="192" cy="144"/>
            </a:xfrm>
          </p:grpSpPr>
          <p:sp>
            <p:nvSpPr>
              <p:cNvPr id="49" name="Line 127"/>
              <p:cNvSpPr>
                <a:spLocks noChangeShapeType="1"/>
              </p:cNvSpPr>
              <p:nvPr/>
            </p:nvSpPr>
            <p:spPr bwMode="auto">
              <a:xfrm>
                <a:off x="3216" y="2784"/>
                <a:ext cx="192" cy="0"/>
              </a:xfrm>
              <a:prstGeom prst="line">
                <a:avLst/>
              </a:prstGeom>
              <a:noFill/>
              <a:ln w="12700">
                <a:solidFill>
                  <a:srgbClr val="CCEC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0" name="Line 128"/>
              <p:cNvSpPr>
                <a:spLocks noChangeShapeType="1"/>
              </p:cNvSpPr>
              <p:nvPr/>
            </p:nvSpPr>
            <p:spPr bwMode="auto">
              <a:xfrm>
                <a:off x="3216" y="2832"/>
                <a:ext cx="192" cy="0"/>
              </a:xfrm>
              <a:prstGeom prst="line">
                <a:avLst/>
              </a:prstGeom>
              <a:noFill/>
              <a:ln w="12700">
                <a:solidFill>
                  <a:srgbClr val="CCEC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1" name="Line 129"/>
              <p:cNvSpPr>
                <a:spLocks noChangeShapeType="1"/>
              </p:cNvSpPr>
              <p:nvPr/>
            </p:nvSpPr>
            <p:spPr bwMode="auto">
              <a:xfrm>
                <a:off x="3216" y="2880"/>
                <a:ext cx="192" cy="0"/>
              </a:xfrm>
              <a:prstGeom prst="line">
                <a:avLst/>
              </a:prstGeom>
              <a:noFill/>
              <a:ln w="12700">
                <a:solidFill>
                  <a:srgbClr val="CCEC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2" name="Line 130"/>
              <p:cNvSpPr>
                <a:spLocks noChangeShapeType="1"/>
              </p:cNvSpPr>
              <p:nvPr/>
            </p:nvSpPr>
            <p:spPr bwMode="auto">
              <a:xfrm>
                <a:off x="3216" y="2928"/>
                <a:ext cx="192" cy="0"/>
              </a:xfrm>
              <a:prstGeom prst="line">
                <a:avLst/>
              </a:prstGeom>
              <a:noFill/>
              <a:ln w="12700">
                <a:solidFill>
                  <a:srgbClr val="CCEC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sp>
          <p:nvSpPr>
            <p:cNvPr id="46" name="Freeform 131"/>
            <p:cNvSpPr>
              <a:spLocks/>
            </p:cNvSpPr>
            <p:nvPr/>
          </p:nvSpPr>
          <p:spPr bwMode="auto">
            <a:xfrm>
              <a:off x="4120" y="2311"/>
              <a:ext cx="301" cy="35"/>
            </a:xfrm>
            <a:custGeom>
              <a:avLst/>
              <a:gdLst/>
              <a:ahLst/>
              <a:cxnLst>
                <a:cxn ang="0">
                  <a:pos x="259" y="35"/>
                </a:cxn>
                <a:cxn ang="0">
                  <a:pos x="0" y="35"/>
                </a:cxn>
                <a:cxn ang="0">
                  <a:pos x="81" y="0"/>
                </a:cxn>
                <a:cxn ang="0">
                  <a:pos x="301" y="0"/>
                </a:cxn>
                <a:cxn ang="0">
                  <a:pos x="259" y="35"/>
                </a:cxn>
              </a:cxnLst>
              <a:rect l="0" t="0" r="r" b="b"/>
              <a:pathLst>
                <a:path w="301" h="35">
                  <a:moveTo>
                    <a:pt x="259" y="35"/>
                  </a:moveTo>
                  <a:lnTo>
                    <a:pt x="0" y="35"/>
                  </a:lnTo>
                  <a:lnTo>
                    <a:pt x="81" y="0"/>
                  </a:lnTo>
                  <a:lnTo>
                    <a:pt x="301" y="0"/>
                  </a:lnTo>
                  <a:lnTo>
                    <a:pt x="259" y="35"/>
                  </a:lnTo>
                  <a:close/>
                </a:path>
              </a:pathLst>
            </a:custGeom>
            <a:solidFill>
              <a:srgbClr val="00B4FF"/>
            </a:solidFill>
            <a:ln w="1588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7" name="Oval 132"/>
            <p:cNvSpPr>
              <a:spLocks noChangeArrowheads="1"/>
            </p:cNvSpPr>
            <p:nvPr/>
          </p:nvSpPr>
          <p:spPr bwMode="auto">
            <a:xfrm flipH="1">
              <a:off x="4170" y="2386"/>
              <a:ext cx="37" cy="36"/>
            </a:xfrm>
            <a:prstGeom prst="ellipse">
              <a:avLst/>
            </a:prstGeom>
            <a:solidFill>
              <a:srgbClr val="FFC9C9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8" name="Oval 133"/>
            <p:cNvSpPr>
              <a:spLocks noChangeArrowheads="1"/>
            </p:cNvSpPr>
            <p:nvPr/>
          </p:nvSpPr>
          <p:spPr bwMode="auto">
            <a:xfrm flipH="1">
              <a:off x="4224" y="2386"/>
              <a:ext cx="37" cy="36"/>
            </a:xfrm>
            <a:prstGeom prst="ellipse">
              <a:avLst/>
            </a:prstGeom>
            <a:solidFill>
              <a:srgbClr val="CCFF33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</p:grpSp>
      <p:pic>
        <p:nvPicPr>
          <p:cNvPr id="40" name="Picture 157"/>
          <p:cNvPicPr>
            <a:picLocks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549945" y="4554125"/>
            <a:ext cx="352425" cy="2238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53" name="TextBox 52"/>
          <p:cNvSpPr txBox="1"/>
          <p:nvPr/>
        </p:nvSpPr>
        <p:spPr>
          <a:xfrm>
            <a:off x="6883292" y="4627874"/>
            <a:ext cx="7490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+mn-lt"/>
              </a:rPr>
              <a:t>Network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Access 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Server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8242080" y="2573905"/>
            <a:ext cx="5153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+mn-lt"/>
              </a:rPr>
              <a:t>ESI</a:t>
            </a:r>
          </a:p>
        </p:txBody>
      </p:sp>
      <p:cxnSp>
        <p:nvCxnSpPr>
          <p:cNvPr id="56" name="Straight Connector 55"/>
          <p:cNvCxnSpPr/>
          <p:nvPr/>
        </p:nvCxnSpPr>
        <p:spPr bwMode="auto">
          <a:xfrm>
            <a:off x="5787135" y="3519010"/>
            <a:ext cx="360040" cy="22502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ffectLst/>
        </p:spPr>
      </p:cxnSp>
      <p:cxnSp>
        <p:nvCxnSpPr>
          <p:cNvPr id="57" name="Straight Connector 56"/>
          <p:cNvCxnSpPr/>
          <p:nvPr/>
        </p:nvCxnSpPr>
        <p:spPr bwMode="auto">
          <a:xfrm>
            <a:off x="5337085" y="4149080"/>
            <a:ext cx="540060" cy="18002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ffectLst/>
        </p:spPr>
      </p:cxnSp>
      <p:cxnSp>
        <p:nvCxnSpPr>
          <p:cNvPr id="60" name="Straight Connector 59"/>
          <p:cNvCxnSpPr/>
          <p:nvPr/>
        </p:nvCxnSpPr>
        <p:spPr bwMode="auto">
          <a:xfrm flipV="1">
            <a:off x="5517105" y="4734145"/>
            <a:ext cx="360040" cy="4500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ffectLst/>
        </p:spPr>
      </p:cxnSp>
      <p:cxnSp>
        <p:nvCxnSpPr>
          <p:cNvPr id="62" name="Straight Connector 61"/>
          <p:cNvCxnSpPr/>
          <p:nvPr/>
        </p:nvCxnSpPr>
        <p:spPr bwMode="auto">
          <a:xfrm flipV="1">
            <a:off x="5787135" y="5364216"/>
            <a:ext cx="450050" cy="22502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ffectLst/>
        </p:spPr>
      </p:cxnSp>
      <p:cxnSp>
        <p:nvCxnSpPr>
          <p:cNvPr id="65" name="Straight Connector 64"/>
          <p:cNvCxnSpPr/>
          <p:nvPr/>
        </p:nvCxnSpPr>
        <p:spPr bwMode="auto">
          <a:xfrm flipH="1">
            <a:off x="7767355" y="3203975"/>
            <a:ext cx="720080" cy="126014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72" name="Freeform 71"/>
          <p:cNvSpPr/>
          <p:nvPr/>
        </p:nvSpPr>
        <p:spPr>
          <a:xfrm>
            <a:off x="7542329" y="2798930"/>
            <a:ext cx="590847" cy="1491250"/>
          </a:xfrm>
          <a:custGeom>
            <a:avLst/>
            <a:gdLst>
              <a:gd name="connsiteX0" fmla="*/ 0 w 408253"/>
              <a:gd name="connsiteY0" fmla="*/ 0 h 1434506"/>
              <a:gd name="connsiteX1" fmla="*/ 399802 w 408253"/>
              <a:gd name="connsiteY1" fmla="*/ 517363 h 1434506"/>
              <a:gd name="connsiteX2" fmla="*/ 282213 w 408253"/>
              <a:gd name="connsiteY2" fmla="*/ 1434506 h 1434506"/>
              <a:gd name="connsiteX0" fmla="*/ 0 w 402434"/>
              <a:gd name="connsiteY0" fmla="*/ 0 h 1721843"/>
              <a:gd name="connsiteX1" fmla="*/ 399802 w 402434"/>
              <a:gd name="connsiteY1" fmla="*/ 517363 h 1721843"/>
              <a:gd name="connsiteX2" fmla="*/ 183750 w 402434"/>
              <a:gd name="connsiteY2" fmla="*/ 1721843 h 1721843"/>
              <a:gd name="connsiteX0" fmla="*/ 0 w 459404"/>
              <a:gd name="connsiteY0" fmla="*/ 0 h 1721843"/>
              <a:gd name="connsiteX1" fmla="*/ 457238 w 459404"/>
              <a:gd name="connsiteY1" fmla="*/ 642292 h 1721843"/>
              <a:gd name="connsiteX2" fmla="*/ 183750 w 459404"/>
              <a:gd name="connsiteY2" fmla="*/ 1721843 h 1721843"/>
              <a:gd name="connsiteX0" fmla="*/ 0 w 410561"/>
              <a:gd name="connsiteY0" fmla="*/ 0 h 1721843"/>
              <a:gd name="connsiteX1" fmla="*/ 408007 w 410561"/>
              <a:gd name="connsiteY1" fmla="*/ 642292 h 1721843"/>
              <a:gd name="connsiteX2" fmla="*/ 183750 w 410561"/>
              <a:gd name="connsiteY2" fmla="*/ 1721843 h 1721843"/>
              <a:gd name="connsiteX0" fmla="*/ 0 w 411918"/>
              <a:gd name="connsiteY0" fmla="*/ 0 h 1721843"/>
              <a:gd name="connsiteX1" fmla="*/ 408007 w 411918"/>
              <a:gd name="connsiteY1" fmla="*/ 642292 h 1721843"/>
              <a:gd name="connsiteX2" fmla="*/ 183750 w 411918"/>
              <a:gd name="connsiteY2" fmla="*/ 1721843 h 1721843"/>
              <a:gd name="connsiteX0" fmla="*/ 0 w 413687"/>
              <a:gd name="connsiteY0" fmla="*/ 0 h 1584422"/>
              <a:gd name="connsiteX1" fmla="*/ 408007 w 413687"/>
              <a:gd name="connsiteY1" fmla="*/ 642292 h 1584422"/>
              <a:gd name="connsiteX2" fmla="*/ 249392 w 413687"/>
              <a:gd name="connsiteY2" fmla="*/ 1584422 h 1584422"/>
              <a:gd name="connsiteX0" fmla="*/ 0 w 412288"/>
              <a:gd name="connsiteY0" fmla="*/ 0 h 1584422"/>
              <a:gd name="connsiteX1" fmla="*/ 408007 w 412288"/>
              <a:gd name="connsiteY1" fmla="*/ 642292 h 1584422"/>
              <a:gd name="connsiteX2" fmla="*/ 224776 w 412288"/>
              <a:gd name="connsiteY2" fmla="*/ 1584422 h 15844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2288" h="1584422">
                <a:moveTo>
                  <a:pt x="0" y="0"/>
                </a:moveTo>
                <a:cubicBezTo>
                  <a:pt x="176383" y="139139"/>
                  <a:pt x="370544" y="378222"/>
                  <a:pt x="408007" y="642292"/>
                </a:cubicBezTo>
                <a:cubicBezTo>
                  <a:pt x="445470" y="906362"/>
                  <a:pt x="224776" y="1584422"/>
                  <a:pt x="224776" y="1584422"/>
                </a:cubicBezTo>
              </a:path>
            </a:pathLst>
          </a:custGeom>
          <a:ln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498605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ZigBee</a:t>
            </a:r>
            <a:r>
              <a:rPr lang="en-US" dirty="0" smtClean="0"/>
              <a:t> SEP2 Smart Grid Application </a:t>
            </a:r>
            <a:br>
              <a:rPr lang="en-US" dirty="0" smtClean="0"/>
            </a:br>
            <a:r>
              <a:rPr lang="en-US" dirty="0" smtClean="0"/>
              <a:t>OmniRAN Reference </a:t>
            </a:r>
            <a:r>
              <a:rPr lang="en-US" dirty="0"/>
              <a:t>Point Mapping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3664751" cy="4709119"/>
          </a:xfrm>
        </p:spPr>
        <p:txBody>
          <a:bodyPr>
            <a:normAutofit fontScale="55000" lnSpcReduction="20000"/>
          </a:bodyPr>
          <a:lstStyle/>
          <a:p>
            <a:r>
              <a:rPr lang="en-US"/>
              <a:t>OmniRAN is applicable to the local access infrastructure providing IP connectivity to ESI and Application Trust Server</a:t>
            </a:r>
          </a:p>
          <a:p>
            <a:r>
              <a:rPr lang="en-US"/>
              <a:t>HAN represents the functions contained in Access and Core function blocks of OmniRAN</a:t>
            </a:r>
          </a:p>
          <a:p>
            <a:r>
              <a:rPr lang="en-US"/>
              <a:t>R3 allows for easy integration of different link layer technologies with common Network Authentication Server and Network Access Server</a:t>
            </a:r>
          </a:p>
          <a:p>
            <a:r>
              <a:rPr lang="en-US"/>
              <a:t>R2 provides access authentication for any link technology represented by R1</a:t>
            </a:r>
          </a:p>
        </p:txBody>
      </p:sp>
      <p:grpSp>
        <p:nvGrpSpPr>
          <p:cNvPr id="4" name="Group 122"/>
          <p:cNvGrpSpPr/>
          <p:nvPr/>
        </p:nvGrpSpPr>
        <p:grpSpPr>
          <a:xfrm>
            <a:off x="6575285" y="5453735"/>
            <a:ext cx="990600" cy="990600"/>
            <a:chOff x="7315200" y="2819400"/>
            <a:chExt cx="990600" cy="990600"/>
          </a:xfrm>
        </p:grpSpPr>
        <p:sp>
          <p:nvSpPr>
            <p:cNvPr id="170" name="AutoShape 154"/>
            <p:cNvSpPr>
              <a:spLocks noChangeArrowheads="1"/>
            </p:cNvSpPr>
            <p:nvPr/>
          </p:nvSpPr>
          <p:spPr bwMode="auto">
            <a:xfrm>
              <a:off x="7315200" y="2819400"/>
              <a:ext cx="990600" cy="990600"/>
            </a:xfrm>
            <a:prstGeom prst="flowChartAlternateProcess">
              <a:avLst/>
            </a:prstGeom>
            <a:solidFill>
              <a:srgbClr val="8BB2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anchor="ctr"/>
            <a:lstStyle/>
            <a:p>
              <a:endParaRPr lang="en-US" sz="1600" b="1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71" name="Picture 157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648575" y="3509962"/>
              <a:ext cx="352425" cy="22383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</p:pic>
        <p:sp>
          <p:nvSpPr>
            <p:cNvPr id="172" name="Rectangle 188"/>
            <p:cNvSpPr>
              <a:spLocks noChangeArrowheads="1"/>
            </p:cNvSpPr>
            <p:nvPr/>
          </p:nvSpPr>
          <p:spPr bwMode="auto">
            <a:xfrm>
              <a:off x="7373937" y="2867025"/>
              <a:ext cx="855663" cy="866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Ctr="1"/>
            <a:lstStyle/>
            <a:p>
              <a:pPr algn="ctr" eaLnBrk="0" hangingPunct="0">
                <a:lnSpc>
                  <a:spcPct val="90000"/>
                </a:lnSpc>
                <a:spcBef>
                  <a:spcPct val="0"/>
                </a:spcBef>
              </a:pPr>
              <a:r>
                <a:rPr lang="de-DE" sz="1600" b="1" dirty="0" smtClean="0">
                  <a:latin typeface="Arial" pitchFamily="34" charset="0"/>
                  <a:cs typeface="Arial" pitchFamily="34" charset="0"/>
                </a:rPr>
                <a:t>Core</a:t>
              </a:r>
              <a:endParaRPr lang="en-US" sz="1600" b="1" dirty="0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5" name="Group 107"/>
            <p:cNvGrpSpPr/>
            <p:nvPr/>
          </p:nvGrpSpPr>
          <p:grpSpPr>
            <a:xfrm>
              <a:off x="7520910" y="3095706"/>
              <a:ext cx="532437" cy="381000"/>
              <a:chOff x="7481888" y="3079208"/>
              <a:chExt cx="595312" cy="425992"/>
            </a:xfrm>
          </p:grpSpPr>
          <p:sp>
            <p:nvSpPr>
              <p:cNvPr id="174" name="Freeform 14"/>
              <p:cNvSpPr>
                <a:spLocks/>
              </p:cNvSpPr>
              <p:nvPr/>
            </p:nvSpPr>
            <p:spPr bwMode="auto">
              <a:xfrm>
                <a:off x="7641802" y="3429946"/>
                <a:ext cx="327892" cy="7525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90"/>
                  </a:cxn>
                  <a:cxn ang="0">
                    <a:pos x="499" y="90"/>
                  </a:cxn>
                  <a:cxn ang="0">
                    <a:pos x="499" y="0"/>
                  </a:cxn>
                </a:cxnLst>
                <a:rect l="0" t="0" r="r" b="b"/>
                <a:pathLst>
                  <a:path w="499" h="90">
                    <a:moveTo>
                      <a:pt x="0" y="0"/>
                    </a:moveTo>
                    <a:lnTo>
                      <a:pt x="0" y="90"/>
                    </a:lnTo>
                    <a:lnTo>
                      <a:pt x="499" y="90"/>
                    </a:lnTo>
                    <a:lnTo>
                      <a:pt x="499" y="0"/>
                    </a:lnTo>
                  </a:path>
                </a:pathLst>
              </a:custGeom>
              <a:noFill/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lIns="0" tIns="0"/>
              <a:lstStyle/>
              <a:p>
                <a:endParaRPr lang="en-US"/>
              </a:p>
            </p:txBody>
          </p:sp>
          <p:sp>
            <p:nvSpPr>
              <p:cNvPr id="175" name="AutoShape 22"/>
              <p:cNvSpPr>
                <a:spLocks noChangeArrowheads="1"/>
              </p:cNvSpPr>
              <p:nvPr/>
            </p:nvSpPr>
            <p:spPr bwMode="auto">
              <a:xfrm>
                <a:off x="7481888" y="3167900"/>
                <a:ext cx="305047" cy="276827"/>
              </a:xfrm>
              <a:prstGeom prst="can">
                <a:avLst>
                  <a:gd name="adj" fmla="val 25000"/>
                </a:avLst>
              </a:prstGeom>
              <a:solidFill>
                <a:srgbClr val="6699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sz="1600">
                  <a:ea typeface="ＭＳ Ｐゴシック" pitchFamily="34" charset="-128"/>
                </a:endParaRPr>
              </a:p>
            </p:txBody>
          </p:sp>
          <p:grpSp>
            <p:nvGrpSpPr>
              <p:cNvPr id="6" name="Group 122"/>
              <p:cNvGrpSpPr>
                <a:grpSpLocks/>
              </p:cNvGrpSpPr>
              <p:nvPr/>
            </p:nvGrpSpPr>
            <p:grpSpPr bwMode="auto">
              <a:xfrm>
                <a:off x="7848751" y="3079208"/>
                <a:ext cx="228449" cy="389708"/>
                <a:chOff x="4120" y="2308"/>
                <a:chExt cx="305" cy="415"/>
              </a:xfrm>
            </p:grpSpPr>
            <p:sp>
              <p:nvSpPr>
                <p:cNvPr id="177" name="Freeform 123"/>
                <p:cNvSpPr>
                  <a:spLocks/>
                </p:cNvSpPr>
                <p:nvPr/>
              </p:nvSpPr>
              <p:spPr bwMode="auto">
                <a:xfrm flipH="1">
                  <a:off x="4378" y="2308"/>
                  <a:ext cx="47" cy="415"/>
                </a:xfrm>
                <a:custGeom>
                  <a:avLst/>
                  <a:gdLst/>
                  <a:ahLst/>
                  <a:cxnLst>
                    <a:cxn ang="0">
                      <a:pos x="90" y="546"/>
                    </a:cxn>
                    <a:cxn ang="0">
                      <a:pos x="0" y="432"/>
                    </a:cxn>
                    <a:cxn ang="0">
                      <a:pos x="0" y="0"/>
                    </a:cxn>
                    <a:cxn ang="0">
                      <a:pos x="84" y="42"/>
                    </a:cxn>
                    <a:cxn ang="0">
                      <a:pos x="90" y="546"/>
                    </a:cxn>
                  </a:cxnLst>
                  <a:rect l="0" t="0" r="r" b="b"/>
                  <a:pathLst>
                    <a:path w="90" h="546">
                      <a:moveTo>
                        <a:pt x="90" y="546"/>
                      </a:moveTo>
                      <a:lnTo>
                        <a:pt x="0" y="432"/>
                      </a:lnTo>
                      <a:lnTo>
                        <a:pt x="0" y="0"/>
                      </a:lnTo>
                      <a:lnTo>
                        <a:pt x="84" y="42"/>
                      </a:lnTo>
                      <a:lnTo>
                        <a:pt x="90" y="546"/>
                      </a:lnTo>
                      <a:close/>
                    </a:path>
                  </a:pathLst>
                </a:custGeom>
                <a:solidFill>
                  <a:srgbClr val="006699"/>
                </a:solidFill>
                <a:ln w="1588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8" name="Rectangle 124"/>
                <p:cNvSpPr>
                  <a:spLocks noChangeArrowheads="1"/>
                </p:cNvSpPr>
                <p:nvPr/>
              </p:nvSpPr>
              <p:spPr bwMode="auto">
                <a:xfrm flipH="1">
                  <a:off x="4127" y="2340"/>
                  <a:ext cx="255" cy="383"/>
                </a:xfrm>
                <a:prstGeom prst="rect">
                  <a:avLst/>
                </a:prstGeom>
                <a:solidFill>
                  <a:srgbClr val="0078AA"/>
                </a:solidFill>
                <a:ln w="1588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9" name="Oval 125"/>
                <p:cNvSpPr>
                  <a:spLocks noChangeArrowheads="1"/>
                </p:cNvSpPr>
                <p:nvPr/>
              </p:nvSpPr>
              <p:spPr bwMode="auto">
                <a:xfrm flipH="1">
                  <a:off x="4278" y="2390"/>
                  <a:ext cx="37" cy="36"/>
                </a:xfrm>
                <a:prstGeom prst="ellipse">
                  <a:avLst/>
                </a:prstGeom>
                <a:solidFill>
                  <a:srgbClr val="FFC9C9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7" name="Group 126"/>
                <p:cNvGrpSpPr>
                  <a:grpSpLocks/>
                </p:cNvGrpSpPr>
                <p:nvPr/>
              </p:nvGrpSpPr>
              <p:grpSpPr bwMode="auto">
                <a:xfrm flipH="1">
                  <a:off x="4164" y="2500"/>
                  <a:ext cx="152" cy="109"/>
                  <a:chOff x="3216" y="2784"/>
                  <a:chExt cx="192" cy="144"/>
                </a:xfrm>
              </p:grpSpPr>
              <p:sp>
                <p:nvSpPr>
                  <p:cNvPr id="184" name="Line 127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784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5" name="Line 128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832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6" name="Line 129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880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7" name="Line 130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928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81" name="Freeform 131"/>
                <p:cNvSpPr>
                  <a:spLocks/>
                </p:cNvSpPr>
                <p:nvPr/>
              </p:nvSpPr>
              <p:spPr bwMode="auto">
                <a:xfrm>
                  <a:off x="4120" y="2311"/>
                  <a:ext cx="301" cy="35"/>
                </a:xfrm>
                <a:custGeom>
                  <a:avLst/>
                  <a:gdLst/>
                  <a:ahLst/>
                  <a:cxnLst>
                    <a:cxn ang="0">
                      <a:pos x="259" y="35"/>
                    </a:cxn>
                    <a:cxn ang="0">
                      <a:pos x="0" y="35"/>
                    </a:cxn>
                    <a:cxn ang="0">
                      <a:pos x="81" y="0"/>
                    </a:cxn>
                    <a:cxn ang="0">
                      <a:pos x="301" y="0"/>
                    </a:cxn>
                    <a:cxn ang="0">
                      <a:pos x="259" y="35"/>
                    </a:cxn>
                  </a:cxnLst>
                  <a:rect l="0" t="0" r="r" b="b"/>
                  <a:pathLst>
                    <a:path w="301" h="35">
                      <a:moveTo>
                        <a:pt x="259" y="35"/>
                      </a:moveTo>
                      <a:lnTo>
                        <a:pt x="0" y="35"/>
                      </a:lnTo>
                      <a:lnTo>
                        <a:pt x="81" y="0"/>
                      </a:lnTo>
                      <a:lnTo>
                        <a:pt x="301" y="0"/>
                      </a:lnTo>
                      <a:lnTo>
                        <a:pt x="259" y="35"/>
                      </a:lnTo>
                      <a:close/>
                    </a:path>
                  </a:pathLst>
                </a:custGeom>
                <a:solidFill>
                  <a:srgbClr val="00B4FF"/>
                </a:solidFill>
                <a:ln w="1588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2" name="Oval 132"/>
                <p:cNvSpPr>
                  <a:spLocks noChangeArrowheads="1"/>
                </p:cNvSpPr>
                <p:nvPr/>
              </p:nvSpPr>
              <p:spPr bwMode="auto">
                <a:xfrm flipH="1">
                  <a:off x="4170" y="2386"/>
                  <a:ext cx="37" cy="36"/>
                </a:xfrm>
                <a:prstGeom prst="ellipse">
                  <a:avLst/>
                </a:prstGeom>
                <a:solidFill>
                  <a:srgbClr val="FFC9C9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3" name="Oval 133"/>
                <p:cNvSpPr>
                  <a:spLocks noChangeArrowheads="1"/>
                </p:cNvSpPr>
                <p:nvPr/>
              </p:nvSpPr>
              <p:spPr bwMode="auto">
                <a:xfrm flipH="1">
                  <a:off x="4224" y="2386"/>
                  <a:ext cx="37" cy="36"/>
                </a:xfrm>
                <a:prstGeom prst="ellipse">
                  <a:avLst/>
                </a:prstGeom>
                <a:solidFill>
                  <a:srgbClr val="CCFF33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8" name="Group 582"/>
          <p:cNvGrpSpPr/>
          <p:nvPr/>
        </p:nvGrpSpPr>
        <p:grpSpPr>
          <a:xfrm>
            <a:off x="7946885" y="5453735"/>
            <a:ext cx="990600" cy="990600"/>
            <a:chOff x="5257800" y="1733550"/>
            <a:chExt cx="990600" cy="990600"/>
          </a:xfrm>
        </p:grpSpPr>
        <p:sp>
          <p:nvSpPr>
            <p:cNvPr id="189" name="Rounded Rectangle 188"/>
            <p:cNvSpPr/>
            <p:nvPr/>
          </p:nvSpPr>
          <p:spPr bwMode="auto">
            <a:xfrm>
              <a:off x="5257800" y="1733550"/>
              <a:ext cx="990600" cy="990600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5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grpSp>
          <p:nvGrpSpPr>
            <p:cNvPr id="9" name="Group 61"/>
            <p:cNvGrpSpPr/>
            <p:nvPr/>
          </p:nvGrpSpPr>
          <p:grpSpPr>
            <a:xfrm>
              <a:off x="5410201" y="1816606"/>
              <a:ext cx="609600" cy="450344"/>
              <a:chOff x="6324600" y="1828800"/>
              <a:chExt cx="917575" cy="677862"/>
            </a:xfrm>
          </p:grpSpPr>
          <p:grpSp>
            <p:nvGrpSpPr>
              <p:cNvPr id="10" name="Group 10"/>
              <p:cNvGrpSpPr>
                <a:grpSpLocks/>
              </p:cNvGrpSpPr>
              <p:nvPr/>
            </p:nvGrpSpPr>
            <p:grpSpPr bwMode="auto">
              <a:xfrm>
                <a:off x="6972300" y="1828800"/>
                <a:ext cx="269875" cy="460375"/>
                <a:chOff x="4120" y="2308"/>
                <a:chExt cx="305" cy="415"/>
              </a:xfrm>
            </p:grpSpPr>
            <p:sp>
              <p:nvSpPr>
                <p:cNvPr id="228" name="Freeform 11"/>
                <p:cNvSpPr>
                  <a:spLocks/>
                </p:cNvSpPr>
                <p:nvPr/>
              </p:nvSpPr>
              <p:spPr bwMode="auto">
                <a:xfrm flipH="1">
                  <a:off x="4378" y="2308"/>
                  <a:ext cx="47" cy="415"/>
                </a:xfrm>
                <a:custGeom>
                  <a:avLst/>
                  <a:gdLst/>
                  <a:ahLst/>
                  <a:cxnLst>
                    <a:cxn ang="0">
                      <a:pos x="90" y="546"/>
                    </a:cxn>
                    <a:cxn ang="0">
                      <a:pos x="0" y="432"/>
                    </a:cxn>
                    <a:cxn ang="0">
                      <a:pos x="0" y="0"/>
                    </a:cxn>
                    <a:cxn ang="0">
                      <a:pos x="84" y="42"/>
                    </a:cxn>
                    <a:cxn ang="0">
                      <a:pos x="90" y="546"/>
                    </a:cxn>
                  </a:cxnLst>
                  <a:rect l="0" t="0" r="r" b="b"/>
                  <a:pathLst>
                    <a:path w="90" h="546">
                      <a:moveTo>
                        <a:pt x="90" y="546"/>
                      </a:moveTo>
                      <a:lnTo>
                        <a:pt x="0" y="432"/>
                      </a:lnTo>
                      <a:lnTo>
                        <a:pt x="0" y="0"/>
                      </a:lnTo>
                      <a:lnTo>
                        <a:pt x="84" y="42"/>
                      </a:lnTo>
                      <a:lnTo>
                        <a:pt x="90" y="546"/>
                      </a:lnTo>
                      <a:close/>
                    </a:path>
                  </a:pathLst>
                </a:custGeom>
                <a:solidFill>
                  <a:srgbClr val="006699"/>
                </a:solidFill>
                <a:ln w="1588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050"/>
                </a:p>
              </p:txBody>
            </p:sp>
            <p:sp>
              <p:nvSpPr>
                <p:cNvPr id="229" name="Rectangle 12"/>
                <p:cNvSpPr>
                  <a:spLocks noChangeArrowheads="1"/>
                </p:cNvSpPr>
                <p:nvPr/>
              </p:nvSpPr>
              <p:spPr bwMode="auto">
                <a:xfrm flipH="1">
                  <a:off x="4127" y="2340"/>
                  <a:ext cx="255" cy="383"/>
                </a:xfrm>
                <a:prstGeom prst="rect">
                  <a:avLst/>
                </a:prstGeom>
                <a:solidFill>
                  <a:srgbClr val="0078AA"/>
                </a:solidFill>
                <a:ln w="1588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sz="1050"/>
                </a:p>
              </p:txBody>
            </p:sp>
            <p:sp>
              <p:nvSpPr>
                <p:cNvPr id="230" name="Oval 13"/>
                <p:cNvSpPr>
                  <a:spLocks noChangeArrowheads="1"/>
                </p:cNvSpPr>
                <p:nvPr/>
              </p:nvSpPr>
              <p:spPr bwMode="auto">
                <a:xfrm flipH="1">
                  <a:off x="4278" y="2390"/>
                  <a:ext cx="37" cy="36"/>
                </a:xfrm>
                <a:prstGeom prst="ellipse">
                  <a:avLst/>
                </a:prstGeom>
                <a:solidFill>
                  <a:srgbClr val="FFC9C9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050"/>
                </a:p>
              </p:txBody>
            </p:sp>
            <p:grpSp>
              <p:nvGrpSpPr>
                <p:cNvPr id="11" name="Group 14"/>
                <p:cNvGrpSpPr>
                  <a:grpSpLocks/>
                </p:cNvGrpSpPr>
                <p:nvPr/>
              </p:nvGrpSpPr>
              <p:grpSpPr bwMode="auto">
                <a:xfrm flipH="1">
                  <a:off x="4164" y="2500"/>
                  <a:ext cx="152" cy="109"/>
                  <a:chOff x="3216" y="2784"/>
                  <a:chExt cx="192" cy="144"/>
                </a:xfrm>
              </p:grpSpPr>
              <p:sp>
                <p:nvSpPr>
                  <p:cNvPr id="235" name="Line 15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784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050"/>
                  </a:p>
                </p:txBody>
              </p:sp>
              <p:sp>
                <p:nvSpPr>
                  <p:cNvPr id="236" name="Line 16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832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050"/>
                  </a:p>
                </p:txBody>
              </p:sp>
              <p:sp>
                <p:nvSpPr>
                  <p:cNvPr id="237" name="Line 17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880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050"/>
                  </a:p>
                </p:txBody>
              </p:sp>
              <p:sp>
                <p:nvSpPr>
                  <p:cNvPr id="238" name="Line 18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928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050"/>
                  </a:p>
                </p:txBody>
              </p:sp>
            </p:grpSp>
            <p:sp>
              <p:nvSpPr>
                <p:cNvPr id="232" name="Freeform 19"/>
                <p:cNvSpPr>
                  <a:spLocks/>
                </p:cNvSpPr>
                <p:nvPr/>
              </p:nvSpPr>
              <p:spPr bwMode="auto">
                <a:xfrm>
                  <a:off x="4120" y="2311"/>
                  <a:ext cx="301" cy="35"/>
                </a:xfrm>
                <a:custGeom>
                  <a:avLst/>
                  <a:gdLst/>
                  <a:ahLst/>
                  <a:cxnLst>
                    <a:cxn ang="0">
                      <a:pos x="259" y="35"/>
                    </a:cxn>
                    <a:cxn ang="0">
                      <a:pos x="0" y="35"/>
                    </a:cxn>
                    <a:cxn ang="0">
                      <a:pos x="81" y="0"/>
                    </a:cxn>
                    <a:cxn ang="0">
                      <a:pos x="301" y="0"/>
                    </a:cxn>
                    <a:cxn ang="0">
                      <a:pos x="259" y="35"/>
                    </a:cxn>
                  </a:cxnLst>
                  <a:rect l="0" t="0" r="r" b="b"/>
                  <a:pathLst>
                    <a:path w="301" h="35">
                      <a:moveTo>
                        <a:pt x="259" y="35"/>
                      </a:moveTo>
                      <a:lnTo>
                        <a:pt x="0" y="35"/>
                      </a:lnTo>
                      <a:lnTo>
                        <a:pt x="81" y="0"/>
                      </a:lnTo>
                      <a:lnTo>
                        <a:pt x="301" y="0"/>
                      </a:lnTo>
                      <a:lnTo>
                        <a:pt x="259" y="35"/>
                      </a:lnTo>
                      <a:close/>
                    </a:path>
                  </a:pathLst>
                </a:custGeom>
                <a:solidFill>
                  <a:srgbClr val="00B4FF"/>
                </a:solidFill>
                <a:ln w="1588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050"/>
                </a:p>
              </p:txBody>
            </p:sp>
            <p:sp>
              <p:nvSpPr>
                <p:cNvPr id="233" name="Oval 20"/>
                <p:cNvSpPr>
                  <a:spLocks noChangeArrowheads="1"/>
                </p:cNvSpPr>
                <p:nvPr/>
              </p:nvSpPr>
              <p:spPr bwMode="auto">
                <a:xfrm flipH="1">
                  <a:off x="4170" y="2386"/>
                  <a:ext cx="37" cy="36"/>
                </a:xfrm>
                <a:prstGeom prst="ellipse">
                  <a:avLst/>
                </a:prstGeom>
                <a:solidFill>
                  <a:srgbClr val="FFC9C9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050"/>
                </a:p>
              </p:txBody>
            </p:sp>
            <p:sp>
              <p:nvSpPr>
                <p:cNvPr id="234" name="Oval 21"/>
                <p:cNvSpPr>
                  <a:spLocks noChangeArrowheads="1"/>
                </p:cNvSpPr>
                <p:nvPr/>
              </p:nvSpPr>
              <p:spPr bwMode="auto">
                <a:xfrm flipH="1">
                  <a:off x="4224" y="2386"/>
                  <a:ext cx="37" cy="36"/>
                </a:xfrm>
                <a:prstGeom prst="ellipse">
                  <a:avLst/>
                </a:prstGeom>
                <a:solidFill>
                  <a:srgbClr val="CCFF33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050"/>
                </a:p>
              </p:txBody>
            </p:sp>
          </p:grpSp>
          <p:grpSp>
            <p:nvGrpSpPr>
              <p:cNvPr id="12" name="Group 22"/>
              <p:cNvGrpSpPr>
                <a:grpSpLocks/>
              </p:cNvGrpSpPr>
              <p:nvPr/>
            </p:nvGrpSpPr>
            <p:grpSpPr bwMode="auto">
              <a:xfrm>
                <a:off x="6756400" y="1901825"/>
                <a:ext cx="269875" cy="460375"/>
                <a:chOff x="4120" y="2308"/>
                <a:chExt cx="305" cy="415"/>
              </a:xfrm>
            </p:grpSpPr>
            <p:sp>
              <p:nvSpPr>
                <p:cNvPr id="217" name="Freeform 23"/>
                <p:cNvSpPr>
                  <a:spLocks/>
                </p:cNvSpPr>
                <p:nvPr/>
              </p:nvSpPr>
              <p:spPr bwMode="auto">
                <a:xfrm flipH="1">
                  <a:off x="4378" y="2308"/>
                  <a:ext cx="47" cy="415"/>
                </a:xfrm>
                <a:custGeom>
                  <a:avLst/>
                  <a:gdLst/>
                  <a:ahLst/>
                  <a:cxnLst>
                    <a:cxn ang="0">
                      <a:pos x="90" y="546"/>
                    </a:cxn>
                    <a:cxn ang="0">
                      <a:pos x="0" y="432"/>
                    </a:cxn>
                    <a:cxn ang="0">
                      <a:pos x="0" y="0"/>
                    </a:cxn>
                    <a:cxn ang="0">
                      <a:pos x="84" y="42"/>
                    </a:cxn>
                    <a:cxn ang="0">
                      <a:pos x="90" y="546"/>
                    </a:cxn>
                  </a:cxnLst>
                  <a:rect l="0" t="0" r="r" b="b"/>
                  <a:pathLst>
                    <a:path w="90" h="546">
                      <a:moveTo>
                        <a:pt x="90" y="546"/>
                      </a:moveTo>
                      <a:lnTo>
                        <a:pt x="0" y="432"/>
                      </a:lnTo>
                      <a:lnTo>
                        <a:pt x="0" y="0"/>
                      </a:lnTo>
                      <a:lnTo>
                        <a:pt x="84" y="42"/>
                      </a:lnTo>
                      <a:lnTo>
                        <a:pt x="90" y="546"/>
                      </a:lnTo>
                      <a:close/>
                    </a:path>
                  </a:pathLst>
                </a:custGeom>
                <a:solidFill>
                  <a:srgbClr val="006699"/>
                </a:solidFill>
                <a:ln w="1588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050"/>
                </a:p>
              </p:txBody>
            </p:sp>
            <p:sp>
              <p:nvSpPr>
                <p:cNvPr id="218" name="Rectangle 24"/>
                <p:cNvSpPr>
                  <a:spLocks noChangeArrowheads="1"/>
                </p:cNvSpPr>
                <p:nvPr/>
              </p:nvSpPr>
              <p:spPr bwMode="auto">
                <a:xfrm flipH="1">
                  <a:off x="4127" y="2340"/>
                  <a:ext cx="255" cy="383"/>
                </a:xfrm>
                <a:prstGeom prst="rect">
                  <a:avLst/>
                </a:prstGeom>
                <a:solidFill>
                  <a:srgbClr val="0078AA"/>
                </a:solidFill>
                <a:ln w="1588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sz="1050"/>
                </a:p>
              </p:txBody>
            </p:sp>
            <p:sp>
              <p:nvSpPr>
                <p:cNvPr id="219" name="Oval 25"/>
                <p:cNvSpPr>
                  <a:spLocks noChangeArrowheads="1"/>
                </p:cNvSpPr>
                <p:nvPr/>
              </p:nvSpPr>
              <p:spPr bwMode="auto">
                <a:xfrm flipH="1">
                  <a:off x="4278" y="2390"/>
                  <a:ext cx="37" cy="36"/>
                </a:xfrm>
                <a:prstGeom prst="ellipse">
                  <a:avLst/>
                </a:prstGeom>
                <a:solidFill>
                  <a:srgbClr val="FFC9C9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050"/>
                </a:p>
              </p:txBody>
            </p:sp>
            <p:grpSp>
              <p:nvGrpSpPr>
                <p:cNvPr id="13" name="Group 26"/>
                <p:cNvGrpSpPr>
                  <a:grpSpLocks/>
                </p:cNvGrpSpPr>
                <p:nvPr/>
              </p:nvGrpSpPr>
              <p:grpSpPr bwMode="auto">
                <a:xfrm flipH="1">
                  <a:off x="4164" y="2500"/>
                  <a:ext cx="152" cy="109"/>
                  <a:chOff x="3216" y="2784"/>
                  <a:chExt cx="192" cy="144"/>
                </a:xfrm>
              </p:grpSpPr>
              <p:sp>
                <p:nvSpPr>
                  <p:cNvPr id="224" name="Line 27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784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050"/>
                  </a:p>
                </p:txBody>
              </p:sp>
              <p:sp>
                <p:nvSpPr>
                  <p:cNvPr id="225" name="Line 28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832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050"/>
                  </a:p>
                </p:txBody>
              </p:sp>
              <p:sp>
                <p:nvSpPr>
                  <p:cNvPr id="226" name="Line 29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880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050"/>
                  </a:p>
                </p:txBody>
              </p:sp>
              <p:sp>
                <p:nvSpPr>
                  <p:cNvPr id="227" name="Line 30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928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050"/>
                  </a:p>
                </p:txBody>
              </p:sp>
            </p:grpSp>
            <p:sp>
              <p:nvSpPr>
                <p:cNvPr id="221" name="Freeform 31"/>
                <p:cNvSpPr>
                  <a:spLocks/>
                </p:cNvSpPr>
                <p:nvPr/>
              </p:nvSpPr>
              <p:spPr bwMode="auto">
                <a:xfrm>
                  <a:off x="4120" y="2311"/>
                  <a:ext cx="301" cy="35"/>
                </a:xfrm>
                <a:custGeom>
                  <a:avLst/>
                  <a:gdLst/>
                  <a:ahLst/>
                  <a:cxnLst>
                    <a:cxn ang="0">
                      <a:pos x="259" y="35"/>
                    </a:cxn>
                    <a:cxn ang="0">
                      <a:pos x="0" y="35"/>
                    </a:cxn>
                    <a:cxn ang="0">
                      <a:pos x="81" y="0"/>
                    </a:cxn>
                    <a:cxn ang="0">
                      <a:pos x="301" y="0"/>
                    </a:cxn>
                    <a:cxn ang="0">
                      <a:pos x="259" y="35"/>
                    </a:cxn>
                  </a:cxnLst>
                  <a:rect l="0" t="0" r="r" b="b"/>
                  <a:pathLst>
                    <a:path w="301" h="35">
                      <a:moveTo>
                        <a:pt x="259" y="35"/>
                      </a:moveTo>
                      <a:lnTo>
                        <a:pt x="0" y="35"/>
                      </a:lnTo>
                      <a:lnTo>
                        <a:pt x="81" y="0"/>
                      </a:lnTo>
                      <a:lnTo>
                        <a:pt x="301" y="0"/>
                      </a:lnTo>
                      <a:lnTo>
                        <a:pt x="259" y="35"/>
                      </a:lnTo>
                      <a:close/>
                    </a:path>
                  </a:pathLst>
                </a:custGeom>
                <a:solidFill>
                  <a:srgbClr val="00B4FF"/>
                </a:solidFill>
                <a:ln w="1588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050"/>
                </a:p>
              </p:txBody>
            </p:sp>
            <p:sp>
              <p:nvSpPr>
                <p:cNvPr id="222" name="Oval 32"/>
                <p:cNvSpPr>
                  <a:spLocks noChangeArrowheads="1"/>
                </p:cNvSpPr>
                <p:nvPr/>
              </p:nvSpPr>
              <p:spPr bwMode="auto">
                <a:xfrm flipH="1">
                  <a:off x="4170" y="2386"/>
                  <a:ext cx="37" cy="36"/>
                </a:xfrm>
                <a:prstGeom prst="ellipse">
                  <a:avLst/>
                </a:prstGeom>
                <a:solidFill>
                  <a:srgbClr val="FFC9C9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050"/>
                </a:p>
              </p:txBody>
            </p:sp>
            <p:sp>
              <p:nvSpPr>
                <p:cNvPr id="223" name="Oval 33"/>
                <p:cNvSpPr>
                  <a:spLocks noChangeArrowheads="1"/>
                </p:cNvSpPr>
                <p:nvPr/>
              </p:nvSpPr>
              <p:spPr bwMode="auto">
                <a:xfrm flipH="1">
                  <a:off x="4224" y="2386"/>
                  <a:ext cx="37" cy="36"/>
                </a:xfrm>
                <a:prstGeom prst="ellipse">
                  <a:avLst/>
                </a:prstGeom>
                <a:solidFill>
                  <a:srgbClr val="CCFF33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050"/>
                </a:p>
              </p:txBody>
            </p:sp>
          </p:grpSp>
          <p:grpSp>
            <p:nvGrpSpPr>
              <p:cNvPr id="14" name="Group 34"/>
              <p:cNvGrpSpPr>
                <a:grpSpLocks/>
              </p:cNvGrpSpPr>
              <p:nvPr/>
            </p:nvGrpSpPr>
            <p:grpSpPr bwMode="auto">
              <a:xfrm>
                <a:off x="6540500" y="1973262"/>
                <a:ext cx="269875" cy="460375"/>
                <a:chOff x="4120" y="2308"/>
                <a:chExt cx="305" cy="415"/>
              </a:xfrm>
            </p:grpSpPr>
            <p:sp>
              <p:nvSpPr>
                <p:cNvPr id="206" name="Freeform 35"/>
                <p:cNvSpPr>
                  <a:spLocks/>
                </p:cNvSpPr>
                <p:nvPr/>
              </p:nvSpPr>
              <p:spPr bwMode="auto">
                <a:xfrm flipH="1">
                  <a:off x="4378" y="2308"/>
                  <a:ext cx="47" cy="415"/>
                </a:xfrm>
                <a:custGeom>
                  <a:avLst/>
                  <a:gdLst/>
                  <a:ahLst/>
                  <a:cxnLst>
                    <a:cxn ang="0">
                      <a:pos x="90" y="546"/>
                    </a:cxn>
                    <a:cxn ang="0">
                      <a:pos x="0" y="432"/>
                    </a:cxn>
                    <a:cxn ang="0">
                      <a:pos x="0" y="0"/>
                    </a:cxn>
                    <a:cxn ang="0">
                      <a:pos x="84" y="42"/>
                    </a:cxn>
                    <a:cxn ang="0">
                      <a:pos x="90" y="546"/>
                    </a:cxn>
                  </a:cxnLst>
                  <a:rect l="0" t="0" r="r" b="b"/>
                  <a:pathLst>
                    <a:path w="90" h="546">
                      <a:moveTo>
                        <a:pt x="90" y="546"/>
                      </a:moveTo>
                      <a:lnTo>
                        <a:pt x="0" y="432"/>
                      </a:lnTo>
                      <a:lnTo>
                        <a:pt x="0" y="0"/>
                      </a:lnTo>
                      <a:lnTo>
                        <a:pt x="84" y="42"/>
                      </a:lnTo>
                      <a:lnTo>
                        <a:pt x="90" y="546"/>
                      </a:lnTo>
                      <a:close/>
                    </a:path>
                  </a:pathLst>
                </a:custGeom>
                <a:solidFill>
                  <a:srgbClr val="006699"/>
                </a:solidFill>
                <a:ln w="1588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050"/>
                </a:p>
              </p:txBody>
            </p:sp>
            <p:sp>
              <p:nvSpPr>
                <p:cNvPr id="207" name="Rectangle 36"/>
                <p:cNvSpPr>
                  <a:spLocks noChangeArrowheads="1"/>
                </p:cNvSpPr>
                <p:nvPr/>
              </p:nvSpPr>
              <p:spPr bwMode="auto">
                <a:xfrm flipH="1">
                  <a:off x="4127" y="2340"/>
                  <a:ext cx="255" cy="383"/>
                </a:xfrm>
                <a:prstGeom prst="rect">
                  <a:avLst/>
                </a:prstGeom>
                <a:solidFill>
                  <a:srgbClr val="0078AA"/>
                </a:solidFill>
                <a:ln w="1588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sz="1050"/>
                </a:p>
              </p:txBody>
            </p:sp>
            <p:sp>
              <p:nvSpPr>
                <p:cNvPr id="208" name="Oval 37"/>
                <p:cNvSpPr>
                  <a:spLocks noChangeArrowheads="1"/>
                </p:cNvSpPr>
                <p:nvPr/>
              </p:nvSpPr>
              <p:spPr bwMode="auto">
                <a:xfrm flipH="1">
                  <a:off x="4278" y="2390"/>
                  <a:ext cx="37" cy="36"/>
                </a:xfrm>
                <a:prstGeom prst="ellipse">
                  <a:avLst/>
                </a:prstGeom>
                <a:solidFill>
                  <a:srgbClr val="FFC9C9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050"/>
                </a:p>
              </p:txBody>
            </p:sp>
            <p:grpSp>
              <p:nvGrpSpPr>
                <p:cNvPr id="15" name="Group 38"/>
                <p:cNvGrpSpPr>
                  <a:grpSpLocks/>
                </p:cNvGrpSpPr>
                <p:nvPr/>
              </p:nvGrpSpPr>
              <p:grpSpPr bwMode="auto">
                <a:xfrm flipH="1">
                  <a:off x="4164" y="2500"/>
                  <a:ext cx="152" cy="109"/>
                  <a:chOff x="3216" y="2784"/>
                  <a:chExt cx="192" cy="144"/>
                </a:xfrm>
              </p:grpSpPr>
              <p:sp>
                <p:nvSpPr>
                  <p:cNvPr id="213" name="Line 39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784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050"/>
                  </a:p>
                </p:txBody>
              </p:sp>
              <p:sp>
                <p:nvSpPr>
                  <p:cNvPr id="214" name="Line 40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832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050"/>
                  </a:p>
                </p:txBody>
              </p:sp>
              <p:sp>
                <p:nvSpPr>
                  <p:cNvPr id="215" name="Line 41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880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050"/>
                  </a:p>
                </p:txBody>
              </p:sp>
              <p:sp>
                <p:nvSpPr>
                  <p:cNvPr id="216" name="Line 42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928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050"/>
                  </a:p>
                </p:txBody>
              </p:sp>
            </p:grpSp>
            <p:sp>
              <p:nvSpPr>
                <p:cNvPr id="210" name="Freeform 43"/>
                <p:cNvSpPr>
                  <a:spLocks/>
                </p:cNvSpPr>
                <p:nvPr/>
              </p:nvSpPr>
              <p:spPr bwMode="auto">
                <a:xfrm>
                  <a:off x="4120" y="2311"/>
                  <a:ext cx="301" cy="35"/>
                </a:xfrm>
                <a:custGeom>
                  <a:avLst/>
                  <a:gdLst/>
                  <a:ahLst/>
                  <a:cxnLst>
                    <a:cxn ang="0">
                      <a:pos x="259" y="35"/>
                    </a:cxn>
                    <a:cxn ang="0">
                      <a:pos x="0" y="35"/>
                    </a:cxn>
                    <a:cxn ang="0">
                      <a:pos x="81" y="0"/>
                    </a:cxn>
                    <a:cxn ang="0">
                      <a:pos x="301" y="0"/>
                    </a:cxn>
                    <a:cxn ang="0">
                      <a:pos x="259" y="35"/>
                    </a:cxn>
                  </a:cxnLst>
                  <a:rect l="0" t="0" r="r" b="b"/>
                  <a:pathLst>
                    <a:path w="301" h="35">
                      <a:moveTo>
                        <a:pt x="259" y="35"/>
                      </a:moveTo>
                      <a:lnTo>
                        <a:pt x="0" y="35"/>
                      </a:lnTo>
                      <a:lnTo>
                        <a:pt x="81" y="0"/>
                      </a:lnTo>
                      <a:lnTo>
                        <a:pt x="301" y="0"/>
                      </a:lnTo>
                      <a:lnTo>
                        <a:pt x="259" y="35"/>
                      </a:lnTo>
                      <a:close/>
                    </a:path>
                  </a:pathLst>
                </a:custGeom>
                <a:solidFill>
                  <a:srgbClr val="00B4FF"/>
                </a:solidFill>
                <a:ln w="1588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050"/>
                </a:p>
              </p:txBody>
            </p:sp>
            <p:sp>
              <p:nvSpPr>
                <p:cNvPr id="211" name="Oval 44"/>
                <p:cNvSpPr>
                  <a:spLocks noChangeArrowheads="1"/>
                </p:cNvSpPr>
                <p:nvPr/>
              </p:nvSpPr>
              <p:spPr bwMode="auto">
                <a:xfrm flipH="1">
                  <a:off x="4170" y="2386"/>
                  <a:ext cx="37" cy="36"/>
                </a:xfrm>
                <a:prstGeom prst="ellipse">
                  <a:avLst/>
                </a:prstGeom>
                <a:solidFill>
                  <a:srgbClr val="FFC9C9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050"/>
                </a:p>
              </p:txBody>
            </p:sp>
            <p:sp>
              <p:nvSpPr>
                <p:cNvPr id="212" name="Oval 45"/>
                <p:cNvSpPr>
                  <a:spLocks noChangeArrowheads="1"/>
                </p:cNvSpPr>
                <p:nvPr/>
              </p:nvSpPr>
              <p:spPr bwMode="auto">
                <a:xfrm flipH="1">
                  <a:off x="4224" y="2386"/>
                  <a:ext cx="37" cy="36"/>
                </a:xfrm>
                <a:prstGeom prst="ellipse">
                  <a:avLst/>
                </a:prstGeom>
                <a:solidFill>
                  <a:srgbClr val="CCFF33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050"/>
                </a:p>
              </p:txBody>
            </p:sp>
          </p:grpSp>
          <p:grpSp>
            <p:nvGrpSpPr>
              <p:cNvPr id="16" name="Group 618"/>
              <p:cNvGrpSpPr>
                <a:grpSpLocks/>
              </p:cNvGrpSpPr>
              <p:nvPr/>
            </p:nvGrpSpPr>
            <p:grpSpPr bwMode="auto">
              <a:xfrm>
                <a:off x="6324600" y="2046287"/>
                <a:ext cx="269875" cy="460375"/>
                <a:chOff x="4120" y="2308"/>
                <a:chExt cx="305" cy="415"/>
              </a:xfrm>
            </p:grpSpPr>
            <p:sp>
              <p:nvSpPr>
                <p:cNvPr id="195" name="Freeform 619"/>
                <p:cNvSpPr>
                  <a:spLocks/>
                </p:cNvSpPr>
                <p:nvPr/>
              </p:nvSpPr>
              <p:spPr bwMode="auto">
                <a:xfrm flipH="1">
                  <a:off x="4378" y="2308"/>
                  <a:ext cx="47" cy="415"/>
                </a:xfrm>
                <a:custGeom>
                  <a:avLst/>
                  <a:gdLst/>
                  <a:ahLst/>
                  <a:cxnLst>
                    <a:cxn ang="0">
                      <a:pos x="90" y="546"/>
                    </a:cxn>
                    <a:cxn ang="0">
                      <a:pos x="0" y="432"/>
                    </a:cxn>
                    <a:cxn ang="0">
                      <a:pos x="0" y="0"/>
                    </a:cxn>
                    <a:cxn ang="0">
                      <a:pos x="84" y="42"/>
                    </a:cxn>
                    <a:cxn ang="0">
                      <a:pos x="90" y="546"/>
                    </a:cxn>
                  </a:cxnLst>
                  <a:rect l="0" t="0" r="r" b="b"/>
                  <a:pathLst>
                    <a:path w="90" h="546">
                      <a:moveTo>
                        <a:pt x="90" y="546"/>
                      </a:moveTo>
                      <a:lnTo>
                        <a:pt x="0" y="432"/>
                      </a:lnTo>
                      <a:lnTo>
                        <a:pt x="0" y="0"/>
                      </a:lnTo>
                      <a:lnTo>
                        <a:pt x="84" y="42"/>
                      </a:lnTo>
                      <a:lnTo>
                        <a:pt x="90" y="546"/>
                      </a:lnTo>
                      <a:close/>
                    </a:path>
                  </a:pathLst>
                </a:custGeom>
                <a:solidFill>
                  <a:srgbClr val="006699"/>
                </a:solidFill>
                <a:ln w="1588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050"/>
                </a:p>
              </p:txBody>
            </p:sp>
            <p:sp>
              <p:nvSpPr>
                <p:cNvPr id="196" name="Rectangle 620"/>
                <p:cNvSpPr>
                  <a:spLocks noChangeArrowheads="1"/>
                </p:cNvSpPr>
                <p:nvPr/>
              </p:nvSpPr>
              <p:spPr bwMode="auto">
                <a:xfrm flipH="1">
                  <a:off x="4127" y="2340"/>
                  <a:ext cx="255" cy="383"/>
                </a:xfrm>
                <a:prstGeom prst="rect">
                  <a:avLst/>
                </a:prstGeom>
                <a:solidFill>
                  <a:srgbClr val="0078AA"/>
                </a:solidFill>
                <a:ln w="1588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sz="1050"/>
                </a:p>
              </p:txBody>
            </p:sp>
            <p:sp>
              <p:nvSpPr>
                <p:cNvPr id="197" name="Oval 621"/>
                <p:cNvSpPr>
                  <a:spLocks noChangeArrowheads="1"/>
                </p:cNvSpPr>
                <p:nvPr/>
              </p:nvSpPr>
              <p:spPr bwMode="auto">
                <a:xfrm flipH="1">
                  <a:off x="4278" y="2390"/>
                  <a:ext cx="37" cy="36"/>
                </a:xfrm>
                <a:prstGeom prst="ellipse">
                  <a:avLst/>
                </a:prstGeom>
                <a:solidFill>
                  <a:srgbClr val="FFC9C9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050"/>
                </a:p>
              </p:txBody>
            </p:sp>
            <p:grpSp>
              <p:nvGrpSpPr>
                <p:cNvPr id="17" name="Group 622"/>
                <p:cNvGrpSpPr>
                  <a:grpSpLocks/>
                </p:cNvGrpSpPr>
                <p:nvPr/>
              </p:nvGrpSpPr>
              <p:grpSpPr bwMode="auto">
                <a:xfrm flipH="1">
                  <a:off x="4164" y="2500"/>
                  <a:ext cx="152" cy="109"/>
                  <a:chOff x="3216" y="2784"/>
                  <a:chExt cx="192" cy="144"/>
                </a:xfrm>
              </p:grpSpPr>
              <p:sp>
                <p:nvSpPr>
                  <p:cNvPr id="202" name="Line 623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784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050"/>
                  </a:p>
                </p:txBody>
              </p:sp>
              <p:sp>
                <p:nvSpPr>
                  <p:cNvPr id="203" name="Line 624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832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050"/>
                  </a:p>
                </p:txBody>
              </p:sp>
              <p:sp>
                <p:nvSpPr>
                  <p:cNvPr id="204" name="Line 625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880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050"/>
                  </a:p>
                </p:txBody>
              </p:sp>
              <p:sp>
                <p:nvSpPr>
                  <p:cNvPr id="205" name="Line 626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928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050"/>
                  </a:p>
                </p:txBody>
              </p:sp>
            </p:grpSp>
            <p:sp>
              <p:nvSpPr>
                <p:cNvPr id="199" name="Freeform 627"/>
                <p:cNvSpPr>
                  <a:spLocks/>
                </p:cNvSpPr>
                <p:nvPr/>
              </p:nvSpPr>
              <p:spPr bwMode="auto">
                <a:xfrm>
                  <a:off x="4120" y="2311"/>
                  <a:ext cx="301" cy="35"/>
                </a:xfrm>
                <a:custGeom>
                  <a:avLst/>
                  <a:gdLst/>
                  <a:ahLst/>
                  <a:cxnLst>
                    <a:cxn ang="0">
                      <a:pos x="259" y="35"/>
                    </a:cxn>
                    <a:cxn ang="0">
                      <a:pos x="0" y="35"/>
                    </a:cxn>
                    <a:cxn ang="0">
                      <a:pos x="81" y="0"/>
                    </a:cxn>
                    <a:cxn ang="0">
                      <a:pos x="301" y="0"/>
                    </a:cxn>
                    <a:cxn ang="0">
                      <a:pos x="259" y="35"/>
                    </a:cxn>
                  </a:cxnLst>
                  <a:rect l="0" t="0" r="r" b="b"/>
                  <a:pathLst>
                    <a:path w="301" h="35">
                      <a:moveTo>
                        <a:pt x="259" y="35"/>
                      </a:moveTo>
                      <a:lnTo>
                        <a:pt x="0" y="35"/>
                      </a:lnTo>
                      <a:lnTo>
                        <a:pt x="81" y="0"/>
                      </a:lnTo>
                      <a:lnTo>
                        <a:pt x="301" y="0"/>
                      </a:lnTo>
                      <a:lnTo>
                        <a:pt x="259" y="35"/>
                      </a:lnTo>
                      <a:close/>
                    </a:path>
                  </a:pathLst>
                </a:custGeom>
                <a:solidFill>
                  <a:srgbClr val="00B4FF"/>
                </a:solidFill>
                <a:ln w="1588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050"/>
                </a:p>
              </p:txBody>
            </p:sp>
            <p:sp>
              <p:nvSpPr>
                <p:cNvPr id="200" name="Oval 628"/>
                <p:cNvSpPr>
                  <a:spLocks noChangeArrowheads="1"/>
                </p:cNvSpPr>
                <p:nvPr/>
              </p:nvSpPr>
              <p:spPr bwMode="auto">
                <a:xfrm flipH="1">
                  <a:off x="4170" y="2386"/>
                  <a:ext cx="37" cy="36"/>
                </a:xfrm>
                <a:prstGeom prst="ellipse">
                  <a:avLst/>
                </a:prstGeom>
                <a:solidFill>
                  <a:srgbClr val="FFC9C9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050"/>
                </a:p>
              </p:txBody>
            </p:sp>
            <p:sp>
              <p:nvSpPr>
                <p:cNvPr id="201" name="Oval 629"/>
                <p:cNvSpPr>
                  <a:spLocks noChangeArrowheads="1"/>
                </p:cNvSpPr>
                <p:nvPr/>
              </p:nvSpPr>
              <p:spPr bwMode="auto">
                <a:xfrm flipH="1">
                  <a:off x="4224" y="2386"/>
                  <a:ext cx="37" cy="36"/>
                </a:xfrm>
                <a:prstGeom prst="ellipse">
                  <a:avLst/>
                </a:prstGeom>
                <a:solidFill>
                  <a:srgbClr val="CCFF33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050"/>
                </a:p>
              </p:txBody>
            </p:sp>
          </p:grpSp>
        </p:grpSp>
      </p:grpSp>
      <p:cxnSp>
        <p:nvCxnSpPr>
          <p:cNvPr id="239" name="Straight Connector 238"/>
          <p:cNvCxnSpPr>
            <a:stCxn id="249" idx="3"/>
          </p:cNvCxnSpPr>
          <p:nvPr/>
        </p:nvCxnSpPr>
        <p:spPr bwMode="auto">
          <a:xfrm>
            <a:off x="4060685" y="6004916"/>
            <a:ext cx="752475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grpSp>
        <p:nvGrpSpPr>
          <p:cNvPr id="18" name="Group 95"/>
          <p:cNvGrpSpPr/>
          <p:nvPr/>
        </p:nvGrpSpPr>
        <p:grpSpPr>
          <a:xfrm>
            <a:off x="4213085" y="5929985"/>
            <a:ext cx="479618" cy="457200"/>
            <a:chOff x="1524000" y="2209800"/>
            <a:chExt cx="479618" cy="457200"/>
          </a:xfrm>
        </p:grpSpPr>
        <p:sp>
          <p:nvSpPr>
            <p:cNvPr id="241" name="Oval 240"/>
            <p:cNvSpPr/>
            <p:nvPr/>
          </p:nvSpPr>
          <p:spPr bwMode="auto">
            <a:xfrm>
              <a:off x="1676400" y="2209800"/>
              <a:ext cx="152400" cy="152400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242" name="TextBox 241"/>
            <p:cNvSpPr txBox="1"/>
            <p:nvPr/>
          </p:nvSpPr>
          <p:spPr>
            <a:xfrm>
              <a:off x="1524000" y="2297668"/>
              <a:ext cx="4796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dirty="0" smtClean="0">
                  <a:latin typeface="Arial" pitchFamily="34" charset="0"/>
                  <a:cs typeface="Arial" pitchFamily="34" charset="0"/>
                </a:rPr>
                <a:t>R1</a:t>
              </a:r>
              <a:endParaRPr lang="en-US" sz="1800" b="1" dirty="0"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243" name="Straight Connector 242"/>
          <p:cNvCxnSpPr>
            <a:endCxn id="170" idx="1"/>
          </p:cNvCxnSpPr>
          <p:nvPr/>
        </p:nvCxnSpPr>
        <p:spPr bwMode="auto">
          <a:xfrm>
            <a:off x="5813285" y="5949035"/>
            <a:ext cx="7620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grpSp>
        <p:nvGrpSpPr>
          <p:cNvPr id="19" name="Group 40"/>
          <p:cNvGrpSpPr/>
          <p:nvPr/>
        </p:nvGrpSpPr>
        <p:grpSpPr>
          <a:xfrm>
            <a:off x="5965685" y="5876856"/>
            <a:ext cx="479618" cy="461425"/>
            <a:chOff x="3276600" y="2156671"/>
            <a:chExt cx="479618" cy="461425"/>
          </a:xfrm>
        </p:grpSpPr>
        <p:sp>
          <p:nvSpPr>
            <p:cNvPr id="245" name="Oval 244"/>
            <p:cNvSpPr/>
            <p:nvPr/>
          </p:nvSpPr>
          <p:spPr bwMode="auto">
            <a:xfrm>
              <a:off x="3429000" y="2156671"/>
              <a:ext cx="152400" cy="152400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246" name="TextBox 245"/>
            <p:cNvSpPr txBox="1"/>
            <p:nvPr/>
          </p:nvSpPr>
          <p:spPr>
            <a:xfrm>
              <a:off x="3276600" y="2248764"/>
              <a:ext cx="4796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dirty="0" smtClean="0">
                  <a:latin typeface="Arial" pitchFamily="34" charset="0"/>
                  <a:cs typeface="Arial" pitchFamily="34" charset="0"/>
                </a:rPr>
                <a:t>R3</a:t>
              </a:r>
              <a:endParaRPr lang="en-US" sz="1800" b="1" dirty="0"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247" name="Straight Connector 246"/>
          <p:cNvCxnSpPr>
            <a:stCxn id="170" idx="3"/>
            <a:endCxn id="189" idx="1"/>
          </p:cNvCxnSpPr>
          <p:nvPr/>
        </p:nvCxnSpPr>
        <p:spPr bwMode="auto">
          <a:xfrm>
            <a:off x="7565885" y="5949035"/>
            <a:ext cx="3810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grpSp>
        <p:nvGrpSpPr>
          <p:cNvPr id="20" name="Group 294"/>
          <p:cNvGrpSpPr/>
          <p:nvPr/>
        </p:nvGrpSpPr>
        <p:grpSpPr>
          <a:xfrm>
            <a:off x="3070085" y="5453735"/>
            <a:ext cx="990600" cy="990600"/>
            <a:chOff x="381000" y="1962150"/>
            <a:chExt cx="990600" cy="990600"/>
          </a:xfrm>
        </p:grpSpPr>
        <p:sp>
          <p:nvSpPr>
            <p:cNvPr id="249" name="AutoShape 153"/>
            <p:cNvSpPr>
              <a:spLocks noChangeArrowheads="1"/>
            </p:cNvSpPr>
            <p:nvPr/>
          </p:nvSpPr>
          <p:spPr bwMode="auto">
            <a:xfrm>
              <a:off x="381000" y="1962150"/>
              <a:ext cx="990600" cy="990600"/>
            </a:xfrm>
            <a:prstGeom prst="flowChartAlternateProcess">
              <a:avLst/>
            </a:prstGeom>
            <a:solidFill>
              <a:srgbClr val="6DC0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t" anchorCtr="1"/>
            <a:lstStyle/>
            <a:p>
              <a:r>
                <a:rPr lang="en-US" sz="1600" b="1" dirty="0" smtClean="0">
                  <a:latin typeface="Arial" pitchFamily="34" charset="0"/>
                  <a:cs typeface="Arial" pitchFamily="34" charset="0"/>
                </a:rPr>
                <a:t>Terminal</a:t>
              </a:r>
              <a:endParaRPr lang="en-US" sz="1600" b="1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250" name="Picture 249" descr="MC900439836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09600" y="2286000"/>
              <a:ext cx="533400" cy="533400"/>
            </a:xfrm>
            <a:prstGeom prst="rect">
              <a:avLst/>
            </a:prstGeom>
          </p:spPr>
        </p:pic>
      </p:grpSp>
      <p:grpSp>
        <p:nvGrpSpPr>
          <p:cNvPr id="21" name="Group 4"/>
          <p:cNvGrpSpPr/>
          <p:nvPr/>
        </p:nvGrpSpPr>
        <p:grpSpPr>
          <a:xfrm>
            <a:off x="4060685" y="5396585"/>
            <a:ext cx="2514600" cy="457200"/>
            <a:chOff x="1371600" y="1676400"/>
            <a:chExt cx="2514600" cy="457200"/>
          </a:xfrm>
        </p:grpSpPr>
        <p:sp>
          <p:nvSpPr>
            <p:cNvPr id="252" name="Oval 251"/>
            <p:cNvSpPr/>
            <p:nvPr/>
          </p:nvSpPr>
          <p:spPr bwMode="auto">
            <a:xfrm>
              <a:off x="1666875" y="1981200"/>
              <a:ext cx="152400" cy="152400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253" name="TextBox 252"/>
            <p:cNvSpPr txBox="1"/>
            <p:nvPr/>
          </p:nvSpPr>
          <p:spPr>
            <a:xfrm>
              <a:off x="1514475" y="1676400"/>
              <a:ext cx="4796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dirty="0" smtClean="0">
                  <a:latin typeface="Arial" pitchFamily="34" charset="0"/>
                  <a:cs typeface="Arial" pitchFamily="34" charset="0"/>
                </a:rPr>
                <a:t>R2</a:t>
              </a:r>
              <a:endParaRPr lang="en-US" sz="1800" b="1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254" name="Straight Connector 253"/>
            <p:cNvCxnSpPr/>
            <p:nvPr/>
          </p:nvCxnSpPr>
          <p:spPr bwMode="auto">
            <a:xfrm>
              <a:off x="1371600" y="2043694"/>
              <a:ext cx="25146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ysDash"/>
              <a:round/>
              <a:headEnd type="none" w="sm" len="sm"/>
              <a:tailEnd type="none" w="sm" len="sm"/>
            </a:ln>
            <a:effectLst/>
          </p:spPr>
        </p:cxnSp>
      </p:grpSp>
      <p:sp>
        <p:nvSpPr>
          <p:cNvPr id="255" name="Oval 254"/>
          <p:cNvSpPr/>
          <p:nvPr/>
        </p:nvSpPr>
        <p:spPr bwMode="auto">
          <a:xfrm>
            <a:off x="6169078" y="5415403"/>
            <a:ext cx="152400" cy="152400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grpSp>
        <p:nvGrpSpPr>
          <p:cNvPr id="22" name="Group 174"/>
          <p:cNvGrpSpPr/>
          <p:nvPr/>
        </p:nvGrpSpPr>
        <p:grpSpPr>
          <a:xfrm>
            <a:off x="4797025" y="4414605"/>
            <a:ext cx="1000125" cy="990600"/>
            <a:chOff x="2286000" y="3352800"/>
            <a:chExt cx="1000125" cy="990600"/>
          </a:xfrm>
        </p:grpSpPr>
        <p:sp>
          <p:nvSpPr>
            <p:cNvPr id="257" name="AutoShape 154"/>
            <p:cNvSpPr>
              <a:spLocks noChangeArrowheads="1"/>
            </p:cNvSpPr>
            <p:nvPr/>
          </p:nvSpPr>
          <p:spPr bwMode="auto">
            <a:xfrm>
              <a:off x="2286000" y="3352800"/>
              <a:ext cx="1000125" cy="990600"/>
            </a:xfrm>
            <a:prstGeom prst="flowChartAlternateProcess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anchor="ctr"/>
            <a:lstStyle/>
            <a:p>
              <a:endParaRPr lang="en-US" sz="1600" b="1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23" name="Group 158"/>
            <p:cNvGrpSpPr>
              <a:grpSpLocks noChangeAspect="1"/>
            </p:cNvGrpSpPr>
            <p:nvPr/>
          </p:nvGrpSpPr>
          <p:grpSpPr bwMode="auto">
            <a:xfrm flipH="1">
              <a:off x="2666999" y="3726073"/>
              <a:ext cx="411161" cy="494972"/>
              <a:chOff x="5" y="2480"/>
              <a:chExt cx="237" cy="430"/>
            </a:xfrm>
          </p:grpSpPr>
          <p:grpSp>
            <p:nvGrpSpPr>
              <p:cNvPr id="24" name="Group 159"/>
              <p:cNvGrpSpPr>
                <a:grpSpLocks noChangeAspect="1"/>
              </p:cNvGrpSpPr>
              <p:nvPr/>
            </p:nvGrpSpPr>
            <p:grpSpPr bwMode="auto">
              <a:xfrm>
                <a:off x="5" y="2521"/>
                <a:ext cx="145" cy="389"/>
                <a:chOff x="5" y="2521"/>
                <a:chExt cx="145" cy="389"/>
              </a:xfrm>
            </p:grpSpPr>
            <p:grpSp>
              <p:nvGrpSpPr>
                <p:cNvPr id="25" name="Group 160"/>
                <p:cNvGrpSpPr>
                  <a:grpSpLocks noChangeAspect="1"/>
                </p:cNvGrpSpPr>
                <p:nvPr/>
              </p:nvGrpSpPr>
              <p:grpSpPr bwMode="auto">
                <a:xfrm>
                  <a:off x="7" y="2654"/>
                  <a:ext cx="143" cy="256"/>
                  <a:chOff x="7" y="2654"/>
                  <a:chExt cx="143" cy="256"/>
                </a:xfrm>
              </p:grpSpPr>
              <p:grpSp>
                <p:nvGrpSpPr>
                  <p:cNvPr id="26" name="Group 161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7" y="2661"/>
                    <a:ext cx="93" cy="247"/>
                    <a:chOff x="7" y="2661"/>
                    <a:chExt cx="93" cy="247"/>
                  </a:xfrm>
                </p:grpSpPr>
                <p:sp>
                  <p:nvSpPr>
                    <p:cNvPr id="280" name="Line 162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44" y="2661"/>
                      <a:ext cx="33" cy="1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600" b="1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81" name="Line 163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34" y="2664"/>
                      <a:ext cx="42" cy="51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600" b="1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82" name="Line 164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3" y="2716"/>
                      <a:ext cx="57" cy="110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600" b="1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83" name="Line 165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7" y="2824"/>
                      <a:ext cx="83" cy="84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600" b="1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84" name="Line 166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9" y="2824"/>
                      <a:ext cx="81" cy="84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600" b="1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85" name="Line 167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17" y="2716"/>
                      <a:ext cx="64" cy="108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600" b="1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86" name="Line 168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44" y="2661"/>
                      <a:ext cx="39" cy="58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600" b="1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</p:grpSp>
              <p:sp>
                <p:nvSpPr>
                  <p:cNvPr id="273" name="Line 169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97" y="2808"/>
                    <a:ext cx="34" cy="102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274" name="Line 170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84" y="2718"/>
                    <a:ext cx="48" cy="91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275" name="Line 171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84" y="2655"/>
                    <a:ext cx="12" cy="63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276" name="Line 172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78" y="2654"/>
                    <a:ext cx="20" cy="9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277" name="Line 173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79" y="2663"/>
                    <a:ext cx="30" cy="45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278" name="Line 174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93" y="2708"/>
                    <a:ext cx="13" cy="117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279" name="Line 175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93" y="2824"/>
                    <a:ext cx="57" cy="54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grpSp>
              <p:nvGrpSpPr>
                <p:cNvPr id="27" name="Group 176"/>
                <p:cNvGrpSpPr>
                  <a:grpSpLocks noChangeAspect="1"/>
                </p:cNvGrpSpPr>
                <p:nvPr/>
              </p:nvGrpSpPr>
              <p:grpSpPr bwMode="auto">
                <a:xfrm>
                  <a:off x="5" y="2533"/>
                  <a:ext cx="141" cy="374"/>
                  <a:chOff x="5" y="2533"/>
                  <a:chExt cx="141" cy="374"/>
                </a:xfrm>
              </p:grpSpPr>
              <p:sp>
                <p:nvSpPr>
                  <p:cNvPr id="267" name="Line 177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5" y="2533"/>
                    <a:ext cx="55" cy="371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268" name="Line 178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2" y="2544"/>
                    <a:ext cx="35" cy="363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269" name="Line 179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98" y="2876"/>
                    <a:ext cx="48" cy="30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270" name="Line 180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9" y="2541"/>
                    <a:ext cx="77" cy="337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271" name="Line 181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7" y="2904"/>
                    <a:ext cx="93" cy="1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sp>
              <p:nvSpPr>
                <p:cNvPr id="266" name="Oval 182"/>
                <p:cNvSpPr>
                  <a:spLocks noChangeAspect="1" noChangeArrowheads="1"/>
                </p:cNvSpPr>
                <p:nvPr/>
              </p:nvSpPr>
              <p:spPr bwMode="auto">
                <a:xfrm>
                  <a:off x="48" y="2521"/>
                  <a:ext cx="39" cy="45"/>
                </a:xfrm>
                <a:prstGeom prst="ellipse">
                  <a:avLst/>
                </a:prstGeom>
                <a:solidFill>
                  <a:srgbClr val="FFFF00">
                    <a:alpha val="50000"/>
                  </a:srgbClr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261" name="Arc 183"/>
              <p:cNvSpPr>
                <a:spLocks noChangeAspect="1"/>
              </p:cNvSpPr>
              <p:nvPr/>
            </p:nvSpPr>
            <p:spPr bwMode="auto">
              <a:xfrm>
                <a:off x="152" y="2480"/>
                <a:ext cx="90" cy="198"/>
              </a:xfrm>
              <a:custGeom>
                <a:avLst/>
                <a:gdLst>
                  <a:gd name="G0" fmla="+- 0 0 0"/>
                  <a:gd name="G1" fmla="+- 21172 0 0"/>
                  <a:gd name="G2" fmla="+- 21600 0 0"/>
                  <a:gd name="T0" fmla="*/ 4276 w 21600"/>
                  <a:gd name="T1" fmla="*/ 0 h 42015"/>
                  <a:gd name="T2" fmla="*/ 5669 w 21600"/>
                  <a:gd name="T3" fmla="*/ 42015 h 42015"/>
                  <a:gd name="T4" fmla="*/ 0 w 21600"/>
                  <a:gd name="T5" fmla="*/ 21172 h 420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2015" fill="none" extrusionOk="0">
                    <a:moveTo>
                      <a:pt x="4276" y="-1"/>
                    </a:moveTo>
                    <a:cubicBezTo>
                      <a:pt x="14353" y="2034"/>
                      <a:pt x="21600" y="10891"/>
                      <a:pt x="21600" y="21172"/>
                    </a:cubicBezTo>
                    <a:cubicBezTo>
                      <a:pt x="21600" y="30918"/>
                      <a:pt x="15073" y="39456"/>
                      <a:pt x="5668" y="42014"/>
                    </a:cubicBezTo>
                  </a:path>
                  <a:path w="21600" h="42015" stroke="0" extrusionOk="0">
                    <a:moveTo>
                      <a:pt x="4276" y="-1"/>
                    </a:moveTo>
                    <a:cubicBezTo>
                      <a:pt x="14353" y="2034"/>
                      <a:pt x="21600" y="10891"/>
                      <a:pt x="21600" y="21172"/>
                    </a:cubicBezTo>
                    <a:cubicBezTo>
                      <a:pt x="21600" y="30918"/>
                      <a:pt x="15073" y="39456"/>
                      <a:pt x="5668" y="42014"/>
                    </a:cubicBezTo>
                    <a:lnTo>
                      <a:pt x="0" y="21172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 b="1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62" name="Arc 184"/>
              <p:cNvSpPr>
                <a:spLocks noChangeAspect="1"/>
              </p:cNvSpPr>
              <p:nvPr/>
            </p:nvSpPr>
            <p:spPr bwMode="auto">
              <a:xfrm>
                <a:off x="116" y="2508"/>
                <a:ext cx="78" cy="154"/>
              </a:xfrm>
              <a:custGeom>
                <a:avLst/>
                <a:gdLst>
                  <a:gd name="G0" fmla="+- 0 0 0"/>
                  <a:gd name="G1" fmla="+- 21159 0 0"/>
                  <a:gd name="G2" fmla="+- 21600 0 0"/>
                  <a:gd name="T0" fmla="*/ 4340 w 21600"/>
                  <a:gd name="T1" fmla="*/ 0 h 41998"/>
                  <a:gd name="T2" fmla="*/ 5682 w 21600"/>
                  <a:gd name="T3" fmla="*/ 41998 h 41998"/>
                  <a:gd name="T4" fmla="*/ 0 w 21600"/>
                  <a:gd name="T5" fmla="*/ 21159 h 419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1998" fill="none" extrusionOk="0">
                    <a:moveTo>
                      <a:pt x="4340" y="-1"/>
                    </a:moveTo>
                    <a:cubicBezTo>
                      <a:pt x="14387" y="2060"/>
                      <a:pt x="21600" y="10902"/>
                      <a:pt x="21600" y="21159"/>
                    </a:cubicBezTo>
                    <a:cubicBezTo>
                      <a:pt x="21600" y="30900"/>
                      <a:pt x="15080" y="39435"/>
                      <a:pt x="5682" y="41998"/>
                    </a:cubicBezTo>
                  </a:path>
                  <a:path w="21600" h="41998" stroke="0" extrusionOk="0">
                    <a:moveTo>
                      <a:pt x="4340" y="-1"/>
                    </a:moveTo>
                    <a:cubicBezTo>
                      <a:pt x="14387" y="2060"/>
                      <a:pt x="21600" y="10902"/>
                      <a:pt x="21600" y="21159"/>
                    </a:cubicBezTo>
                    <a:cubicBezTo>
                      <a:pt x="21600" y="30900"/>
                      <a:pt x="15080" y="39435"/>
                      <a:pt x="5682" y="41998"/>
                    </a:cubicBezTo>
                    <a:lnTo>
                      <a:pt x="0" y="21159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 b="1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63" name="Arc 185"/>
              <p:cNvSpPr>
                <a:spLocks noChangeAspect="1"/>
              </p:cNvSpPr>
              <p:nvPr/>
            </p:nvSpPr>
            <p:spPr bwMode="auto">
              <a:xfrm>
                <a:off x="102" y="2530"/>
                <a:ext cx="47" cy="117"/>
              </a:xfrm>
              <a:custGeom>
                <a:avLst/>
                <a:gdLst>
                  <a:gd name="G0" fmla="+- 0 0 0"/>
                  <a:gd name="G1" fmla="+- 21206 0 0"/>
                  <a:gd name="G2" fmla="+- 21600 0 0"/>
                  <a:gd name="T0" fmla="*/ 4104 w 21600"/>
                  <a:gd name="T1" fmla="*/ 0 h 42099"/>
                  <a:gd name="T2" fmla="*/ 5483 w 21600"/>
                  <a:gd name="T3" fmla="*/ 42099 h 42099"/>
                  <a:gd name="T4" fmla="*/ 0 w 21600"/>
                  <a:gd name="T5" fmla="*/ 21206 h 420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2099" fill="none" extrusionOk="0">
                    <a:moveTo>
                      <a:pt x="4104" y="-1"/>
                    </a:moveTo>
                    <a:cubicBezTo>
                      <a:pt x="14262" y="1965"/>
                      <a:pt x="21600" y="10859"/>
                      <a:pt x="21600" y="21206"/>
                    </a:cubicBezTo>
                    <a:cubicBezTo>
                      <a:pt x="21600" y="31023"/>
                      <a:pt x="14979" y="39606"/>
                      <a:pt x="5482" y="42098"/>
                    </a:cubicBezTo>
                  </a:path>
                  <a:path w="21600" h="42099" stroke="0" extrusionOk="0">
                    <a:moveTo>
                      <a:pt x="4104" y="-1"/>
                    </a:moveTo>
                    <a:cubicBezTo>
                      <a:pt x="14262" y="1965"/>
                      <a:pt x="21600" y="10859"/>
                      <a:pt x="21600" y="21206"/>
                    </a:cubicBezTo>
                    <a:cubicBezTo>
                      <a:pt x="21600" y="31023"/>
                      <a:pt x="14979" y="39606"/>
                      <a:pt x="5482" y="42098"/>
                    </a:cubicBezTo>
                    <a:lnTo>
                      <a:pt x="0" y="21206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 b="1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259" name="Rectangle 187"/>
            <p:cNvSpPr>
              <a:spLocks noChangeArrowheads="1"/>
            </p:cNvSpPr>
            <p:nvPr/>
          </p:nvSpPr>
          <p:spPr bwMode="auto">
            <a:xfrm>
              <a:off x="2344737" y="3429000"/>
              <a:ext cx="863600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Ctr="1"/>
            <a:lstStyle/>
            <a:p>
              <a:pPr algn="ctr" eaLnBrk="0" hangingPunct="0">
                <a:lnSpc>
                  <a:spcPct val="90000"/>
                </a:lnSpc>
                <a:spcBef>
                  <a:spcPct val="0"/>
                </a:spcBef>
              </a:pPr>
              <a:r>
                <a:rPr lang="de-DE" sz="1600" b="1" dirty="0" smtClean="0">
                  <a:latin typeface="Arial" pitchFamily="34" charset="0"/>
                  <a:cs typeface="Arial" pitchFamily="34" charset="0"/>
                </a:rPr>
                <a:t>Access</a:t>
              </a:r>
              <a:endParaRPr lang="en-US" sz="1600" b="1" dirty="0"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287" name="Straight Connector 286"/>
          <p:cNvCxnSpPr>
            <a:stCxn id="257" idx="3"/>
            <a:endCxn id="170" idx="1"/>
          </p:cNvCxnSpPr>
          <p:nvPr/>
        </p:nvCxnSpPr>
        <p:spPr bwMode="auto">
          <a:xfrm>
            <a:off x="5797150" y="4909905"/>
            <a:ext cx="778135" cy="103913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288" name="TextBox 287"/>
          <p:cNvSpPr txBox="1"/>
          <p:nvPr/>
        </p:nvSpPr>
        <p:spPr>
          <a:xfrm>
            <a:off x="5767118" y="5314705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latin typeface="Arial" pitchFamily="34" charset="0"/>
                <a:cs typeface="Arial" pitchFamily="34" charset="0"/>
              </a:rPr>
              <a:t>R3</a:t>
            </a:r>
            <a:endParaRPr lang="en-US" sz="18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8" name="Group 310"/>
          <p:cNvGrpSpPr/>
          <p:nvPr/>
        </p:nvGrpSpPr>
        <p:grpSpPr>
          <a:xfrm>
            <a:off x="4808497" y="5449720"/>
            <a:ext cx="1000125" cy="990600"/>
            <a:chOff x="2124075" y="4419600"/>
            <a:chExt cx="1000125" cy="990600"/>
          </a:xfrm>
        </p:grpSpPr>
        <p:sp>
          <p:nvSpPr>
            <p:cNvPr id="290" name="AutoShape 154"/>
            <p:cNvSpPr>
              <a:spLocks noChangeArrowheads="1"/>
            </p:cNvSpPr>
            <p:nvPr/>
          </p:nvSpPr>
          <p:spPr bwMode="auto">
            <a:xfrm>
              <a:off x="2124075" y="4419600"/>
              <a:ext cx="1000125" cy="990600"/>
            </a:xfrm>
            <a:prstGeom prst="flowChartAlternateProcess">
              <a:avLst/>
            </a:prstGeom>
            <a:solidFill>
              <a:srgbClr val="A7E8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anchor="ctr"/>
            <a:lstStyle/>
            <a:p>
              <a:endParaRPr lang="en-US" sz="16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1" name="Rectangle 187"/>
            <p:cNvSpPr>
              <a:spLocks noChangeArrowheads="1"/>
            </p:cNvSpPr>
            <p:nvPr/>
          </p:nvSpPr>
          <p:spPr bwMode="auto">
            <a:xfrm>
              <a:off x="2182812" y="4495800"/>
              <a:ext cx="863600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Ctr="1"/>
            <a:lstStyle/>
            <a:p>
              <a:pPr algn="ctr" eaLnBrk="0" hangingPunct="0">
                <a:lnSpc>
                  <a:spcPct val="90000"/>
                </a:lnSpc>
                <a:spcBef>
                  <a:spcPct val="0"/>
                </a:spcBef>
              </a:pPr>
              <a:r>
                <a:rPr lang="de-DE" sz="1600" b="1" dirty="0" smtClean="0">
                  <a:latin typeface="Arial" pitchFamily="34" charset="0"/>
                  <a:cs typeface="Arial" pitchFamily="34" charset="0"/>
                </a:rPr>
                <a:t>Access</a:t>
              </a:r>
              <a:endParaRPr lang="en-US" sz="1600" b="1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292" name="Picture 291" descr="Wireless Gateway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411760" y="4710893"/>
              <a:ext cx="180020" cy="158267"/>
            </a:xfrm>
            <a:prstGeom prst="rect">
              <a:avLst/>
            </a:prstGeom>
          </p:spPr>
        </p:pic>
        <p:pic>
          <p:nvPicPr>
            <p:cNvPr id="293" name="Picture 292" descr="Wireless Gateway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726795" y="4824155"/>
              <a:ext cx="270030" cy="237401"/>
            </a:xfrm>
            <a:prstGeom prst="rect">
              <a:avLst/>
            </a:prstGeom>
          </p:spPr>
        </p:pic>
        <p:pic>
          <p:nvPicPr>
            <p:cNvPr id="294" name="Picture 293" descr="Wireless Gateway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186735" y="4869160"/>
              <a:ext cx="512022" cy="450153"/>
            </a:xfrm>
            <a:prstGeom prst="rect">
              <a:avLst/>
            </a:prstGeom>
          </p:spPr>
        </p:pic>
      </p:grpSp>
      <p:sp>
        <p:nvSpPr>
          <p:cNvPr id="295" name="Cloud 294"/>
          <p:cNvSpPr/>
          <p:nvPr/>
        </p:nvSpPr>
        <p:spPr bwMode="auto">
          <a:xfrm>
            <a:off x="4782022" y="1988840"/>
            <a:ext cx="2565286" cy="2115235"/>
          </a:xfrm>
          <a:prstGeom prst="cloud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anchor="ctr" anchorCtr="0"/>
          <a:lstStyle/>
          <a:p>
            <a:pPr algn="ctr"/>
            <a:r>
              <a:rPr lang="en-US" sz="3200">
                <a:latin typeface="+mn-lt"/>
              </a:rPr>
              <a:t>HAN</a:t>
            </a:r>
          </a:p>
        </p:txBody>
      </p:sp>
      <p:pic>
        <p:nvPicPr>
          <p:cNvPr id="296" name="Picture 295" descr="MC900310906.WM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16938" y="3113965"/>
            <a:ext cx="467176" cy="522545"/>
          </a:xfrm>
          <a:prstGeom prst="rect">
            <a:avLst/>
          </a:prstGeom>
        </p:spPr>
      </p:pic>
      <p:pic>
        <p:nvPicPr>
          <p:cNvPr id="298" name="Picture 297" descr="MC900389842.WM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31973" y="1628800"/>
            <a:ext cx="496107" cy="471651"/>
          </a:xfrm>
          <a:prstGeom prst="rect">
            <a:avLst/>
          </a:prstGeom>
        </p:spPr>
      </p:pic>
      <p:pic>
        <p:nvPicPr>
          <p:cNvPr id="299" name="Picture 298" descr="MC900441450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46908" y="2258870"/>
            <a:ext cx="818710" cy="818710"/>
          </a:xfrm>
          <a:prstGeom prst="rect">
            <a:avLst/>
          </a:prstGeom>
        </p:spPr>
      </p:pic>
      <p:graphicFrame>
        <p:nvGraphicFramePr>
          <p:cNvPr id="300" name="Object 10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711435391"/>
              </p:ext>
            </p:extLst>
          </p:nvPr>
        </p:nvGraphicFramePr>
        <p:xfrm>
          <a:off x="8022383" y="2663915"/>
          <a:ext cx="780087" cy="585065"/>
        </p:xfrm>
        <a:graphic>
          <a:graphicData uri="http://schemas.openxmlformats.org/presentationml/2006/ole">
            <p:oleObj spid="_x0000_s43010" name="Clip" r:id="rId9" imgW="5896800" imgH="1864800" progId="">
              <p:embed/>
            </p:oleObj>
          </a:graphicData>
        </a:graphic>
      </p:graphicFrame>
      <p:grpSp>
        <p:nvGrpSpPr>
          <p:cNvPr id="29" name="Group 122"/>
          <p:cNvGrpSpPr>
            <a:grpSpLocks/>
          </p:cNvGrpSpPr>
          <p:nvPr/>
        </p:nvGrpSpPr>
        <p:grpSpPr bwMode="auto">
          <a:xfrm>
            <a:off x="6672232" y="2168860"/>
            <a:ext cx="269875" cy="390062"/>
            <a:chOff x="4120" y="2308"/>
            <a:chExt cx="305" cy="415"/>
          </a:xfrm>
        </p:grpSpPr>
        <p:sp>
          <p:nvSpPr>
            <p:cNvPr id="302" name="Freeform 123"/>
            <p:cNvSpPr>
              <a:spLocks/>
            </p:cNvSpPr>
            <p:nvPr/>
          </p:nvSpPr>
          <p:spPr bwMode="auto">
            <a:xfrm flipH="1">
              <a:off x="4378" y="2308"/>
              <a:ext cx="47" cy="415"/>
            </a:xfrm>
            <a:custGeom>
              <a:avLst/>
              <a:gdLst/>
              <a:ahLst/>
              <a:cxnLst>
                <a:cxn ang="0">
                  <a:pos x="90" y="546"/>
                </a:cxn>
                <a:cxn ang="0">
                  <a:pos x="0" y="432"/>
                </a:cxn>
                <a:cxn ang="0">
                  <a:pos x="0" y="0"/>
                </a:cxn>
                <a:cxn ang="0">
                  <a:pos x="84" y="42"/>
                </a:cxn>
                <a:cxn ang="0">
                  <a:pos x="90" y="546"/>
                </a:cxn>
              </a:cxnLst>
              <a:rect l="0" t="0" r="r" b="b"/>
              <a:pathLst>
                <a:path w="90" h="546">
                  <a:moveTo>
                    <a:pt x="90" y="546"/>
                  </a:moveTo>
                  <a:lnTo>
                    <a:pt x="0" y="432"/>
                  </a:lnTo>
                  <a:lnTo>
                    <a:pt x="0" y="0"/>
                  </a:lnTo>
                  <a:lnTo>
                    <a:pt x="84" y="42"/>
                  </a:lnTo>
                  <a:lnTo>
                    <a:pt x="90" y="546"/>
                  </a:lnTo>
                  <a:close/>
                </a:path>
              </a:pathLst>
            </a:custGeom>
            <a:solidFill>
              <a:srgbClr val="006699"/>
            </a:solidFill>
            <a:ln w="1588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3" name="Rectangle 124"/>
            <p:cNvSpPr>
              <a:spLocks noChangeArrowheads="1"/>
            </p:cNvSpPr>
            <p:nvPr/>
          </p:nvSpPr>
          <p:spPr bwMode="auto">
            <a:xfrm flipH="1">
              <a:off x="4127" y="2340"/>
              <a:ext cx="255" cy="383"/>
            </a:xfrm>
            <a:prstGeom prst="rect">
              <a:avLst/>
            </a:prstGeom>
            <a:solidFill>
              <a:srgbClr val="0078AA"/>
            </a:solidFill>
            <a:ln w="1588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4" name="Oval 125"/>
            <p:cNvSpPr>
              <a:spLocks noChangeArrowheads="1"/>
            </p:cNvSpPr>
            <p:nvPr/>
          </p:nvSpPr>
          <p:spPr bwMode="auto">
            <a:xfrm flipH="1">
              <a:off x="4278" y="2390"/>
              <a:ext cx="37" cy="36"/>
            </a:xfrm>
            <a:prstGeom prst="ellipse">
              <a:avLst/>
            </a:prstGeom>
            <a:solidFill>
              <a:srgbClr val="FFC9C9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grpSp>
          <p:nvGrpSpPr>
            <p:cNvPr id="30" name="Group 126"/>
            <p:cNvGrpSpPr>
              <a:grpSpLocks/>
            </p:cNvGrpSpPr>
            <p:nvPr/>
          </p:nvGrpSpPr>
          <p:grpSpPr bwMode="auto">
            <a:xfrm flipH="1">
              <a:off x="4164" y="2500"/>
              <a:ext cx="152" cy="109"/>
              <a:chOff x="3216" y="2784"/>
              <a:chExt cx="192" cy="144"/>
            </a:xfrm>
          </p:grpSpPr>
          <p:sp>
            <p:nvSpPr>
              <p:cNvPr id="309" name="Line 127"/>
              <p:cNvSpPr>
                <a:spLocks noChangeShapeType="1"/>
              </p:cNvSpPr>
              <p:nvPr/>
            </p:nvSpPr>
            <p:spPr bwMode="auto">
              <a:xfrm>
                <a:off x="3216" y="2784"/>
                <a:ext cx="192" cy="0"/>
              </a:xfrm>
              <a:prstGeom prst="line">
                <a:avLst/>
              </a:prstGeom>
              <a:noFill/>
              <a:ln w="12700">
                <a:solidFill>
                  <a:srgbClr val="CCEC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310" name="Line 128"/>
              <p:cNvSpPr>
                <a:spLocks noChangeShapeType="1"/>
              </p:cNvSpPr>
              <p:nvPr/>
            </p:nvSpPr>
            <p:spPr bwMode="auto">
              <a:xfrm>
                <a:off x="3216" y="2832"/>
                <a:ext cx="192" cy="0"/>
              </a:xfrm>
              <a:prstGeom prst="line">
                <a:avLst/>
              </a:prstGeom>
              <a:noFill/>
              <a:ln w="12700">
                <a:solidFill>
                  <a:srgbClr val="CCEC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311" name="Line 129"/>
              <p:cNvSpPr>
                <a:spLocks noChangeShapeType="1"/>
              </p:cNvSpPr>
              <p:nvPr/>
            </p:nvSpPr>
            <p:spPr bwMode="auto">
              <a:xfrm>
                <a:off x="3216" y="2880"/>
                <a:ext cx="192" cy="0"/>
              </a:xfrm>
              <a:prstGeom prst="line">
                <a:avLst/>
              </a:prstGeom>
              <a:noFill/>
              <a:ln w="12700">
                <a:solidFill>
                  <a:srgbClr val="CCEC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312" name="Line 130"/>
              <p:cNvSpPr>
                <a:spLocks noChangeShapeType="1"/>
              </p:cNvSpPr>
              <p:nvPr/>
            </p:nvSpPr>
            <p:spPr bwMode="auto">
              <a:xfrm>
                <a:off x="3216" y="2928"/>
                <a:ext cx="192" cy="0"/>
              </a:xfrm>
              <a:prstGeom prst="line">
                <a:avLst/>
              </a:prstGeom>
              <a:noFill/>
              <a:ln w="12700">
                <a:solidFill>
                  <a:srgbClr val="CCEC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sp>
          <p:nvSpPr>
            <p:cNvPr id="306" name="Freeform 131"/>
            <p:cNvSpPr>
              <a:spLocks/>
            </p:cNvSpPr>
            <p:nvPr/>
          </p:nvSpPr>
          <p:spPr bwMode="auto">
            <a:xfrm>
              <a:off x="4120" y="2311"/>
              <a:ext cx="301" cy="35"/>
            </a:xfrm>
            <a:custGeom>
              <a:avLst/>
              <a:gdLst/>
              <a:ahLst/>
              <a:cxnLst>
                <a:cxn ang="0">
                  <a:pos x="259" y="35"/>
                </a:cxn>
                <a:cxn ang="0">
                  <a:pos x="0" y="35"/>
                </a:cxn>
                <a:cxn ang="0">
                  <a:pos x="81" y="0"/>
                </a:cxn>
                <a:cxn ang="0">
                  <a:pos x="301" y="0"/>
                </a:cxn>
                <a:cxn ang="0">
                  <a:pos x="259" y="35"/>
                </a:cxn>
              </a:cxnLst>
              <a:rect l="0" t="0" r="r" b="b"/>
              <a:pathLst>
                <a:path w="301" h="35">
                  <a:moveTo>
                    <a:pt x="259" y="35"/>
                  </a:moveTo>
                  <a:lnTo>
                    <a:pt x="0" y="35"/>
                  </a:lnTo>
                  <a:lnTo>
                    <a:pt x="81" y="0"/>
                  </a:lnTo>
                  <a:lnTo>
                    <a:pt x="301" y="0"/>
                  </a:lnTo>
                  <a:lnTo>
                    <a:pt x="259" y="35"/>
                  </a:lnTo>
                  <a:close/>
                </a:path>
              </a:pathLst>
            </a:custGeom>
            <a:solidFill>
              <a:srgbClr val="00B4FF"/>
            </a:solidFill>
            <a:ln w="1588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7" name="Oval 132"/>
            <p:cNvSpPr>
              <a:spLocks noChangeArrowheads="1"/>
            </p:cNvSpPr>
            <p:nvPr/>
          </p:nvSpPr>
          <p:spPr bwMode="auto">
            <a:xfrm flipH="1">
              <a:off x="4170" y="2386"/>
              <a:ext cx="37" cy="36"/>
            </a:xfrm>
            <a:prstGeom prst="ellipse">
              <a:avLst/>
            </a:prstGeom>
            <a:solidFill>
              <a:srgbClr val="FFC9C9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08" name="Oval 133"/>
            <p:cNvSpPr>
              <a:spLocks noChangeArrowheads="1"/>
            </p:cNvSpPr>
            <p:nvPr/>
          </p:nvSpPr>
          <p:spPr bwMode="auto">
            <a:xfrm flipH="1">
              <a:off x="4224" y="2386"/>
              <a:ext cx="37" cy="36"/>
            </a:xfrm>
            <a:prstGeom prst="ellipse">
              <a:avLst/>
            </a:prstGeom>
            <a:solidFill>
              <a:srgbClr val="CCFF33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313" name="AutoShape 22"/>
          <p:cNvSpPr>
            <a:spLocks noChangeArrowheads="1"/>
          </p:cNvSpPr>
          <p:nvPr/>
        </p:nvSpPr>
        <p:spPr bwMode="auto">
          <a:xfrm>
            <a:off x="6852253" y="2387327"/>
            <a:ext cx="180020" cy="186578"/>
          </a:xfrm>
          <a:prstGeom prst="can">
            <a:avLst>
              <a:gd name="adj" fmla="val 25000"/>
            </a:avLst>
          </a:prstGeom>
          <a:solidFill>
            <a:srgbClr val="6699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sz="1600" dirty="0">
              <a:ea typeface="ＭＳ Ｐゴシック" pitchFamily="34" charset="-128"/>
            </a:endParaRPr>
          </a:p>
        </p:txBody>
      </p:sp>
      <p:sp>
        <p:nvSpPr>
          <p:cNvPr id="314" name="TextBox 313"/>
          <p:cNvSpPr txBox="1"/>
          <p:nvPr/>
        </p:nvSpPr>
        <p:spPr>
          <a:xfrm>
            <a:off x="5682123" y="2213865"/>
            <a:ext cx="11728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+mn-lt"/>
              </a:rPr>
              <a:t>Network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Authentication 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Server</a:t>
            </a:r>
          </a:p>
        </p:txBody>
      </p:sp>
      <p:grpSp>
        <p:nvGrpSpPr>
          <p:cNvPr id="31" name="Group 122"/>
          <p:cNvGrpSpPr>
            <a:grpSpLocks/>
          </p:cNvGrpSpPr>
          <p:nvPr/>
        </p:nvGrpSpPr>
        <p:grpSpPr bwMode="auto">
          <a:xfrm>
            <a:off x="8157398" y="1853825"/>
            <a:ext cx="269875" cy="390062"/>
            <a:chOff x="4120" y="2308"/>
            <a:chExt cx="305" cy="415"/>
          </a:xfrm>
        </p:grpSpPr>
        <p:sp>
          <p:nvSpPr>
            <p:cNvPr id="316" name="Freeform 123"/>
            <p:cNvSpPr>
              <a:spLocks/>
            </p:cNvSpPr>
            <p:nvPr/>
          </p:nvSpPr>
          <p:spPr bwMode="auto">
            <a:xfrm flipH="1">
              <a:off x="4378" y="2308"/>
              <a:ext cx="47" cy="415"/>
            </a:xfrm>
            <a:custGeom>
              <a:avLst/>
              <a:gdLst/>
              <a:ahLst/>
              <a:cxnLst>
                <a:cxn ang="0">
                  <a:pos x="90" y="546"/>
                </a:cxn>
                <a:cxn ang="0">
                  <a:pos x="0" y="432"/>
                </a:cxn>
                <a:cxn ang="0">
                  <a:pos x="0" y="0"/>
                </a:cxn>
                <a:cxn ang="0">
                  <a:pos x="84" y="42"/>
                </a:cxn>
                <a:cxn ang="0">
                  <a:pos x="90" y="546"/>
                </a:cxn>
              </a:cxnLst>
              <a:rect l="0" t="0" r="r" b="b"/>
              <a:pathLst>
                <a:path w="90" h="546">
                  <a:moveTo>
                    <a:pt x="90" y="546"/>
                  </a:moveTo>
                  <a:lnTo>
                    <a:pt x="0" y="432"/>
                  </a:lnTo>
                  <a:lnTo>
                    <a:pt x="0" y="0"/>
                  </a:lnTo>
                  <a:lnTo>
                    <a:pt x="84" y="42"/>
                  </a:lnTo>
                  <a:lnTo>
                    <a:pt x="90" y="546"/>
                  </a:lnTo>
                  <a:close/>
                </a:path>
              </a:pathLst>
            </a:custGeom>
            <a:solidFill>
              <a:srgbClr val="006699"/>
            </a:solidFill>
            <a:ln w="1588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7" name="Rectangle 124"/>
            <p:cNvSpPr>
              <a:spLocks noChangeArrowheads="1"/>
            </p:cNvSpPr>
            <p:nvPr/>
          </p:nvSpPr>
          <p:spPr bwMode="auto">
            <a:xfrm flipH="1">
              <a:off x="4127" y="2340"/>
              <a:ext cx="255" cy="383"/>
            </a:xfrm>
            <a:prstGeom prst="rect">
              <a:avLst/>
            </a:prstGeom>
            <a:solidFill>
              <a:srgbClr val="0078AA"/>
            </a:solidFill>
            <a:ln w="1588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8" name="Oval 125"/>
            <p:cNvSpPr>
              <a:spLocks noChangeArrowheads="1"/>
            </p:cNvSpPr>
            <p:nvPr/>
          </p:nvSpPr>
          <p:spPr bwMode="auto">
            <a:xfrm flipH="1">
              <a:off x="4278" y="2390"/>
              <a:ext cx="37" cy="36"/>
            </a:xfrm>
            <a:prstGeom prst="ellipse">
              <a:avLst/>
            </a:prstGeom>
            <a:solidFill>
              <a:srgbClr val="FFC9C9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grpSp>
          <p:nvGrpSpPr>
            <p:cNvPr id="231" name="Group 126"/>
            <p:cNvGrpSpPr>
              <a:grpSpLocks/>
            </p:cNvGrpSpPr>
            <p:nvPr/>
          </p:nvGrpSpPr>
          <p:grpSpPr bwMode="auto">
            <a:xfrm flipH="1">
              <a:off x="4164" y="2500"/>
              <a:ext cx="152" cy="109"/>
              <a:chOff x="3216" y="2784"/>
              <a:chExt cx="192" cy="144"/>
            </a:xfrm>
          </p:grpSpPr>
          <p:sp>
            <p:nvSpPr>
              <p:cNvPr id="323" name="Line 127"/>
              <p:cNvSpPr>
                <a:spLocks noChangeShapeType="1"/>
              </p:cNvSpPr>
              <p:nvPr/>
            </p:nvSpPr>
            <p:spPr bwMode="auto">
              <a:xfrm>
                <a:off x="3216" y="2784"/>
                <a:ext cx="192" cy="0"/>
              </a:xfrm>
              <a:prstGeom prst="line">
                <a:avLst/>
              </a:prstGeom>
              <a:noFill/>
              <a:ln w="12700">
                <a:solidFill>
                  <a:srgbClr val="CCEC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324" name="Line 128"/>
              <p:cNvSpPr>
                <a:spLocks noChangeShapeType="1"/>
              </p:cNvSpPr>
              <p:nvPr/>
            </p:nvSpPr>
            <p:spPr bwMode="auto">
              <a:xfrm>
                <a:off x="3216" y="2832"/>
                <a:ext cx="192" cy="0"/>
              </a:xfrm>
              <a:prstGeom prst="line">
                <a:avLst/>
              </a:prstGeom>
              <a:noFill/>
              <a:ln w="12700">
                <a:solidFill>
                  <a:srgbClr val="CCEC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325" name="Line 129"/>
              <p:cNvSpPr>
                <a:spLocks noChangeShapeType="1"/>
              </p:cNvSpPr>
              <p:nvPr/>
            </p:nvSpPr>
            <p:spPr bwMode="auto">
              <a:xfrm>
                <a:off x="3216" y="2880"/>
                <a:ext cx="192" cy="0"/>
              </a:xfrm>
              <a:prstGeom prst="line">
                <a:avLst/>
              </a:prstGeom>
              <a:noFill/>
              <a:ln w="12700">
                <a:solidFill>
                  <a:srgbClr val="CCEC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326" name="Line 130"/>
              <p:cNvSpPr>
                <a:spLocks noChangeShapeType="1"/>
              </p:cNvSpPr>
              <p:nvPr/>
            </p:nvSpPr>
            <p:spPr bwMode="auto">
              <a:xfrm>
                <a:off x="3216" y="2928"/>
                <a:ext cx="192" cy="0"/>
              </a:xfrm>
              <a:prstGeom prst="line">
                <a:avLst/>
              </a:prstGeom>
              <a:noFill/>
              <a:ln w="12700">
                <a:solidFill>
                  <a:srgbClr val="CCEC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sp>
          <p:nvSpPr>
            <p:cNvPr id="320" name="Freeform 131"/>
            <p:cNvSpPr>
              <a:spLocks/>
            </p:cNvSpPr>
            <p:nvPr/>
          </p:nvSpPr>
          <p:spPr bwMode="auto">
            <a:xfrm>
              <a:off x="4120" y="2311"/>
              <a:ext cx="301" cy="35"/>
            </a:xfrm>
            <a:custGeom>
              <a:avLst/>
              <a:gdLst/>
              <a:ahLst/>
              <a:cxnLst>
                <a:cxn ang="0">
                  <a:pos x="259" y="35"/>
                </a:cxn>
                <a:cxn ang="0">
                  <a:pos x="0" y="35"/>
                </a:cxn>
                <a:cxn ang="0">
                  <a:pos x="81" y="0"/>
                </a:cxn>
                <a:cxn ang="0">
                  <a:pos x="301" y="0"/>
                </a:cxn>
                <a:cxn ang="0">
                  <a:pos x="259" y="35"/>
                </a:cxn>
              </a:cxnLst>
              <a:rect l="0" t="0" r="r" b="b"/>
              <a:pathLst>
                <a:path w="301" h="35">
                  <a:moveTo>
                    <a:pt x="259" y="35"/>
                  </a:moveTo>
                  <a:lnTo>
                    <a:pt x="0" y="35"/>
                  </a:lnTo>
                  <a:lnTo>
                    <a:pt x="81" y="0"/>
                  </a:lnTo>
                  <a:lnTo>
                    <a:pt x="301" y="0"/>
                  </a:lnTo>
                  <a:lnTo>
                    <a:pt x="259" y="35"/>
                  </a:lnTo>
                  <a:close/>
                </a:path>
              </a:pathLst>
            </a:custGeom>
            <a:solidFill>
              <a:srgbClr val="00B4FF"/>
            </a:solidFill>
            <a:ln w="1588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1" name="Oval 132"/>
            <p:cNvSpPr>
              <a:spLocks noChangeArrowheads="1"/>
            </p:cNvSpPr>
            <p:nvPr/>
          </p:nvSpPr>
          <p:spPr bwMode="auto">
            <a:xfrm flipH="1">
              <a:off x="4170" y="2386"/>
              <a:ext cx="37" cy="36"/>
            </a:xfrm>
            <a:prstGeom prst="ellipse">
              <a:avLst/>
            </a:prstGeom>
            <a:solidFill>
              <a:srgbClr val="FFC9C9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22" name="Oval 133"/>
            <p:cNvSpPr>
              <a:spLocks noChangeArrowheads="1"/>
            </p:cNvSpPr>
            <p:nvPr/>
          </p:nvSpPr>
          <p:spPr bwMode="auto">
            <a:xfrm flipH="1">
              <a:off x="4224" y="2386"/>
              <a:ext cx="37" cy="36"/>
            </a:xfrm>
            <a:prstGeom prst="ellipse">
              <a:avLst/>
            </a:prstGeom>
            <a:solidFill>
              <a:srgbClr val="CCFF33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327" name="AutoShape 22"/>
          <p:cNvSpPr>
            <a:spLocks noChangeArrowheads="1"/>
          </p:cNvSpPr>
          <p:nvPr/>
        </p:nvSpPr>
        <p:spPr bwMode="auto">
          <a:xfrm>
            <a:off x="8337419" y="2072292"/>
            <a:ext cx="180020" cy="186578"/>
          </a:xfrm>
          <a:prstGeom prst="can">
            <a:avLst>
              <a:gd name="adj" fmla="val 25000"/>
            </a:avLst>
          </a:prstGeom>
          <a:solidFill>
            <a:srgbClr val="6699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sz="1600" dirty="0">
              <a:ea typeface="ＭＳ Ｐゴシック" pitchFamily="34" charset="-128"/>
            </a:endParaRPr>
          </a:p>
        </p:txBody>
      </p:sp>
      <p:sp>
        <p:nvSpPr>
          <p:cNvPr id="328" name="TextBox 327"/>
          <p:cNvSpPr txBox="1"/>
          <p:nvPr/>
        </p:nvSpPr>
        <p:spPr>
          <a:xfrm>
            <a:off x="7707348" y="2202250"/>
            <a:ext cx="10438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Application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Trust Server</a:t>
            </a:r>
          </a:p>
        </p:txBody>
      </p:sp>
      <p:grpSp>
        <p:nvGrpSpPr>
          <p:cNvPr id="240" name="Group 122"/>
          <p:cNvGrpSpPr>
            <a:grpSpLocks/>
          </p:cNvGrpSpPr>
          <p:nvPr/>
        </p:nvGrpSpPr>
        <p:grpSpPr bwMode="auto">
          <a:xfrm>
            <a:off x="6807248" y="2843935"/>
            <a:ext cx="269875" cy="390062"/>
            <a:chOff x="4120" y="2308"/>
            <a:chExt cx="305" cy="415"/>
          </a:xfrm>
        </p:grpSpPr>
        <p:sp>
          <p:nvSpPr>
            <p:cNvPr id="330" name="Freeform 123"/>
            <p:cNvSpPr>
              <a:spLocks/>
            </p:cNvSpPr>
            <p:nvPr/>
          </p:nvSpPr>
          <p:spPr bwMode="auto">
            <a:xfrm flipH="1">
              <a:off x="4378" y="2308"/>
              <a:ext cx="47" cy="415"/>
            </a:xfrm>
            <a:custGeom>
              <a:avLst/>
              <a:gdLst/>
              <a:ahLst/>
              <a:cxnLst>
                <a:cxn ang="0">
                  <a:pos x="90" y="546"/>
                </a:cxn>
                <a:cxn ang="0">
                  <a:pos x="0" y="432"/>
                </a:cxn>
                <a:cxn ang="0">
                  <a:pos x="0" y="0"/>
                </a:cxn>
                <a:cxn ang="0">
                  <a:pos x="84" y="42"/>
                </a:cxn>
                <a:cxn ang="0">
                  <a:pos x="90" y="546"/>
                </a:cxn>
              </a:cxnLst>
              <a:rect l="0" t="0" r="r" b="b"/>
              <a:pathLst>
                <a:path w="90" h="546">
                  <a:moveTo>
                    <a:pt x="90" y="546"/>
                  </a:moveTo>
                  <a:lnTo>
                    <a:pt x="0" y="432"/>
                  </a:lnTo>
                  <a:lnTo>
                    <a:pt x="0" y="0"/>
                  </a:lnTo>
                  <a:lnTo>
                    <a:pt x="84" y="42"/>
                  </a:lnTo>
                  <a:lnTo>
                    <a:pt x="90" y="546"/>
                  </a:lnTo>
                  <a:close/>
                </a:path>
              </a:pathLst>
            </a:custGeom>
            <a:solidFill>
              <a:srgbClr val="006699"/>
            </a:solidFill>
            <a:ln w="1588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31" name="Rectangle 124"/>
            <p:cNvSpPr>
              <a:spLocks noChangeArrowheads="1"/>
            </p:cNvSpPr>
            <p:nvPr/>
          </p:nvSpPr>
          <p:spPr bwMode="auto">
            <a:xfrm flipH="1">
              <a:off x="4127" y="2340"/>
              <a:ext cx="255" cy="383"/>
            </a:xfrm>
            <a:prstGeom prst="rect">
              <a:avLst/>
            </a:prstGeom>
            <a:solidFill>
              <a:srgbClr val="0078AA"/>
            </a:solidFill>
            <a:ln w="1588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32" name="Oval 125"/>
            <p:cNvSpPr>
              <a:spLocks noChangeArrowheads="1"/>
            </p:cNvSpPr>
            <p:nvPr/>
          </p:nvSpPr>
          <p:spPr bwMode="auto">
            <a:xfrm flipH="1">
              <a:off x="4278" y="2390"/>
              <a:ext cx="37" cy="36"/>
            </a:xfrm>
            <a:prstGeom prst="ellipse">
              <a:avLst/>
            </a:prstGeom>
            <a:solidFill>
              <a:srgbClr val="FFC9C9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grpSp>
          <p:nvGrpSpPr>
            <p:cNvPr id="244" name="Group 126"/>
            <p:cNvGrpSpPr>
              <a:grpSpLocks/>
            </p:cNvGrpSpPr>
            <p:nvPr/>
          </p:nvGrpSpPr>
          <p:grpSpPr bwMode="auto">
            <a:xfrm flipH="1">
              <a:off x="4164" y="2500"/>
              <a:ext cx="152" cy="109"/>
              <a:chOff x="3216" y="2784"/>
              <a:chExt cx="192" cy="144"/>
            </a:xfrm>
          </p:grpSpPr>
          <p:sp>
            <p:nvSpPr>
              <p:cNvPr id="337" name="Line 127"/>
              <p:cNvSpPr>
                <a:spLocks noChangeShapeType="1"/>
              </p:cNvSpPr>
              <p:nvPr/>
            </p:nvSpPr>
            <p:spPr bwMode="auto">
              <a:xfrm>
                <a:off x="3216" y="2784"/>
                <a:ext cx="192" cy="0"/>
              </a:xfrm>
              <a:prstGeom prst="line">
                <a:avLst/>
              </a:prstGeom>
              <a:noFill/>
              <a:ln w="12700">
                <a:solidFill>
                  <a:srgbClr val="CCEC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338" name="Line 128"/>
              <p:cNvSpPr>
                <a:spLocks noChangeShapeType="1"/>
              </p:cNvSpPr>
              <p:nvPr/>
            </p:nvSpPr>
            <p:spPr bwMode="auto">
              <a:xfrm>
                <a:off x="3216" y="2832"/>
                <a:ext cx="192" cy="0"/>
              </a:xfrm>
              <a:prstGeom prst="line">
                <a:avLst/>
              </a:prstGeom>
              <a:noFill/>
              <a:ln w="12700">
                <a:solidFill>
                  <a:srgbClr val="CCEC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339" name="Line 129"/>
              <p:cNvSpPr>
                <a:spLocks noChangeShapeType="1"/>
              </p:cNvSpPr>
              <p:nvPr/>
            </p:nvSpPr>
            <p:spPr bwMode="auto">
              <a:xfrm>
                <a:off x="3216" y="2880"/>
                <a:ext cx="192" cy="0"/>
              </a:xfrm>
              <a:prstGeom prst="line">
                <a:avLst/>
              </a:prstGeom>
              <a:noFill/>
              <a:ln w="12700">
                <a:solidFill>
                  <a:srgbClr val="CCEC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340" name="Line 130"/>
              <p:cNvSpPr>
                <a:spLocks noChangeShapeType="1"/>
              </p:cNvSpPr>
              <p:nvPr/>
            </p:nvSpPr>
            <p:spPr bwMode="auto">
              <a:xfrm>
                <a:off x="3216" y="2928"/>
                <a:ext cx="192" cy="0"/>
              </a:xfrm>
              <a:prstGeom prst="line">
                <a:avLst/>
              </a:prstGeom>
              <a:noFill/>
              <a:ln w="12700">
                <a:solidFill>
                  <a:srgbClr val="CCEC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sp>
          <p:nvSpPr>
            <p:cNvPr id="334" name="Freeform 131"/>
            <p:cNvSpPr>
              <a:spLocks/>
            </p:cNvSpPr>
            <p:nvPr/>
          </p:nvSpPr>
          <p:spPr bwMode="auto">
            <a:xfrm>
              <a:off x="4120" y="2311"/>
              <a:ext cx="301" cy="35"/>
            </a:xfrm>
            <a:custGeom>
              <a:avLst/>
              <a:gdLst/>
              <a:ahLst/>
              <a:cxnLst>
                <a:cxn ang="0">
                  <a:pos x="259" y="35"/>
                </a:cxn>
                <a:cxn ang="0">
                  <a:pos x="0" y="35"/>
                </a:cxn>
                <a:cxn ang="0">
                  <a:pos x="81" y="0"/>
                </a:cxn>
                <a:cxn ang="0">
                  <a:pos x="301" y="0"/>
                </a:cxn>
                <a:cxn ang="0">
                  <a:pos x="259" y="35"/>
                </a:cxn>
              </a:cxnLst>
              <a:rect l="0" t="0" r="r" b="b"/>
              <a:pathLst>
                <a:path w="301" h="35">
                  <a:moveTo>
                    <a:pt x="259" y="35"/>
                  </a:moveTo>
                  <a:lnTo>
                    <a:pt x="0" y="35"/>
                  </a:lnTo>
                  <a:lnTo>
                    <a:pt x="81" y="0"/>
                  </a:lnTo>
                  <a:lnTo>
                    <a:pt x="301" y="0"/>
                  </a:lnTo>
                  <a:lnTo>
                    <a:pt x="259" y="35"/>
                  </a:lnTo>
                  <a:close/>
                </a:path>
              </a:pathLst>
            </a:custGeom>
            <a:solidFill>
              <a:srgbClr val="00B4FF"/>
            </a:solidFill>
            <a:ln w="1588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35" name="Oval 132"/>
            <p:cNvSpPr>
              <a:spLocks noChangeArrowheads="1"/>
            </p:cNvSpPr>
            <p:nvPr/>
          </p:nvSpPr>
          <p:spPr bwMode="auto">
            <a:xfrm flipH="1">
              <a:off x="4170" y="2386"/>
              <a:ext cx="37" cy="36"/>
            </a:xfrm>
            <a:prstGeom prst="ellipse">
              <a:avLst/>
            </a:prstGeom>
            <a:solidFill>
              <a:srgbClr val="FFC9C9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36" name="Oval 133"/>
            <p:cNvSpPr>
              <a:spLocks noChangeArrowheads="1"/>
            </p:cNvSpPr>
            <p:nvPr/>
          </p:nvSpPr>
          <p:spPr bwMode="auto">
            <a:xfrm flipH="1">
              <a:off x="4224" y="2386"/>
              <a:ext cx="37" cy="36"/>
            </a:xfrm>
            <a:prstGeom prst="ellipse">
              <a:avLst/>
            </a:prstGeom>
            <a:solidFill>
              <a:srgbClr val="CCFF33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</p:grpSp>
      <p:pic>
        <p:nvPicPr>
          <p:cNvPr id="341" name="Picture 157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04873" y="3068960"/>
            <a:ext cx="352425" cy="2238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342" name="TextBox 341"/>
          <p:cNvSpPr txBox="1"/>
          <p:nvPr/>
        </p:nvSpPr>
        <p:spPr>
          <a:xfrm>
            <a:off x="6238220" y="3142709"/>
            <a:ext cx="7490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+mn-lt"/>
              </a:rPr>
              <a:t>Network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Access 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Server</a:t>
            </a:r>
          </a:p>
        </p:txBody>
      </p:sp>
      <p:sp>
        <p:nvSpPr>
          <p:cNvPr id="343" name="TextBox 342"/>
          <p:cNvSpPr txBox="1"/>
          <p:nvPr/>
        </p:nvSpPr>
        <p:spPr>
          <a:xfrm>
            <a:off x="7752353" y="2978950"/>
            <a:ext cx="5153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+mn-lt"/>
              </a:rPr>
              <a:t>ESI</a:t>
            </a:r>
          </a:p>
        </p:txBody>
      </p:sp>
      <p:cxnSp>
        <p:nvCxnSpPr>
          <p:cNvPr id="344" name="Straight Connector 343"/>
          <p:cNvCxnSpPr/>
          <p:nvPr/>
        </p:nvCxnSpPr>
        <p:spPr bwMode="auto">
          <a:xfrm>
            <a:off x="4737018" y="2033845"/>
            <a:ext cx="360040" cy="22502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ffectLst/>
        </p:spPr>
      </p:cxnSp>
      <p:cxnSp>
        <p:nvCxnSpPr>
          <p:cNvPr id="345" name="Straight Connector 344"/>
          <p:cNvCxnSpPr/>
          <p:nvPr/>
        </p:nvCxnSpPr>
        <p:spPr bwMode="auto">
          <a:xfrm>
            <a:off x="4286968" y="2663915"/>
            <a:ext cx="540060" cy="18002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ffectLst/>
        </p:spPr>
      </p:cxnSp>
      <p:cxnSp>
        <p:nvCxnSpPr>
          <p:cNvPr id="346" name="Straight Connector 345"/>
          <p:cNvCxnSpPr/>
          <p:nvPr/>
        </p:nvCxnSpPr>
        <p:spPr bwMode="auto">
          <a:xfrm flipV="1">
            <a:off x="4466988" y="3248980"/>
            <a:ext cx="360040" cy="4500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ffectLst/>
        </p:spPr>
      </p:cxnSp>
      <p:cxnSp>
        <p:nvCxnSpPr>
          <p:cNvPr id="348" name="Straight Connector 347"/>
          <p:cNvCxnSpPr/>
          <p:nvPr/>
        </p:nvCxnSpPr>
        <p:spPr bwMode="auto">
          <a:xfrm flipH="1">
            <a:off x="7302303" y="2978950"/>
            <a:ext cx="810091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349" name="Freeform 348"/>
          <p:cNvSpPr/>
          <p:nvPr/>
        </p:nvSpPr>
        <p:spPr>
          <a:xfrm>
            <a:off x="7212293" y="2234556"/>
            <a:ext cx="1036056" cy="750480"/>
          </a:xfrm>
          <a:custGeom>
            <a:avLst/>
            <a:gdLst>
              <a:gd name="connsiteX0" fmla="*/ 0 w 408253"/>
              <a:gd name="connsiteY0" fmla="*/ 0 h 1434506"/>
              <a:gd name="connsiteX1" fmla="*/ 399802 w 408253"/>
              <a:gd name="connsiteY1" fmla="*/ 517363 h 1434506"/>
              <a:gd name="connsiteX2" fmla="*/ 282213 w 408253"/>
              <a:gd name="connsiteY2" fmla="*/ 1434506 h 1434506"/>
              <a:gd name="connsiteX0" fmla="*/ 0 w 402434"/>
              <a:gd name="connsiteY0" fmla="*/ 0 h 1721843"/>
              <a:gd name="connsiteX1" fmla="*/ 399802 w 402434"/>
              <a:gd name="connsiteY1" fmla="*/ 517363 h 1721843"/>
              <a:gd name="connsiteX2" fmla="*/ 183750 w 402434"/>
              <a:gd name="connsiteY2" fmla="*/ 1721843 h 1721843"/>
              <a:gd name="connsiteX0" fmla="*/ 0 w 459404"/>
              <a:gd name="connsiteY0" fmla="*/ 0 h 1721843"/>
              <a:gd name="connsiteX1" fmla="*/ 457238 w 459404"/>
              <a:gd name="connsiteY1" fmla="*/ 642292 h 1721843"/>
              <a:gd name="connsiteX2" fmla="*/ 183750 w 459404"/>
              <a:gd name="connsiteY2" fmla="*/ 1721843 h 1721843"/>
              <a:gd name="connsiteX0" fmla="*/ 0 w 410561"/>
              <a:gd name="connsiteY0" fmla="*/ 0 h 1721843"/>
              <a:gd name="connsiteX1" fmla="*/ 408007 w 410561"/>
              <a:gd name="connsiteY1" fmla="*/ 642292 h 1721843"/>
              <a:gd name="connsiteX2" fmla="*/ 183750 w 410561"/>
              <a:gd name="connsiteY2" fmla="*/ 1721843 h 1721843"/>
              <a:gd name="connsiteX0" fmla="*/ 0 w 411918"/>
              <a:gd name="connsiteY0" fmla="*/ 0 h 1721843"/>
              <a:gd name="connsiteX1" fmla="*/ 408007 w 411918"/>
              <a:gd name="connsiteY1" fmla="*/ 642292 h 1721843"/>
              <a:gd name="connsiteX2" fmla="*/ 183750 w 411918"/>
              <a:gd name="connsiteY2" fmla="*/ 1721843 h 1721843"/>
              <a:gd name="connsiteX0" fmla="*/ 0 w 413687"/>
              <a:gd name="connsiteY0" fmla="*/ 0 h 1584422"/>
              <a:gd name="connsiteX1" fmla="*/ 408007 w 413687"/>
              <a:gd name="connsiteY1" fmla="*/ 642292 h 1584422"/>
              <a:gd name="connsiteX2" fmla="*/ 249392 w 413687"/>
              <a:gd name="connsiteY2" fmla="*/ 1584422 h 1584422"/>
              <a:gd name="connsiteX0" fmla="*/ 0 w 412288"/>
              <a:gd name="connsiteY0" fmla="*/ 0 h 1584422"/>
              <a:gd name="connsiteX1" fmla="*/ 408007 w 412288"/>
              <a:gd name="connsiteY1" fmla="*/ 642292 h 1584422"/>
              <a:gd name="connsiteX2" fmla="*/ 224776 w 412288"/>
              <a:gd name="connsiteY2" fmla="*/ 1584422 h 1584422"/>
              <a:gd name="connsiteX0" fmla="*/ 1063448 w 1086698"/>
              <a:gd name="connsiteY0" fmla="*/ 171290 h 968659"/>
              <a:gd name="connsiteX1" fmla="*/ 183231 w 1086698"/>
              <a:gd name="connsiteY1" fmla="*/ 26529 h 968659"/>
              <a:gd name="connsiteX2" fmla="*/ 0 w 1086698"/>
              <a:gd name="connsiteY2" fmla="*/ 968659 h 968659"/>
              <a:gd name="connsiteX0" fmla="*/ 1063448 w 1104641"/>
              <a:gd name="connsiteY0" fmla="*/ 0 h 797369"/>
              <a:gd name="connsiteX1" fmla="*/ 626315 w 1104641"/>
              <a:gd name="connsiteY1" fmla="*/ 642292 h 797369"/>
              <a:gd name="connsiteX2" fmla="*/ 0 w 1104641"/>
              <a:gd name="connsiteY2" fmla="*/ 797369 h 797369"/>
              <a:gd name="connsiteX0" fmla="*/ 1063448 w 1063448"/>
              <a:gd name="connsiteY0" fmla="*/ 0 h 797369"/>
              <a:gd name="connsiteX1" fmla="*/ 626315 w 1063448"/>
              <a:gd name="connsiteY1" fmla="*/ 642292 h 797369"/>
              <a:gd name="connsiteX2" fmla="*/ 0 w 1063448"/>
              <a:gd name="connsiteY2" fmla="*/ 797369 h 797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63448" h="797369">
                <a:moveTo>
                  <a:pt x="1063448" y="0"/>
                </a:moveTo>
                <a:cubicBezTo>
                  <a:pt x="870595" y="364012"/>
                  <a:pt x="803556" y="509397"/>
                  <a:pt x="626315" y="642292"/>
                </a:cubicBezTo>
                <a:cubicBezTo>
                  <a:pt x="449074" y="775187"/>
                  <a:pt x="0" y="797369"/>
                  <a:pt x="0" y="797369"/>
                </a:cubicBezTo>
              </a:path>
            </a:pathLst>
          </a:custGeom>
          <a:ln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2638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IEEE 802 OmniRAN EC SG</a:t>
            </a:r>
            <a:br>
              <a:rPr lang="en-US" dirty="0" smtClean="0"/>
            </a:br>
            <a:r>
              <a:rPr lang="en-US" dirty="0" smtClean="0"/>
              <a:t>Results and Outlook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OmniRAN within the scope of IEEE 802, gaps and potential ways forward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err="1" smtClean="0"/>
              <a:t>ZigBee</a:t>
            </a:r>
            <a:r>
              <a:rPr lang="en-US" sz="2400" dirty="0" smtClean="0"/>
              <a:t> SEP2 Smart Grid Application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4000" dirty="0" smtClean="0"/>
              <a:t>Gaps to IEEE 802.3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ZigBee</a:t>
            </a:r>
            <a:r>
              <a:rPr lang="en-US" dirty="0" smtClean="0"/>
              <a:t> SEP2 requires support for network discovery and selection functions.</a:t>
            </a:r>
          </a:p>
          <a:p>
            <a:r>
              <a:rPr lang="en-US" dirty="0" smtClean="0"/>
              <a:t>IEEE 802.3 explicitly mentioned in the SEP2 specification as technology candidate does not provide network advertisement, network discovery and network selection functions like the IEEE 802 wireless interfaces.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978218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haul_multiple_RA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865736"/>
            <a:ext cx="6211013" cy="6019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SDN-based OmniRAN Use Cases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Scenario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2819400" y="2895600"/>
            <a:ext cx="1518780" cy="4572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10800000" flipV="1">
            <a:off x="2743200" y="3048000"/>
            <a:ext cx="1609344" cy="134112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16200000" flipH="1">
            <a:off x="4111752" y="3508249"/>
            <a:ext cx="768099" cy="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899124" y="1970055"/>
            <a:ext cx="30883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  <a:latin typeface="Arial Black" pitchFamily="34" charset="0"/>
              </a:rPr>
              <a:t> Centrally controlled configuration, from Core to Terminal, of heterogeneous IEEE 802 links</a:t>
            </a:r>
          </a:p>
          <a:p>
            <a:pPr>
              <a:buFont typeface="Arial" pitchFamily="34" charset="0"/>
              <a:buChar char="•"/>
            </a:pPr>
            <a:endParaRPr lang="en-US" dirty="0" smtClean="0">
              <a:solidFill>
                <a:schemeClr val="tx2"/>
              </a:solidFill>
              <a:latin typeface="Arial Black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  <a:latin typeface="Arial Black" pitchFamily="34" charset="0"/>
              </a:rPr>
              <a:t> Dynamic creation of data paths with dynamic reconfiguration and mapping to the terminal at  flow granularity</a:t>
            </a:r>
          </a:p>
          <a:p>
            <a:pPr>
              <a:buFont typeface="Arial" pitchFamily="34" charset="0"/>
              <a:buChar char="•"/>
            </a:pPr>
            <a:endParaRPr lang="en-US" dirty="0" smtClean="0">
              <a:solidFill>
                <a:schemeClr val="tx2"/>
              </a:solidFill>
              <a:latin typeface="Arial Black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  <a:latin typeface="Arial Black" pitchFamily="34" charset="0"/>
              </a:rPr>
              <a:t> Clean separation of data and control planes</a:t>
            </a:r>
            <a:endParaRPr lang="en-US" dirty="0">
              <a:solidFill>
                <a:schemeClr val="tx2"/>
              </a:solidFill>
              <a:latin typeface="Arial Black" pitchFamily="34" charset="0"/>
            </a:endParaRPr>
          </a:p>
        </p:txBody>
      </p:sp>
      <p:sp>
        <p:nvSpPr>
          <p:cNvPr id="24" name="Left Brace 23"/>
          <p:cNvSpPr/>
          <p:nvPr/>
        </p:nvSpPr>
        <p:spPr>
          <a:xfrm>
            <a:off x="5598500" y="1564990"/>
            <a:ext cx="300624" cy="3194900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200942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9" name="Straight Connector 408"/>
          <p:cNvCxnSpPr/>
          <p:nvPr/>
        </p:nvCxnSpPr>
        <p:spPr>
          <a:xfrm>
            <a:off x="914400" y="3934750"/>
            <a:ext cx="1380500" cy="0"/>
          </a:xfrm>
          <a:prstGeom prst="line">
            <a:avLst/>
          </a:prstGeom>
          <a:ln>
            <a:solidFill>
              <a:srgbClr val="595959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1" name="Rounded Rectangle 240"/>
          <p:cNvSpPr/>
          <p:nvPr/>
        </p:nvSpPr>
        <p:spPr>
          <a:xfrm>
            <a:off x="5408422" y="1496350"/>
            <a:ext cx="1641928" cy="467828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" name="Group 3"/>
          <p:cNvGrpSpPr/>
          <p:nvPr/>
        </p:nvGrpSpPr>
        <p:grpSpPr>
          <a:xfrm>
            <a:off x="228600" y="3332546"/>
            <a:ext cx="990600" cy="990600"/>
            <a:chOff x="381000" y="1962150"/>
            <a:chExt cx="990600" cy="990600"/>
          </a:xfrm>
        </p:grpSpPr>
        <p:sp>
          <p:nvSpPr>
            <p:cNvPr id="5" name="AutoShape 153"/>
            <p:cNvSpPr>
              <a:spLocks noChangeArrowheads="1"/>
            </p:cNvSpPr>
            <p:nvPr/>
          </p:nvSpPr>
          <p:spPr bwMode="auto">
            <a:xfrm>
              <a:off x="381000" y="1962150"/>
              <a:ext cx="990600" cy="990600"/>
            </a:xfrm>
            <a:prstGeom prst="flowChartAlternateProcess">
              <a:avLst/>
            </a:prstGeom>
            <a:solidFill>
              <a:srgbClr val="6DC0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t" anchorCtr="1"/>
            <a:lstStyle/>
            <a:p>
              <a:r>
                <a:rPr lang="en-US" sz="1600" b="1" dirty="0" smtClean="0">
                  <a:latin typeface="Arial" pitchFamily="34" charset="0"/>
                  <a:cs typeface="Arial" pitchFamily="34" charset="0"/>
                </a:rPr>
                <a:t>Terminal</a:t>
              </a:r>
              <a:endParaRPr lang="en-US" sz="1600" b="1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6" name="Picture 5" descr="MC900439836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09600" y="2286000"/>
              <a:ext cx="533400" cy="533400"/>
            </a:xfrm>
            <a:prstGeom prst="rect">
              <a:avLst/>
            </a:prstGeom>
          </p:spPr>
        </p:pic>
      </p:grpSp>
      <p:grpSp>
        <p:nvGrpSpPr>
          <p:cNvPr id="3" name="Group 40"/>
          <p:cNvGrpSpPr/>
          <p:nvPr/>
        </p:nvGrpSpPr>
        <p:grpSpPr>
          <a:xfrm>
            <a:off x="7543800" y="3015208"/>
            <a:ext cx="990600" cy="990600"/>
            <a:chOff x="5257800" y="4419600"/>
            <a:chExt cx="990600" cy="990600"/>
          </a:xfrm>
        </p:grpSpPr>
        <p:sp>
          <p:nvSpPr>
            <p:cNvPr id="49" name="Rounded Rectangle 48"/>
            <p:cNvSpPr/>
            <p:nvPr/>
          </p:nvSpPr>
          <p:spPr bwMode="auto">
            <a:xfrm>
              <a:off x="5257800" y="4419600"/>
              <a:ext cx="990600" cy="990600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5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grpSp>
          <p:nvGrpSpPr>
            <p:cNvPr id="4" name="Group 61"/>
            <p:cNvGrpSpPr/>
            <p:nvPr/>
          </p:nvGrpSpPr>
          <p:grpSpPr>
            <a:xfrm>
              <a:off x="5410201" y="4502656"/>
              <a:ext cx="609600" cy="450344"/>
              <a:chOff x="6324600" y="1828800"/>
              <a:chExt cx="917575" cy="677862"/>
            </a:xfrm>
          </p:grpSpPr>
          <p:grpSp>
            <p:nvGrpSpPr>
              <p:cNvPr id="7" name="Group 10"/>
              <p:cNvGrpSpPr>
                <a:grpSpLocks/>
              </p:cNvGrpSpPr>
              <p:nvPr/>
            </p:nvGrpSpPr>
            <p:grpSpPr bwMode="auto">
              <a:xfrm>
                <a:off x="6972300" y="1828800"/>
                <a:ext cx="269875" cy="460375"/>
                <a:chOff x="4120" y="2308"/>
                <a:chExt cx="305" cy="415"/>
              </a:xfrm>
            </p:grpSpPr>
            <p:sp>
              <p:nvSpPr>
                <p:cNvPr id="90" name="Freeform 11"/>
                <p:cNvSpPr>
                  <a:spLocks/>
                </p:cNvSpPr>
                <p:nvPr/>
              </p:nvSpPr>
              <p:spPr bwMode="auto">
                <a:xfrm flipH="1">
                  <a:off x="4378" y="2308"/>
                  <a:ext cx="47" cy="415"/>
                </a:xfrm>
                <a:custGeom>
                  <a:avLst/>
                  <a:gdLst/>
                  <a:ahLst/>
                  <a:cxnLst>
                    <a:cxn ang="0">
                      <a:pos x="90" y="546"/>
                    </a:cxn>
                    <a:cxn ang="0">
                      <a:pos x="0" y="432"/>
                    </a:cxn>
                    <a:cxn ang="0">
                      <a:pos x="0" y="0"/>
                    </a:cxn>
                    <a:cxn ang="0">
                      <a:pos x="84" y="42"/>
                    </a:cxn>
                    <a:cxn ang="0">
                      <a:pos x="90" y="546"/>
                    </a:cxn>
                  </a:cxnLst>
                  <a:rect l="0" t="0" r="r" b="b"/>
                  <a:pathLst>
                    <a:path w="90" h="546">
                      <a:moveTo>
                        <a:pt x="90" y="546"/>
                      </a:moveTo>
                      <a:lnTo>
                        <a:pt x="0" y="432"/>
                      </a:lnTo>
                      <a:lnTo>
                        <a:pt x="0" y="0"/>
                      </a:lnTo>
                      <a:lnTo>
                        <a:pt x="84" y="42"/>
                      </a:lnTo>
                      <a:lnTo>
                        <a:pt x="90" y="546"/>
                      </a:lnTo>
                      <a:close/>
                    </a:path>
                  </a:pathLst>
                </a:custGeom>
                <a:solidFill>
                  <a:srgbClr val="006699"/>
                </a:solidFill>
                <a:ln w="1588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050"/>
                </a:p>
              </p:txBody>
            </p:sp>
            <p:sp>
              <p:nvSpPr>
                <p:cNvPr id="91" name="Rectangle 12"/>
                <p:cNvSpPr>
                  <a:spLocks noChangeArrowheads="1"/>
                </p:cNvSpPr>
                <p:nvPr/>
              </p:nvSpPr>
              <p:spPr bwMode="auto">
                <a:xfrm flipH="1">
                  <a:off x="4127" y="2340"/>
                  <a:ext cx="255" cy="383"/>
                </a:xfrm>
                <a:prstGeom prst="rect">
                  <a:avLst/>
                </a:prstGeom>
                <a:solidFill>
                  <a:srgbClr val="0078AA"/>
                </a:solidFill>
                <a:ln w="1588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sz="1050"/>
                </a:p>
              </p:txBody>
            </p:sp>
            <p:sp>
              <p:nvSpPr>
                <p:cNvPr id="92" name="Oval 13"/>
                <p:cNvSpPr>
                  <a:spLocks noChangeArrowheads="1"/>
                </p:cNvSpPr>
                <p:nvPr/>
              </p:nvSpPr>
              <p:spPr bwMode="auto">
                <a:xfrm flipH="1">
                  <a:off x="4278" y="2390"/>
                  <a:ext cx="37" cy="36"/>
                </a:xfrm>
                <a:prstGeom prst="ellipse">
                  <a:avLst/>
                </a:prstGeom>
                <a:solidFill>
                  <a:srgbClr val="FFC9C9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050"/>
                </a:p>
              </p:txBody>
            </p:sp>
            <p:grpSp>
              <p:nvGrpSpPr>
                <p:cNvPr id="8" name="Group 14"/>
                <p:cNvGrpSpPr>
                  <a:grpSpLocks/>
                </p:cNvGrpSpPr>
                <p:nvPr/>
              </p:nvGrpSpPr>
              <p:grpSpPr bwMode="auto">
                <a:xfrm flipH="1">
                  <a:off x="4164" y="2500"/>
                  <a:ext cx="152" cy="109"/>
                  <a:chOff x="3216" y="2784"/>
                  <a:chExt cx="192" cy="144"/>
                </a:xfrm>
              </p:grpSpPr>
              <p:sp>
                <p:nvSpPr>
                  <p:cNvPr id="97" name="Line 15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784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050"/>
                  </a:p>
                </p:txBody>
              </p:sp>
              <p:sp>
                <p:nvSpPr>
                  <p:cNvPr id="98" name="Line 16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832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050"/>
                  </a:p>
                </p:txBody>
              </p:sp>
              <p:sp>
                <p:nvSpPr>
                  <p:cNvPr id="99" name="Line 17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880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050"/>
                  </a:p>
                </p:txBody>
              </p:sp>
              <p:sp>
                <p:nvSpPr>
                  <p:cNvPr id="100" name="Line 18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928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050"/>
                  </a:p>
                </p:txBody>
              </p:sp>
            </p:grpSp>
            <p:sp>
              <p:nvSpPr>
                <p:cNvPr id="94" name="Freeform 19"/>
                <p:cNvSpPr>
                  <a:spLocks/>
                </p:cNvSpPr>
                <p:nvPr/>
              </p:nvSpPr>
              <p:spPr bwMode="auto">
                <a:xfrm>
                  <a:off x="4120" y="2311"/>
                  <a:ext cx="301" cy="35"/>
                </a:xfrm>
                <a:custGeom>
                  <a:avLst/>
                  <a:gdLst/>
                  <a:ahLst/>
                  <a:cxnLst>
                    <a:cxn ang="0">
                      <a:pos x="259" y="35"/>
                    </a:cxn>
                    <a:cxn ang="0">
                      <a:pos x="0" y="35"/>
                    </a:cxn>
                    <a:cxn ang="0">
                      <a:pos x="81" y="0"/>
                    </a:cxn>
                    <a:cxn ang="0">
                      <a:pos x="301" y="0"/>
                    </a:cxn>
                    <a:cxn ang="0">
                      <a:pos x="259" y="35"/>
                    </a:cxn>
                  </a:cxnLst>
                  <a:rect l="0" t="0" r="r" b="b"/>
                  <a:pathLst>
                    <a:path w="301" h="35">
                      <a:moveTo>
                        <a:pt x="259" y="35"/>
                      </a:moveTo>
                      <a:lnTo>
                        <a:pt x="0" y="35"/>
                      </a:lnTo>
                      <a:lnTo>
                        <a:pt x="81" y="0"/>
                      </a:lnTo>
                      <a:lnTo>
                        <a:pt x="301" y="0"/>
                      </a:lnTo>
                      <a:lnTo>
                        <a:pt x="259" y="35"/>
                      </a:lnTo>
                      <a:close/>
                    </a:path>
                  </a:pathLst>
                </a:custGeom>
                <a:solidFill>
                  <a:srgbClr val="00B4FF"/>
                </a:solidFill>
                <a:ln w="1588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050"/>
                </a:p>
              </p:txBody>
            </p:sp>
            <p:sp>
              <p:nvSpPr>
                <p:cNvPr id="95" name="Oval 20"/>
                <p:cNvSpPr>
                  <a:spLocks noChangeArrowheads="1"/>
                </p:cNvSpPr>
                <p:nvPr/>
              </p:nvSpPr>
              <p:spPr bwMode="auto">
                <a:xfrm flipH="1">
                  <a:off x="4170" y="2386"/>
                  <a:ext cx="37" cy="36"/>
                </a:xfrm>
                <a:prstGeom prst="ellipse">
                  <a:avLst/>
                </a:prstGeom>
                <a:solidFill>
                  <a:srgbClr val="FFC9C9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050"/>
                </a:p>
              </p:txBody>
            </p:sp>
            <p:sp>
              <p:nvSpPr>
                <p:cNvPr id="96" name="Oval 21"/>
                <p:cNvSpPr>
                  <a:spLocks noChangeArrowheads="1"/>
                </p:cNvSpPr>
                <p:nvPr/>
              </p:nvSpPr>
              <p:spPr bwMode="auto">
                <a:xfrm flipH="1">
                  <a:off x="4224" y="2386"/>
                  <a:ext cx="37" cy="36"/>
                </a:xfrm>
                <a:prstGeom prst="ellipse">
                  <a:avLst/>
                </a:prstGeom>
                <a:solidFill>
                  <a:srgbClr val="CCFF33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050"/>
                </a:p>
              </p:txBody>
            </p:sp>
          </p:grpSp>
          <p:grpSp>
            <p:nvGrpSpPr>
              <p:cNvPr id="9" name="Group 22"/>
              <p:cNvGrpSpPr>
                <a:grpSpLocks/>
              </p:cNvGrpSpPr>
              <p:nvPr/>
            </p:nvGrpSpPr>
            <p:grpSpPr bwMode="auto">
              <a:xfrm>
                <a:off x="6756400" y="1901825"/>
                <a:ext cx="269875" cy="460375"/>
                <a:chOff x="4120" y="2308"/>
                <a:chExt cx="305" cy="415"/>
              </a:xfrm>
            </p:grpSpPr>
            <p:sp>
              <p:nvSpPr>
                <p:cNvPr id="79" name="Freeform 23"/>
                <p:cNvSpPr>
                  <a:spLocks/>
                </p:cNvSpPr>
                <p:nvPr/>
              </p:nvSpPr>
              <p:spPr bwMode="auto">
                <a:xfrm flipH="1">
                  <a:off x="4378" y="2308"/>
                  <a:ext cx="47" cy="415"/>
                </a:xfrm>
                <a:custGeom>
                  <a:avLst/>
                  <a:gdLst/>
                  <a:ahLst/>
                  <a:cxnLst>
                    <a:cxn ang="0">
                      <a:pos x="90" y="546"/>
                    </a:cxn>
                    <a:cxn ang="0">
                      <a:pos x="0" y="432"/>
                    </a:cxn>
                    <a:cxn ang="0">
                      <a:pos x="0" y="0"/>
                    </a:cxn>
                    <a:cxn ang="0">
                      <a:pos x="84" y="42"/>
                    </a:cxn>
                    <a:cxn ang="0">
                      <a:pos x="90" y="546"/>
                    </a:cxn>
                  </a:cxnLst>
                  <a:rect l="0" t="0" r="r" b="b"/>
                  <a:pathLst>
                    <a:path w="90" h="546">
                      <a:moveTo>
                        <a:pt x="90" y="546"/>
                      </a:moveTo>
                      <a:lnTo>
                        <a:pt x="0" y="432"/>
                      </a:lnTo>
                      <a:lnTo>
                        <a:pt x="0" y="0"/>
                      </a:lnTo>
                      <a:lnTo>
                        <a:pt x="84" y="42"/>
                      </a:lnTo>
                      <a:lnTo>
                        <a:pt x="90" y="546"/>
                      </a:lnTo>
                      <a:close/>
                    </a:path>
                  </a:pathLst>
                </a:custGeom>
                <a:solidFill>
                  <a:srgbClr val="006699"/>
                </a:solidFill>
                <a:ln w="1588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050"/>
                </a:p>
              </p:txBody>
            </p:sp>
            <p:sp>
              <p:nvSpPr>
                <p:cNvPr id="80" name="Rectangle 24"/>
                <p:cNvSpPr>
                  <a:spLocks noChangeArrowheads="1"/>
                </p:cNvSpPr>
                <p:nvPr/>
              </p:nvSpPr>
              <p:spPr bwMode="auto">
                <a:xfrm flipH="1">
                  <a:off x="4127" y="2340"/>
                  <a:ext cx="255" cy="383"/>
                </a:xfrm>
                <a:prstGeom prst="rect">
                  <a:avLst/>
                </a:prstGeom>
                <a:solidFill>
                  <a:srgbClr val="0078AA"/>
                </a:solidFill>
                <a:ln w="1588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sz="1050"/>
                </a:p>
              </p:txBody>
            </p:sp>
            <p:sp>
              <p:nvSpPr>
                <p:cNvPr id="81" name="Oval 25"/>
                <p:cNvSpPr>
                  <a:spLocks noChangeArrowheads="1"/>
                </p:cNvSpPr>
                <p:nvPr/>
              </p:nvSpPr>
              <p:spPr bwMode="auto">
                <a:xfrm flipH="1">
                  <a:off x="4278" y="2390"/>
                  <a:ext cx="37" cy="36"/>
                </a:xfrm>
                <a:prstGeom prst="ellipse">
                  <a:avLst/>
                </a:prstGeom>
                <a:solidFill>
                  <a:srgbClr val="FFC9C9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050"/>
                </a:p>
              </p:txBody>
            </p:sp>
            <p:grpSp>
              <p:nvGrpSpPr>
                <p:cNvPr id="10" name="Group 26"/>
                <p:cNvGrpSpPr>
                  <a:grpSpLocks/>
                </p:cNvGrpSpPr>
                <p:nvPr/>
              </p:nvGrpSpPr>
              <p:grpSpPr bwMode="auto">
                <a:xfrm flipH="1">
                  <a:off x="4164" y="2500"/>
                  <a:ext cx="152" cy="109"/>
                  <a:chOff x="3216" y="2784"/>
                  <a:chExt cx="192" cy="144"/>
                </a:xfrm>
              </p:grpSpPr>
              <p:sp>
                <p:nvSpPr>
                  <p:cNvPr id="86" name="Line 27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784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050"/>
                  </a:p>
                </p:txBody>
              </p:sp>
              <p:sp>
                <p:nvSpPr>
                  <p:cNvPr id="87" name="Line 28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832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050"/>
                  </a:p>
                </p:txBody>
              </p:sp>
              <p:sp>
                <p:nvSpPr>
                  <p:cNvPr id="88" name="Line 29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880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050"/>
                  </a:p>
                </p:txBody>
              </p:sp>
              <p:sp>
                <p:nvSpPr>
                  <p:cNvPr id="89" name="Line 30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928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050"/>
                  </a:p>
                </p:txBody>
              </p:sp>
            </p:grpSp>
            <p:sp>
              <p:nvSpPr>
                <p:cNvPr id="83" name="Freeform 31"/>
                <p:cNvSpPr>
                  <a:spLocks/>
                </p:cNvSpPr>
                <p:nvPr/>
              </p:nvSpPr>
              <p:spPr bwMode="auto">
                <a:xfrm>
                  <a:off x="4120" y="2311"/>
                  <a:ext cx="301" cy="35"/>
                </a:xfrm>
                <a:custGeom>
                  <a:avLst/>
                  <a:gdLst/>
                  <a:ahLst/>
                  <a:cxnLst>
                    <a:cxn ang="0">
                      <a:pos x="259" y="35"/>
                    </a:cxn>
                    <a:cxn ang="0">
                      <a:pos x="0" y="35"/>
                    </a:cxn>
                    <a:cxn ang="0">
                      <a:pos x="81" y="0"/>
                    </a:cxn>
                    <a:cxn ang="0">
                      <a:pos x="301" y="0"/>
                    </a:cxn>
                    <a:cxn ang="0">
                      <a:pos x="259" y="35"/>
                    </a:cxn>
                  </a:cxnLst>
                  <a:rect l="0" t="0" r="r" b="b"/>
                  <a:pathLst>
                    <a:path w="301" h="35">
                      <a:moveTo>
                        <a:pt x="259" y="35"/>
                      </a:moveTo>
                      <a:lnTo>
                        <a:pt x="0" y="35"/>
                      </a:lnTo>
                      <a:lnTo>
                        <a:pt x="81" y="0"/>
                      </a:lnTo>
                      <a:lnTo>
                        <a:pt x="301" y="0"/>
                      </a:lnTo>
                      <a:lnTo>
                        <a:pt x="259" y="35"/>
                      </a:lnTo>
                      <a:close/>
                    </a:path>
                  </a:pathLst>
                </a:custGeom>
                <a:solidFill>
                  <a:srgbClr val="00B4FF"/>
                </a:solidFill>
                <a:ln w="1588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050"/>
                </a:p>
              </p:txBody>
            </p:sp>
            <p:sp>
              <p:nvSpPr>
                <p:cNvPr id="84" name="Oval 32"/>
                <p:cNvSpPr>
                  <a:spLocks noChangeArrowheads="1"/>
                </p:cNvSpPr>
                <p:nvPr/>
              </p:nvSpPr>
              <p:spPr bwMode="auto">
                <a:xfrm flipH="1">
                  <a:off x="4170" y="2386"/>
                  <a:ext cx="37" cy="36"/>
                </a:xfrm>
                <a:prstGeom prst="ellipse">
                  <a:avLst/>
                </a:prstGeom>
                <a:solidFill>
                  <a:srgbClr val="FFC9C9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050"/>
                </a:p>
              </p:txBody>
            </p:sp>
            <p:sp>
              <p:nvSpPr>
                <p:cNvPr id="85" name="Oval 33"/>
                <p:cNvSpPr>
                  <a:spLocks noChangeArrowheads="1"/>
                </p:cNvSpPr>
                <p:nvPr/>
              </p:nvSpPr>
              <p:spPr bwMode="auto">
                <a:xfrm flipH="1">
                  <a:off x="4224" y="2386"/>
                  <a:ext cx="37" cy="36"/>
                </a:xfrm>
                <a:prstGeom prst="ellipse">
                  <a:avLst/>
                </a:prstGeom>
                <a:solidFill>
                  <a:srgbClr val="CCFF33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050"/>
                </a:p>
              </p:txBody>
            </p:sp>
          </p:grpSp>
          <p:grpSp>
            <p:nvGrpSpPr>
              <p:cNvPr id="11" name="Group 34"/>
              <p:cNvGrpSpPr>
                <a:grpSpLocks/>
              </p:cNvGrpSpPr>
              <p:nvPr/>
            </p:nvGrpSpPr>
            <p:grpSpPr bwMode="auto">
              <a:xfrm>
                <a:off x="6540500" y="1973262"/>
                <a:ext cx="269875" cy="460375"/>
                <a:chOff x="4120" y="2308"/>
                <a:chExt cx="305" cy="415"/>
              </a:xfrm>
            </p:grpSpPr>
            <p:sp>
              <p:nvSpPr>
                <p:cNvPr id="68" name="Freeform 35"/>
                <p:cNvSpPr>
                  <a:spLocks/>
                </p:cNvSpPr>
                <p:nvPr/>
              </p:nvSpPr>
              <p:spPr bwMode="auto">
                <a:xfrm flipH="1">
                  <a:off x="4378" y="2308"/>
                  <a:ext cx="47" cy="415"/>
                </a:xfrm>
                <a:custGeom>
                  <a:avLst/>
                  <a:gdLst/>
                  <a:ahLst/>
                  <a:cxnLst>
                    <a:cxn ang="0">
                      <a:pos x="90" y="546"/>
                    </a:cxn>
                    <a:cxn ang="0">
                      <a:pos x="0" y="432"/>
                    </a:cxn>
                    <a:cxn ang="0">
                      <a:pos x="0" y="0"/>
                    </a:cxn>
                    <a:cxn ang="0">
                      <a:pos x="84" y="42"/>
                    </a:cxn>
                    <a:cxn ang="0">
                      <a:pos x="90" y="546"/>
                    </a:cxn>
                  </a:cxnLst>
                  <a:rect l="0" t="0" r="r" b="b"/>
                  <a:pathLst>
                    <a:path w="90" h="546">
                      <a:moveTo>
                        <a:pt x="90" y="546"/>
                      </a:moveTo>
                      <a:lnTo>
                        <a:pt x="0" y="432"/>
                      </a:lnTo>
                      <a:lnTo>
                        <a:pt x="0" y="0"/>
                      </a:lnTo>
                      <a:lnTo>
                        <a:pt x="84" y="42"/>
                      </a:lnTo>
                      <a:lnTo>
                        <a:pt x="90" y="546"/>
                      </a:lnTo>
                      <a:close/>
                    </a:path>
                  </a:pathLst>
                </a:custGeom>
                <a:solidFill>
                  <a:srgbClr val="006699"/>
                </a:solidFill>
                <a:ln w="1588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050"/>
                </a:p>
              </p:txBody>
            </p:sp>
            <p:sp>
              <p:nvSpPr>
                <p:cNvPr id="69" name="Rectangle 36"/>
                <p:cNvSpPr>
                  <a:spLocks noChangeArrowheads="1"/>
                </p:cNvSpPr>
                <p:nvPr/>
              </p:nvSpPr>
              <p:spPr bwMode="auto">
                <a:xfrm flipH="1">
                  <a:off x="4127" y="2340"/>
                  <a:ext cx="255" cy="383"/>
                </a:xfrm>
                <a:prstGeom prst="rect">
                  <a:avLst/>
                </a:prstGeom>
                <a:solidFill>
                  <a:srgbClr val="0078AA"/>
                </a:solidFill>
                <a:ln w="1588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sz="1050"/>
                </a:p>
              </p:txBody>
            </p:sp>
            <p:sp>
              <p:nvSpPr>
                <p:cNvPr id="70" name="Oval 37"/>
                <p:cNvSpPr>
                  <a:spLocks noChangeArrowheads="1"/>
                </p:cNvSpPr>
                <p:nvPr/>
              </p:nvSpPr>
              <p:spPr bwMode="auto">
                <a:xfrm flipH="1">
                  <a:off x="4278" y="2390"/>
                  <a:ext cx="37" cy="36"/>
                </a:xfrm>
                <a:prstGeom prst="ellipse">
                  <a:avLst/>
                </a:prstGeom>
                <a:solidFill>
                  <a:srgbClr val="FFC9C9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050"/>
                </a:p>
              </p:txBody>
            </p:sp>
            <p:grpSp>
              <p:nvGrpSpPr>
                <p:cNvPr id="12" name="Group 38"/>
                <p:cNvGrpSpPr>
                  <a:grpSpLocks/>
                </p:cNvGrpSpPr>
                <p:nvPr/>
              </p:nvGrpSpPr>
              <p:grpSpPr bwMode="auto">
                <a:xfrm flipH="1">
                  <a:off x="4164" y="2500"/>
                  <a:ext cx="152" cy="109"/>
                  <a:chOff x="3216" y="2784"/>
                  <a:chExt cx="192" cy="144"/>
                </a:xfrm>
              </p:grpSpPr>
              <p:sp>
                <p:nvSpPr>
                  <p:cNvPr id="75" name="Line 39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784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050"/>
                  </a:p>
                </p:txBody>
              </p:sp>
              <p:sp>
                <p:nvSpPr>
                  <p:cNvPr id="76" name="Line 40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832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050"/>
                  </a:p>
                </p:txBody>
              </p:sp>
              <p:sp>
                <p:nvSpPr>
                  <p:cNvPr id="77" name="Line 41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880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050"/>
                  </a:p>
                </p:txBody>
              </p:sp>
              <p:sp>
                <p:nvSpPr>
                  <p:cNvPr id="78" name="Line 42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928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050"/>
                  </a:p>
                </p:txBody>
              </p:sp>
            </p:grpSp>
            <p:sp>
              <p:nvSpPr>
                <p:cNvPr id="72" name="Freeform 43"/>
                <p:cNvSpPr>
                  <a:spLocks/>
                </p:cNvSpPr>
                <p:nvPr/>
              </p:nvSpPr>
              <p:spPr bwMode="auto">
                <a:xfrm>
                  <a:off x="4120" y="2311"/>
                  <a:ext cx="301" cy="35"/>
                </a:xfrm>
                <a:custGeom>
                  <a:avLst/>
                  <a:gdLst/>
                  <a:ahLst/>
                  <a:cxnLst>
                    <a:cxn ang="0">
                      <a:pos x="259" y="35"/>
                    </a:cxn>
                    <a:cxn ang="0">
                      <a:pos x="0" y="35"/>
                    </a:cxn>
                    <a:cxn ang="0">
                      <a:pos x="81" y="0"/>
                    </a:cxn>
                    <a:cxn ang="0">
                      <a:pos x="301" y="0"/>
                    </a:cxn>
                    <a:cxn ang="0">
                      <a:pos x="259" y="35"/>
                    </a:cxn>
                  </a:cxnLst>
                  <a:rect l="0" t="0" r="r" b="b"/>
                  <a:pathLst>
                    <a:path w="301" h="35">
                      <a:moveTo>
                        <a:pt x="259" y="35"/>
                      </a:moveTo>
                      <a:lnTo>
                        <a:pt x="0" y="35"/>
                      </a:lnTo>
                      <a:lnTo>
                        <a:pt x="81" y="0"/>
                      </a:lnTo>
                      <a:lnTo>
                        <a:pt x="301" y="0"/>
                      </a:lnTo>
                      <a:lnTo>
                        <a:pt x="259" y="35"/>
                      </a:lnTo>
                      <a:close/>
                    </a:path>
                  </a:pathLst>
                </a:custGeom>
                <a:solidFill>
                  <a:srgbClr val="00B4FF"/>
                </a:solidFill>
                <a:ln w="1588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050"/>
                </a:p>
              </p:txBody>
            </p:sp>
            <p:sp>
              <p:nvSpPr>
                <p:cNvPr id="73" name="Oval 44"/>
                <p:cNvSpPr>
                  <a:spLocks noChangeArrowheads="1"/>
                </p:cNvSpPr>
                <p:nvPr/>
              </p:nvSpPr>
              <p:spPr bwMode="auto">
                <a:xfrm flipH="1">
                  <a:off x="4170" y="2386"/>
                  <a:ext cx="37" cy="36"/>
                </a:xfrm>
                <a:prstGeom prst="ellipse">
                  <a:avLst/>
                </a:prstGeom>
                <a:solidFill>
                  <a:srgbClr val="FFC9C9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050"/>
                </a:p>
              </p:txBody>
            </p:sp>
            <p:sp>
              <p:nvSpPr>
                <p:cNvPr id="74" name="Oval 45"/>
                <p:cNvSpPr>
                  <a:spLocks noChangeArrowheads="1"/>
                </p:cNvSpPr>
                <p:nvPr/>
              </p:nvSpPr>
              <p:spPr bwMode="auto">
                <a:xfrm flipH="1">
                  <a:off x="4224" y="2386"/>
                  <a:ext cx="37" cy="36"/>
                </a:xfrm>
                <a:prstGeom prst="ellipse">
                  <a:avLst/>
                </a:prstGeom>
                <a:solidFill>
                  <a:srgbClr val="CCFF33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050"/>
                </a:p>
              </p:txBody>
            </p:sp>
          </p:grpSp>
          <p:grpSp>
            <p:nvGrpSpPr>
              <p:cNvPr id="13" name="Group 618"/>
              <p:cNvGrpSpPr>
                <a:grpSpLocks/>
              </p:cNvGrpSpPr>
              <p:nvPr/>
            </p:nvGrpSpPr>
            <p:grpSpPr bwMode="auto">
              <a:xfrm>
                <a:off x="6324600" y="2046287"/>
                <a:ext cx="269875" cy="460375"/>
                <a:chOff x="4120" y="2308"/>
                <a:chExt cx="305" cy="415"/>
              </a:xfrm>
            </p:grpSpPr>
            <p:sp>
              <p:nvSpPr>
                <p:cNvPr id="57" name="Freeform 619"/>
                <p:cNvSpPr>
                  <a:spLocks/>
                </p:cNvSpPr>
                <p:nvPr/>
              </p:nvSpPr>
              <p:spPr bwMode="auto">
                <a:xfrm flipH="1">
                  <a:off x="4378" y="2308"/>
                  <a:ext cx="47" cy="415"/>
                </a:xfrm>
                <a:custGeom>
                  <a:avLst/>
                  <a:gdLst/>
                  <a:ahLst/>
                  <a:cxnLst>
                    <a:cxn ang="0">
                      <a:pos x="90" y="546"/>
                    </a:cxn>
                    <a:cxn ang="0">
                      <a:pos x="0" y="432"/>
                    </a:cxn>
                    <a:cxn ang="0">
                      <a:pos x="0" y="0"/>
                    </a:cxn>
                    <a:cxn ang="0">
                      <a:pos x="84" y="42"/>
                    </a:cxn>
                    <a:cxn ang="0">
                      <a:pos x="90" y="546"/>
                    </a:cxn>
                  </a:cxnLst>
                  <a:rect l="0" t="0" r="r" b="b"/>
                  <a:pathLst>
                    <a:path w="90" h="546">
                      <a:moveTo>
                        <a:pt x="90" y="546"/>
                      </a:moveTo>
                      <a:lnTo>
                        <a:pt x="0" y="432"/>
                      </a:lnTo>
                      <a:lnTo>
                        <a:pt x="0" y="0"/>
                      </a:lnTo>
                      <a:lnTo>
                        <a:pt x="84" y="42"/>
                      </a:lnTo>
                      <a:lnTo>
                        <a:pt x="90" y="546"/>
                      </a:lnTo>
                      <a:close/>
                    </a:path>
                  </a:pathLst>
                </a:custGeom>
                <a:solidFill>
                  <a:srgbClr val="006699"/>
                </a:solidFill>
                <a:ln w="1588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050"/>
                </a:p>
              </p:txBody>
            </p:sp>
            <p:sp>
              <p:nvSpPr>
                <p:cNvPr id="58" name="Rectangle 620"/>
                <p:cNvSpPr>
                  <a:spLocks noChangeArrowheads="1"/>
                </p:cNvSpPr>
                <p:nvPr/>
              </p:nvSpPr>
              <p:spPr bwMode="auto">
                <a:xfrm flipH="1">
                  <a:off x="4127" y="2340"/>
                  <a:ext cx="255" cy="383"/>
                </a:xfrm>
                <a:prstGeom prst="rect">
                  <a:avLst/>
                </a:prstGeom>
                <a:solidFill>
                  <a:srgbClr val="0078AA"/>
                </a:solidFill>
                <a:ln w="1588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sz="1050"/>
                </a:p>
              </p:txBody>
            </p:sp>
            <p:sp>
              <p:nvSpPr>
                <p:cNvPr id="59" name="Oval 621"/>
                <p:cNvSpPr>
                  <a:spLocks noChangeArrowheads="1"/>
                </p:cNvSpPr>
                <p:nvPr/>
              </p:nvSpPr>
              <p:spPr bwMode="auto">
                <a:xfrm flipH="1">
                  <a:off x="4278" y="2390"/>
                  <a:ext cx="37" cy="36"/>
                </a:xfrm>
                <a:prstGeom prst="ellipse">
                  <a:avLst/>
                </a:prstGeom>
                <a:solidFill>
                  <a:srgbClr val="FFC9C9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050"/>
                </a:p>
              </p:txBody>
            </p:sp>
            <p:grpSp>
              <p:nvGrpSpPr>
                <p:cNvPr id="14" name="Group 622"/>
                <p:cNvGrpSpPr>
                  <a:grpSpLocks/>
                </p:cNvGrpSpPr>
                <p:nvPr/>
              </p:nvGrpSpPr>
              <p:grpSpPr bwMode="auto">
                <a:xfrm flipH="1">
                  <a:off x="4164" y="2500"/>
                  <a:ext cx="152" cy="109"/>
                  <a:chOff x="3216" y="2784"/>
                  <a:chExt cx="192" cy="144"/>
                </a:xfrm>
              </p:grpSpPr>
              <p:sp>
                <p:nvSpPr>
                  <p:cNvPr id="64" name="Line 623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784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050"/>
                  </a:p>
                </p:txBody>
              </p:sp>
              <p:sp>
                <p:nvSpPr>
                  <p:cNvPr id="65" name="Line 624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832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050"/>
                  </a:p>
                </p:txBody>
              </p:sp>
              <p:sp>
                <p:nvSpPr>
                  <p:cNvPr id="66" name="Line 625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880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050"/>
                  </a:p>
                </p:txBody>
              </p:sp>
              <p:sp>
                <p:nvSpPr>
                  <p:cNvPr id="67" name="Line 626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928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050"/>
                  </a:p>
                </p:txBody>
              </p:sp>
            </p:grpSp>
            <p:sp>
              <p:nvSpPr>
                <p:cNvPr id="61" name="Freeform 627"/>
                <p:cNvSpPr>
                  <a:spLocks/>
                </p:cNvSpPr>
                <p:nvPr/>
              </p:nvSpPr>
              <p:spPr bwMode="auto">
                <a:xfrm>
                  <a:off x="4120" y="2311"/>
                  <a:ext cx="301" cy="35"/>
                </a:xfrm>
                <a:custGeom>
                  <a:avLst/>
                  <a:gdLst/>
                  <a:ahLst/>
                  <a:cxnLst>
                    <a:cxn ang="0">
                      <a:pos x="259" y="35"/>
                    </a:cxn>
                    <a:cxn ang="0">
                      <a:pos x="0" y="35"/>
                    </a:cxn>
                    <a:cxn ang="0">
                      <a:pos x="81" y="0"/>
                    </a:cxn>
                    <a:cxn ang="0">
                      <a:pos x="301" y="0"/>
                    </a:cxn>
                    <a:cxn ang="0">
                      <a:pos x="259" y="35"/>
                    </a:cxn>
                  </a:cxnLst>
                  <a:rect l="0" t="0" r="r" b="b"/>
                  <a:pathLst>
                    <a:path w="301" h="35">
                      <a:moveTo>
                        <a:pt x="259" y="35"/>
                      </a:moveTo>
                      <a:lnTo>
                        <a:pt x="0" y="35"/>
                      </a:lnTo>
                      <a:lnTo>
                        <a:pt x="81" y="0"/>
                      </a:lnTo>
                      <a:lnTo>
                        <a:pt x="301" y="0"/>
                      </a:lnTo>
                      <a:lnTo>
                        <a:pt x="259" y="35"/>
                      </a:lnTo>
                      <a:close/>
                    </a:path>
                  </a:pathLst>
                </a:custGeom>
                <a:solidFill>
                  <a:srgbClr val="00B4FF"/>
                </a:solidFill>
                <a:ln w="1588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050"/>
                </a:p>
              </p:txBody>
            </p:sp>
            <p:sp>
              <p:nvSpPr>
                <p:cNvPr id="62" name="Oval 628"/>
                <p:cNvSpPr>
                  <a:spLocks noChangeArrowheads="1"/>
                </p:cNvSpPr>
                <p:nvPr/>
              </p:nvSpPr>
              <p:spPr bwMode="auto">
                <a:xfrm flipH="1">
                  <a:off x="4170" y="2386"/>
                  <a:ext cx="37" cy="36"/>
                </a:xfrm>
                <a:prstGeom prst="ellipse">
                  <a:avLst/>
                </a:prstGeom>
                <a:solidFill>
                  <a:srgbClr val="FFC9C9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050"/>
                </a:p>
              </p:txBody>
            </p:sp>
            <p:sp>
              <p:nvSpPr>
                <p:cNvPr id="63" name="Oval 629"/>
                <p:cNvSpPr>
                  <a:spLocks noChangeArrowheads="1"/>
                </p:cNvSpPr>
                <p:nvPr/>
              </p:nvSpPr>
              <p:spPr bwMode="auto">
                <a:xfrm flipH="1">
                  <a:off x="4224" y="2386"/>
                  <a:ext cx="37" cy="36"/>
                </a:xfrm>
                <a:prstGeom prst="ellipse">
                  <a:avLst/>
                </a:prstGeom>
                <a:solidFill>
                  <a:srgbClr val="CCFF33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050"/>
                </a:p>
              </p:txBody>
            </p:sp>
          </p:grpSp>
        </p:grpSp>
        <p:graphicFrame>
          <p:nvGraphicFramePr>
            <p:cNvPr id="51" name="Object 15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5341951" y="4939236"/>
            <a:ext cx="798445" cy="429931"/>
          </p:xfrm>
          <a:graphic>
            <a:graphicData uri="http://schemas.openxmlformats.org/presentationml/2006/ole">
              <p:oleObj spid="_x0000_s44034" name="Clip" r:id="rId5" imgW="5761038" imgH="3224213" progId="">
                <p:embed/>
              </p:oleObj>
            </a:graphicData>
          </a:graphic>
        </p:graphicFrame>
        <p:sp>
          <p:nvSpPr>
            <p:cNvPr id="52" name="Text Box 16"/>
            <p:cNvSpPr txBox="1">
              <a:spLocks noChangeArrowheads="1"/>
            </p:cNvSpPr>
            <p:nvPr/>
          </p:nvSpPr>
          <p:spPr bwMode="auto">
            <a:xfrm>
              <a:off x="5428250" y="5001446"/>
              <a:ext cx="637242" cy="253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sz="1050" dirty="0" smtClean="0">
                  <a:latin typeface="Arial" pitchFamily="34" charset="0"/>
                  <a:ea typeface="ＭＳ Ｐゴシック" pitchFamily="34" charset="-128"/>
                  <a:cs typeface="Arial" pitchFamily="34" charset="0"/>
                </a:rPr>
                <a:t>Internet</a:t>
              </a:r>
              <a:endParaRPr lang="en-US" sz="1050" dirty="0">
                <a:latin typeface="Arial" pitchFamily="34" charset="0"/>
                <a:ea typeface="ＭＳ Ｐゴシック" pitchFamily="34" charset="-128"/>
                <a:cs typeface="Arial" pitchFamily="34" charset="0"/>
              </a:endParaRPr>
            </a:p>
          </p:txBody>
        </p:sp>
      </p:grpSp>
      <p:grpSp>
        <p:nvGrpSpPr>
          <p:cNvPr id="15" name="Group 44"/>
          <p:cNvGrpSpPr/>
          <p:nvPr/>
        </p:nvGrpSpPr>
        <p:grpSpPr>
          <a:xfrm>
            <a:off x="5750847" y="1953550"/>
            <a:ext cx="990600" cy="997003"/>
            <a:chOff x="5245100" y="2133600"/>
            <a:chExt cx="990600" cy="997003"/>
          </a:xfrm>
        </p:grpSpPr>
        <p:sp>
          <p:nvSpPr>
            <p:cNvPr id="189" name="AutoShape 154"/>
            <p:cNvSpPr>
              <a:spLocks noChangeArrowheads="1"/>
            </p:cNvSpPr>
            <p:nvPr/>
          </p:nvSpPr>
          <p:spPr bwMode="auto">
            <a:xfrm>
              <a:off x="5245100" y="2140003"/>
              <a:ext cx="990600" cy="990600"/>
            </a:xfrm>
            <a:prstGeom prst="flowChartAlternateProcess">
              <a:avLst/>
            </a:prstGeom>
            <a:solidFill>
              <a:srgbClr val="8BB2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anchor="ctr"/>
            <a:lstStyle/>
            <a:p>
              <a:endParaRPr lang="en-US" sz="1600" b="1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90" name="Picture 157"/>
            <p:cNvPicPr>
              <a:picLocks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5578475" y="2830565"/>
              <a:ext cx="352425" cy="22383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</p:pic>
        <p:sp>
          <p:nvSpPr>
            <p:cNvPr id="191" name="Rectangle 188"/>
            <p:cNvSpPr>
              <a:spLocks noChangeArrowheads="1"/>
            </p:cNvSpPr>
            <p:nvPr/>
          </p:nvSpPr>
          <p:spPr bwMode="auto">
            <a:xfrm>
              <a:off x="5316537" y="2133600"/>
              <a:ext cx="855663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Ctr="1"/>
            <a:lstStyle/>
            <a:p>
              <a:pPr algn="ctr" eaLnBrk="0" hangingPunct="0">
                <a:lnSpc>
                  <a:spcPct val="90000"/>
                </a:lnSpc>
                <a:spcBef>
                  <a:spcPct val="0"/>
                </a:spcBef>
              </a:pPr>
              <a:r>
                <a:rPr lang="de-DE" sz="1100" b="1" dirty="0" smtClean="0">
                  <a:latin typeface="Arial" pitchFamily="34" charset="0"/>
                  <a:cs typeface="Arial" pitchFamily="34" charset="0"/>
                </a:rPr>
                <a:t>Core</a:t>
              </a:r>
            </a:p>
            <a:p>
              <a:pPr algn="ctr" eaLnBrk="0" hangingPunct="0">
                <a:lnSpc>
                  <a:spcPct val="90000"/>
                </a:lnSpc>
                <a:spcBef>
                  <a:spcPct val="0"/>
                </a:spcBef>
              </a:pPr>
              <a:r>
                <a:rPr lang="de-DE" sz="1100" b="1" dirty="0" smtClean="0">
                  <a:latin typeface="Arial" pitchFamily="34" charset="0"/>
                  <a:cs typeface="Arial" pitchFamily="34" charset="0"/>
                </a:rPr>
                <a:t>Operator A</a:t>
              </a:r>
              <a:endParaRPr lang="en-US" sz="1100" b="1" dirty="0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6" name="Group 191"/>
            <p:cNvGrpSpPr/>
            <p:nvPr/>
          </p:nvGrpSpPr>
          <p:grpSpPr>
            <a:xfrm>
              <a:off x="5450810" y="2438399"/>
              <a:ext cx="568990" cy="358909"/>
              <a:chOff x="7481888" y="3079208"/>
              <a:chExt cx="595312" cy="425992"/>
            </a:xfrm>
          </p:grpSpPr>
          <p:sp>
            <p:nvSpPr>
              <p:cNvPr id="193" name="Freeform 14"/>
              <p:cNvSpPr>
                <a:spLocks/>
              </p:cNvSpPr>
              <p:nvPr/>
            </p:nvSpPr>
            <p:spPr bwMode="auto">
              <a:xfrm>
                <a:off x="7641802" y="3429946"/>
                <a:ext cx="327892" cy="7525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90"/>
                  </a:cxn>
                  <a:cxn ang="0">
                    <a:pos x="499" y="90"/>
                  </a:cxn>
                  <a:cxn ang="0">
                    <a:pos x="499" y="0"/>
                  </a:cxn>
                </a:cxnLst>
                <a:rect l="0" t="0" r="r" b="b"/>
                <a:pathLst>
                  <a:path w="499" h="90">
                    <a:moveTo>
                      <a:pt x="0" y="0"/>
                    </a:moveTo>
                    <a:lnTo>
                      <a:pt x="0" y="90"/>
                    </a:lnTo>
                    <a:lnTo>
                      <a:pt x="499" y="90"/>
                    </a:lnTo>
                    <a:lnTo>
                      <a:pt x="499" y="0"/>
                    </a:lnTo>
                  </a:path>
                </a:pathLst>
              </a:custGeom>
              <a:noFill/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lIns="0" tIns="0"/>
              <a:lstStyle/>
              <a:p>
                <a:endParaRPr lang="en-US"/>
              </a:p>
            </p:txBody>
          </p:sp>
          <p:sp>
            <p:nvSpPr>
              <p:cNvPr id="194" name="AutoShape 22"/>
              <p:cNvSpPr>
                <a:spLocks noChangeArrowheads="1"/>
              </p:cNvSpPr>
              <p:nvPr/>
            </p:nvSpPr>
            <p:spPr bwMode="auto">
              <a:xfrm>
                <a:off x="7481888" y="3167900"/>
                <a:ext cx="305047" cy="276827"/>
              </a:xfrm>
              <a:prstGeom prst="can">
                <a:avLst>
                  <a:gd name="adj" fmla="val 25000"/>
                </a:avLst>
              </a:prstGeom>
              <a:solidFill>
                <a:srgbClr val="6699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sz="1600">
                  <a:ea typeface="ＭＳ Ｐゴシック" pitchFamily="34" charset="-128"/>
                </a:endParaRPr>
              </a:p>
            </p:txBody>
          </p:sp>
          <p:grpSp>
            <p:nvGrpSpPr>
              <p:cNvPr id="17" name="Group 122"/>
              <p:cNvGrpSpPr>
                <a:grpSpLocks/>
              </p:cNvGrpSpPr>
              <p:nvPr/>
            </p:nvGrpSpPr>
            <p:grpSpPr bwMode="auto">
              <a:xfrm>
                <a:off x="7848751" y="3079208"/>
                <a:ext cx="228449" cy="389708"/>
                <a:chOff x="4120" y="2308"/>
                <a:chExt cx="305" cy="415"/>
              </a:xfrm>
            </p:grpSpPr>
            <p:sp>
              <p:nvSpPr>
                <p:cNvPr id="196" name="Freeform 123"/>
                <p:cNvSpPr>
                  <a:spLocks/>
                </p:cNvSpPr>
                <p:nvPr/>
              </p:nvSpPr>
              <p:spPr bwMode="auto">
                <a:xfrm flipH="1">
                  <a:off x="4378" y="2308"/>
                  <a:ext cx="47" cy="415"/>
                </a:xfrm>
                <a:custGeom>
                  <a:avLst/>
                  <a:gdLst/>
                  <a:ahLst/>
                  <a:cxnLst>
                    <a:cxn ang="0">
                      <a:pos x="90" y="546"/>
                    </a:cxn>
                    <a:cxn ang="0">
                      <a:pos x="0" y="432"/>
                    </a:cxn>
                    <a:cxn ang="0">
                      <a:pos x="0" y="0"/>
                    </a:cxn>
                    <a:cxn ang="0">
                      <a:pos x="84" y="42"/>
                    </a:cxn>
                    <a:cxn ang="0">
                      <a:pos x="90" y="546"/>
                    </a:cxn>
                  </a:cxnLst>
                  <a:rect l="0" t="0" r="r" b="b"/>
                  <a:pathLst>
                    <a:path w="90" h="546">
                      <a:moveTo>
                        <a:pt x="90" y="546"/>
                      </a:moveTo>
                      <a:lnTo>
                        <a:pt x="0" y="432"/>
                      </a:lnTo>
                      <a:lnTo>
                        <a:pt x="0" y="0"/>
                      </a:lnTo>
                      <a:lnTo>
                        <a:pt x="84" y="42"/>
                      </a:lnTo>
                      <a:lnTo>
                        <a:pt x="90" y="546"/>
                      </a:lnTo>
                      <a:close/>
                    </a:path>
                  </a:pathLst>
                </a:custGeom>
                <a:solidFill>
                  <a:srgbClr val="006699"/>
                </a:solidFill>
                <a:ln w="1588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7" name="Rectangle 124"/>
                <p:cNvSpPr>
                  <a:spLocks noChangeArrowheads="1"/>
                </p:cNvSpPr>
                <p:nvPr/>
              </p:nvSpPr>
              <p:spPr bwMode="auto">
                <a:xfrm flipH="1">
                  <a:off x="4127" y="2340"/>
                  <a:ext cx="255" cy="383"/>
                </a:xfrm>
                <a:prstGeom prst="rect">
                  <a:avLst/>
                </a:prstGeom>
                <a:solidFill>
                  <a:srgbClr val="0078AA"/>
                </a:solidFill>
                <a:ln w="1588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8" name="Oval 125"/>
                <p:cNvSpPr>
                  <a:spLocks noChangeArrowheads="1"/>
                </p:cNvSpPr>
                <p:nvPr/>
              </p:nvSpPr>
              <p:spPr bwMode="auto">
                <a:xfrm flipH="1">
                  <a:off x="4278" y="2390"/>
                  <a:ext cx="37" cy="36"/>
                </a:xfrm>
                <a:prstGeom prst="ellipse">
                  <a:avLst/>
                </a:prstGeom>
                <a:solidFill>
                  <a:srgbClr val="FFC9C9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8" name="Group 126"/>
                <p:cNvGrpSpPr>
                  <a:grpSpLocks/>
                </p:cNvGrpSpPr>
                <p:nvPr/>
              </p:nvGrpSpPr>
              <p:grpSpPr bwMode="auto">
                <a:xfrm flipH="1">
                  <a:off x="4164" y="2500"/>
                  <a:ext cx="152" cy="109"/>
                  <a:chOff x="3216" y="2784"/>
                  <a:chExt cx="192" cy="144"/>
                </a:xfrm>
              </p:grpSpPr>
              <p:sp>
                <p:nvSpPr>
                  <p:cNvPr id="203" name="Line 127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784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04" name="Line 128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832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05" name="Line 129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880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06" name="Line 130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928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00" name="Freeform 131"/>
                <p:cNvSpPr>
                  <a:spLocks/>
                </p:cNvSpPr>
                <p:nvPr/>
              </p:nvSpPr>
              <p:spPr bwMode="auto">
                <a:xfrm>
                  <a:off x="4120" y="2311"/>
                  <a:ext cx="301" cy="35"/>
                </a:xfrm>
                <a:custGeom>
                  <a:avLst/>
                  <a:gdLst/>
                  <a:ahLst/>
                  <a:cxnLst>
                    <a:cxn ang="0">
                      <a:pos x="259" y="35"/>
                    </a:cxn>
                    <a:cxn ang="0">
                      <a:pos x="0" y="35"/>
                    </a:cxn>
                    <a:cxn ang="0">
                      <a:pos x="81" y="0"/>
                    </a:cxn>
                    <a:cxn ang="0">
                      <a:pos x="301" y="0"/>
                    </a:cxn>
                    <a:cxn ang="0">
                      <a:pos x="259" y="35"/>
                    </a:cxn>
                  </a:cxnLst>
                  <a:rect l="0" t="0" r="r" b="b"/>
                  <a:pathLst>
                    <a:path w="301" h="35">
                      <a:moveTo>
                        <a:pt x="259" y="35"/>
                      </a:moveTo>
                      <a:lnTo>
                        <a:pt x="0" y="35"/>
                      </a:lnTo>
                      <a:lnTo>
                        <a:pt x="81" y="0"/>
                      </a:lnTo>
                      <a:lnTo>
                        <a:pt x="301" y="0"/>
                      </a:lnTo>
                      <a:lnTo>
                        <a:pt x="259" y="35"/>
                      </a:lnTo>
                      <a:close/>
                    </a:path>
                  </a:pathLst>
                </a:custGeom>
                <a:solidFill>
                  <a:srgbClr val="00B4FF"/>
                </a:solidFill>
                <a:ln w="1588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1" name="Oval 132"/>
                <p:cNvSpPr>
                  <a:spLocks noChangeArrowheads="1"/>
                </p:cNvSpPr>
                <p:nvPr/>
              </p:nvSpPr>
              <p:spPr bwMode="auto">
                <a:xfrm flipH="1">
                  <a:off x="4170" y="2386"/>
                  <a:ext cx="37" cy="36"/>
                </a:xfrm>
                <a:prstGeom prst="ellipse">
                  <a:avLst/>
                </a:prstGeom>
                <a:solidFill>
                  <a:srgbClr val="FFC9C9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2" name="Oval 133"/>
                <p:cNvSpPr>
                  <a:spLocks noChangeArrowheads="1"/>
                </p:cNvSpPr>
                <p:nvPr/>
              </p:nvSpPr>
              <p:spPr bwMode="auto">
                <a:xfrm flipH="1">
                  <a:off x="4224" y="2386"/>
                  <a:ext cx="37" cy="36"/>
                </a:xfrm>
                <a:prstGeom prst="ellipse">
                  <a:avLst/>
                </a:prstGeom>
                <a:solidFill>
                  <a:srgbClr val="CCFF33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</p:grpSp>
      <p:cxnSp>
        <p:nvCxnSpPr>
          <p:cNvPr id="231" name="Straight Connector 230"/>
          <p:cNvCxnSpPr/>
          <p:nvPr/>
        </p:nvCxnSpPr>
        <p:spPr>
          <a:xfrm>
            <a:off x="7050350" y="3504163"/>
            <a:ext cx="493450" cy="634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3" name="Straight Connector 232"/>
          <p:cNvCxnSpPr/>
          <p:nvPr/>
        </p:nvCxnSpPr>
        <p:spPr>
          <a:xfrm>
            <a:off x="1219200" y="3827846"/>
            <a:ext cx="506186" cy="19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4" name="TextBox 243"/>
          <p:cNvSpPr txBox="1"/>
          <p:nvPr/>
        </p:nvSpPr>
        <p:spPr>
          <a:xfrm>
            <a:off x="5430193" y="5820201"/>
            <a:ext cx="15983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Core Operators</a:t>
            </a:r>
            <a:endParaRPr lang="en-US" sz="1200" b="1" dirty="0"/>
          </a:p>
        </p:txBody>
      </p:sp>
      <p:sp>
        <p:nvSpPr>
          <p:cNvPr id="247" name="Title 246"/>
          <p:cNvSpPr>
            <a:spLocks noGrp="1"/>
          </p:cNvSpPr>
          <p:nvPr>
            <p:ph type="title"/>
          </p:nvPr>
        </p:nvSpPr>
        <p:spPr>
          <a:xfrm>
            <a:off x="154546" y="457200"/>
            <a:ext cx="8731877" cy="616976"/>
          </a:xfrm>
        </p:spPr>
        <p:txBody>
          <a:bodyPr>
            <a:noAutofit/>
          </a:bodyPr>
          <a:lstStyle/>
          <a:p>
            <a:r>
              <a:rPr lang="en-US" sz="2800" dirty="0" smtClean="0"/>
              <a:t>SDN-based OmniRAN Use </a:t>
            </a:r>
            <a:r>
              <a:rPr lang="en-US" sz="2800" dirty="0" smtClean="0"/>
              <a:t>Cases</a:t>
            </a:r>
            <a:br>
              <a:rPr lang="en-US" sz="2800" dirty="0" smtClean="0"/>
            </a:br>
            <a:r>
              <a:rPr lang="en-US" sz="2800" dirty="0" smtClean="0"/>
              <a:t>Reference Point Mappings</a:t>
            </a:r>
            <a:endParaRPr lang="en-US" sz="2800" dirty="0"/>
          </a:p>
        </p:txBody>
      </p:sp>
      <p:grpSp>
        <p:nvGrpSpPr>
          <p:cNvPr id="19" name="Group 255"/>
          <p:cNvGrpSpPr/>
          <p:nvPr/>
        </p:nvGrpSpPr>
        <p:grpSpPr>
          <a:xfrm>
            <a:off x="5763547" y="3325150"/>
            <a:ext cx="990600" cy="997003"/>
            <a:chOff x="5245100" y="2133600"/>
            <a:chExt cx="990600" cy="997003"/>
          </a:xfrm>
        </p:grpSpPr>
        <p:sp>
          <p:nvSpPr>
            <p:cNvPr id="257" name="AutoShape 154"/>
            <p:cNvSpPr>
              <a:spLocks noChangeArrowheads="1"/>
            </p:cNvSpPr>
            <p:nvPr/>
          </p:nvSpPr>
          <p:spPr bwMode="auto">
            <a:xfrm>
              <a:off x="5245100" y="2140003"/>
              <a:ext cx="990600" cy="990600"/>
            </a:xfrm>
            <a:prstGeom prst="flowChartAlternateProcess">
              <a:avLst/>
            </a:prstGeom>
            <a:solidFill>
              <a:srgbClr val="8BB2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anchor="ctr"/>
            <a:lstStyle/>
            <a:p>
              <a:endParaRPr lang="en-US" sz="1600" b="1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258" name="Picture 157"/>
            <p:cNvPicPr>
              <a:picLocks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5578475" y="2830565"/>
              <a:ext cx="352425" cy="22383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</p:pic>
        <p:sp>
          <p:nvSpPr>
            <p:cNvPr id="259" name="Rectangle 188"/>
            <p:cNvSpPr>
              <a:spLocks noChangeArrowheads="1"/>
            </p:cNvSpPr>
            <p:nvPr/>
          </p:nvSpPr>
          <p:spPr bwMode="auto">
            <a:xfrm>
              <a:off x="5316537" y="2133600"/>
              <a:ext cx="855663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Ctr="1"/>
            <a:lstStyle/>
            <a:p>
              <a:pPr algn="ctr" eaLnBrk="0" hangingPunct="0">
                <a:lnSpc>
                  <a:spcPct val="90000"/>
                </a:lnSpc>
                <a:spcBef>
                  <a:spcPct val="0"/>
                </a:spcBef>
              </a:pPr>
              <a:r>
                <a:rPr lang="de-DE" sz="1100" b="1" dirty="0" smtClean="0">
                  <a:latin typeface="Arial" pitchFamily="34" charset="0"/>
                  <a:cs typeface="Arial" pitchFamily="34" charset="0"/>
                </a:rPr>
                <a:t>Core</a:t>
              </a:r>
            </a:p>
            <a:p>
              <a:pPr algn="ctr" eaLnBrk="0" hangingPunct="0">
                <a:lnSpc>
                  <a:spcPct val="90000"/>
                </a:lnSpc>
                <a:spcBef>
                  <a:spcPct val="0"/>
                </a:spcBef>
              </a:pPr>
              <a:r>
                <a:rPr lang="de-DE" sz="1100" b="1" dirty="0" smtClean="0">
                  <a:latin typeface="Arial" pitchFamily="34" charset="0"/>
                  <a:cs typeface="Arial" pitchFamily="34" charset="0"/>
                </a:rPr>
                <a:t>Operator B</a:t>
              </a:r>
              <a:endParaRPr lang="en-US" sz="1100" b="1" dirty="0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20" name="Group 191"/>
            <p:cNvGrpSpPr/>
            <p:nvPr/>
          </p:nvGrpSpPr>
          <p:grpSpPr>
            <a:xfrm>
              <a:off x="5450810" y="2438399"/>
              <a:ext cx="568990" cy="358909"/>
              <a:chOff x="7481888" y="3079208"/>
              <a:chExt cx="595312" cy="425992"/>
            </a:xfrm>
          </p:grpSpPr>
          <p:sp>
            <p:nvSpPr>
              <p:cNvPr id="261" name="Freeform 14"/>
              <p:cNvSpPr>
                <a:spLocks/>
              </p:cNvSpPr>
              <p:nvPr/>
            </p:nvSpPr>
            <p:spPr bwMode="auto">
              <a:xfrm>
                <a:off x="7641802" y="3429946"/>
                <a:ext cx="327892" cy="7525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90"/>
                  </a:cxn>
                  <a:cxn ang="0">
                    <a:pos x="499" y="90"/>
                  </a:cxn>
                  <a:cxn ang="0">
                    <a:pos x="499" y="0"/>
                  </a:cxn>
                </a:cxnLst>
                <a:rect l="0" t="0" r="r" b="b"/>
                <a:pathLst>
                  <a:path w="499" h="90">
                    <a:moveTo>
                      <a:pt x="0" y="0"/>
                    </a:moveTo>
                    <a:lnTo>
                      <a:pt x="0" y="90"/>
                    </a:lnTo>
                    <a:lnTo>
                      <a:pt x="499" y="90"/>
                    </a:lnTo>
                    <a:lnTo>
                      <a:pt x="499" y="0"/>
                    </a:lnTo>
                  </a:path>
                </a:pathLst>
              </a:custGeom>
              <a:noFill/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lIns="0" tIns="0"/>
              <a:lstStyle/>
              <a:p>
                <a:endParaRPr lang="en-US"/>
              </a:p>
            </p:txBody>
          </p:sp>
          <p:sp>
            <p:nvSpPr>
              <p:cNvPr id="262" name="AutoShape 22"/>
              <p:cNvSpPr>
                <a:spLocks noChangeArrowheads="1"/>
              </p:cNvSpPr>
              <p:nvPr/>
            </p:nvSpPr>
            <p:spPr bwMode="auto">
              <a:xfrm>
                <a:off x="7481888" y="3167900"/>
                <a:ext cx="305047" cy="276827"/>
              </a:xfrm>
              <a:prstGeom prst="can">
                <a:avLst>
                  <a:gd name="adj" fmla="val 25000"/>
                </a:avLst>
              </a:prstGeom>
              <a:solidFill>
                <a:srgbClr val="6699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sz="1600">
                  <a:ea typeface="ＭＳ Ｐゴシック" pitchFamily="34" charset="-128"/>
                </a:endParaRPr>
              </a:p>
            </p:txBody>
          </p:sp>
          <p:grpSp>
            <p:nvGrpSpPr>
              <p:cNvPr id="21" name="Group 122"/>
              <p:cNvGrpSpPr>
                <a:grpSpLocks/>
              </p:cNvGrpSpPr>
              <p:nvPr/>
            </p:nvGrpSpPr>
            <p:grpSpPr bwMode="auto">
              <a:xfrm>
                <a:off x="7848751" y="3079208"/>
                <a:ext cx="228449" cy="389708"/>
                <a:chOff x="4120" y="2308"/>
                <a:chExt cx="305" cy="415"/>
              </a:xfrm>
            </p:grpSpPr>
            <p:sp>
              <p:nvSpPr>
                <p:cNvPr id="264" name="Freeform 123"/>
                <p:cNvSpPr>
                  <a:spLocks/>
                </p:cNvSpPr>
                <p:nvPr/>
              </p:nvSpPr>
              <p:spPr bwMode="auto">
                <a:xfrm flipH="1">
                  <a:off x="4378" y="2308"/>
                  <a:ext cx="47" cy="415"/>
                </a:xfrm>
                <a:custGeom>
                  <a:avLst/>
                  <a:gdLst/>
                  <a:ahLst/>
                  <a:cxnLst>
                    <a:cxn ang="0">
                      <a:pos x="90" y="546"/>
                    </a:cxn>
                    <a:cxn ang="0">
                      <a:pos x="0" y="432"/>
                    </a:cxn>
                    <a:cxn ang="0">
                      <a:pos x="0" y="0"/>
                    </a:cxn>
                    <a:cxn ang="0">
                      <a:pos x="84" y="42"/>
                    </a:cxn>
                    <a:cxn ang="0">
                      <a:pos x="90" y="546"/>
                    </a:cxn>
                  </a:cxnLst>
                  <a:rect l="0" t="0" r="r" b="b"/>
                  <a:pathLst>
                    <a:path w="90" h="546">
                      <a:moveTo>
                        <a:pt x="90" y="546"/>
                      </a:moveTo>
                      <a:lnTo>
                        <a:pt x="0" y="432"/>
                      </a:lnTo>
                      <a:lnTo>
                        <a:pt x="0" y="0"/>
                      </a:lnTo>
                      <a:lnTo>
                        <a:pt x="84" y="42"/>
                      </a:lnTo>
                      <a:lnTo>
                        <a:pt x="90" y="546"/>
                      </a:lnTo>
                      <a:close/>
                    </a:path>
                  </a:pathLst>
                </a:custGeom>
                <a:solidFill>
                  <a:srgbClr val="006699"/>
                </a:solidFill>
                <a:ln w="1588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5" name="Rectangle 124"/>
                <p:cNvSpPr>
                  <a:spLocks noChangeArrowheads="1"/>
                </p:cNvSpPr>
                <p:nvPr/>
              </p:nvSpPr>
              <p:spPr bwMode="auto">
                <a:xfrm flipH="1">
                  <a:off x="4127" y="2340"/>
                  <a:ext cx="255" cy="383"/>
                </a:xfrm>
                <a:prstGeom prst="rect">
                  <a:avLst/>
                </a:prstGeom>
                <a:solidFill>
                  <a:srgbClr val="0078AA"/>
                </a:solidFill>
                <a:ln w="1588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6" name="Oval 125"/>
                <p:cNvSpPr>
                  <a:spLocks noChangeArrowheads="1"/>
                </p:cNvSpPr>
                <p:nvPr/>
              </p:nvSpPr>
              <p:spPr bwMode="auto">
                <a:xfrm flipH="1">
                  <a:off x="4278" y="2390"/>
                  <a:ext cx="37" cy="36"/>
                </a:xfrm>
                <a:prstGeom prst="ellipse">
                  <a:avLst/>
                </a:prstGeom>
                <a:solidFill>
                  <a:srgbClr val="FFC9C9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22" name="Group 126"/>
                <p:cNvGrpSpPr>
                  <a:grpSpLocks/>
                </p:cNvGrpSpPr>
                <p:nvPr/>
              </p:nvGrpSpPr>
              <p:grpSpPr bwMode="auto">
                <a:xfrm flipH="1">
                  <a:off x="4164" y="2500"/>
                  <a:ext cx="152" cy="109"/>
                  <a:chOff x="3216" y="2784"/>
                  <a:chExt cx="192" cy="144"/>
                </a:xfrm>
              </p:grpSpPr>
              <p:sp>
                <p:nvSpPr>
                  <p:cNvPr id="271" name="Line 127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784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72" name="Line 128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832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73" name="Line 129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880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74" name="Line 130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928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68" name="Freeform 131"/>
                <p:cNvSpPr>
                  <a:spLocks/>
                </p:cNvSpPr>
                <p:nvPr/>
              </p:nvSpPr>
              <p:spPr bwMode="auto">
                <a:xfrm>
                  <a:off x="4120" y="2311"/>
                  <a:ext cx="301" cy="35"/>
                </a:xfrm>
                <a:custGeom>
                  <a:avLst/>
                  <a:gdLst/>
                  <a:ahLst/>
                  <a:cxnLst>
                    <a:cxn ang="0">
                      <a:pos x="259" y="35"/>
                    </a:cxn>
                    <a:cxn ang="0">
                      <a:pos x="0" y="35"/>
                    </a:cxn>
                    <a:cxn ang="0">
                      <a:pos x="81" y="0"/>
                    </a:cxn>
                    <a:cxn ang="0">
                      <a:pos x="301" y="0"/>
                    </a:cxn>
                    <a:cxn ang="0">
                      <a:pos x="259" y="35"/>
                    </a:cxn>
                  </a:cxnLst>
                  <a:rect l="0" t="0" r="r" b="b"/>
                  <a:pathLst>
                    <a:path w="301" h="35">
                      <a:moveTo>
                        <a:pt x="259" y="35"/>
                      </a:moveTo>
                      <a:lnTo>
                        <a:pt x="0" y="35"/>
                      </a:lnTo>
                      <a:lnTo>
                        <a:pt x="81" y="0"/>
                      </a:lnTo>
                      <a:lnTo>
                        <a:pt x="301" y="0"/>
                      </a:lnTo>
                      <a:lnTo>
                        <a:pt x="259" y="35"/>
                      </a:lnTo>
                      <a:close/>
                    </a:path>
                  </a:pathLst>
                </a:custGeom>
                <a:solidFill>
                  <a:srgbClr val="00B4FF"/>
                </a:solidFill>
                <a:ln w="1588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9" name="Oval 132"/>
                <p:cNvSpPr>
                  <a:spLocks noChangeArrowheads="1"/>
                </p:cNvSpPr>
                <p:nvPr/>
              </p:nvSpPr>
              <p:spPr bwMode="auto">
                <a:xfrm flipH="1">
                  <a:off x="4170" y="2386"/>
                  <a:ext cx="37" cy="36"/>
                </a:xfrm>
                <a:prstGeom prst="ellipse">
                  <a:avLst/>
                </a:prstGeom>
                <a:solidFill>
                  <a:srgbClr val="FFC9C9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0" name="Oval 133"/>
                <p:cNvSpPr>
                  <a:spLocks noChangeArrowheads="1"/>
                </p:cNvSpPr>
                <p:nvPr/>
              </p:nvSpPr>
              <p:spPr bwMode="auto">
                <a:xfrm flipH="1">
                  <a:off x="4224" y="2386"/>
                  <a:ext cx="37" cy="36"/>
                </a:xfrm>
                <a:prstGeom prst="ellipse">
                  <a:avLst/>
                </a:prstGeom>
                <a:solidFill>
                  <a:srgbClr val="CCFF33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23" name="Group 274"/>
          <p:cNvGrpSpPr/>
          <p:nvPr/>
        </p:nvGrpSpPr>
        <p:grpSpPr>
          <a:xfrm>
            <a:off x="5763547" y="4696750"/>
            <a:ext cx="990600" cy="997003"/>
            <a:chOff x="5245100" y="2133600"/>
            <a:chExt cx="990600" cy="997003"/>
          </a:xfrm>
        </p:grpSpPr>
        <p:sp>
          <p:nvSpPr>
            <p:cNvPr id="276" name="AutoShape 154"/>
            <p:cNvSpPr>
              <a:spLocks noChangeArrowheads="1"/>
            </p:cNvSpPr>
            <p:nvPr/>
          </p:nvSpPr>
          <p:spPr bwMode="auto">
            <a:xfrm>
              <a:off x="5245100" y="2140003"/>
              <a:ext cx="990600" cy="990600"/>
            </a:xfrm>
            <a:prstGeom prst="flowChartAlternateProcess">
              <a:avLst/>
            </a:prstGeom>
            <a:solidFill>
              <a:srgbClr val="8BB2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anchor="ctr"/>
            <a:lstStyle/>
            <a:p>
              <a:endParaRPr lang="en-US" sz="1600" b="1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277" name="Picture 157"/>
            <p:cNvPicPr>
              <a:picLocks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5578475" y="2830565"/>
              <a:ext cx="352425" cy="22383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</p:pic>
        <p:sp>
          <p:nvSpPr>
            <p:cNvPr id="278" name="Rectangle 188"/>
            <p:cNvSpPr>
              <a:spLocks noChangeArrowheads="1"/>
            </p:cNvSpPr>
            <p:nvPr/>
          </p:nvSpPr>
          <p:spPr bwMode="auto">
            <a:xfrm>
              <a:off x="5316537" y="2133600"/>
              <a:ext cx="855663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Ctr="1"/>
            <a:lstStyle/>
            <a:p>
              <a:pPr algn="ctr" eaLnBrk="0" hangingPunct="0">
                <a:lnSpc>
                  <a:spcPct val="90000"/>
                </a:lnSpc>
                <a:spcBef>
                  <a:spcPct val="0"/>
                </a:spcBef>
              </a:pPr>
              <a:r>
                <a:rPr lang="de-DE" sz="1100" b="1" dirty="0" smtClean="0">
                  <a:latin typeface="Arial" pitchFamily="34" charset="0"/>
                  <a:cs typeface="Arial" pitchFamily="34" charset="0"/>
                </a:rPr>
                <a:t>Core</a:t>
              </a:r>
            </a:p>
            <a:p>
              <a:pPr algn="ctr" eaLnBrk="0" hangingPunct="0">
                <a:lnSpc>
                  <a:spcPct val="90000"/>
                </a:lnSpc>
                <a:spcBef>
                  <a:spcPct val="0"/>
                </a:spcBef>
              </a:pPr>
              <a:r>
                <a:rPr lang="de-DE" sz="1100" b="1" dirty="0" smtClean="0">
                  <a:latin typeface="Arial" pitchFamily="34" charset="0"/>
                  <a:cs typeface="Arial" pitchFamily="34" charset="0"/>
                </a:rPr>
                <a:t>Operator C</a:t>
              </a:r>
              <a:endParaRPr lang="en-US" sz="1100" b="1" dirty="0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24" name="Group 191"/>
            <p:cNvGrpSpPr/>
            <p:nvPr/>
          </p:nvGrpSpPr>
          <p:grpSpPr>
            <a:xfrm>
              <a:off x="5450810" y="2438399"/>
              <a:ext cx="568990" cy="358909"/>
              <a:chOff x="7481888" y="3079208"/>
              <a:chExt cx="595312" cy="425992"/>
            </a:xfrm>
          </p:grpSpPr>
          <p:sp>
            <p:nvSpPr>
              <p:cNvPr id="280" name="Freeform 14"/>
              <p:cNvSpPr>
                <a:spLocks/>
              </p:cNvSpPr>
              <p:nvPr/>
            </p:nvSpPr>
            <p:spPr bwMode="auto">
              <a:xfrm>
                <a:off x="7641802" y="3429946"/>
                <a:ext cx="327892" cy="7525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90"/>
                  </a:cxn>
                  <a:cxn ang="0">
                    <a:pos x="499" y="90"/>
                  </a:cxn>
                  <a:cxn ang="0">
                    <a:pos x="499" y="0"/>
                  </a:cxn>
                </a:cxnLst>
                <a:rect l="0" t="0" r="r" b="b"/>
                <a:pathLst>
                  <a:path w="499" h="90">
                    <a:moveTo>
                      <a:pt x="0" y="0"/>
                    </a:moveTo>
                    <a:lnTo>
                      <a:pt x="0" y="90"/>
                    </a:lnTo>
                    <a:lnTo>
                      <a:pt x="499" y="90"/>
                    </a:lnTo>
                    <a:lnTo>
                      <a:pt x="499" y="0"/>
                    </a:lnTo>
                  </a:path>
                </a:pathLst>
              </a:custGeom>
              <a:noFill/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lIns="0" tIns="0"/>
              <a:lstStyle/>
              <a:p>
                <a:endParaRPr lang="en-US"/>
              </a:p>
            </p:txBody>
          </p:sp>
          <p:sp>
            <p:nvSpPr>
              <p:cNvPr id="281" name="AutoShape 22"/>
              <p:cNvSpPr>
                <a:spLocks noChangeArrowheads="1"/>
              </p:cNvSpPr>
              <p:nvPr/>
            </p:nvSpPr>
            <p:spPr bwMode="auto">
              <a:xfrm>
                <a:off x="7481888" y="3167900"/>
                <a:ext cx="305047" cy="276827"/>
              </a:xfrm>
              <a:prstGeom prst="can">
                <a:avLst>
                  <a:gd name="adj" fmla="val 25000"/>
                </a:avLst>
              </a:prstGeom>
              <a:solidFill>
                <a:srgbClr val="6699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sz="1600">
                  <a:ea typeface="ＭＳ Ｐゴシック" pitchFamily="34" charset="-128"/>
                </a:endParaRPr>
              </a:p>
            </p:txBody>
          </p:sp>
          <p:grpSp>
            <p:nvGrpSpPr>
              <p:cNvPr id="25" name="Group 122"/>
              <p:cNvGrpSpPr>
                <a:grpSpLocks/>
              </p:cNvGrpSpPr>
              <p:nvPr/>
            </p:nvGrpSpPr>
            <p:grpSpPr bwMode="auto">
              <a:xfrm>
                <a:off x="7848751" y="3079208"/>
                <a:ext cx="228449" cy="389708"/>
                <a:chOff x="4120" y="2308"/>
                <a:chExt cx="305" cy="415"/>
              </a:xfrm>
            </p:grpSpPr>
            <p:sp>
              <p:nvSpPr>
                <p:cNvPr id="283" name="Freeform 123"/>
                <p:cNvSpPr>
                  <a:spLocks/>
                </p:cNvSpPr>
                <p:nvPr/>
              </p:nvSpPr>
              <p:spPr bwMode="auto">
                <a:xfrm flipH="1">
                  <a:off x="4378" y="2308"/>
                  <a:ext cx="47" cy="415"/>
                </a:xfrm>
                <a:custGeom>
                  <a:avLst/>
                  <a:gdLst/>
                  <a:ahLst/>
                  <a:cxnLst>
                    <a:cxn ang="0">
                      <a:pos x="90" y="546"/>
                    </a:cxn>
                    <a:cxn ang="0">
                      <a:pos x="0" y="432"/>
                    </a:cxn>
                    <a:cxn ang="0">
                      <a:pos x="0" y="0"/>
                    </a:cxn>
                    <a:cxn ang="0">
                      <a:pos x="84" y="42"/>
                    </a:cxn>
                    <a:cxn ang="0">
                      <a:pos x="90" y="546"/>
                    </a:cxn>
                  </a:cxnLst>
                  <a:rect l="0" t="0" r="r" b="b"/>
                  <a:pathLst>
                    <a:path w="90" h="546">
                      <a:moveTo>
                        <a:pt x="90" y="546"/>
                      </a:moveTo>
                      <a:lnTo>
                        <a:pt x="0" y="432"/>
                      </a:lnTo>
                      <a:lnTo>
                        <a:pt x="0" y="0"/>
                      </a:lnTo>
                      <a:lnTo>
                        <a:pt x="84" y="42"/>
                      </a:lnTo>
                      <a:lnTo>
                        <a:pt x="90" y="546"/>
                      </a:lnTo>
                      <a:close/>
                    </a:path>
                  </a:pathLst>
                </a:custGeom>
                <a:solidFill>
                  <a:srgbClr val="006699"/>
                </a:solidFill>
                <a:ln w="1588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4" name="Rectangle 124"/>
                <p:cNvSpPr>
                  <a:spLocks noChangeArrowheads="1"/>
                </p:cNvSpPr>
                <p:nvPr/>
              </p:nvSpPr>
              <p:spPr bwMode="auto">
                <a:xfrm flipH="1">
                  <a:off x="4127" y="2340"/>
                  <a:ext cx="255" cy="383"/>
                </a:xfrm>
                <a:prstGeom prst="rect">
                  <a:avLst/>
                </a:prstGeom>
                <a:solidFill>
                  <a:srgbClr val="0078AA"/>
                </a:solidFill>
                <a:ln w="1588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5" name="Oval 125"/>
                <p:cNvSpPr>
                  <a:spLocks noChangeArrowheads="1"/>
                </p:cNvSpPr>
                <p:nvPr/>
              </p:nvSpPr>
              <p:spPr bwMode="auto">
                <a:xfrm flipH="1">
                  <a:off x="4278" y="2390"/>
                  <a:ext cx="37" cy="36"/>
                </a:xfrm>
                <a:prstGeom prst="ellipse">
                  <a:avLst/>
                </a:prstGeom>
                <a:solidFill>
                  <a:srgbClr val="FFC9C9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26" name="Group 126"/>
                <p:cNvGrpSpPr>
                  <a:grpSpLocks/>
                </p:cNvGrpSpPr>
                <p:nvPr/>
              </p:nvGrpSpPr>
              <p:grpSpPr bwMode="auto">
                <a:xfrm flipH="1">
                  <a:off x="4164" y="2500"/>
                  <a:ext cx="152" cy="109"/>
                  <a:chOff x="3216" y="2784"/>
                  <a:chExt cx="192" cy="144"/>
                </a:xfrm>
              </p:grpSpPr>
              <p:sp>
                <p:nvSpPr>
                  <p:cNvPr id="290" name="Line 127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784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91" name="Line 128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832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92" name="Line 129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880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93" name="Line 130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928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87" name="Freeform 131"/>
                <p:cNvSpPr>
                  <a:spLocks/>
                </p:cNvSpPr>
                <p:nvPr/>
              </p:nvSpPr>
              <p:spPr bwMode="auto">
                <a:xfrm>
                  <a:off x="4120" y="2311"/>
                  <a:ext cx="301" cy="35"/>
                </a:xfrm>
                <a:custGeom>
                  <a:avLst/>
                  <a:gdLst/>
                  <a:ahLst/>
                  <a:cxnLst>
                    <a:cxn ang="0">
                      <a:pos x="259" y="35"/>
                    </a:cxn>
                    <a:cxn ang="0">
                      <a:pos x="0" y="35"/>
                    </a:cxn>
                    <a:cxn ang="0">
                      <a:pos x="81" y="0"/>
                    </a:cxn>
                    <a:cxn ang="0">
                      <a:pos x="301" y="0"/>
                    </a:cxn>
                    <a:cxn ang="0">
                      <a:pos x="259" y="35"/>
                    </a:cxn>
                  </a:cxnLst>
                  <a:rect l="0" t="0" r="r" b="b"/>
                  <a:pathLst>
                    <a:path w="301" h="35">
                      <a:moveTo>
                        <a:pt x="259" y="35"/>
                      </a:moveTo>
                      <a:lnTo>
                        <a:pt x="0" y="35"/>
                      </a:lnTo>
                      <a:lnTo>
                        <a:pt x="81" y="0"/>
                      </a:lnTo>
                      <a:lnTo>
                        <a:pt x="301" y="0"/>
                      </a:lnTo>
                      <a:lnTo>
                        <a:pt x="259" y="35"/>
                      </a:lnTo>
                      <a:close/>
                    </a:path>
                  </a:pathLst>
                </a:custGeom>
                <a:solidFill>
                  <a:srgbClr val="00B4FF"/>
                </a:solidFill>
                <a:ln w="1588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8" name="Oval 132"/>
                <p:cNvSpPr>
                  <a:spLocks noChangeArrowheads="1"/>
                </p:cNvSpPr>
                <p:nvPr/>
              </p:nvSpPr>
              <p:spPr bwMode="auto">
                <a:xfrm flipH="1">
                  <a:off x="4170" y="2386"/>
                  <a:ext cx="37" cy="36"/>
                </a:xfrm>
                <a:prstGeom prst="ellipse">
                  <a:avLst/>
                </a:prstGeom>
                <a:solidFill>
                  <a:srgbClr val="FFC9C9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9" name="Oval 133"/>
                <p:cNvSpPr>
                  <a:spLocks noChangeArrowheads="1"/>
                </p:cNvSpPr>
                <p:nvPr/>
              </p:nvSpPr>
              <p:spPr bwMode="auto">
                <a:xfrm flipH="1">
                  <a:off x="4224" y="2386"/>
                  <a:ext cx="37" cy="36"/>
                </a:xfrm>
                <a:prstGeom prst="ellipse">
                  <a:avLst/>
                </a:prstGeom>
                <a:solidFill>
                  <a:srgbClr val="CCFF33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216" name="Rounded Rectangle 215"/>
          <p:cNvSpPr/>
          <p:nvPr/>
        </p:nvSpPr>
        <p:spPr>
          <a:xfrm>
            <a:off x="1586648" y="1449000"/>
            <a:ext cx="3524413" cy="480276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7" name="TextBox 216"/>
          <p:cNvSpPr txBox="1"/>
          <p:nvPr/>
        </p:nvSpPr>
        <p:spPr>
          <a:xfrm>
            <a:off x="2590800" y="5787935"/>
            <a:ext cx="1660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Access Network Operator</a:t>
            </a:r>
            <a:endParaRPr lang="en-US" sz="1200" b="1" dirty="0"/>
          </a:p>
        </p:txBody>
      </p:sp>
      <p:grpSp>
        <p:nvGrpSpPr>
          <p:cNvPr id="27" name="Group 325"/>
          <p:cNvGrpSpPr/>
          <p:nvPr/>
        </p:nvGrpSpPr>
        <p:grpSpPr>
          <a:xfrm>
            <a:off x="3811316" y="2664059"/>
            <a:ext cx="1000125" cy="990600"/>
            <a:chOff x="7315200" y="3886200"/>
            <a:chExt cx="1000125" cy="990600"/>
          </a:xfrm>
          <a:solidFill>
            <a:schemeClr val="bg1">
              <a:lumMod val="85000"/>
            </a:schemeClr>
          </a:solidFill>
        </p:grpSpPr>
        <p:sp>
          <p:nvSpPr>
            <p:cNvPr id="219" name="AutoShape 154"/>
            <p:cNvSpPr>
              <a:spLocks noChangeArrowheads="1"/>
            </p:cNvSpPr>
            <p:nvPr/>
          </p:nvSpPr>
          <p:spPr bwMode="auto">
            <a:xfrm>
              <a:off x="7315200" y="3886200"/>
              <a:ext cx="1000125" cy="990600"/>
            </a:xfrm>
            <a:prstGeom prst="flowChartAlternateProcess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anchor="ctr"/>
            <a:lstStyle/>
            <a:p>
              <a:endParaRPr lang="en-US" sz="16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0" name="Rectangle 187"/>
            <p:cNvSpPr>
              <a:spLocks noChangeArrowheads="1"/>
            </p:cNvSpPr>
            <p:nvPr/>
          </p:nvSpPr>
          <p:spPr bwMode="auto">
            <a:xfrm>
              <a:off x="7373937" y="3962400"/>
              <a:ext cx="863600" cy="83820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Ctr="1"/>
            <a:lstStyle/>
            <a:p>
              <a:pPr algn="ctr" eaLnBrk="0" hangingPunct="0">
                <a:lnSpc>
                  <a:spcPct val="90000"/>
                </a:lnSpc>
                <a:spcBef>
                  <a:spcPct val="0"/>
                </a:spcBef>
              </a:pPr>
              <a:r>
                <a:rPr lang="de-DE" sz="1600" b="1" dirty="0" err="1" smtClean="0">
                  <a:latin typeface="Arial" pitchFamily="34" charset="0"/>
                  <a:cs typeface="Arial" pitchFamily="34" charset="0"/>
                </a:rPr>
                <a:t>Backhaul</a:t>
              </a:r>
              <a:endParaRPr lang="en-US" sz="1600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8" name="Group 328"/>
          <p:cNvGrpSpPr/>
          <p:nvPr/>
        </p:nvGrpSpPr>
        <p:grpSpPr>
          <a:xfrm>
            <a:off x="3826905" y="3114318"/>
            <a:ext cx="938479" cy="343703"/>
            <a:chOff x="173867" y="4114800"/>
            <a:chExt cx="938479" cy="343703"/>
          </a:xfrm>
        </p:grpSpPr>
        <p:sp>
          <p:nvSpPr>
            <p:cNvPr id="222" name="Oval 221"/>
            <p:cNvSpPr/>
            <p:nvPr/>
          </p:nvSpPr>
          <p:spPr>
            <a:xfrm>
              <a:off x="310392" y="4114800"/>
              <a:ext cx="45719" cy="45719"/>
            </a:xfrm>
            <a:prstGeom prst="ellipse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3" name="Oval 222"/>
            <p:cNvSpPr/>
            <p:nvPr/>
          </p:nvSpPr>
          <p:spPr>
            <a:xfrm>
              <a:off x="554820" y="4114801"/>
              <a:ext cx="45719" cy="45719"/>
            </a:xfrm>
            <a:prstGeom prst="ellipse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4" name="Oval 223"/>
            <p:cNvSpPr/>
            <p:nvPr/>
          </p:nvSpPr>
          <p:spPr>
            <a:xfrm>
              <a:off x="813311" y="4114801"/>
              <a:ext cx="45719" cy="45719"/>
            </a:xfrm>
            <a:prstGeom prst="ellipse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5" name="Oval 224"/>
            <p:cNvSpPr/>
            <p:nvPr/>
          </p:nvSpPr>
          <p:spPr>
            <a:xfrm>
              <a:off x="173867" y="4288512"/>
              <a:ext cx="45719" cy="45719"/>
            </a:xfrm>
            <a:prstGeom prst="ellipse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6" name="Oval 225"/>
            <p:cNvSpPr/>
            <p:nvPr/>
          </p:nvSpPr>
          <p:spPr>
            <a:xfrm>
              <a:off x="434217" y="4403945"/>
              <a:ext cx="45719" cy="45719"/>
            </a:xfrm>
            <a:prstGeom prst="ellipse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7" name="Oval 226"/>
            <p:cNvSpPr/>
            <p:nvPr/>
          </p:nvSpPr>
          <p:spPr>
            <a:xfrm>
              <a:off x="729492" y="4412773"/>
              <a:ext cx="45719" cy="45719"/>
            </a:xfrm>
            <a:prstGeom prst="ellipse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8" name="Oval 227"/>
            <p:cNvSpPr/>
            <p:nvPr/>
          </p:nvSpPr>
          <p:spPr>
            <a:xfrm>
              <a:off x="999367" y="4412784"/>
              <a:ext cx="45719" cy="45719"/>
            </a:xfrm>
            <a:prstGeom prst="ellipse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9" name="Oval 228"/>
            <p:cNvSpPr/>
            <p:nvPr/>
          </p:nvSpPr>
          <p:spPr>
            <a:xfrm>
              <a:off x="1066627" y="4265652"/>
              <a:ext cx="45719" cy="45719"/>
            </a:xfrm>
            <a:prstGeom prst="ellipse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30" name="Straight Connector 229"/>
            <p:cNvCxnSpPr>
              <a:stCxn id="225" idx="7"/>
              <a:endCxn id="222" idx="3"/>
            </p:cNvCxnSpPr>
            <p:nvPr/>
          </p:nvCxnSpPr>
          <p:spPr>
            <a:xfrm flipV="1">
              <a:off x="212891" y="4153824"/>
              <a:ext cx="104196" cy="141383"/>
            </a:xfrm>
            <a:prstGeom prst="line">
              <a:avLst/>
            </a:prstGeom>
            <a:ln w="9525" cmpd="sng">
              <a:solidFill>
                <a:srgbClr val="BFBFBF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Straight Connector 231"/>
            <p:cNvCxnSpPr>
              <a:stCxn id="222" idx="6"/>
              <a:endCxn id="223" idx="2"/>
            </p:cNvCxnSpPr>
            <p:nvPr/>
          </p:nvCxnSpPr>
          <p:spPr>
            <a:xfrm>
              <a:off x="356111" y="4137660"/>
              <a:ext cx="198709" cy="1"/>
            </a:xfrm>
            <a:prstGeom prst="line">
              <a:avLst/>
            </a:prstGeom>
            <a:ln w="9525" cmpd="sng">
              <a:solidFill>
                <a:srgbClr val="BFBFBF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" name="Straight Connector 233"/>
            <p:cNvCxnSpPr/>
            <p:nvPr/>
          </p:nvCxnSpPr>
          <p:spPr>
            <a:xfrm>
              <a:off x="607865" y="4137661"/>
              <a:ext cx="198709" cy="1"/>
            </a:xfrm>
            <a:prstGeom prst="line">
              <a:avLst/>
            </a:prstGeom>
            <a:ln w="9525" cmpd="sng">
              <a:solidFill>
                <a:srgbClr val="BFBFBF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Straight Connector 235"/>
            <p:cNvCxnSpPr>
              <a:endCxn id="229" idx="1"/>
            </p:cNvCxnSpPr>
            <p:nvPr/>
          </p:nvCxnSpPr>
          <p:spPr>
            <a:xfrm>
              <a:off x="859619" y="4140452"/>
              <a:ext cx="213703" cy="131895"/>
            </a:xfrm>
            <a:prstGeom prst="line">
              <a:avLst/>
            </a:prstGeom>
            <a:ln w="9525" cmpd="sng">
              <a:solidFill>
                <a:srgbClr val="BFBFBF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>
              <a:stCxn id="229" idx="3"/>
              <a:endCxn id="228" idx="0"/>
            </p:cNvCxnSpPr>
            <p:nvPr/>
          </p:nvCxnSpPr>
          <p:spPr>
            <a:xfrm flipH="1">
              <a:off x="1022227" y="4304676"/>
              <a:ext cx="51095" cy="108108"/>
            </a:xfrm>
            <a:prstGeom prst="line">
              <a:avLst/>
            </a:prstGeom>
            <a:ln w="9525" cmpd="sng">
              <a:solidFill>
                <a:srgbClr val="BFBFBF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>
              <a:stCxn id="228" idx="2"/>
            </p:cNvCxnSpPr>
            <p:nvPr/>
          </p:nvCxnSpPr>
          <p:spPr>
            <a:xfrm flipH="1" flipV="1">
              <a:off x="781027" y="4434481"/>
              <a:ext cx="218340" cy="1163"/>
            </a:xfrm>
            <a:prstGeom prst="line">
              <a:avLst/>
            </a:prstGeom>
            <a:ln w="9525" cmpd="sng">
              <a:solidFill>
                <a:srgbClr val="BFBFBF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>
              <a:stCxn id="227" idx="2"/>
              <a:endCxn id="226" idx="6"/>
            </p:cNvCxnSpPr>
            <p:nvPr/>
          </p:nvCxnSpPr>
          <p:spPr>
            <a:xfrm flipH="1" flipV="1">
              <a:off x="479936" y="4426805"/>
              <a:ext cx="249556" cy="8828"/>
            </a:xfrm>
            <a:prstGeom prst="line">
              <a:avLst/>
            </a:prstGeom>
            <a:ln w="9525" cmpd="sng">
              <a:solidFill>
                <a:srgbClr val="BFBFBF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>
              <a:stCxn id="226" idx="2"/>
            </p:cNvCxnSpPr>
            <p:nvPr/>
          </p:nvCxnSpPr>
          <p:spPr>
            <a:xfrm flipH="1" flipV="1">
              <a:off x="231334" y="4325404"/>
              <a:ext cx="202883" cy="101401"/>
            </a:xfrm>
            <a:prstGeom prst="line">
              <a:avLst/>
            </a:prstGeom>
            <a:ln w="9525" cmpd="sng">
              <a:solidFill>
                <a:srgbClr val="BFBFBF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>
              <a:stCxn id="223" idx="3"/>
              <a:endCxn id="225" idx="7"/>
            </p:cNvCxnSpPr>
            <p:nvPr/>
          </p:nvCxnSpPr>
          <p:spPr>
            <a:xfrm flipH="1">
              <a:off x="212891" y="4153825"/>
              <a:ext cx="348624" cy="141382"/>
            </a:xfrm>
            <a:prstGeom prst="line">
              <a:avLst/>
            </a:prstGeom>
            <a:ln w="9525" cmpd="sng">
              <a:solidFill>
                <a:srgbClr val="BFBFBF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>
              <a:stCxn id="228" idx="1"/>
            </p:cNvCxnSpPr>
            <p:nvPr/>
          </p:nvCxnSpPr>
          <p:spPr>
            <a:xfrm flipH="1" flipV="1">
              <a:off x="223294" y="4295206"/>
              <a:ext cx="782768" cy="124273"/>
            </a:xfrm>
            <a:prstGeom prst="line">
              <a:avLst/>
            </a:prstGeom>
            <a:ln w="9525" cmpd="sng">
              <a:solidFill>
                <a:srgbClr val="BFBFBF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>
              <a:stCxn id="228" idx="1"/>
            </p:cNvCxnSpPr>
            <p:nvPr/>
          </p:nvCxnSpPr>
          <p:spPr>
            <a:xfrm flipH="1" flipV="1">
              <a:off x="356111" y="4153825"/>
              <a:ext cx="649951" cy="265654"/>
            </a:xfrm>
            <a:prstGeom prst="line">
              <a:avLst/>
            </a:prstGeom>
            <a:ln w="9525" cmpd="sng">
              <a:solidFill>
                <a:srgbClr val="BFBFBF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>
              <a:stCxn id="226" idx="1"/>
              <a:endCxn id="222" idx="5"/>
            </p:cNvCxnSpPr>
            <p:nvPr/>
          </p:nvCxnSpPr>
          <p:spPr>
            <a:xfrm flipH="1" flipV="1">
              <a:off x="349416" y="4153824"/>
              <a:ext cx="91496" cy="256816"/>
            </a:xfrm>
            <a:prstGeom prst="line">
              <a:avLst/>
            </a:prstGeom>
            <a:ln w="9525" cmpd="sng">
              <a:solidFill>
                <a:srgbClr val="BFBFBF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>
              <a:stCxn id="228" idx="1"/>
            </p:cNvCxnSpPr>
            <p:nvPr/>
          </p:nvCxnSpPr>
          <p:spPr>
            <a:xfrm flipH="1" flipV="1">
              <a:off x="593312" y="4160104"/>
              <a:ext cx="412750" cy="259375"/>
            </a:xfrm>
            <a:prstGeom prst="line">
              <a:avLst/>
            </a:prstGeom>
            <a:ln w="9525" cmpd="sng">
              <a:solidFill>
                <a:srgbClr val="BFBFBF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>
              <a:stCxn id="227" idx="1"/>
              <a:endCxn id="223" idx="5"/>
            </p:cNvCxnSpPr>
            <p:nvPr/>
          </p:nvCxnSpPr>
          <p:spPr>
            <a:xfrm flipH="1" flipV="1">
              <a:off x="593844" y="4153825"/>
              <a:ext cx="142343" cy="265643"/>
            </a:xfrm>
            <a:prstGeom prst="line">
              <a:avLst/>
            </a:prstGeom>
            <a:ln w="9525" cmpd="sng">
              <a:solidFill>
                <a:srgbClr val="BFBFBF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>
              <a:stCxn id="226" idx="7"/>
              <a:endCxn id="223" idx="4"/>
            </p:cNvCxnSpPr>
            <p:nvPr/>
          </p:nvCxnSpPr>
          <p:spPr>
            <a:xfrm flipV="1">
              <a:off x="473241" y="4160520"/>
              <a:ext cx="104439" cy="250120"/>
            </a:xfrm>
            <a:prstGeom prst="line">
              <a:avLst/>
            </a:prstGeom>
            <a:ln w="9525" cmpd="sng">
              <a:solidFill>
                <a:srgbClr val="BFBFBF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>
              <a:stCxn id="226" idx="0"/>
            </p:cNvCxnSpPr>
            <p:nvPr/>
          </p:nvCxnSpPr>
          <p:spPr>
            <a:xfrm flipV="1">
              <a:off x="457077" y="4153824"/>
              <a:ext cx="356234" cy="250121"/>
            </a:xfrm>
            <a:prstGeom prst="line">
              <a:avLst/>
            </a:prstGeom>
            <a:ln w="9525" cmpd="sng">
              <a:solidFill>
                <a:srgbClr val="BFBFBF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>
              <a:stCxn id="227" idx="0"/>
              <a:endCxn id="224" idx="3"/>
            </p:cNvCxnSpPr>
            <p:nvPr/>
          </p:nvCxnSpPr>
          <p:spPr>
            <a:xfrm flipV="1">
              <a:off x="752352" y="4153825"/>
              <a:ext cx="67654" cy="258948"/>
            </a:xfrm>
            <a:prstGeom prst="line">
              <a:avLst/>
            </a:prstGeom>
            <a:ln w="9525" cmpd="sng">
              <a:solidFill>
                <a:srgbClr val="BFBFBF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>
              <a:stCxn id="228" idx="1"/>
              <a:endCxn id="224" idx="4"/>
            </p:cNvCxnSpPr>
            <p:nvPr/>
          </p:nvCxnSpPr>
          <p:spPr>
            <a:xfrm flipH="1" flipV="1">
              <a:off x="836171" y="4160520"/>
              <a:ext cx="169891" cy="258959"/>
            </a:xfrm>
            <a:prstGeom prst="line">
              <a:avLst/>
            </a:prstGeom>
            <a:ln w="9525" cmpd="sng">
              <a:solidFill>
                <a:srgbClr val="BFBFBF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>
              <a:stCxn id="229" idx="2"/>
              <a:endCxn id="223" idx="6"/>
            </p:cNvCxnSpPr>
            <p:nvPr/>
          </p:nvCxnSpPr>
          <p:spPr>
            <a:xfrm flipH="1" flipV="1">
              <a:off x="600539" y="4137661"/>
              <a:ext cx="466088" cy="150851"/>
            </a:xfrm>
            <a:prstGeom prst="line">
              <a:avLst/>
            </a:prstGeom>
            <a:ln w="9525" cmpd="sng">
              <a:solidFill>
                <a:srgbClr val="BFBFBF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>
              <a:stCxn id="229" idx="3"/>
              <a:endCxn id="226" idx="7"/>
            </p:cNvCxnSpPr>
            <p:nvPr/>
          </p:nvCxnSpPr>
          <p:spPr>
            <a:xfrm flipH="1">
              <a:off x="473241" y="4304676"/>
              <a:ext cx="600081" cy="105964"/>
            </a:xfrm>
            <a:prstGeom prst="line">
              <a:avLst/>
            </a:prstGeom>
            <a:ln w="9525" cmpd="sng">
              <a:solidFill>
                <a:srgbClr val="BFBFBF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6" name="Straight Connector 255"/>
            <p:cNvCxnSpPr>
              <a:endCxn id="227" idx="7"/>
            </p:cNvCxnSpPr>
            <p:nvPr/>
          </p:nvCxnSpPr>
          <p:spPr>
            <a:xfrm flipH="1">
              <a:off x="768516" y="4304676"/>
              <a:ext cx="298112" cy="114792"/>
            </a:xfrm>
            <a:prstGeom prst="line">
              <a:avLst/>
            </a:prstGeom>
            <a:ln w="9525" cmpd="sng">
              <a:solidFill>
                <a:srgbClr val="BFBFBF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>
              <a:endCxn id="225" idx="6"/>
            </p:cNvCxnSpPr>
            <p:nvPr/>
          </p:nvCxnSpPr>
          <p:spPr>
            <a:xfrm flipH="1">
              <a:off x="219586" y="4288512"/>
              <a:ext cx="846703" cy="22860"/>
            </a:xfrm>
            <a:prstGeom prst="line">
              <a:avLst/>
            </a:prstGeom>
            <a:ln w="9525" cmpd="sng">
              <a:solidFill>
                <a:srgbClr val="BFBFBF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63" name="Straight Connector 262"/>
          <p:cNvCxnSpPr/>
          <p:nvPr/>
        </p:nvCxnSpPr>
        <p:spPr>
          <a:xfrm>
            <a:off x="2983200" y="2390820"/>
            <a:ext cx="828116" cy="76853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7" name="Straight Connector 266"/>
          <p:cNvCxnSpPr/>
          <p:nvPr/>
        </p:nvCxnSpPr>
        <p:spPr>
          <a:xfrm flipV="1">
            <a:off x="2992725" y="3174805"/>
            <a:ext cx="818591" cy="60666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5" name="Straight Connector 274"/>
          <p:cNvCxnSpPr/>
          <p:nvPr/>
        </p:nvCxnSpPr>
        <p:spPr>
          <a:xfrm flipV="1">
            <a:off x="2983200" y="3159359"/>
            <a:ext cx="828116" cy="191751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9" name="Group 363"/>
          <p:cNvGrpSpPr/>
          <p:nvPr/>
        </p:nvGrpSpPr>
        <p:grpSpPr>
          <a:xfrm>
            <a:off x="3811316" y="4581926"/>
            <a:ext cx="1000125" cy="990600"/>
            <a:chOff x="7315200" y="3886200"/>
            <a:chExt cx="1000125" cy="990600"/>
          </a:xfr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grpSpPr>
        <p:sp>
          <p:nvSpPr>
            <p:cNvPr id="282" name="AutoShape 154"/>
            <p:cNvSpPr>
              <a:spLocks noChangeArrowheads="1"/>
            </p:cNvSpPr>
            <p:nvPr/>
          </p:nvSpPr>
          <p:spPr bwMode="auto">
            <a:xfrm>
              <a:off x="7315200" y="3886200"/>
              <a:ext cx="1000125" cy="990600"/>
            </a:xfrm>
            <a:prstGeom prst="flowChartAlternateProcess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anchor="ctr"/>
            <a:lstStyle/>
            <a:p>
              <a:endParaRPr lang="en-US" sz="16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6" name="Rectangle 187"/>
            <p:cNvSpPr>
              <a:spLocks noChangeArrowheads="1"/>
            </p:cNvSpPr>
            <p:nvPr/>
          </p:nvSpPr>
          <p:spPr bwMode="auto">
            <a:xfrm>
              <a:off x="7373937" y="3962400"/>
              <a:ext cx="863600" cy="83820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Ctr="1"/>
            <a:lstStyle/>
            <a:p>
              <a:pPr algn="ctr" eaLnBrk="0" hangingPunct="0">
                <a:lnSpc>
                  <a:spcPct val="90000"/>
                </a:lnSpc>
                <a:spcBef>
                  <a:spcPct val="0"/>
                </a:spcBef>
              </a:pPr>
              <a:r>
                <a:rPr lang="de-DE" sz="1600" b="1" dirty="0" smtClean="0">
                  <a:latin typeface="Arial" pitchFamily="34" charset="0"/>
                  <a:cs typeface="Arial" pitchFamily="34" charset="0"/>
                </a:rPr>
                <a:t>SDN</a:t>
              </a:r>
            </a:p>
            <a:p>
              <a:pPr algn="ctr" eaLnBrk="0" hangingPunct="0">
                <a:lnSpc>
                  <a:spcPct val="90000"/>
                </a:lnSpc>
                <a:spcBef>
                  <a:spcPct val="0"/>
                </a:spcBef>
              </a:pPr>
              <a:r>
                <a:rPr lang="de-DE" sz="1600" b="1" dirty="0" smtClean="0">
                  <a:latin typeface="Arial" pitchFamily="34" charset="0"/>
                  <a:cs typeface="Arial" pitchFamily="34" charset="0"/>
                </a:rPr>
                <a:t>Controller</a:t>
              </a:r>
              <a:endParaRPr lang="en-US" sz="1600" b="1" dirty="0"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297" name="Straight Connector 296"/>
          <p:cNvCxnSpPr/>
          <p:nvPr/>
        </p:nvCxnSpPr>
        <p:spPr>
          <a:xfrm flipV="1">
            <a:off x="4249107" y="3654659"/>
            <a:ext cx="0" cy="918105"/>
          </a:xfrm>
          <a:prstGeom prst="line">
            <a:avLst/>
          </a:prstGeom>
          <a:ln>
            <a:solidFill>
              <a:srgbClr val="595959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98" name="Picture 297" descr="MC900431601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0536" y="5047515"/>
            <a:ext cx="558346" cy="558346"/>
          </a:xfrm>
          <a:prstGeom prst="rect">
            <a:avLst/>
          </a:prstGeom>
        </p:spPr>
      </p:pic>
      <p:cxnSp>
        <p:nvCxnSpPr>
          <p:cNvPr id="299" name="Straight Connector 298"/>
          <p:cNvCxnSpPr/>
          <p:nvPr/>
        </p:nvCxnSpPr>
        <p:spPr>
          <a:xfrm rot="16200000" flipV="1">
            <a:off x="2116065" y="3381974"/>
            <a:ext cx="2561425" cy="829079"/>
          </a:xfrm>
          <a:prstGeom prst="line">
            <a:avLst/>
          </a:prstGeom>
          <a:ln>
            <a:solidFill>
              <a:srgbClr val="595959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0" name="Straight Connector 299"/>
          <p:cNvCxnSpPr/>
          <p:nvPr/>
        </p:nvCxnSpPr>
        <p:spPr>
          <a:xfrm rot="16200000" flipV="1">
            <a:off x="2839965" y="4105874"/>
            <a:ext cx="1113625" cy="829079"/>
          </a:xfrm>
          <a:prstGeom prst="line">
            <a:avLst/>
          </a:prstGeom>
          <a:ln>
            <a:solidFill>
              <a:srgbClr val="595959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1" name="Straight Connector 300"/>
          <p:cNvCxnSpPr>
            <a:endCxn id="415" idx="2"/>
          </p:cNvCxnSpPr>
          <p:nvPr/>
        </p:nvCxnSpPr>
        <p:spPr>
          <a:xfrm rot="10800000" flipV="1">
            <a:off x="2966122" y="5084593"/>
            <a:ext cx="821494" cy="141069"/>
          </a:xfrm>
          <a:prstGeom prst="line">
            <a:avLst/>
          </a:prstGeom>
          <a:ln>
            <a:solidFill>
              <a:srgbClr val="595959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2" name="Straight Connector 301"/>
          <p:cNvCxnSpPr/>
          <p:nvPr/>
        </p:nvCxnSpPr>
        <p:spPr>
          <a:xfrm>
            <a:off x="6727274" y="6324600"/>
            <a:ext cx="824516" cy="1544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3" name="Straight Connector 302"/>
          <p:cNvCxnSpPr/>
          <p:nvPr/>
        </p:nvCxnSpPr>
        <p:spPr>
          <a:xfrm>
            <a:off x="6733239" y="6537754"/>
            <a:ext cx="824516" cy="15446"/>
          </a:xfrm>
          <a:prstGeom prst="line">
            <a:avLst/>
          </a:prstGeom>
          <a:ln>
            <a:solidFill>
              <a:srgbClr val="595959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4" name="TextBox 303"/>
          <p:cNvSpPr txBox="1"/>
          <p:nvPr/>
        </p:nvSpPr>
        <p:spPr>
          <a:xfrm>
            <a:off x="7590769" y="6200001"/>
            <a:ext cx="8499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Data path</a:t>
            </a:r>
            <a:endParaRPr lang="en-US" dirty="0">
              <a:latin typeface="+mn-lt"/>
            </a:endParaRPr>
          </a:p>
        </p:txBody>
      </p:sp>
      <p:sp>
        <p:nvSpPr>
          <p:cNvPr id="305" name="TextBox 304"/>
          <p:cNvSpPr txBox="1"/>
          <p:nvPr/>
        </p:nvSpPr>
        <p:spPr>
          <a:xfrm>
            <a:off x="7590769" y="6400800"/>
            <a:ext cx="10198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Control path</a:t>
            </a:r>
            <a:endParaRPr lang="en-US" dirty="0">
              <a:latin typeface="+mn-lt"/>
            </a:endParaRPr>
          </a:p>
        </p:txBody>
      </p:sp>
      <p:grpSp>
        <p:nvGrpSpPr>
          <p:cNvPr id="30" name="Group 226"/>
          <p:cNvGrpSpPr/>
          <p:nvPr/>
        </p:nvGrpSpPr>
        <p:grpSpPr>
          <a:xfrm>
            <a:off x="1676400" y="2058600"/>
            <a:ext cx="1000125" cy="990600"/>
            <a:chOff x="7315200" y="3886200"/>
            <a:chExt cx="1000125" cy="990600"/>
          </a:xfrm>
        </p:grpSpPr>
        <p:sp>
          <p:nvSpPr>
            <p:cNvPr id="309" name="AutoShape 154"/>
            <p:cNvSpPr>
              <a:spLocks noChangeArrowheads="1"/>
            </p:cNvSpPr>
            <p:nvPr/>
          </p:nvSpPr>
          <p:spPr bwMode="auto">
            <a:xfrm>
              <a:off x="7315200" y="3886200"/>
              <a:ext cx="1000125" cy="990600"/>
            </a:xfrm>
            <a:prstGeom prst="flowChartAlternateProcess">
              <a:avLst/>
            </a:prstGeom>
            <a:solidFill>
              <a:srgbClr val="A7E8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anchor="ctr"/>
            <a:lstStyle/>
            <a:p>
              <a:endParaRPr lang="en-US" sz="1600" b="1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31" name="Group 158"/>
            <p:cNvGrpSpPr>
              <a:grpSpLocks noChangeAspect="1"/>
            </p:cNvGrpSpPr>
            <p:nvPr/>
          </p:nvGrpSpPr>
          <p:grpSpPr bwMode="auto">
            <a:xfrm flipH="1">
              <a:off x="7696199" y="4259473"/>
              <a:ext cx="411161" cy="494972"/>
              <a:chOff x="5" y="2480"/>
              <a:chExt cx="237" cy="430"/>
            </a:xfrm>
          </p:grpSpPr>
          <p:grpSp>
            <p:nvGrpSpPr>
              <p:cNvPr id="32" name="Group 159"/>
              <p:cNvGrpSpPr>
                <a:grpSpLocks noChangeAspect="1"/>
              </p:cNvGrpSpPr>
              <p:nvPr/>
            </p:nvGrpSpPr>
            <p:grpSpPr bwMode="auto">
              <a:xfrm>
                <a:off x="5" y="2521"/>
                <a:ext cx="145" cy="389"/>
                <a:chOff x="5" y="2521"/>
                <a:chExt cx="145" cy="389"/>
              </a:xfrm>
            </p:grpSpPr>
            <p:grpSp>
              <p:nvGrpSpPr>
                <p:cNvPr id="33" name="Group 160"/>
                <p:cNvGrpSpPr>
                  <a:grpSpLocks noChangeAspect="1"/>
                </p:cNvGrpSpPr>
                <p:nvPr/>
              </p:nvGrpSpPr>
              <p:grpSpPr bwMode="auto">
                <a:xfrm>
                  <a:off x="7" y="2654"/>
                  <a:ext cx="143" cy="256"/>
                  <a:chOff x="7" y="2654"/>
                  <a:chExt cx="143" cy="256"/>
                </a:xfrm>
              </p:grpSpPr>
              <p:grpSp>
                <p:nvGrpSpPr>
                  <p:cNvPr id="34" name="Group 161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7" y="2661"/>
                    <a:ext cx="93" cy="247"/>
                    <a:chOff x="7" y="2661"/>
                    <a:chExt cx="93" cy="247"/>
                  </a:xfrm>
                </p:grpSpPr>
                <p:sp>
                  <p:nvSpPr>
                    <p:cNvPr id="332" name="Line 162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44" y="2661"/>
                      <a:ext cx="33" cy="1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600" b="1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33" name="Line 163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34" y="2664"/>
                      <a:ext cx="42" cy="51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600" b="1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34" name="Line 164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3" y="2716"/>
                      <a:ext cx="57" cy="110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600" b="1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35" name="Line 165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7" y="2824"/>
                      <a:ext cx="83" cy="84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600" b="1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36" name="Line 166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9" y="2824"/>
                      <a:ext cx="81" cy="84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600" b="1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37" name="Line 167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17" y="2716"/>
                      <a:ext cx="64" cy="108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600" b="1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38" name="Line 168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44" y="2661"/>
                      <a:ext cx="39" cy="58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600" b="1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</p:grpSp>
              <p:sp>
                <p:nvSpPr>
                  <p:cNvPr id="325" name="Line 169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97" y="2808"/>
                    <a:ext cx="34" cy="102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326" name="Line 170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84" y="2718"/>
                    <a:ext cx="48" cy="91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327" name="Line 171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84" y="2655"/>
                    <a:ext cx="12" cy="63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328" name="Line 172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78" y="2654"/>
                    <a:ext cx="20" cy="9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329" name="Line 173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79" y="2663"/>
                    <a:ext cx="30" cy="45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330" name="Line 174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93" y="2708"/>
                    <a:ext cx="13" cy="117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331" name="Line 175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93" y="2824"/>
                    <a:ext cx="57" cy="54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grpSp>
              <p:nvGrpSpPr>
                <p:cNvPr id="35" name="Group 176"/>
                <p:cNvGrpSpPr>
                  <a:grpSpLocks noChangeAspect="1"/>
                </p:cNvGrpSpPr>
                <p:nvPr/>
              </p:nvGrpSpPr>
              <p:grpSpPr bwMode="auto">
                <a:xfrm>
                  <a:off x="5" y="2533"/>
                  <a:ext cx="141" cy="374"/>
                  <a:chOff x="5" y="2533"/>
                  <a:chExt cx="141" cy="374"/>
                </a:xfrm>
              </p:grpSpPr>
              <p:sp>
                <p:nvSpPr>
                  <p:cNvPr id="319" name="Line 177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5" y="2533"/>
                    <a:ext cx="55" cy="371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320" name="Line 178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2" y="2544"/>
                    <a:ext cx="35" cy="363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321" name="Line 179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98" y="2876"/>
                    <a:ext cx="48" cy="30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322" name="Line 180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9" y="2541"/>
                    <a:ext cx="77" cy="337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323" name="Line 181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7" y="2904"/>
                    <a:ext cx="93" cy="1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sp>
              <p:nvSpPr>
                <p:cNvPr id="318" name="Oval 182"/>
                <p:cNvSpPr>
                  <a:spLocks noChangeAspect="1" noChangeArrowheads="1"/>
                </p:cNvSpPr>
                <p:nvPr/>
              </p:nvSpPr>
              <p:spPr bwMode="auto">
                <a:xfrm>
                  <a:off x="48" y="2521"/>
                  <a:ext cx="39" cy="45"/>
                </a:xfrm>
                <a:prstGeom prst="ellipse">
                  <a:avLst/>
                </a:prstGeom>
                <a:solidFill>
                  <a:srgbClr val="FFFF00">
                    <a:alpha val="50000"/>
                  </a:srgbClr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313" name="Arc 183"/>
              <p:cNvSpPr>
                <a:spLocks noChangeAspect="1"/>
              </p:cNvSpPr>
              <p:nvPr/>
            </p:nvSpPr>
            <p:spPr bwMode="auto">
              <a:xfrm>
                <a:off x="152" y="2480"/>
                <a:ext cx="90" cy="198"/>
              </a:xfrm>
              <a:custGeom>
                <a:avLst/>
                <a:gdLst>
                  <a:gd name="G0" fmla="+- 0 0 0"/>
                  <a:gd name="G1" fmla="+- 21172 0 0"/>
                  <a:gd name="G2" fmla="+- 21600 0 0"/>
                  <a:gd name="T0" fmla="*/ 4276 w 21600"/>
                  <a:gd name="T1" fmla="*/ 0 h 42015"/>
                  <a:gd name="T2" fmla="*/ 5669 w 21600"/>
                  <a:gd name="T3" fmla="*/ 42015 h 42015"/>
                  <a:gd name="T4" fmla="*/ 0 w 21600"/>
                  <a:gd name="T5" fmla="*/ 21172 h 420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2015" fill="none" extrusionOk="0">
                    <a:moveTo>
                      <a:pt x="4276" y="-1"/>
                    </a:moveTo>
                    <a:cubicBezTo>
                      <a:pt x="14353" y="2034"/>
                      <a:pt x="21600" y="10891"/>
                      <a:pt x="21600" y="21172"/>
                    </a:cubicBezTo>
                    <a:cubicBezTo>
                      <a:pt x="21600" y="30918"/>
                      <a:pt x="15073" y="39456"/>
                      <a:pt x="5668" y="42014"/>
                    </a:cubicBezTo>
                  </a:path>
                  <a:path w="21600" h="42015" stroke="0" extrusionOk="0">
                    <a:moveTo>
                      <a:pt x="4276" y="-1"/>
                    </a:moveTo>
                    <a:cubicBezTo>
                      <a:pt x="14353" y="2034"/>
                      <a:pt x="21600" y="10891"/>
                      <a:pt x="21600" y="21172"/>
                    </a:cubicBezTo>
                    <a:cubicBezTo>
                      <a:pt x="21600" y="30918"/>
                      <a:pt x="15073" y="39456"/>
                      <a:pt x="5668" y="42014"/>
                    </a:cubicBezTo>
                    <a:lnTo>
                      <a:pt x="0" y="21172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 b="1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14" name="Arc 184"/>
              <p:cNvSpPr>
                <a:spLocks noChangeAspect="1"/>
              </p:cNvSpPr>
              <p:nvPr/>
            </p:nvSpPr>
            <p:spPr bwMode="auto">
              <a:xfrm>
                <a:off x="116" y="2508"/>
                <a:ext cx="78" cy="154"/>
              </a:xfrm>
              <a:custGeom>
                <a:avLst/>
                <a:gdLst>
                  <a:gd name="G0" fmla="+- 0 0 0"/>
                  <a:gd name="G1" fmla="+- 21159 0 0"/>
                  <a:gd name="G2" fmla="+- 21600 0 0"/>
                  <a:gd name="T0" fmla="*/ 4340 w 21600"/>
                  <a:gd name="T1" fmla="*/ 0 h 41998"/>
                  <a:gd name="T2" fmla="*/ 5682 w 21600"/>
                  <a:gd name="T3" fmla="*/ 41998 h 41998"/>
                  <a:gd name="T4" fmla="*/ 0 w 21600"/>
                  <a:gd name="T5" fmla="*/ 21159 h 419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1998" fill="none" extrusionOk="0">
                    <a:moveTo>
                      <a:pt x="4340" y="-1"/>
                    </a:moveTo>
                    <a:cubicBezTo>
                      <a:pt x="14387" y="2060"/>
                      <a:pt x="21600" y="10902"/>
                      <a:pt x="21600" y="21159"/>
                    </a:cubicBezTo>
                    <a:cubicBezTo>
                      <a:pt x="21600" y="30900"/>
                      <a:pt x="15080" y="39435"/>
                      <a:pt x="5682" y="41998"/>
                    </a:cubicBezTo>
                  </a:path>
                  <a:path w="21600" h="41998" stroke="0" extrusionOk="0">
                    <a:moveTo>
                      <a:pt x="4340" y="-1"/>
                    </a:moveTo>
                    <a:cubicBezTo>
                      <a:pt x="14387" y="2060"/>
                      <a:pt x="21600" y="10902"/>
                      <a:pt x="21600" y="21159"/>
                    </a:cubicBezTo>
                    <a:cubicBezTo>
                      <a:pt x="21600" y="30900"/>
                      <a:pt x="15080" y="39435"/>
                      <a:pt x="5682" y="41998"/>
                    </a:cubicBezTo>
                    <a:lnTo>
                      <a:pt x="0" y="21159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 b="1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15" name="Arc 185"/>
              <p:cNvSpPr>
                <a:spLocks noChangeAspect="1"/>
              </p:cNvSpPr>
              <p:nvPr/>
            </p:nvSpPr>
            <p:spPr bwMode="auto">
              <a:xfrm>
                <a:off x="102" y="2530"/>
                <a:ext cx="47" cy="117"/>
              </a:xfrm>
              <a:custGeom>
                <a:avLst/>
                <a:gdLst>
                  <a:gd name="G0" fmla="+- 0 0 0"/>
                  <a:gd name="G1" fmla="+- 21206 0 0"/>
                  <a:gd name="G2" fmla="+- 21600 0 0"/>
                  <a:gd name="T0" fmla="*/ 4104 w 21600"/>
                  <a:gd name="T1" fmla="*/ 0 h 42099"/>
                  <a:gd name="T2" fmla="*/ 5483 w 21600"/>
                  <a:gd name="T3" fmla="*/ 42099 h 42099"/>
                  <a:gd name="T4" fmla="*/ 0 w 21600"/>
                  <a:gd name="T5" fmla="*/ 21206 h 420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2099" fill="none" extrusionOk="0">
                    <a:moveTo>
                      <a:pt x="4104" y="-1"/>
                    </a:moveTo>
                    <a:cubicBezTo>
                      <a:pt x="14262" y="1965"/>
                      <a:pt x="21600" y="10859"/>
                      <a:pt x="21600" y="21206"/>
                    </a:cubicBezTo>
                    <a:cubicBezTo>
                      <a:pt x="21600" y="31023"/>
                      <a:pt x="14979" y="39606"/>
                      <a:pt x="5482" y="42098"/>
                    </a:cubicBezTo>
                  </a:path>
                  <a:path w="21600" h="42099" stroke="0" extrusionOk="0">
                    <a:moveTo>
                      <a:pt x="4104" y="-1"/>
                    </a:moveTo>
                    <a:cubicBezTo>
                      <a:pt x="14262" y="1965"/>
                      <a:pt x="21600" y="10859"/>
                      <a:pt x="21600" y="21206"/>
                    </a:cubicBezTo>
                    <a:cubicBezTo>
                      <a:pt x="21600" y="31023"/>
                      <a:pt x="14979" y="39606"/>
                      <a:pt x="5482" y="42098"/>
                    </a:cubicBezTo>
                    <a:lnTo>
                      <a:pt x="0" y="21206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 b="1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311" name="Rectangle 187"/>
            <p:cNvSpPr>
              <a:spLocks noChangeArrowheads="1"/>
            </p:cNvSpPr>
            <p:nvPr/>
          </p:nvSpPr>
          <p:spPr bwMode="auto">
            <a:xfrm>
              <a:off x="7373937" y="3962400"/>
              <a:ext cx="863600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Ctr="1"/>
            <a:lstStyle/>
            <a:p>
              <a:pPr algn="ctr" eaLnBrk="0" hangingPunct="0">
                <a:lnSpc>
                  <a:spcPct val="90000"/>
                </a:lnSpc>
                <a:spcBef>
                  <a:spcPct val="0"/>
                </a:spcBef>
              </a:pPr>
              <a:r>
                <a:rPr lang="de-DE" sz="1600" b="1" dirty="0" smtClean="0">
                  <a:latin typeface="Arial" pitchFamily="34" charset="0"/>
                  <a:cs typeface="Arial" pitchFamily="34" charset="0"/>
                </a:rPr>
                <a:t>Access 1</a:t>
              </a:r>
              <a:endParaRPr lang="en-US" sz="1600" b="1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40" name="AutoShape 154"/>
          <p:cNvSpPr>
            <a:spLocks noChangeArrowheads="1"/>
          </p:cNvSpPr>
          <p:nvPr/>
        </p:nvSpPr>
        <p:spPr bwMode="auto">
          <a:xfrm>
            <a:off x="1676400" y="4744650"/>
            <a:ext cx="1000125" cy="990600"/>
          </a:xfrm>
          <a:prstGeom prst="flowChartAlternateProcess">
            <a:avLst/>
          </a:prstGeom>
          <a:solidFill>
            <a:srgbClr val="A7E8FF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0" tIns="0" anchor="ctr"/>
          <a:lstStyle/>
          <a:p>
            <a:endParaRPr lang="en-US" sz="1600" b="1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6" name="Group 158"/>
          <p:cNvGrpSpPr>
            <a:grpSpLocks noChangeAspect="1"/>
          </p:cNvGrpSpPr>
          <p:nvPr/>
        </p:nvGrpSpPr>
        <p:grpSpPr bwMode="auto">
          <a:xfrm flipH="1">
            <a:off x="2057399" y="5117923"/>
            <a:ext cx="411161" cy="494972"/>
            <a:chOff x="5" y="2480"/>
            <a:chExt cx="237" cy="430"/>
          </a:xfrm>
        </p:grpSpPr>
        <p:grpSp>
          <p:nvGrpSpPr>
            <p:cNvPr id="37" name="Group 159"/>
            <p:cNvGrpSpPr>
              <a:grpSpLocks noChangeAspect="1"/>
            </p:cNvGrpSpPr>
            <p:nvPr/>
          </p:nvGrpSpPr>
          <p:grpSpPr bwMode="auto">
            <a:xfrm>
              <a:off x="5" y="2521"/>
              <a:ext cx="145" cy="389"/>
              <a:chOff x="5" y="2521"/>
              <a:chExt cx="145" cy="389"/>
            </a:xfrm>
          </p:grpSpPr>
          <p:grpSp>
            <p:nvGrpSpPr>
              <p:cNvPr id="38" name="Group 160"/>
              <p:cNvGrpSpPr>
                <a:grpSpLocks noChangeAspect="1"/>
              </p:cNvGrpSpPr>
              <p:nvPr/>
            </p:nvGrpSpPr>
            <p:grpSpPr bwMode="auto">
              <a:xfrm>
                <a:off x="7" y="2654"/>
                <a:ext cx="143" cy="256"/>
                <a:chOff x="7" y="2654"/>
                <a:chExt cx="143" cy="256"/>
              </a:xfrm>
            </p:grpSpPr>
            <p:grpSp>
              <p:nvGrpSpPr>
                <p:cNvPr id="39" name="Group 161"/>
                <p:cNvGrpSpPr>
                  <a:grpSpLocks noChangeAspect="1"/>
                </p:cNvGrpSpPr>
                <p:nvPr/>
              </p:nvGrpSpPr>
              <p:grpSpPr bwMode="auto">
                <a:xfrm>
                  <a:off x="7" y="2661"/>
                  <a:ext cx="93" cy="247"/>
                  <a:chOff x="7" y="2661"/>
                  <a:chExt cx="93" cy="247"/>
                </a:xfrm>
              </p:grpSpPr>
              <p:sp>
                <p:nvSpPr>
                  <p:cNvPr id="363" name="Line 162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44" y="2661"/>
                    <a:ext cx="33" cy="1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364" name="Line 163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34" y="2664"/>
                    <a:ext cx="42" cy="51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365" name="Line 164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3" y="2716"/>
                    <a:ext cx="57" cy="110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366" name="Line 165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7" y="2824"/>
                    <a:ext cx="83" cy="84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367" name="Line 166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9" y="2824"/>
                    <a:ext cx="81" cy="84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368" name="Line 167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17" y="2716"/>
                    <a:ext cx="64" cy="108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369" name="Line 168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44" y="2661"/>
                    <a:ext cx="39" cy="58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sp>
              <p:nvSpPr>
                <p:cNvPr id="356" name="Line 169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97" y="2808"/>
                  <a:ext cx="34" cy="102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57" name="Line 170"/>
                <p:cNvSpPr>
                  <a:spLocks noChangeAspect="1" noChangeShapeType="1"/>
                </p:cNvSpPr>
                <p:nvPr/>
              </p:nvSpPr>
              <p:spPr bwMode="auto">
                <a:xfrm>
                  <a:off x="84" y="2718"/>
                  <a:ext cx="48" cy="91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58" name="Line 171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84" y="2655"/>
                  <a:ext cx="12" cy="63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59" name="Line 172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78" y="2654"/>
                  <a:ext cx="20" cy="9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60" name="Line 173"/>
                <p:cNvSpPr>
                  <a:spLocks noChangeAspect="1" noChangeShapeType="1"/>
                </p:cNvSpPr>
                <p:nvPr/>
              </p:nvSpPr>
              <p:spPr bwMode="auto">
                <a:xfrm>
                  <a:off x="79" y="2663"/>
                  <a:ext cx="30" cy="4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61" name="Line 174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93" y="2708"/>
                  <a:ext cx="13" cy="117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62" name="Line 175"/>
                <p:cNvSpPr>
                  <a:spLocks noChangeAspect="1" noChangeShapeType="1"/>
                </p:cNvSpPr>
                <p:nvPr/>
              </p:nvSpPr>
              <p:spPr bwMode="auto">
                <a:xfrm>
                  <a:off x="93" y="2824"/>
                  <a:ext cx="57" cy="54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40" name="Group 176"/>
              <p:cNvGrpSpPr>
                <a:grpSpLocks noChangeAspect="1"/>
              </p:cNvGrpSpPr>
              <p:nvPr/>
            </p:nvGrpSpPr>
            <p:grpSpPr bwMode="auto">
              <a:xfrm>
                <a:off x="5" y="2533"/>
                <a:ext cx="141" cy="374"/>
                <a:chOff x="5" y="2533"/>
                <a:chExt cx="141" cy="374"/>
              </a:xfrm>
            </p:grpSpPr>
            <p:sp>
              <p:nvSpPr>
                <p:cNvPr id="350" name="Line 177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5" y="2533"/>
                  <a:ext cx="55" cy="37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51" name="Line 178"/>
                <p:cNvSpPr>
                  <a:spLocks noChangeAspect="1" noChangeShapeType="1"/>
                </p:cNvSpPr>
                <p:nvPr/>
              </p:nvSpPr>
              <p:spPr bwMode="auto">
                <a:xfrm>
                  <a:off x="62" y="2544"/>
                  <a:ext cx="35" cy="363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52" name="Line 179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98" y="2876"/>
                  <a:ext cx="48" cy="3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53" name="Line 180"/>
                <p:cNvSpPr>
                  <a:spLocks noChangeAspect="1" noChangeShapeType="1"/>
                </p:cNvSpPr>
                <p:nvPr/>
              </p:nvSpPr>
              <p:spPr bwMode="auto">
                <a:xfrm>
                  <a:off x="69" y="2541"/>
                  <a:ext cx="77" cy="337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54" name="Line 181"/>
                <p:cNvSpPr>
                  <a:spLocks noChangeAspect="1" noChangeShapeType="1"/>
                </p:cNvSpPr>
                <p:nvPr/>
              </p:nvSpPr>
              <p:spPr bwMode="auto">
                <a:xfrm>
                  <a:off x="7" y="2904"/>
                  <a:ext cx="93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349" name="Oval 182"/>
              <p:cNvSpPr>
                <a:spLocks noChangeAspect="1" noChangeArrowheads="1"/>
              </p:cNvSpPr>
              <p:nvPr/>
            </p:nvSpPr>
            <p:spPr bwMode="auto">
              <a:xfrm>
                <a:off x="48" y="2521"/>
                <a:ext cx="39" cy="45"/>
              </a:xfrm>
              <a:prstGeom prst="ellipse">
                <a:avLst/>
              </a:prstGeom>
              <a:solidFill>
                <a:srgbClr val="FFFF00">
                  <a:alpha val="50000"/>
                </a:srgbClr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 b="1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344" name="Arc 183"/>
            <p:cNvSpPr>
              <a:spLocks noChangeAspect="1"/>
            </p:cNvSpPr>
            <p:nvPr/>
          </p:nvSpPr>
          <p:spPr bwMode="auto">
            <a:xfrm>
              <a:off x="152" y="2480"/>
              <a:ext cx="90" cy="198"/>
            </a:xfrm>
            <a:custGeom>
              <a:avLst/>
              <a:gdLst>
                <a:gd name="G0" fmla="+- 0 0 0"/>
                <a:gd name="G1" fmla="+- 21172 0 0"/>
                <a:gd name="G2" fmla="+- 21600 0 0"/>
                <a:gd name="T0" fmla="*/ 4276 w 21600"/>
                <a:gd name="T1" fmla="*/ 0 h 42015"/>
                <a:gd name="T2" fmla="*/ 5669 w 21600"/>
                <a:gd name="T3" fmla="*/ 42015 h 42015"/>
                <a:gd name="T4" fmla="*/ 0 w 21600"/>
                <a:gd name="T5" fmla="*/ 21172 h 420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2015" fill="none" extrusionOk="0">
                  <a:moveTo>
                    <a:pt x="4276" y="-1"/>
                  </a:moveTo>
                  <a:cubicBezTo>
                    <a:pt x="14353" y="2034"/>
                    <a:pt x="21600" y="10891"/>
                    <a:pt x="21600" y="21172"/>
                  </a:cubicBezTo>
                  <a:cubicBezTo>
                    <a:pt x="21600" y="30918"/>
                    <a:pt x="15073" y="39456"/>
                    <a:pt x="5668" y="42014"/>
                  </a:cubicBezTo>
                </a:path>
                <a:path w="21600" h="42015" stroke="0" extrusionOk="0">
                  <a:moveTo>
                    <a:pt x="4276" y="-1"/>
                  </a:moveTo>
                  <a:cubicBezTo>
                    <a:pt x="14353" y="2034"/>
                    <a:pt x="21600" y="10891"/>
                    <a:pt x="21600" y="21172"/>
                  </a:cubicBezTo>
                  <a:cubicBezTo>
                    <a:pt x="21600" y="30918"/>
                    <a:pt x="15073" y="39456"/>
                    <a:pt x="5668" y="42014"/>
                  </a:cubicBezTo>
                  <a:lnTo>
                    <a:pt x="0" y="21172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6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5" name="Arc 184"/>
            <p:cNvSpPr>
              <a:spLocks noChangeAspect="1"/>
            </p:cNvSpPr>
            <p:nvPr/>
          </p:nvSpPr>
          <p:spPr bwMode="auto">
            <a:xfrm>
              <a:off x="116" y="2508"/>
              <a:ext cx="78" cy="154"/>
            </a:xfrm>
            <a:custGeom>
              <a:avLst/>
              <a:gdLst>
                <a:gd name="G0" fmla="+- 0 0 0"/>
                <a:gd name="G1" fmla="+- 21159 0 0"/>
                <a:gd name="G2" fmla="+- 21600 0 0"/>
                <a:gd name="T0" fmla="*/ 4340 w 21600"/>
                <a:gd name="T1" fmla="*/ 0 h 41998"/>
                <a:gd name="T2" fmla="*/ 5682 w 21600"/>
                <a:gd name="T3" fmla="*/ 41998 h 41998"/>
                <a:gd name="T4" fmla="*/ 0 w 21600"/>
                <a:gd name="T5" fmla="*/ 21159 h 419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1998" fill="none" extrusionOk="0">
                  <a:moveTo>
                    <a:pt x="4340" y="-1"/>
                  </a:moveTo>
                  <a:cubicBezTo>
                    <a:pt x="14387" y="2060"/>
                    <a:pt x="21600" y="10902"/>
                    <a:pt x="21600" y="21159"/>
                  </a:cubicBezTo>
                  <a:cubicBezTo>
                    <a:pt x="21600" y="30900"/>
                    <a:pt x="15080" y="39435"/>
                    <a:pt x="5682" y="41998"/>
                  </a:cubicBezTo>
                </a:path>
                <a:path w="21600" h="41998" stroke="0" extrusionOk="0">
                  <a:moveTo>
                    <a:pt x="4340" y="-1"/>
                  </a:moveTo>
                  <a:cubicBezTo>
                    <a:pt x="14387" y="2060"/>
                    <a:pt x="21600" y="10902"/>
                    <a:pt x="21600" y="21159"/>
                  </a:cubicBezTo>
                  <a:cubicBezTo>
                    <a:pt x="21600" y="30900"/>
                    <a:pt x="15080" y="39435"/>
                    <a:pt x="5682" y="41998"/>
                  </a:cubicBezTo>
                  <a:lnTo>
                    <a:pt x="0" y="21159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6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6" name="Arc 185"/>
            <p:cNvSpPr>
              <a:spLocks noChangeAspect="1"/>
            </p:cNvSpPr>
            <p:nvPr/>
          </p:nvSpPr>
          <p:spPr bwMode="auto">
            <a:xfrm>
              <a:off x="102" y="2530"/>
              <a:ext cx="47" cy="117"/>
            </a:xfrm>
            <a:custGeom>
              <a:avLst/>
              <a:gdLst>
                <a:gd name="G0" fmla="+- 0 0 0"/>
                <a:gd name="G1" fmla="+- 21206 0 0"/>
                <a:gd name="G2" fmla="+- 21600 0 0"/>
                <a:gd name="T0" fmla="*/ 4104 w 21600"/>
                <a:gd name="T1" fmla="*/ 0 h 42099"/>
                <a:gd name="T2" fmla="*/ 5483 w 21600"/>
                <a:gd name="T3" fmla="*/ 42099 h 42099"/>
                <a:gd name="T4" fmla="*/ 0 w 21600"/>
                <a:gd name="T5" fmla="*/ 21206 h 420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2099" fill="none" extrusionOk="0">
                  <a:moveTo>
                    <a:pt x="4104" y="-1"/>
                  </a:moveTo>
                  <a:cubicBezTo>
                    <a:pt x="14262" y="1965"/>
                    <a:pt x="21600" y="10859"/>
                    <a:pt x="21600" y="21206"/>
                  </a:cubicBezTo>
                  <a:cubicBezTo>
                    <a:pt x="21600" y="31023"/>
                    <a:pt x="14979" y="39606"/>
                    <a:pt x="5482" y="42098"/>
                  </a:cubicBezTo>
                </a:path>
                <a:path w="21600" h="42099" stroke="0" extrusionOk="0">
                  <a:moveTo>
                    <a:pt x="4104" y="-1"/>
                  </a:moveTo>
                  <a:cubicBezTo>
                    <a:pt x="14262" y="1965"/>
                    <a:pt x="21600" y="10859"/>
                    <a:pt x="21600" y="21206"/>
                  </a:cubicBezTo>
                  <a:cubicBezTo>
                    <a:pt x="21600" y="31023"/>
                    <a:pt x="14979" y="39606"/>
                    <a:pt x="5482" y="42098"/>
                  </a:cubicBezTo>
                  <a:lnTo>
                    <a:pt x="0" y="21206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600" b="1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42" name="Rectangle 187"/>
          <p:cNvSpPr>
            <a:spLocks noChangeArrowheads="1"/>
          </p:cNvSpPr>
          <p:nvPr/>
        </p:nvSpPr>
        <p:spPr bwMode="auto">
          <a:xfrm>
            <a:off x="1735137" y="4820850"/>
            <a:ext cx="863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Ctr="1"/>
          <a:lstStyle/>
          <a:p>
            <a:pPr algn="ctr" eaLnBrk="0" hangingPunct="0">
              <a:lnSpc>
                <a:spcPct val="90000"/>
              </a:lnSpc>
              <a:spcBef>
                <a:spcPct val="0"/>
              </a:spcBef>
            </a:pPr>
            <a:r>
              <a:rPr lang="de-DE" sz="1600" b="1" dirty="0" smtClean="0">
                <a:latin typeface="Arial" pitchFamily="34" charset="0"/>
                <a:cs typeface="Arial" pitchFamily="34" charset="0"/>
              </a:rPr>
              <a:t>Access 3</a:t>
            </a:r>
            <a:endParaRPr lang="en-US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" name="AutoShape 154"/>
          <p:cNvSpPr>
            <a:spLocks noChangeArrowheads="1"/>
          </p:cNvSpPr>
          <p:nvPr/>
        </p:nvSpPr>
        <p:spPr bwMode="auto">
          <a:xfrm>
            <a:off x="1684962" y="3440881"/>
            <a:ext cx="1000125" cy="990600"/>
          </a:xfrm>
          <a:prstGeom prst="flowChartAlternateProcess">
            <a:avLst/>
          </a:prstGeom>
          <a:solidFill>
            <a:srgbClr val="A7E8FF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0" tIns="0" anchor="ctr"/>
          <a:lstStyle/>
          <a:p>
            <a:endParaRPr lang="en-US" sz="16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371" name="Rectangle 187"/>
          <p:cNvSpPr>
            <a:spLocks noChangeArrowheads="1"/>
          </p:cNvSpPr>
          <p:nvPr/>
        </p:nvSpPr>
        <p:spPr bwMode="auto">
          <a:xfrm>
            <a:off x="1744662" y="3525450"/>
            <a:ext cx="863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Ctr="1"/>
          <a:lstStyle/>
          <a:p>
            <a:pPr algn="ctr" eaLnBrk="0" hangingPunct="0">
              <a:lnSpc>
                <a:spcPct val="90000"/>
              </a:lnSpc>
              <a:spcBef>
                <a:spcPct val="0"/>
              </a:spcBef>
            </a:pPr>
            <a:r>
              <a:rPr lang="de-DE" sz="1600" b="1" dirty="0" smtClean="0">
                <a:latin typeface="Arial" pitchFamily="34" charset="0"/>
                <a:cs typeface="Arial" pitchFamily="34" charset="0"/>
              </a:rPr>
              <a:t>Access 2</a:t>
            </a:r>
            <a:endParaRPr lang="en-US" sz="16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1" name="Group 158"/>
          <p:cNvGrpSpPr>
            <a:grpSpLocks noChangeAspect="1"/>
          </p:cNvGrpSpPr>
          <p:nvPr/>
        </p:nvGrpSpPr>
        <p:grpSpPr bwMode="auto">
          <a:xfrm flipH="1">
            <a:off x="2066924" y="3822523"/>
            <a:ext cx="411161" cy="494972"/>
            <a:chOff x="5" y="2480"/>
            <a:chExt cx="237" cy="430"/>
          </a:xfrm>
        </p:grpSpPr>
        <p:grpSp>
          <p:nvGrpSpPr>
            <p:cNvPr id="42" name="Group 159"/>
            <p:cNvGrpSpPr>
              <a:grpSpLocks noChangeAspect="1"/>
            </p:cNvGrpSpPr>
            <p:nvPr/>
          </p:nvGrpSpPr>
          <p:grpSpPr bwMode="auto">
            <a:xfrm>
              <a:off x="5" y="2521"/>
              <a:ext cx="145" cy="389"/>
              <a:chOff x="5" y="2521"/>
              <a:chExt cx="145" cy="389"/>
            </a:xfrm>
          </p:grpSpPr>
          <p:grpSp>
            <p:nvGrpSpPr>
              <p:cNvPr id="43" name="Group 300"/>
              <p:cNvGrpSpPr>
                <a:grpSpLocks noChangeAspect="1"/>
              </p:cNvGrpSpPr>
              <p:nvPr/>
            </p:nvGrpSpPr>
            <p:grpSpPr bwMode="auto">
              <a:xfrm>
                <a:off x="7" y="2654"/>
                <a:ext cx="143" cy="256"/>
                <a:chOff x="7" y="2654"/>
                <a:chExt cx="143" cy="256"/>
              </a:xfrm>
            </p:grpSpPr>
            <p:grpSp>
              <p:nvGrpSpPr>
                <p:cNvPr id="44" name="Group 161"/>
                <p:cNvGrpSpPr>
                  <a:grpSpLocks noChangeAspect="1"/>
                </p:cNvGrpSpPr>
                <p:nvPr/>
              </p:nvGrpSpPr>
              <p:grpSpPr bwMode="auto">
                <a:xfrm>
                  <a:off x="7" y="2661"/>
                  <a:ext cx="93" cy="247"/>
                  <a:chOff x="7" y="2661"/>
                  <a:chExt cx="93" cy="247"/>
                </a:xfrm>
              </p:grpSpPr>
              <p:sp>
                <p:nvSpPr>
                  <p:cNvPr id="393" name="Line 162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44" y="2661"/>
                    <a:ext cx="33" cy="1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394" name="Line 163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34" y="2664"/>
                    <a:ext cx="42" cy="51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395" name="Line 164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3" y="2716"/>
                    <a:ext cx="57" cy="110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396" name="Line 165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7" y="2824"/>
                    <a:ext cx="83" cy="84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397" name="Line 166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9" y="2824"/>
                    <a:ext cx="81" cy="84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398" name="Line 167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17" y="2716"/>
                    <a:ext cx="64" cy="108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399" name="Line 168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44" y="2661"/>
                    <a:ext cx="39" cy="58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sp>
              <p:nvSpPr>
                <p:cNvPr id="386" name="Line 169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97" y="2808"/>
                  <a:ext cx="34" cy="102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87" name="Line 170"/>
                <p:cNvSpPr>
                  <a:spLocks noChangeAspect="1" noChangeShapeType="1"/>
                </p:cNvSpPr>
                <p:nvPr/>
              </p:nvSpPr>
              <p:spPr bwMode="auto">
                <a:xfrm>
                  <a:off x="84" y="2718"/>
                  <a:ext cx="48" cy="91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88" name="Line 171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84" y="2655"/>
                  <a:ext cx="12" cy="63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89" name="Line 172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78" y="2654"/>
                  <a:ext cx="20" cy="9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90" name="Line 173"/>
                <p:cNvSpPr>
                  <a:spLocks noChangeAspect="1" noChangeShapeType="1"/>
                </p:cNvSpPr>
                <p:nvPr/>
              </p:nvSpPr>
              <p:spPr bwMode="auto">
                <a:xfrm>
                  <a:off x="79" y="2663"/>
                  <a:ext cx="30" cy="4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91" name="Line 174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93" y="2708"/>
                  <a:ext cx="13" cy="117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92" name="Line 175"/>
                <p:cNvSpPr>
                  <a:spLocks noChangeAspect="1" noChangeShapeType="1"/>
                </p:cNvSpPr>
                <p:nvPr/>
              </p:nvSpPr>
              <p:spPr bwMode="auto">
                <a:xfrm>
                  <a:off x="93" y="2824"/>
                  <a:ext cx="57" cy="54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45" name="Group 176"/>
              <p:cNvGrpSpPr>
                <a:grpSpLocks noChangeAspect="1"/>
              </p:cNvGrpSpPr>
              <p:nvPr/>
            </p:nvGrpSpPr>
            <p:grpSpPr bwMode="auto">
              <a:xfrm>
                <a:off x="5" y="2533"/>
                <a:ext cx="141" cy="374"/>
                <a:chOff x="5" y="2533"/>
                <a:chExt cx="141" cy="374"/>
              </a:xfrm>
            </p:grpSpPr>
            <p:sp>
              <p:nvSpPr>
                <p:cNvPr id="380" name="Line 177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5" y="2533"/>
                  <a:ext cx="55" cy="37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81" name="Line 178"/>
                <p:cNvSpPr>
                  <a:spLocks noChangeAspect="1" noChangeShapeType="1"/>
                </p:cNvSpPr>
                <p:nvPr/>
              </p:nvSpPr>
              <p:spPr bwMode="auto">
                <a:xfrm>
                  <a:off x="62" y="2544"/>
                  <a:ext cx="35" cy="363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82" name="Line 179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98" y="2876"/>
                  <a:ext cx="48" cy="3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83" name="Line 180"/>
                <p:cNvSpPr>
                  <a:spLocks noChangeAspect="1" noChangeShapeType="1"/>
                </p:cNvSpPr>
                <p:nvPr/>
              </p:nvSpPr>
              <p:spPr bwMode="auto">
                <a:xfrm>
                  <a:off x="69" y="2541"/>
                  <a:ext cx="77" cy="337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84" name="Line 181"/>
                <p:cNvSpPr>
                  <a:spLocks noChangeAspect="1" noChangeShapeType="1"/>
                </p:cNvSpPr>
                <p:nvPr/>
              </p:nvSpPr>
              <p:spPr bwMode="auto">
                <a:xfrm>
                  <a:off x="7" y="2904"/>
                  <a:ext cx="93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379" name="Oval 182"/>
              <p:cNvSpPr>
                <a:spLocks noChangeAspect="1" noChangeArrowheads="1"/>
              </p:cNvSpPr>
              <p:nvPr/>
            </p:nvSpPr>
            <p:spPr bwMode="auto">
              <a:xfrm>
                <a:off x="48" y="2521"/>
                <a:ext cx="39" cy="45"/>
              </a:xfrm>
              <a:prstGeom prst="ellipse">
                <a:avLst/>
              </a:prstGeom>
              <a:solidFill>
                <a:srgbClr val="FFFF00">
                  <a:alpha val="50000"/>
                </a:srgbClr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 b="1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374" name="Arc 183"/>
            <p:cNvSpPr>
              <a:spLocks noChangeAspect="1"/>
            </p:cNvSpPr>
            <p:nvPr/>
          </p:nvSpPr>
          <p:spPr bwMode="auto">
            <a:xfrm>
              <a:off x="152" y="2480"/>
              <a:ext cx="90" cy="198"/>
            </a:xfrm>
            <a:custGeom>
              <a:avLst/>
              <a:gdLst>
                <a:gd name="G0" fmla="+- 0 0 0"/>
                <a:gd name="G1" fmla="+- 21172 0 0"/>
                <a:gd name="G2" fmla="+- 21600 0 0"/>
                <a:gd name="T0" fmla="*/ 4276 w 21600"/>
                <a:gd name="T1" fmla="*/ 0 h 42015"/>
                <a:gd name="T2" fmla="*/ 5669 w 21600"/>
                <a:gd name="T3" fmla="*/ 42015 h 42015"/>
                <a:gd name="T4" fmla="*/ 0 w 21600"/>
                <a:gd name="T5" fmla="*/ 21172 h 420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2015" fill="none" extrusionOk="0">
                  <a:moveTo>
                    <a:pt x="4276" y="-1"/>
                  </a:moveTo>
                  <a:cubicBezTo>
                    <a:pt x="14353" y="2034"/>
                    <a:pt x="21600" y="10891"/>
                    <a:pt x="21600" y="21172"/>
                  </a:cubicBezTo>
                  <a:cubicBezTo>
                    <a:pt x="21600" y="30918"/>
                    <a:pt x="15073" y="39456"/>
                    <a:pt x="5668" y="42014"/>
                  </a:cubicBezTo>
                </a:path>
                <a:path w="21600" h="42015" stroke="0" extrusionOk="0">
                  <a:moveTo>
                    <a:pt x="4276" y="-1"/>
                  </a:moveTo>
                  <a:cubicBezTo>
                    <a:pt x="14353" y="2034"/>
                    <a:pt x="21600" y="10891"/>
                    <a:pt x="21600" y="21172"/>
                  </a:cubicBezTo>
                  <a:cubicBezTo>
                    <a:pt x="21600" y="30918"/>
                    <a:pt x="15073" y="39456"/>
                    <a:pt x="5668" y="42014"/>
                  </a:cubicBezTo>
                  <a:lnTo>
                    <a:pt x="0" y="21172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6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5" name="Arc 184"/>
            <p:cNvSpPr>
              <a:spLocks noChangeAspect="1"/>
            </p:cNvSpPr>
            <p:nvPr/>
          </p:nvSpPr>
          <p:spPr bwMode="auto">
            <a:xfrm>
              <a:off x="116" y="2508"/>
              <a:ext cx="78" cy="154"/>
            </a:xfrm>
            <a:custGeom>
              <a:avLst/>
              <a:gdLst>
                <a:gd name="G0" fmla="+- 0 0 0"/>
                <a:gd name="G1" fmla="+- 21159 0 0"/>
                <a:gd name="G2" fmla="+- 21600 0 0"/>
                <a:gd name="T0" fmla="*/ 4340 w 21600"/>
                <a:gd name="T1" fmla="*/ 0 h 41998"/>
                <a:gd name="T2" fmla="*/ 5682 w 21600"/>
                <a:gd name="T3" fmla="*/ 41998 h 41998"/>
                <a:gd name="T4" fmla="*/ 0 w 21600"/>
                <a:gd name="T5" fmla="*/ 21159 h 419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1998" fill="none" extrusionOk="0">
                  <a:moveTo>
                    <a:pt x="4340" y="-1"/>
                  </a:moveTo>
                  <a:cubicBezTo>
                    <a:pt x="14387" y="2060"/>
                    <a:pt x="21600" y="10902"/>
                    <a:pt x="21600" y="21159"/>
                  </a:cubicBezTo>
                  <a:cubicBezTo>
                    <a:pt x="21600" y="30900"/>
                    <a:pt x="15080" y="39435"/>
                    <a:pt x="5682" y="41998"/>
                  </a:cubicBezTo>
                </a:path>
                <a:path w="21600" h="41998" stroke="0" extrusionOk="0">
                  <a:moveTo>
                    <a:pt x="4340" y="-1"/>
                  </a:moveTo>
                  <a:cubicBezTo>
                    <a:pt x="14387" y="2060"/>
                    <a:pt x="21600" y="10902"/>
                    <a:pt x="21600" y="21159"/>
                  </a:cubicBezTo>
                  <a:cubicBezTo>
                    <a:pt x="21600" y="30900"/>
                    <a:pt x="15080" y="39435"/>
                    <a:pt x="5682" y="41998"/>
                  </a:cubicBezTo>
                  <a:lnTo>
                    <a:pt x="0" y="21159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6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6" name="Arc 185"/>
            <p:cNvSpPr>
              <a:spLocks noChangeAspect="1"/>
            </p:cNvSpPr>
            <p:nvPr/>
          </p:nvSpPr>
          <p:spPr bwMode="auto">
            <a:xfrm>
              <a:off x="102" y="2530"/>
              <a:ext cx="47" cy="117"/>
            </a:xfrm>
            <a:custGeom>
              <a:avLst/>
              <a:gdLst>
                <a:gd name="G0" fmla="+- 0 0 0"/>
                <a:gd name="G1" fmla="+- 21206 0 0"/>
                <a:gd name="G2" fmla="+- 21600 0 0"/>
                <a:gd name="T0" fmla="*/ 4104 w 21600"/>
                <a:gd name="T1" fmla="*/ 0 h 42099"/>
                <a:gd name="T2" fmla="*/ 5483 w 21600"/>
                <a:gd name="T3" fmla="*/ 42099 h 42099"/>
                <a:gd name="T4" fmla="*/ 0 w 21600"/>
                <a:gd name="T5" fmla="*/ 21206 h 420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2099" fill="none" extrusionOk="0">
                  <a:moveTo>
                    <a:pt x="4104" y="-1"/>
                  </a:moveTo>
                  <a:cubicBezTo>
                    <a:pt x="14262" y="1965"/>
                    <a:pt x="21600" y="10859"/>
                    <a:pt x="21600" y="21206"/>
                  </a:cubicBezTo>
                  <a:cubicBezTo>
                    <a:pt x="21600" y="31023"/>
                    <a:pt x="14979" y="39606"/>
                    <a:pt x="5482" y="42098"/>
                  </a:cubicBezTo>
                </a:path>
                <a:path w="21600" h="42099" stroke="0" extrusionOk="0">
                  <a:moveTo>
                    <a:pt x="4104" y="-1"/>
                  </a:moveTo>
                  <a:cubicBezTo>
                    <a:pt x="14262" y="1965"/>
                    <a:pt x="21600" y="10859"/>
                    <a:pt x="21600" y="21206"/>
                  </a:cubicBezTo>
                  <a:cubicBezTo>
                    <a:pt x="21600" y="31023"/>
                    <a:pt x="14979" y="39606"/>
                    <a:pt x="5482" y="42098"/>
                  </a:cubicBezTo>
                  <a:lnTo>
                    <a:pt x="0" y="21206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600" b="1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6" name="Group 405"/>
          <p:cNvGrpSpPr/>
          <p:nvPr/>
        </p:nvGrpSpPr>
        <p:grpSpPr>
          <a:xfrm>
            <a:off x="4800600" y="3152516"/>
            <a:ext cx="609600" cy="1925234"/>
            <a:chOff x="6911628" y="2921544"/>
            <a:chExt cx="1089372" cy="1925234"/>
          </a:xfrm>
        </p:grpSpPr>
        <p:cxnSp>
          <p:nvCxnSpPr>
            <p:cNvPr id="407" name="Straight Connector 406"/>
            <p:cNvCxnSpPr/>
            <p:nvPr/>
          </p:nvCxnSpPr>
          <p:spPr>
            <a:xfrm>
              <a:off x="6911628" y="2921544"/>
              <a:ext cx="1089372" cy="15446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8" name="Straight Connector 407"/>
            <p:cNvCxnSpPr/>
            <p:nvPr/>
          </p:nvCxnSpPr>
          <p:spPr>
            <a:xfrm>
              <a:off x="6911628" y="4839411"/>
              <a:ext cx="1089372" cy="7367"/>
            </a:xfrm>
            <a:prstGeom prst="line">
              <a:avLst/>
            </a:prstGeom>
            <a:ln>
              <a:solidFill>
                <a:srgbClr val="595959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1" name="Rounded Rectangle 410"/>
          <p:cNvSpPr/>
          <p:nvPr/>
        </p:nvSpPr>
        <p:spPr>
          <a:xfrm rot="16200000">
            <a:off x="2321717" y="2414321"/>
            <a:ext cx="1000125" cy="288685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46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46000"/>
                </a:schemeClr>
              </a:gs>
            </a:gsLst>
            <a:lin ang="16200000" scaled="0"/>
            <a:tileRect/>
          </a:gra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smtClean="0">
                <a:solidFill>
                  <a:schemeClr val="tx1"/>
                </a:solidFill>
              </a:rPr>
              <a:t>Access</a:t>
            </a:r>
            <a:r>
              <a:rPr lang="en-US" sz="1050" dirty="0" smtClean="0">
                <a:solidFill>
                  <a:srgbClr val="000000"/>
                </a:solidFill>
              </a:rPr>
              <a:t> Abstraction</a:t>
            </a:r>
            <a:endParaRPr lang="en-US" sz="1050" dirty="0">
              <a:solidFill>
                <a:srgbClr val="000000"/>
              </a:solidFill>
            </a:endParaRPr>
          </a:p>
        </p:txBody>
      </p:sp>
      <p:sp>
        <p:nvSpPr>
          <p:cNvPr id="413" name="Rounded Rectangle 412"/>
          <p:cNvSpPr/>
          <p:nvPr/>
        </p:nvSpPr>
        <p:spPr>
          <a:xfrm rot="16200000">
            <a:off x="2321717" y="3785921"/>
            <a:ext cx="1000125" cy="288685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46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46000"/>
                </a:schemeClr>
              </a:gs>
            </a:gsLst>
            <a:lin ang="16200000" scaled="0"/>
            <a:tileRect/>
          </a:gra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smtClean="0">
                <a:solidFill>
                  <a:schemeClr val="tx1"/>
                </a:solidFill>
              </a:rPr>
              <a:t>Access</a:t>
            </a:r>
            <a:r>
              <a:rPr lang="en-US" sz="1050" dirty="0" smtClean="0">
                <a:solidFill>
                  <a:srgbClr val="000000"/>
                </a:solidFill>
              </a:rPr>
              <a:t> Abstraction</a:t>
            </a:r>
            <a:endParaRPr lang="en-US" sz="1050" dirty="0">
              <a:solidFill>
                <a:srgbClr val="000000"/>
              </a:solidFill>
            </a:endParaRPr>
          </a:p>
        </p:txBody>
      </p:sp>
      <p:sp>
        <p:nvSpPr>
          <p:cNvPr id="415" name="Rounded Rectangle 414"/>
          <p:cNvSpPr/>
          <p:nvPr/>
        </p:nvSpPr>
        <p:spPr>
          <a:xfrm rot="16200000">
            <a:off x="2321717" y="5081321"/>
            <a:ext cx="1000125" cy="288685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46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46000"/>
                </a:schemeClr>
              </a:gs>
            </a:gsLst>
            <a:lin ang="16200000" scaled="0"/>
            <a:tileRect/>
          </a:gra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smtClean="0">
                <a:solidFill>
                  <a:schemeClr val="tx1"/>
                </a:solidFill>
              </a:rPr>
              <a:t>Access</a:t>
            </a:r>
            <a:r>
              <a:rPr lang="en-US" sz="1050" dirty="0" smtClean="0">
                <a:solidFill>
                  <a:srgbClr val="000000"/>
                </a:solidFill>
              </a:rPr>
              <a:t> Abstraction</a:t>
            </a:r>
            <a:endParaRPr lang="en-US" sz="1050" dirty="0">
              <a:solidFill>
                <a:srgbClr val="000000"/>
              </a:solidFill>
            </a:endParaRPr>
          </a:p>
        </p:txBody>
      </p:sp>
      <p:sp>
        <p:nvSpPr>
          <p:cNvPr id="417" name="TextBox 416"/>
          <p:cNvSpPr txBox="1"/>
          <p:nvPr/>
        </p:nvSpPr>
        <p:spPr>
          <a:xfrm>
            <a:off x="7162800" y="4158208"/>
            <a:ext cx="20775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  <a:latin typeface="Arial Black" pitchFamily="34" charset="0"/>
              </a:rPr>
              <a:t> Multiple Cores sharing Access Network</a:t>
            </a:r>
          </a:p>
          <a:p>
            <a:pPr>
              <a:buFont typeface="Arial" pitchFamily="34" charset="0"/>
              <a:buChar char="•"/>
            </a:pPr>
            <a:endParaRPr lang="en-US" dirty="0" smtClean="0">
              <a:solidFill>
                <a:schemeClr val="tx2"/>
              </a:solidFill>
              <a:latin typeface="Arial Black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  <a:latin typeface="Arial Black" pitchFamily="34" charset="0"/>
              </a:rPr>
              <a:t> Access Abstraction</a:t>
            </a:r>
          </a:p>
          <a:p>
            <a:pPr>
              <a:buFont typeface="Arial" pitchFamily="34" charset="0"/>
              <a:buChar char="•"/>
            </a:pPr>
            <a:endParaRPr lang="en-US" dirty="0" smtClean="0">
              <a:solidFill>
                <a:schemeClr val="tx2"/>
              </a:solidFill>
              <a:latin typeface="Arial Black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  <a:latin typeface="Arial Black" pitchFamily="34" charset="0"/>
              </a:rPr>
              <a:t> Data and Control plane separation</a:t>
            </a:r>
          </a:p>
          <a:p>
            <a:pPr>
              <a:buFont typeface="Arial" pitchFamily="34" charset="0"/>
              <a:buChar char="•"/>
            </a:pPr>
            <a:endParaRPr lang="en-US" dirty="0" smtClean="0">
              <a:solidFill>
                <a:schemeClr val="tx2"/>
              </a:solidFill>
              <a:latin typeface="Arial Black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  <a:latin typeface="Arial Black" pitchFamily="34" charset="0"/>
              </a:rPr>
              <a:t> Central control </a:t>
            </a:r>
          </a:p>
        </p:txBody>
      </p:sp>
      <p:sp>
        <p:nvSpPr>
          <p:cNvPr id="418" name="Rounded Rectangle 417"/>
          <p:cNvSpPr/>
          <p:nvPr/>
        </p:nvSpPr>
        <p:spPr>
          <a:xfrm rot="16200000">
            <a:off x="787280" y="3709720"/>
            <a:ext cx="1000125" cy="288685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46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46000"/>
                </a:schemeClr>
              </a:gs>
            </a:gsLst>
            <a:lin ang="16200000" scaled="0"/>
            <a:tileRect/>
          </a:gra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smtClean="0">
                <a:solidFill>
                  <a:schemeClr val="tx1"/>
                </a:solidFill>
              </a:rPr>
              <a:t>Access</a:t>
            </a:r>
            <a:r>
              <a:rPr lang="en-US" sz="1050" dirty="0" smtClean="0">
                <a:solidFill>
                  <a:srgbClr val="000000"/>
                </a:solidFill>
              </a:rPr>
              <a:t> Abstraction</a:t>
            </a:r>
            <a:endParaRPr lang="en-US" sz="105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11075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SDN-based OmniRAN Use Cases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600" dirty="0" smtClean="0"/>
              <a:t>Gaps to existing IEEE 802 technologies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000" dirty="0" smtClean="0"/>
              <a:t>Control of data forwarding plane, common to 802 technologies</a:t>
            </a:r>
          </a:p>
          <a:p>
            <a:pPr lvl="1"/>
            <a:r>
              <a:rPr lang="en-US" sz="1800" dirty="0" smtClean="0"/>
              <a:t>Southbound interface enabling the communication between the 802 technologies and the central controller (e.g. access abstraction)</a:t>
            </a:r>
          </a:p>
          <a:p>
            <a:pPr lvl="1"/>
            <a:r>
              <a:rPr lang="en-US" sz="1800" dirty="0" smtClean="0"/>
              <a:t>Clearly defined interfaces, SAPs and behaviors</a:t>
            </a:r>
          </a:p>
          <a:p>
            <a:pPr lvl="1"/>
            <a:r>
              <a:rPr lang="en-US" sz="1800" dirty="0" smtClean="0"/>
              <a:t>Ability to modify data path based on arbitrary but bounded selection parameters</a:t>
            </a:r>
          </a:p>
          <a:p>
            <a:pPr lvl="2"/>
            <a:r>
              <a:rPr lang="en-US" sz="1400" dirty="0" smtClean="0"/>
              <a:t>Packet classification mechanisms based on templates (á la </a:t>
            </a:r>
            <a:r>
              <a:rPr lang="en-US" sz="1400" dirty="0" err="1" smtClean="0"/>
              <a:t>OpenFlow</a:t>
            </a:r>
            <a:r>
              <a:rPr lang="en-US" sz="1400" dirty="0" smtClean="0"/>
              <a:t>)</a:t>
            </a:r>
          </a:p>
          <a:p>
            <a:pPr lvl="2"/>
            <a:r>
              <a:rPr lang="en-US" sz="1400" dirty="0" smtClean="0"/>
              <a:t>End-to-end packet flow and </a:t>
            </a:r>
            <a:r>
              <a:rPr lang="en-US" sz="1400" dirty="0" err="1" smtClean="0"/>
              <a:t>QoS</a:t>
            </a:r>
            <a:endParaRPr lang="en-US" sz="1400" dirty="0" smtClean="0"/>
          </a:p>
          <a:p>
            <a:r>
              <a:rPr lang="en-US" sz="2000" dirty="0" smtClean="0"/>
              <a:t>Radio configuration mechanism for access and backhaul links</a:t>
            </a:r>
          </a:p>
          <a:p>
            <a:pPr lvl="1"/>
            <a:r>
              <a:rPr lang="en-US" sz="1800" dirty="0" smtClean="0"/>
              <a:t>With defined metrics and reporting</a:t>
            </a:r>
          </a:p>
          <a:p>
            <a:r>
              <a:rPr lang="en-US" sz="2000" dirty="0" smtClean="0"/>
              <a:t>Data plane management of the multiple-interface Terminal</a:t>
            </a:r>
          </a:p>
          <a:p>
            <a:pPr lvl="1"/>
            <a:r>
              <a:rPr lang="en-US" sz="1800" dirty="0" smtClean="0"/>
              <a:t>Notion of 802 logical interface facing L3</a:t>
            </a:r>
          </a:p>
          <a:p>
            <a:r>
              <a:rPr lang="en-US" sz="2000" dirty="0" smtClean="0"/>
              <a:t>Generic 802 access authorization and attachment</a:t>
            </a:r>
          </a:p>
          <a:p>
            <a:endParaRPr lang="en-US" sz="2000" dirty="0" smtClean="0"/>
          </a:p>
          <a:p>
            <a:endParaRPr lang="en-US" sz="2000" dirty="0"/>
          </a:p>
        </p:txBody>
      </p:sp>
    </p:spTree>
    <p:extLst>
      <p:ext uri="{BB962C8B-B14F-4D97-AF65-F5344CB8AC3E}">
        <p14:creationId xmlns="" xmlns:p14="http://schemas.microsoft.com/office/powerpoint/2010/main" val="12540298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Gaps to Handling </a:t>
            </a:r>
            <a:r>
              <a:rPr lang="en-US" dirty="0" smtClean="0"/>
              <a:t>IEEE 802 Attributes in IP Protocols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H</a:t>
            </a:r>
            <a:r>
              <a:rPr lang="en-US" dirty="0" smtClean="0"/>
              <a:t>andling of IEEE 802 specific attributes of IP protocols within the activities of IEEE P802:</a:t>
            </a:r>
          </a:p>
          <a:p>
            <a:pPr lvl="1"/>
            <a:r>
              <a:rPr lang="en-US" dirty="0" smtClean="0"/>
              <a:t>IEEE P802 has an established routine for defining the MIBs of IEEE 802 technologies</a:t>
            </a:r>
          </a:p>
          <a:p>
            <a:pPr lvl="2"/>
            <a:r>
              <a:rPr lang="en-US" dirty="0" smtClean="0"/>
              <a:t>Now completely in scope for IEEE 802</a:t>
            </a:r>
            <a:endParaRPr lang="en-US" dirty="0" smtClean="0"/>
          </a:p>
          <a:p>
            <a:pPr lvl="1"/>
            <a:r>
              <a:rPr lang="en-US" dirty="0" smtClean="0"/>
              <a:t>No defined p</a:t>
            </a:r>
            <a:r>
              <a:rPr lang="en-US" dirty="0" smtClean="0"/>
              <a:t>rocesses </a:t>
            </a:r>
            <a:r>
              <a:rPr lang="en-US" dirty="0" smtClean="0"/>
              <a:t>for defining other IEEE 802 related attributes in </a:t>
            </a:r>
            <a:r>
              <a:rPr lang="en-US" dirty="0" smtClean="0"/>
              <a:t>IP protocols</a:t>
            </a:r>
            <a:endParaRPr lang="en-US" dirty="0" smtClean="0"/>
          </a:p>
          <a:p>
            <a:pPr lvl="2"/>
            <a:r>
              <a:rPr lang="en-US" dirty="0"/>
              <a:t>e</a:t>
            </a:r>
            <a:r>
              <a:rPr lang="en-US" dirty="0" smtClean="0"/>
              <a:t>.g. AAA attributes are mainly done by IETF with some informal review by IEEE 802 WGs</a:t>
            </a:r>
          </a:p>
          <a:p>
            <a:r>
              <a:rPr lang="en-US" dirty="0" smtClean="0"/>
              <a:t>Specification of IEEE 802 related attributes for IP protocols by IETF has many cumbersome issues.</a:t>
            </a:r>
          </a:p>
          <a:p>
            <a:r>
              <a:rPr lang="en-US" dirty="0" smtClean="0"/>
              <a:t>Dedicated I-D to be submitted on the potential issues.</a:t>
            </a:r>
          </a:p>
          <a:p>
            <a:pPr lvl="1"/>
            <a:r>
              <a:rPr lang="en-US" dirty="0" smtClean="0"/>
              <a:t>Cooperation between IEEE 802 and IETF is currently reviewed and refined in [draft-iab-rfc4441rev-04.txt]</a:t>
            </a:r>
          </a:p>
          <a:p>
            <a:pPr lvl="1"/>
            <a:r>
              <a:rPr lang="en-US" dirty="0" smtClean="0"/>
              <a:t>IEEE 802 has to take care of all its attributes </a:t>
            </a:r>
            <a:r>
              <a:rPr lang="en-US" dirty="0" smtClean="0"/>
              <a:t>for IP protocols</a:t>
            </a:r>
          </a:p>
          <a:p>
            <a:pPr lvl="2"/>
            <a:r>
              <a:rPr lang="en-US" dirty="0" smtClean="0"/>
              <a:t>like done today for managed objects (MIBs)</a:t>
            </a:r>
          </a:p>
        </p:txBody>
      </p:sp>
    </p:spTree>
    <p:extLst>
      <p:ext uri="{BB962C8B-B14F-4D97-AF65-F5344CB8AC3E}">
        <p14:creationId xmlns="" xmlns:p14="http://schemas.microsoft.com/office/powerpoint/2010/main" val="1544565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Potential Ways forward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IEEE 802 OmniRAN Results and Outlook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 smtClean="0"/>
              <a:t>OmniRAN provides an abstraction of access networks based on IEEE 802 technologies.</a:t>
            </a:r>
          </a:p>
          <a:p>
            <a:pPr lvl="1"/>
            <a:r>
              <a:rPr lang="en-US" dirty="0"/>
              <a:t>Defining a common framework for deployment of IEEE 802 technologies for network access for various purposes</a:t>
            </a:r>
          </a:p>
          <a:p>
            <a:pPr lvl="1"/>
            <a:r>
              <a:rPr lang="en-US" dirty="0"/>
              <a:t>Creating unified control interfaces to enable integration of various IEEE 802 access technologies into a common architecture and control infrastructure</a:t>
            </a:r>
          </a:p>
          <a:p>
            <a:pPr lvl="1"/>
            <a:r>
              <a:rPr lang="en-US" dirty="0"/>
              <a:t>Supporting new developments for networking like </a:t>
            </a:r>
            <a:r>
              <a:rPr lang="en-US" dirty="0" smtClean="0"/>
              <a:t>SDN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r>
              <a:rPr lang="en-US" dirty="0" smtClean="0"/>
              <a:t>OmniRAN Specification in the scope of IEEE 802 would consist of</a:t>
            </a:r>
          </a:p>
          <a:p>
            <a:pPr lvl="1"/>
            <a:r>
              <a:rPr lang="en-US" dirty="0" smtClean="0"/>
              <a:t>an normative part defining control attributes and referencing the DL SAP</a:t>
            </a:r>
          </a:p>
          <a:p>
            <a:pPr lvl="1"/>
            <a:r>
              <a:rPr lang="en-US" dirty="0" smtClean="0"/>
              <a:t>an informative part outlining the overall architecture</a:t>
            </a:r>
          </a:p>
          <a:p>
            <a:pPr lvl="1"/>
            <a:r>
              <a:rPr lang="en-US" dirty="0" smtClean="0"/>
              <a:t>an informative part proposing the usage of particular IP protocols and the mapping of the IEEE 802 attributes into the IP protocols</a:t>
            </a:r>
            <a:r>
              <a:rPr lang="en-US" dirty="0" smtClean="0"/>
              <a:t>.</a:t>
            </a:r>
          </a:p>
          <a:p>
            <a:r>
              <a:rPr lang="en-US" dirty="0" smtClean="0"/>
              <a:t>Gaps in IEEE 802 technologies would have to be addressed by the individual WGs</a:t>
            </a:r>
          </a:p>
          <a:p>
            <a:r>
              <a:rPr lang="en-US" dirty="0" smtClean="0"/>
              <a:t>Common framework necessary to align activities within the individual WGs</a:t>
            </a:r>
          </a:p>
          <a:p>
            <a:r>
              <a:rPr lang="en-US" dirty="0" smtClean="0"/>
              <a:t>There are already a couple of ‘framework’ activities in IEEE 802</a:t>
            </a:r>
          </a:p>
          <a:p>
            <a:pPr lvl="1"/>
            <a:r>
              <a:rPr lang="en-US" dirty="0" smtClean="0"/>
              <a:t>Can OmniRAN be picky backed to one of the existing framework activities?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ToC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Access network functions within the scope of IEEE 802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Gaps to existing IEEE 802 standards (and procedures)</a:t>
            </a:r>
          </a:p>
          <a:p>
            <a:pPr lvl="1"/>
            <a:r>
              <a:rPr lang="en-US" dirty="0" smtClean="0"/>
              <a:t>Example use cases investigated for gap analysis</a:t>
            </a:r>
          </a:p>
          <a:p>
            <a:pPr lvl="1"/>
            <a:r>
              <a:rPr lang="en-US" dirty="0" smtClean="0"/>
              <a:t>Gap#1: Support for point-to-point links and link status indication in bridged access networks</a:t>
            </a:r>
          </a:p>
          <a:p>
            <a:pPr lvl="1"/>
            <a:r>
              <a:rPr lang="en-US" dirty="0" smtClean="0"/>
              <a:t>Gap#2: Network-ID and service indication in wired Ethernet</a:t>
            </a:r>
          </a:p>
          <a:p>
            <a:pPr lvl="1"/>
            <a:r>
              <a:rPr lang="en-US" dirty="0" smtClean="0"/>
              <a:t>Gap#3: Control interfaces for Software Defined Networking (SDN)</a:t>
            </a:r>
          </a:p>
          <a:p>
            <a:pPr lvl="1"/>
            <a:r>
              <a:rPr lang="en-US" dirty="0" smtClean="0"/>
              <a:t>Gap#4: Specification of IEEE 802 specific attributes for IETF protocols</a:t>
            </a:r>
          </a:p>
          <a:p>
            <a:r>
              <a:rPr lang="en-US" dirty="0" smtClean="0"/>
              <a:t>Conclusion and potential ways forward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OmniRAN WITHIN </a:t>
            </a:r>
            <a:br>
              <a:rPr lang="en-US" dirty="0" smtClean="0"/>
            </a:br>
            <a:r>
              <a:rPr lang="en-US" dirty="0" smtClean="0"/>
              <a:t>The SCOPE of IEEE 802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IEEE 802 OmniRAN Results and Outlook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Rounded Rectangle 136"/>
          <p:cNvSpPr/>
          <p:nvPr/>
        </p:nvSpPr>
        <p:spPr bwMode="auto">
          <a:xfrm>
            <a:off x="6400800" y="1536666"/>
            <a:ext cx="1219200" cy="1600200"/>
          </a:xfrm>
          <a:prstGeom prst="roundRect">
            <a:avLst>
              <a:gd name="adj" fmla="val 12403"/>
            </a:avLst>
          </a:prstGeom>
          <a:solidFill>
            <a:schemeClr val="accent4">
              <a:lumMod val="40000"/>
              <a:lumOff val="60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36" name="Rounded Rectangle 135"/>
          <p:cNvSpPr/>
          <p:nvPr/>
        </p:nvSpPr>
        <p:spPr bwMode="auto">
          <a:xfrm>
            <a:off x="2667000" y="1536666"/>
            <a:ext cx="2057400" cy="1600200"/>
          </a:xfrm>
          <a:prstGeom prst="roundRect">
            <a:avLst>
              <a:gd name="adj" fmla="val 12403"/>
            </a:avLst>
          </a:prstGeom>
          <a:solidFill>
            <a:srgbClr val="A7E8FF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74638"/>
            <a:ext cx="8382000" cy="1143000"/>
          </a:xfrm>
        </p:spPr>
        <p:txBody>
          <a:bodyPr/>
          <a:lstStyle/>
          <a:p>
            <a:r>
              <a:rPr lang="en-US" dirty="0" err="1"/>
              <a:t>Access Networks enable the</a:t>
            </a:r>
            <a:r>
              <a:rPr lang="en-US" dirty="0"/>
              <a:t> </a:t>
            </a:r>
            <a:r>
              <a:rPr lang="en-US" dirty="0" smtClean="0"/>
              <a:t>dynamic </a:t>
            </a:r>
            <a:r>
              <a:rPr lang="en-US" dirty="0"/>
              <a:t>a</a:t>
            </a:r>
            <a:r>
              <a:rPr lang="en-US" dirty="0" smtClean="0"/>
              <a:t>ttachment of </a:t>
            </a:r>
            <a:r>
              <a:rPr lang="en-US" dirty="0"/>
              <a:t>t</a:t>
            </a:r>
            <a:r>
              <a:rPr lang="en-US" dirty="0" smtClean="0"/>
              <a:t>erminals to </a:t>
            </a:r>
            <a:r>
              <a:rPr lang="en-US" dirty="0"/>
              <a:t>n</a:t>
            </a:r>
            <a:r>
              <a:rPr lang="en-US" dirty="0" smtClean="0"/>
              <a:t>etworks</a:t>
            </a:r>
            <a:endParaRPr lang="en-US" dirty="0"/>
          </a:p>
        </p:txBody>
      </p:sp>
      <p:sp>
        <p:nvSpPr>
          <p:cNvPr id="104589" name="Rectangle 141"/>
          <p:cNvSpPr>
            <a:spLocks noGrp="1" noChangeArrowheads="1"/>
          </p:cNvSpPr>
          <p:nvPr>
            <p:ph idx="1"/>
          </p:nvPr>
        </p:nvSpPr>
        <p:spPr>
          <a:xfrm>
            <a:off x="457200" y="3505200"/>
            <a:ext cx="8229600" cy="28194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Communication networks supporting dynamic attachment of terminals are usually structured into</a:t>
            </a:r>
          </a:p>
          <a:p>
            <a:pPr lvl="1"/>
            <a:r>
              <a:rPr lang="en-US" dirty="0" smtClean="0"/>
              <a:t>Access Network</a:t>
            </a:r>
          </a:p>
          <a:p>
            <a:pPr lvl="2"/>
            <a:r>
              <a:rPr lang="en-US" dirty="0" smtClean="0"/>
              <a:t>Distributed infrastructure for aggregation of multiple network access interfaces into a common interface</a:t>
            </a:r>
          </a:p>
          <a:p>
            <a:pPr lvl="1"/>
            <a:r>
              <a:rPr lang="en-US" dirty="0" smtClean="0"/>
              <a:t>Core</a:t>
            </a:r>
          </a:p>
          <a:p>
            <a:pPr lvl="2"/>
            <a:r>
              <a:rPr lang="en-US" dirty="0" smtClean="0"/>
              <a:t>Infrastructure for control and management of network access and end-to-end IP connectivity</a:t>
            </a:r>
          </a:p>
          <a:p>
            <a:pPr lvl="1"/>
            <a:r>
              <a:rPr lang="en-US" dirty="0" smtClean="0"/>
              <a:t>Services</a:t>
            </a:r>
          </a:p>
          <a:p>
            <a:pPr lvl="2"/>
            <a:r>
              <a:rPr lang="en-US" dirty="0" smtClean="0"/>
              <a:t>Infrastructure for providing services over IP connectivity</a:t>
            </a:r>
            <a:endParaRPr lang="en-US" dirty="0"/>
          </a:p>
        </p:txBody>
      </p:sp>
      <p:sp>
        <p:nvSpPr>
          <p:cNvPr id="104459" name="AutoShape 11"/>
          <p:cNvSpPr>
            <a:spLocks noChangeArrowheads="1"/>
          </p:cNvSpPr>
          <p:nvPr/>
        </p:nvSpPr>
        <p:spPr bwMode="auto">
          <a:xfrm>
            <a:off x="914400" y="1536666"/>
            <a:ext cx="990600" cy="1611313"/>
          </a:xfrm>
          <a:prstGeom prst="flowChartAlternateProcess">
            <a:avLst/>
          </a:prstGeom>
          <a:solidFill>
            <a:srgbClr val="6DC0FF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0" tIns="0" anchor="ctr"/>
          <a:lstStyle/>
          <a:p>
            <a:endParaRPr lang="en-US" dirty="0"/>
          </a:p>
        </p:txBody>
      </p:sp>
      <p:sp>
        <p:nvSpPr>
          <p:cNvPr id="104461" name="AutoShape 13"/>
          <p:cNvSpPr>
            <a:spLocks noChangeArrowheads="1"/>
          </p:cNvSpPr>
          <p:nvPr/>
        </p:nvSpPr>
        <p:spPr bwMode="auto">
          <a:xfrm>
            <a:off x="5040313" y="1536666"/>
            <a:ext cx="1055687" cy="1611313"/>
          </a:xfrm>
          <a:prstGeom prst="flowChartAlternateProcess">
            <a:avLst/>
          </a:prstGeom>
          <a:solidFill>
            <a:srgbClr val="8BB2FF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0" tIns="0" anchor="ctr"/>
          <a:lstStyle/>
          <a:p>
            <a:endParaRPr lang="en-US" dirty="0"/>
          </a:p>
        </p:txBody>
      </p:sp>
      <p:sp>
        <p:nvSpPr>
          <p:cNvPr id="104462" name="Freeform 14"/>
          <p:cNvSpPr>
            <a:spLocks/>
          </p:cNvSpPr>
          <p:nvPr/>
        </p:nvSpPr>
        <p:spPr bwMode="auto">
          <a:xfrm>
            <a:off x="5384800" y="2438366"/>
            <a:ext cx="387350" cy="889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90"/>
              </a:cxn>
              <a:cxn ang="0">
                <a:pos x="499" y="90"/>
              </a:cxn>
              <a:cxn ang="0">
                <a:pos x="499" y="0"/>
              </a:cxn>
            </a:cxnLst>
            <a:rect l="0" t="0" r="r" b="b"/>
            <a:pathLst>
              <a:path w="499" h="90">
                <a:moveTo>
                  <a:pt x="0" y="0"/>
                </a:moveTo>
                <a:lnTo>
                  <a:pt x="0" y="90"/>
                </a:lnTo>
                <a:lnTo>
                  <a:pt x="499" y="90"/>
                </a:lnTo>
                <a:lnTo>
                  <a:pt x="499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lIns="0" tIns="0"/>
          <a:lstStyle/>
          <a:p>
            <a:endParaRPr lang="en-US" dirty="0"/>
          </a:p>
        </p:txBody>
      </p:sp>
      <p:graphicFrame>
        <p:nvGraphicFramePr>
          <p:cNvPr id="104463" name="Object 15">
            <a:hlinkClick r:id="" action="ppaction://ole?verb=0"/>
          </p:cNvPr>
          <p:cNvGraphicFramePr>
            <a:graphicFrameLocks/>
          </p:cNvGraphicFramePr>
          <p:nvPr/>
        </p:nvGraphicFramePr>
        <p:xfrm>
          <a:off x="6553200" y="2527267"/>
          <a:ext cx="990600" cy="533399"/>
        </p:xfrm>
        <a:graphic>
          <a:graphicData uri="http://schemas.openxmlformats.org/presentationml/2006/ole">
            <p:oleObj spid="_x0000_s10286" name="Clip" r:id="rId4" imgW="5761038" imgH="3224213" progId="">
              <p:embed/>
            </p:oleObj>
          </a:graphicData>
        </a:graphic>
      </p:graphicFrame>
      <p:sp>
        <p:nvSpPr>
          <p:cNvPr id="104464" name="Text Box 16"/>
          <p:cNvSpPr txBox="1">
            <a:spLocks noChangeArrowheads="1"/>
          </p:cNvSpPr>
          <p:nvPr/>
        </p:nvSpPr>
        <p:spPr bwMode="auto">
          <a:xfrm>
            <a:off x="6663351" y="2610290"/>
            <a:ext cx="79060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14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Internet</a:t>
            </a:r>
            <a:endParaRPr lang="en-US" sz="1400" dirty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104466" name="Line 18"/>
          <p:cNvSpPr>
            <a:spLocks noChangeShapeType="1"/>
          </p:cNvSpPr>
          <p:nvPr/>
        </p:nvSpPr>
        <p:spPr bwMode="auto">
          <a:xfrm>
            <a:off x="3429000" y="2298666"/>
            <a:ext cx="68580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0" tIns="0"/>
          <a:lstStyle/>
          <a:p>
            <a:endParaRPr lang="en-US" dirty="0"/>
          </a:p>
        </p:txBody>
      </p:sp>
      <p:sp>
        <p:nvSpPr>
          <p:cNvPr id="104467" name="Line 19"/>
          <p:cNvSpPr>
            <a:spLocks noChangeShapeType="1"/>
          </p:cNvSpPr>
          <p:nvPr/>
        </p:nvSpPr>
        <p:spPr bwMode="auto">
          <a:xfrm flipH="1">
            <a:off x="3335336" y="2755865"/>
            <a:ext cx="703263" cy="2762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0" tIns="0"/>
          <a:lstStyle/>
          <a:p>
            <a:endParaRPr lang="en-US" dirty="0"/>
          </a:p>
        </p:txBody>
      </p:sp>
      <p:sp>
        <p:nvSpPr>
          <p:cNvPr id="104468" name="Line 20"/>
          <p:cNvSpPr>
            <a:spLocks noChangeShapeType="1"/>
          </p:cNvSpPr>
          <p:nvPr/>
        </p:nvSpPr>
        <p:spPr bwMode="auto">
          <a:xfrm flipV="1">
            <a:off x="4343400" y="2755866"/>
            <a:ext cx="2286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4470" name="AutoShape 22"/>
          <p:cNvSpPr>
            <a:spLocks noChangeArrowheads="1"/>
          </p:cNvSpPr>
          <p:nvPr/>
        </p:nvSpPr>
        <p:spPr bwMode="auto">
          <a:xfrm>
            <a:off x="5195888" y="2128803"/>
            <a:ext cx="360362" cy="327025"/>
          </a:xfrm>
          <a:prstGeom prst="can">
            <a:avLst>
              <a:gd name="adj" fmla="val 25000"/>
            </a:avLst>
          </a:prstGeom>
          <a:solidFill>
            <a:srgbClr val="6699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sz="1600" dirty="0">
              <a:ea typeface="ＭＳ Ｐゴシック" pitchFamily="34" charset="-128"/>
            </a:endParaRPr>
          </a:p>
        </p:txBody>
      </p:sp>
      <p:pic>
        <p:nvPicPr>
          <p:cNvPr id="104471" name="Picture 23" descr="x_big_image2"/>
          <p:cNvPicPr>
            <a:picLocks noChangeAspect="1" noChangeArrowheads="1"/>
          </p:cNvPicPr>
          <p:nvPr/>
        </p:nvPicPr>
        <p:blipFill>
          <a:blip r:embed="rId5">
            <a:lum bright="10000" contrast="40000"/>
          </a:blip>
          <a:srcRect/>
          <a:stretch>
            <a:fillRect/>
          </a:stretch>
        </p:blipFill>
        <p:spPr bwMode="auto">
          <a:xfrm>
            <a:off x="1031544" y="2204530"/>
            <a:ext cx="682625" cy="72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25"/>
          <p:cNvGrpSpPr>
            <a:grpSpLocks noChangeAspect="1"/>
          </p:cNvGrpSpPr>
          <p:nvPr/>
        </p:nvGrpSpPr>
        <p:grpSpPr bwMode="auto">
          <a:xfrm flipH="1">
            <a:off x="2687637" y="2239929"/>
            <a:ext cx="661988" cy="796925"/>
            <a:chOff x="5" y="2480"/>
            <a:chExt cx="237" cy="430"/>
          </a:xfrm>
        </p:grpSpPr>
        <p:grpSp>
          <p:nvGrpSpPr>
            <p:cNvPr id="3" name="Group 26"/>
            <p:cNvGrpSpPr>
              <a:grpSpLocks noChangeAspect="1"/>
            </p:cNvGrpSpPr>
            <p:nvPr/>
          </p:nvGrpSpPr>
          <p:grpSpPr bwMode="auto">
            <a:xfrm>
              <a:off x="5" y="2521"/>
              <a:ext cx="145" cy="389"/>
              <a:chOff x="5" y="2521"/>
              <a:chExt cx="145" cy="389"/>
            </a:xfrm>
          </p:grpSpPr>
          <p:grpSp>
            <p:nvGrpSpPr>
              <p:cNvPr id="4" name="Group 27"/>
              <p:cNvGrpSpPr>
                <a:grpSpLocks noChangeAspect="1"/>
              </p:cNvGrpSpPr>
              <p:nvPr/>
            </p:nvGrpSpPr>
            <p:grpSpPr bwMode="auto">
              <a:xfrm>
                <a:off x="7" y="2654"/>
                <a:ext cx="143" cy="256"/>
                <a:chOff x="7" y="2654"/>
                <a:chExt cx="143" cy="256"/>
              </a:xfrm>
            </p:grpSpPr>
            <p:grpSp>
              <p:nvGrpSpPr>
                <p:cNvPr id="5" name="Group 28"/>
                <p:cNvGrpSpPr>
                  <a:grpSpLocks noChangeAspect="1"/>
                </p:cNvGrpSpPr>
                <p:nvPr/>
              </p:nvGrpSpPr>
              <p:grpSpPr bwMode="auto">
                <a:xfrm>
                  <a:off x="7" y="2661"/>
                  <a:ext cx="93" cy="247"/>
                  <a:chOff x="7" y="2661"/>
                  <a:chExt cx="93" cy="247"/>
                </a:xfrm>
              </p:grpSpPr>
              <p:sp>
                <p:nvSpPr>
                  <p:cNvPr id="104477" name="Line 29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44" y="2661"/>
                    <a:ext cx="33" cy="1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04478" name="Line 30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34" y="2664"/>
                    <a:ext cx="42" cy="51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04479" name="Line 31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3" y="2716"/>
                    <a:ext cx="57" cy="110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04480" name="Line 32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7" y="2824"/>
                    <a:ext cx="83" cy="84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04481" name="Line 33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9" y="2824"/>
                    <a:ext cx="81" cy="84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04482" name="Line 34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17" y="2716"/>
                    <a:ext cx="64" cy="108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04483" name="Line 35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44" y="2661"/>
                    <a:ext cx="39" cy="58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</p:grpSp>
            <p:sp>
              <p:nvSpPr>
                <p:cNvPr id="104484" name="Line 36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97" y="2808"/>
                  <a:ext cx="34" cy="102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04485" name="Line 37"/>
                <p:cNvSpPr>
                  <a:spLocks noChangeAspect="1" noChangeShapeType="1"/>
                </p:cNvSpPr>
                <p:nvPr/>
              </p:nvSpPr>
              <p:spPr bwMode="auto">
                <a:xfrm>
                  <a:off x="84" y="2718"/>
                  <a:ext cx="48" cy="91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04486" name="Line 38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84" y="2655"/>
                  <a:ext cx="12" cy="63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04487" name="Line 39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78" y="2654"/>
                  <a:ext cx="20" cy="9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04488" name="Line 40"/>
                <p:cNvSpPr>
                  <a:spLocks noChangeAspect="1" noChangeShapeType="1"/>
                </p:cNvSpPr>
                <p:nvPr/>
              </p:nvSpPr>
              <p:spPr bwMode="auto">
                <a:xfrm>
                  <a:off x="79" y="2663"/>
                  <a:ext cx="30" cy="4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04489" name="Line 41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93" y="2708"/>
                  <a:ext cx="13" cy="117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04490" name="Line 42"/>
                <p:cNvSpPr>
                  <a:spLocks noChangeAspect="1" noChangeShapeType="1"/>
                </p:cNvSpPr>
                <p:nvPr/>
              </p:nvSpPr>
              <p:spPr bwMode="auto">
                <a:xfrm>
                  <a:off x="93" y="2824"/>
                  <a:ext cx="57" cy="54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grpSp>
            <p:nvGrpSpPr>
              <p:cNvPr id="6" name="Group 43"/>
              <p:cNvGrpSpPr>
                <a:grpSpLocks noChangeAspect="1"/>
              </p:cNvGrpSpPr>
              <p:nvPr/>
            </p:nvGrpSpPr>
            <p:grpSpPr bwMode="auto">
              <a:xfrm>
                <a:off x="5" y="2533"/>
                <a:ext cx="141" cy="374"/>
                <a:chOff x="5" y="2533"/>
                <a:chExt cx="141" cy="374"/>
              </a:xfrm>
            </p:grpSpPr>
            <p:sp>
              <p:nvSpPr>
                <p:cNvPr id="104492" name="Line 44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5" y="2533"/>
                  <a:ext cx="55" cy="37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04493" name="Line 45"/>
                <p:cNvSpPr>
                  <a:spLocks noChangeAspect="1" noChangeShapeType="1"/>
                </p:cNvSpPr>
                <p:nvPr/>
              </p:nvSpPr>
              <p:spPr bwMode="auto">
                <a:xfrm>
                  <a:off x="62" y="2544"/>
                  <a:ext cx="35" cy="363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04494" name="Line 46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98" y="2876"/>
                  <a:ext cx="48" cy="3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04495" name="Line 47"/>
                <p:cNvSpPr>
                  <a:spLocks noChangeAspect="1" noChangeShapeType="1"/>
                </p:cNvSpPr>
                <p:nvPr/>
              </p:nvSpPr>
              <p:spPr bwMode="auto">
                <a:xfrm>
                  <a:off x="69" y="2541"/>
                  <a:ext cx="77" cy="337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04496" name="Line 48"/>
                <p:cNvSpPr>
                  <a:spLocks noChangeAspect="1" noChangeShapeType="1"/>
                </p:cNvSpPr>
                <p:nvPr/>
              </p:nvSpPr>
              <p:spPr bwMode="auto">
                <a:xfrm>
                  <a:off x="7" y="2904"/>
                  <a:ext cx="93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sp>
            <p:nvSpPr>
              <p:cNvPr id="104497" name="Oval 49"/>
              <p:cNvSpPr>
                <a:spLocks noChangeAspect="1" noChangeArrowheads="1"/>
              </p:cNvSpPr>
              <p:nvPr/>
            </p:nvSpPr>
            <p:spPr bwMode="auto">
              <a:xfrm>
                <a:off x="48" y="2521"/>
                <a:ext cx="39" cy="45"/>
              </a:xfrm>
              <a:prstGeom prst="ellipse">
                <a:avLst/>
              </a:prstGeom>
              <a:solidFill>
                <a:srgbClr val="FFFF00">
                  <a:alpha val="50000"/>
                </a:srgbClr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104498" name="Arc 50"/>
            <p:cNvSpPr>
              <a:spLocks noChangeAspect="1"/>
            </p:cNvSpPr>
            <p:nvPr/>
          </p:nvSpPr>
          <p:spPr bwMode="auto">
            <a:xfrm>
              <a:off x="152" y="2480"/>
              <a:ext cx="90" cy="198"/>
            </a:xfrm>
            <a:custGeom>
              <a:avLst/>
              <a:gdLst>
                <a:gd name="G0" fmla="+- 0 0 0"/>
                <a:gd name="G1" fmla="+- 21172 0 0"/>
                <a:gd name="G2" fmla="+- 21600 0 0"/>
                <a:gd name="T0" fmla="*/ 4276 w 21600"/>
                <a:gd name="T1" fmla="*/ 0 h 42015"/>
                <a:gd name="T2" fmla="*/ 5669 w 21600"/>
                <a:gd name="T3" fmla="*/ 42015 h 42015"/>
                <a:gd name="T4" fmla="*/ 0 w 21600"/>
                <a:gd name="T5" fmla="*/ 21172 h 420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2015" fill="none" extrusionOk="0">
                  <a:moveTo>
                    <a:pt x="4276" y="-1"/>
                  </a:moveTo>
                  <a:cubicBezTo>
                    <a:pt x="14353" y="2034"/>
                    <a:pt x="21600" y="10891"/>
                    <a:pt x="21600" y="21172"/>
                  </a:cubicBezTo>
                  <a:cubicBezTo>
                    <a:pt x="21600" y="30918"/>
                    <a:pt x="15073" y="39456"/>
                    <a:pt x="5668" y="42014"/>
                  </a:cubicBezTo>
                </a:path>
                <a:path w="21600" h="42015" stroke="0" extrusionOk="0">
                  <a:moveTo>
                    <a:pt x="4276" y="-1"/>
                  </a:moveTo>
                  <a:cubicBezTo>
                    <a:pt x="14353" y="2034"/>
                    <a:pt x="21600" y="10891"/>
                    <a:pt x="21600" y="21172"/>
                  </a:cubicBezTo>
                  <a:cubicBezTo>
                    <a:pt x="21600" y="30918"/>
                    <a:pt x="15073" y="39456"/>
                    <a:pt x="5668" y="42014"/>
                  </a:cubicBezTo>
                  <a:lnTo>
                    <a:pt x="0" y="21172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4499" name="Arc 51"/>
            <p:cNvSpPr>
              <a:spLocks noChangeAspect="1"/>
            </p:cNvSpPr>
            <p:nvPr/>
          </p:nvSpPr>
          <p:spPr bwMode="auto">
            <a:xfrm>
              <a:off x="116" y="2508"/>
              <a:ext cx="78" cy="154"/>
            </a:xfrm>
            <a:custGeom>
              <a:avLst/>
              <a:gdLst>
                <a:gd name="G0" fmla="+- 0 0 0"/>
                <a:gd name="G1" fmla="+- 21159 0 0"/>
                <a:gd name="G2" fmla="+- 21600 0 0"/>
                <a:gd name="T0" fmla="*/ 4340 w 21600"/>
                <a:gd name="T1" fmla="*/ 0 h 41998"/>
                <a:gd name="T2" fmla="*/ 5682 w 21600"/>
                <a:gd name="T3" fmla="*/ 41998 h 41998"/>
                <a:gd name="T4" fmla="*/ 0 w 21600"/>
                <a:gd name="T5" fmla="*/ 21159 h 419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1998" fill="none" extrusionOk="0">
                  <a:moveTo>
                    <a:pt x="4340" y="-1"/>
                  </a:moveTo>
                  <a:cubicBezTo>
                    <a:pt x="14387" y="2060"/>
                    <a:pt x="21600" y="10902"/>
                    <a:pt x="21600" y="21159"/>
                  </a:cubicBezTo>
                  <a:cubicBezTo>
                    <a:pt x="21600" y="30900"/>
                    <a:pt x="15080" y="39435"/>
                    <a:pt x="5682" y="41998"/>
                  </a:cubicBezTo>
                </a:path>
                <a:path w="21600" h="41998" stroke="0" extrusionOk="0">
                  <a:moveTo>
                    <a:pt x="4340" y="-1"/>
                  </a:moveTo>
                  <a:cubicBezTo>
                    <a:pt x="14387" y="2060"/>
                    <a:pt x="21600" y="10902"/>
                    <a:pt x="21600" y="21159"/>
                  </a:cubicBezTo>
                  <a:cubicBezTo>
                    <a:pt x="21600" y="30900"/>
                    <a:pt x="15080" y="39435"/>
                    <a:pt x="5682" y="41998"/>
                  </a:cubicBezTo>
                  <a:lnTo>
                    <a:pt x="0" y="21159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4500" name="Arc 52"/>
            <p:cNvSpPr>
              <a:spLocks noChangeAspect="1"/>
            </p:cNvSpPr>
            <p:nvPr/>
          </p:nvSpPr>
          <p:spPr bwMode="auto">
            <a:xfrm>
              <a:off x="102" y="2530"/>
              <a:ext cx="47" cy="117"/>
            </a:xfrm>
            <a:custGeom>
              <a:avLst/>
              <a:gdLst>
                <a:gd name="G0" fmla="+- 0 0 0"/>
                <a:gd name="G1" fmla="+- 21206 0 0"/>
                <a:gd name="G2" fmla="+- 21600 0 0"/>
                <a:gd name="T0" fmla="*/ 4104 w 21600"/>
                <a:gd name="T1" fmla="*/ 0 h 42099"/>
                <a:gd name="T2" fmla="*/ 5483 w 21600"/>
                <a:gd name="T3" fmla="*/ 42099 h 42099"/>
                <a:gd name="T4" fmla="*/ 0 w 21600"/>
                <a:gd name="T5" fmla="*/ 21206 h 420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2099" fill="none" extrusionOk="0">
                  <a:moveTo>
                    <a:pt x="4104" y="-1"/>
                  </a:moveTo>
                  <a:cubicBezTo>
                    <a:pt x="14262" y="1965"/>
                    <a:pt x="21600" y="10859"/>
                    <a:pt x="21600" y="21206"/>
                  </a:cubicBezTo>
                  <a:cubicBezTo>
                    <a:pt x="21600" y="31023"/>
                    <a:pt x="14979" y="39606"/>
                    <a:pt x="5482" y="42098"/>
                  </a:cubicBezTo>
                </a:path>
                <a:path w="21600" h="42099" stroke="0" extrusionOk="0">
                  <a:moveTo>
                    <a:pt x="4104" y="-1"/>
                  </a:moveTo>
                  <a:cubicBezTo>
                    <a:pt x="14262" y="1965"/>
                    <a:pt x="21600" y="10859"/>
                    <a:pt x="21600" y="21206"/>
                  </a:cubicBezTo>
                  <a:cubicBezTo>
                    <a:pt x="21600" y="31023"/>
                    <a:pt x="14979" y="39606"/>
                    <a:pt x="5482" y="42098"/>
                  </a:cubicBezTo>
                  <a:lnTo>
                    <a:pt x="0" y="21206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7" name="Group 53"/>
          <p:cNvGrpSpPr>
            <a:grpSpLocks noChangeAspect="1"/>
          </p:cNvGrpSpPr>
          <p:nvPr/>
        </p:nvGrpSpPr>
        <p:grpSpPr bwMode="auto">
          <a:xfrm flipH="1">
            <a:off x="3009900" y="1793841"/>
            <a:ext cx="419100" cy="504825"/>
            <a:chOff x="5" y="2480"/>
            <a:chExt cx="237" cy="430"/>
          </a:xfrm>
        </p:grpSpPr>
        <p:grpSp>
          <p:nvGrpSpPr>
            <p:cNvPr id="8" name="Group 54"/>
            <p:cNvGrpSpPr>
              <a:grpSpLocks noChangeAspect="1"/>
            </p:cNvGrpSpPr>
            <p:nvPr/>
          </p:nvGrpSpPr>
          <p:grpSpPr bwMode="auto">
            <a:xfrm>
              <a:off x="5" y="2521"/>
              <a:ext cx="145" cy="389"/>
              <a:chOff x="5" y="2521"/>
              <a:chExt cx="145" cy="389"/>
            </a:xfrm>
          </p:grpSpPr>
          <p:grpSp>
            <p:nvGrpSpPr>
              <p:cNvPr id="9" name="Group 55"/>
              <p:cNvGrpSpPr>
                <a:grpSpLocks noChangeAspect="1"/>
              </p:cNvGrpSpPr>
              <p:nvPr/>
            </p:nvGrpSpPr>
            <p:grpSpPr bwMode="auto">
              <a:xfrm>
                <a:off x="7" y="2654"/>
                <a:ext cx="143" cy="256"/>
                <a:chOff x="7" y="2654"/>
                <a:chExt cx="143" cy="256"/>
              </a:xfrm>
            </p:grpSpPr>
            <p:grpSp>
              <p:nvGrpSpPr>
                <p:cNvPr id="10" name="Group 56"/>
                <p:cNvGrpSpPr>
                  <a:grpSpLocks noChangeAspect="1"/>
                </p:cNvGrpSpPr>
                <p:nvPr/>
              </p:nvGrpSpPr>
              <p:grpSpPr bwMode="auto">
                <a:xfrm>
                  <a:off x="7" y="2661"/>
                  <a:ext cx="93" cy="247"/>
                  <a:chOff x="7" y="2661"/>
                  <a:chExt cx="93" cy="247"/>
                </a:xfrm>
              </p:grpSpPr>
              <p:sp>
                <p:nvSpPr>
                  <p:cNvPr id="104505" name="Line 57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44" y="2661"/>
                    <a:ext cx="33" cy="1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04506" name="Line 58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34" y="2664"/>
                    <a:ext cx="42" cy="51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04507" name="Line 59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3" y="2716"/>
                    <a:ext cx="57" cy="110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04508" name="Line 60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7" y="2824"/>
                    <a:ext cx="83" cy="84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04509" name="Line 61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9" y="2824"/>
                    <a:ext cx="81" cy="84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04510" name="Line 62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17" y="2716"/>
                    <a:ext cx="64" cy="108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04511" name="Line 63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44" y="2661"/>
                    <a:ext cx="39" cy="58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</p:grpSp>
            <p:sp>
              <p:nvSpPr>
                <p:cNvPr id="104512" name="Line 64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97" y="2808"/>
                  <a:ext cx="34" cy="102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04513" name="Line 65"/>
                <p:cNvSpPr>
                  <a:spLocks noChangeAspect="1" noChangeShapeType="1"/>
                </p:cNvSpPr>
                <p:nvPr/>
              </p:nvSpPr>
              <p:spPr bwMode="auto">
                <a:xfrm>
                  <a:off x="84" y="2718"/>
                  <a:ext cx="48" cy="91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04514" name="Line 66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84" y="2655"/>
                  <a:ext cx="12" cy="63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04515" name="Line 67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78" y="2654"/>
                  <a:ext cx="20" cy="9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04516" name="Line 68"/>
                <p:cNvSpPr>
                  <a:spLocks noChangeAspect="1" noChangeShapeType="1"/>
                </p:cNvSpPr>
                <p:nvPr/>
              </p:nvSpPr>
              <p:spPr bwMode="auto">
                <a:xfrm>
                  <a:off x="79" y="2663"/>
                  <a:ext cx="30" cy="4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04517" name="Line 69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93" y="2708"/>
                  <a:ext cx="13" cy="117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04518" name="Line 70"/>
                <p:cNvSpPr>
                  <a:spLocks noChangeAspect="1" noChangeShapeType="1"/>
                </p:cNvSpPr>
                <p:nvPr/>
              </p:nvSpPr>
              <p:spPr bwMode="auto">
                <a:xfrm>
                  <a:off x="93" y="2824"/>
                  <a:ext cx="57" cy="54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grpSp>
            <p:nvGrpSpPr>
              <p:cNvPr id="11" name="Group 71"/>
              <p:cNvGrpSpPr>
                <a:grpSpLocks noChangeAspect="1"/>
              </p:cNvGrpSpPr>
              <p:nvPr/>
            </p:nvGrpSpPr>
            <p:grpSpPr bwMode="auto">
              <a:xfrm>
                <a:off x="5" y="2533"/>
                <a:ext cx="141" cy="374"/>
                <a:chOff x="5" y="2533"/>
                <a:chExt cx="141" cy="374"/>
              </a:xfrm>
            </p:grpSpPr>
            <p:sp>
              <p:nvSpPr>
                <p:cNvPr id="104520" name="Line 72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5" y="2533"/>
                  <a:ext cx="55" cy="37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04521" name="Line 73"/>
                <p:cNvSpPr>
                  <a:spLocks noChangeAspect="1" noChangeShapeType="1"/>
                </p:cNvSpPr>
                <p:nvPr/>
              </p:nvSpPr>
              <p:spPr bwMode="auto">
                <a:xfrm>
                  <a:off x="62" y="2544"/>
                  <a:ext cx="35" cy="363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04522" name="Line 74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98" y="2876"/>
                  <a:ext cx="48" cy="3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04523" name="Line 75"/>
                <p:cNvSpPr>
                  <a:spLocks noChangeAspect="1" noChangeShapeType="1"/>
                </p:cNvSpPr>
                <p:nvPr/>
              </p:nvSpPr>
              <p:spPr bwMode="auto">
                <a:xfrm>
                  <a:off x="69" y="2541"/>
                  <a:ext cx="77" cy="337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04524" name="Line 76"/>
                <p:cNvSpPr>
                  <a:spLocks noChangeAspect="1" noChangeShapeType="1"/>
                </p:cNvSpPr>
                <p:nvPr/>
              </p:nvSpPr>
              <p:spPr bwMode="auto">
                <a:xfrm>
                  <a:off x="7" y="2904"/>
                  <a:ext cx="93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sp>
            <p:nvSpPr>
              <p:cNvPr id="104525" name="Oval 77"/>
              <p:cNvSpPr>
                <a:spLocks noChangeAspect="1" noChangeArrowheads="1"/>
              </p:cNvSpPr>
              <p:nvPr/>
            </p:nvSpPr>
            <p:spPr bwMode="auto">
              <a:xfrm>
                <a:off x="48" y="2521"/>
                <a:ext cx="39" cy="45"/>
              </a:xfrm>
              <a:prstGeom prst="ellipse">
                <a:avLst/>
              </a:prstGeom>
              <a:solidFill>
                <a:srgbClr val="FFFF00">
                  <a:alpha val="50000"/>
                </a:srgbClr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104526" name="Arc 78"/>
            <p:cNvSpPr>
              <a:spLocks noChangeAspect="1"/>
            </p:cNvSpPr>
            <p:nvPr/>
          </p:nvSpPr>
          <p:spPr bwMode="auto">
            <a:xfrm>
              <a:off x="152" y="2480"/>
              <a:ext cx="90" cy="198"/>
            </a:xfrm>
            <a:custGeom>
              <a:avLst/>
              <a:gdLst>
                <a:gd name="G0" fmla="+- 0 0 0"/>
                <a:gd name="G1" fmla="+- 21172 0 0"/>
                <a:gd name="G2" fmla="+- 21600 0 0"/>
                <a:gd name="T0" fmla="*/ 4276 w 21600"/>
                <a:gd name="T1" fmla="*/ 0 h 42015"/>
                <a:gd name="T2" fmla="*/ 5669 w 21600"/>
                <a:gd name="T3" fmla="*/ 42015 h 42015"/>
                <a:gd name="T4" fmla="*/ 0 w 21600"/>
                <a:gd name="T5" fmla="*/ 21172 h 420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2015" fill="none" extrusionOk="0">
                  <a:moveTo>
                    <a:pt x="4276" y="-1"/>
                  </a:moveTo>
                  <a:cubicBezTo>
                    <a:pt x="14353" y="2034"/>
                    <a:pt x="21600" y="10891"/>
                    <a:pt x="21600" y="21172"/>
                  </a:cubicBezTo>
                  <a:cubicBezTo>
                    <a:pt x="21600" y="30918"/>
                    <a:pt x="15073" y="39456"/>
                    <a:pt x="5668" y="42014"/>
                  </a:cubicBezTo>
                </a:path>
                <a:path w="21600" h="42015" stroke="0" extrusionOk="0">
                  <a:moveTo>
                    <a:pt x="4276" y="-1"/>
                  </a:moveTo>
                  <a:cubicBezTo>
                    <a:pt x="14353" y="2034"/>
                    <a:pt x="21600" y="10891"/>
                    <a:pt x="21600" y="21172"/>
                  </a:cubicBezTo>
                  <a:cubicBezTo>
                    <a:pt x="21600" y="30918"/>
                    <a:pt x="15073" y="39456"/>
                    <a:pt x="5668" y="42014"/>
                  </a:cubicBezTo>
                  <a:lnTo>
                    <a:pt x="0" y="21172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4527" name="Arc 79"/>
            <p:cNvSpPr>
              <a:spLocks noChangeAspect="1"/>
            </p:cNvSpPr>
            <p:nvPr/>
          </p:nvSpPr>
          <p:spPr bwMode="auto">
            <a:xfrm>
              <a:off x="116" y="2508"/>
              <a:ext cx="78" cy="154"/>
            </a:xfrm>
            <a:custGeom>
              <a:avLst/>
              <a:gdLst>
                <a:gd name="G0" fmla="+- 0 0 0"/>
                <a:gd name="G1" fmla="+- 21159 0 0"/>
                <a:gd name="G2" fmla="+- 21600 0 0"/>
                <a:gd name="T0" fmla="*/ 4340 w 21600"/>
                <a:gd name="T1" fmla="*/ 0 h 41998"/>
                <a:gd name="T2" fmla="*/ 5682 w 21600"/>
                <a:gd name="T3" fmla="*/ 41998 h 41998"/>
                <a:gd name="T4" fmla="*/ 0 w 21600"/>
                <a:gd name="T5" fmla="*/ 21159 h 419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1998" fill="none" extrusionOk="0">
                  <a:moveTo>
                    <a:pt x="4340" y="-1"/>
                  </a:moveTo>
                  <a:cubicBezTo>
                    <a:pt x="14387" y="2060"/>
                    <a:pt x="21600" y="10902"/>
                    <a:pt x="21600" y="21159"/>
                  </a:cubicBezTo>
                  <a:cubicBezTo>
                    <a:pt x="21600" y="30900"/>
                    <a:pt x="15080" y="39435"/>
                    <a:pt x="5682" y="41998"/>
                  </a:cubicBezTo>
                </a:path>
                <a:path w="21600" h="41998" stroke="0" extrusionOk="0">
                  <a:moveTo>
                    <a:pt x="4340" y="-1"/>
                  </a:moveTo>
                  <a:cubicBezTo>
                    <a:pt x="14387" y="2060"/>
                    <a:pt x="21600" y="10902"/>
                    <a:pt x="21600" y="21159"/>
                  </a:cubicBezTo>
                  <a:cubicBezTo>
                    <a:pt x="21600" y="30900"/>
                    <a:pt x="15080" y="39435"/>
                    <a:pt x="5682" y="41998"/>
                  </a:cubicBezTo>
                  <a:lnTo>
                    <a:pt x="0" y="21159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4528" name="Arc 80"/>
            <p:cNvSpPr>
              <a:spLocks noChangeAspect="1"/>
            </p:cNvSpPr>
            <p:nvPr/>
          </p:nvSpPr>
          <p:spPr bwMode="auto">
            <a:xfrm>
              <a:off x="102" y="2530"/>
              <a:ext cx="47" cy="117"/>
            </a:xfrm>
            <a:custGeom>
              <a:avLst/>
              <a:gdLst>
                <a:gd name="G0" fmla="+- 0 0 0"/>
                <a:gd name="G1" fmla="+- 21206 0 0"/>
                <a:gd name="G2" fmla="+- 21600 0 0"/>
                <a:gd name="T0" fmla="*/ 4104 w 21600"/>
                <a:gd name="T1" fmla="*/ 0 h 42099"/>
                <a:gd name="T2" fmla="*/ 5483 w 21600"/>
                <a:gd name="T3" fmla="*/ 42099 h 42099"/>
                <a:gd name="T4" fmla="*/ 0 w 21600"/>
                <a:gd name="T5" fmla="*/ 21206 h 420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2099" fill="none" extrusionOk="0">
                  <a:moveTo>
                    <a:pt x="4104" y="-1"/>
                  </a:moveTo>
                  <a:cubicBezTo>
                    <a:pt x="14262" y="1965"/>
                    <a:pt x="21600" y="10859"/>
                    <a:pt x="21600" y="21206"/>
                  </a:cubicBezTo>
                  <a:cubicBezTo>
                    <a:pt x="21600" y="31023"/>
                    <a:pt x="14979" y="39606"/>
                    <a:pt x="5482" y="42098"/>
                  </a:cubicBezTo>
                </a:path>
                <a:path w="21600" h="42099" stroke="0" extrusionOk="0">
                  <a:moveTo>
                    <a:pt x="4104" y="-1"/>
                  </a:moveTo>
                  <a:cubicBezTo>
                    <a:pt x="14262" y="1965"/>
                    <a:pt x="21600" y="10859"/>
                    <a:pt x="21600" y="21206"/>
                  </a:cubicBezTo>
                  <a:cubicBezTo>
                    <a:pt x="21600" y="31023"/>
                    <a:pt x="14979" y="39606"/>
                    <a:pt x="5482" y="42098"/>
                  </a:cubicBezTo>
                  <a:lnTo>
                    <a:pt x="0" y="21206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104529" name="Text Box 81"/>
          <p:cNvSpPr txBox="1">
            <a:spLocks noChangeArrowheads="1"/>
          </p:cNvSpPr>
          <p:nvPr/>
        </p:nvSpPr>
        <p:spPr bwMode="auto">
          <a:xfrm>
            <a:off x="981067" y="1487762"/>
            <a:ext cx="840743" cy="27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2400"/>
              </a:lnSpc>
              <a:spcBef>
                <a:spcPct val="0"/>
              </a:spcBef>
              <a:buFontTx/>
              <a:buNone/>
            </a:pPr>
            <a:r>
              <a:rPr lang="de-DE" sz="1600" b="1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Terminal</a:t>
            </a:r>
            <a:endParaRPr lang="en-US" sz="1600" b="1" dirty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104530" name="Text Box 82"/>
          <p:cNvSpPr txBox="1">
            <a:spLocks noChangeArrowheads="1"/>
          </p:cNvSpPr>
          <p:nvPr/>
        </p:nvSpPr>
        <p:spPr bwMode="auto">
          <a:xfrm>
            <a:off x="2895600" y="1536666"/>
            <a:ext cx="1641476" cy="233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 eaLnBrk="0" hangingPunct="0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hr-HR" sz="1600" b="1" dirty="0" smtClean="0">
                <a:latin typeface="Arial" pitchFamily="34" charset="0"/>
                <a:cs typeface="Arial" pitchFamily="34" charset="0"/>
              </a:rPr>
              <a:t>Access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Network</a:t>
            </a:r>
            <a:r>
              <a:rPr lang="hr-HR" sz="1600" b="1" dirty="0" smtClean="0">
                <a:latin typeface="Arial" pitchFamily="34" charset="0"/>
                <a:cs typeface="Arial" pitchFamily="34" charset="0"/>
              </a:rPr>
              <a:t> </a:t>
            </a:r>
            <a:endParaRPr lang="en-US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4532" name="Text Box 84"/>
          <p:cNvSpPr txBox="1">
            <a:spLocks noChangeArrowheads="1"/>
          </p:cNvSpPr>
          <p:nvPr/>
        </p:nvSpPr>
        <p:spPr bwMode="auto">
          <a:xfrm>
            <a:off x="6548220" y="1563962"/>
            <a:ext cx="843180" cy="196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Services</a:t>
            </a:r>
            <a:endParaRPr lang="en-US" sz="16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2" name="Group 85"/>
          <p:cNvGrpSpPr>
            <a:grpSpLocks/>
          </p:cNvGrpSpPr>
          <p:nvPr/>
        </p:nvGrpSpPr>
        <p:grpSpPr bwMode="auto">
          <a:xfrm>
            <a:off x="6664325" y="1876391"/>
            <a:ext cx="269875" cy="460375"/>
            <a:chOff x="4120" y="2308"/>
            <a:chExt cx="305" cy="415"/>
          </a:xfrm>
        </p:grpSpPr>
        <p:sp>
          <p:nvSpPr>
            <p:cNvPr id="104534" name="Freeform 86"/>
            <p:cNvSpPr>
              <a:spLocks/>
            </p:cNvSpPr>
            <p:nvPr/>
          </p:nvSpPr>
          <p:spPr bwMode="auto">
            <a:xfrm flipH="1">
              <a:off x="4378" y="2308"/>
              <a:ext cx="47" cy="415"/>
            </a:xfrm>
            <a:custGeom>
              <a:avLst/>
              <a:gdLst/>
              <a:ahLst/>
              <a:cxnLst>
                <a:cxn ang="0">
                  <a:pos x="90" y="546"/>
                </a:cxn>
                <a:cxn ang="0">
                  <a:pos x="0" y="432"/>
                </a:cxn>
                <a:cxn ang="0">
                  <a:pos x="0" y="0"/>
                </a:cxn>
                <a:cxn ang="0">
                  <a:pos x="84" y="42"/>
                </a:cxn>
                <a:cxn ang="0">
                  <a:pos x="90" y="546"/>
                </a:cxn>
              </a:cxnLst>
              <a:rect l="0" t="0" r="r" b="b"/>
              <a:pathLst>
                <a:path w="90" h="546">
                  <a:moveTo>
                    <a:pt x="90" y="546"/>
                  </a:moveTo>
                  <a:lnTo>
                    <a:pt x="0" y="432"/>
                  </a:lnTo>
                  <a:lnTo>
                    <a:pt x="0" y="0"/>
                  </a:lnTo>
                  <a:lnTo>
                    <a:pt x="84" y="42"/>
                  </a:lnTo>
                  <a:lnTo>
                    <a:pt x="90" y="546"/>
                  </a:lnTo>
                  <a:close/>
                </a:path>
              </a:pathLst>
            </a:custGeom>
            <a:solidFill>
              <a:srgbClr val="006699"/>
            </a:solidFill>
            <a:ln w="1588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4535" name="Rectangle 87"/>
            <p:cNvSpPr>
              <a:spLocks noChangeArrowheads="1"/>
            </p:cNvSpPr>
            <p:nvPr/>
          </p:nvSpPr>
          <p:spPr bwMode="auto">
            <a:xfrm flipH="1">
              <a:off x="4127" y="2340"/>
              <a:ext cx="255" cy="383"/>
            </a:xfrm>
            <a:prstGeom prst="rect">
              <a:avLst/>
            </a:prstGeom>
            <a:solidFill>
              <a:srgbClr val="0078AA"/>
            </a:solidFill>
            <a:ln w="1588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4536" name="Oval 88"/>
            <p:cNvSpPr>
              <a:spLocks noChangeArrowheads="1"/>
            </p:cNvSpPr>
            <p:nvPr/>
          </p:nvSpPr>
          <p:spPr bwMode="auto">
            <a:xfrm flipH="1">
              <a:off x="4278" y="2390"/>
              <a:ext cx="37" cy="36"/>
            </a:xfrm>
            <a:prstGeom prst="ellipse">
              <a:avLst/>
            </a:prstGeom>
            <a:solidFill>
              <a:srgbClr val="FFC9C9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grpSp>
          <p:nvGrpSpPr>
            <p:cNvPr id="13" name="Group 89"/>
            <p:cNvGrpSpPr>
              <a:grpSpLocks/>
            </p:cNvGrpSpPr>
            <p:nvPr/>
          </p:nvGrpSpPr>
          <p:grpSpPr bwMode="auto">
            <a:xfrm flipH="1">
              <a:off x="4164" y="2500"/>
              <a:ext cx="152" cy="109"/>
              <a:chOff x="3216" y="2784"/>
              <a:chExt cx="192" cy="144"/>
            </a:xfrm>
          </p:grpSpPr>
          <p:sp>
            <p:nvSpPr>
              <p:cNvPr id="104538" name="Line 90"/>
              <p:cNvSpPr>
                <a:spLocks noChangeShapeType="1"/>
              </p:cNvSpPr>
              <p:nvPr/>
            </p:nvSpPr>
            <p:spPr bwMode="auto">
              <a:xfrm>
                <a:off x="3216" y="2784"/>
                <a:ext cx="192" cy="0"/>
              </a:xfrm>
              <a:prstGeom prst="line">
                <a:avLst/>
              </a:prstGeom>
              <a:noFill/>
              <a:ln w="12700">
                <a:solidFill>
                  <a:srgbClr val="CCEC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04539" name="Line 91"/>
              <p:cNvSpPr>
                <a:spLocks noChangeShapeType="1"/>
              </p:cNvSpPr>
              <p:nvPr/>
            </p:nvSpPr>
            <p:spPr bwMode="auto">
              <a:xfrm>
                <a:off x="3216" y="2832"/>
                <a:ext cx="192" cy="0"/>
              </a:xfrm>
              <a:prstGeom prst="line">
                <a:avLst/>
              </a:prstGeom>
              <a:noFill/>
              <a:ln w="12700">
                <a:solidFill>
                  <a:srgbClr val="CCEC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04540" name="Line 92"/>
              <p:cNvSpPr>
                <a:spLocks noChangeShapeType="1"/>
              </p:cNvSpPr>
              <p:nvPr/>
            </p:nvSpPr>
            <p:spPr bwMode="auto">
              <a:xfrm>
                <a:off x="3216" y="2880"/>
                <a:ext cx="192" cy="0"/>
              </a:xfrm>
              <a:prstGeom prst="line">
                <a:avLst/>
              </a:prstGeom>
              <a:noFill/>
              <a:ln w="12700">
                <a:solidFill>
                  <a:srgbClr val="CCEC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04541" name="Line 93"/>
              <p:cNvSpPr>
                <a:spLocks noChangeShapeType="1"/>
              </p:cNvSpPr>
              <p:nvPr/>
            </p:nvSpPr>
            <p:spPr bwMode="auto">
              <a:xfrm>
                <a:off x="3216" y="2928"/>
                <a:ext cx="192" cy="0"/>
              </a:xfrm>
              <a:prstGeom prst="line">
                <a:avLst/>
              </a:prstGeom>
              <a:noFill/>
              <a:ln w="12700">
                <a:solidFill>
                  <a:srgbClr val="CCEC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sp>
          <p:nvSpPr>
            <p:cNvPr id="104542" name="Freeform 94"/>
            <p:cNvSpPr>
              <a:spLocks/>
            </p:cNvSpPr>
            <p:nvPr/>
          </p:nvSpPr>
          <p:spPr bwMode="auto">
            <a:xfrm>
              <a:off x="4120" y="2311"/>
              <a:ext cx="301" cy="35"/>
            </a:xfrm>
            <a:custGeom>
              <a:avLst/>
              <a:gdLst/>
              <a:ahLst/>
              <a:cxnLst>
                <a:cxn ang="0">
                  <a:pos x="259" y="35"/>
                </a:cxn>
                <a:cxn ang="0">
                  <a:pos x="0" y="35"/>
                </a:cxn>
                <a:cxn ang="0">
                  <a:pos x="81" y="0"/>
                </a:cxn>
                <a:cxn ang="0">
                  <a:pos x="301" y="0"/>
                </a:cxn>
                <a:cxn ang="0">
                  <a:pos x="259" y="35"/>
                </a:cxn>
              </a:cxnLst>
              <a:rect l="0" t="0" r="r" b="b"/>
              <a:pathLst>
                <a:path w="301" h="35">
                  <a:moveTo>
                    <a:pt x="259" y="35"/>
                  </a:moveTo>
                  <a:lnTo>
                    <a:pt x="0" y="35"/>
                  </a:lnTo>
                  <a:lnTo>
                    <a:pt x="81" y="0"/>
                  </a:lnTo>
                  <a:lnTo>
                    <a:pt x="301" y="0"/>
                  </a:lnTo>
                  <a:lnTo>
                    <a:pt x="259" y="35"/>
                  </a:lnTo>
                  <a:close/>
                </a:path>
              </a:pathLst>
            </a:custGeom>
            <a:solidFill>
              <a:srgbClr val="00B4FF"/>
            </a:solidFill>
            <a:ln w="1588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4543" name="Oval 95"/>
            <p:cNvSpPr>
              <a:spLocks noChangeArrowheads="1"/>
            </p:cNvSpPr>
            <p:nvPr/>
          </p:nvSpPr>
          <p:spPr bwMode="auto">
            <a:xfrm flipH="1">
              <a:off x="4170" y="2386"/>
              <a:ext cx="37" cy="36"/>
            </a:xfrm>
            <a:prstGeom prst="ellipse">
              <a:avLst/>
            </a:prstGeom>
            <a:solidFill>
              <a:srgbClr val="FFC9C9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4544" name="Oval 96"/>
            <p:cNvSpPr>
              <a:spLocks noChangeArrowheads="1"/>
            </p:cNvSpPr>
            <p:nvPr/>
          </p:nvSpPr>
          <p:spPr bwMode="auto">
            <a:xfrm flipH="1">
              <a:off x="4224" y="2386"/>
              <a:ext cx="37" cy="36"/>
            </a:xfrm>
            <a:prstGeom prst="ellipse">
              <a:avLst/>
            </a:prstGeom>
            <a:solidFill>
              <a:srgbClr val="CCFF33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14" name="Group 97"/>
          <p:cNvGrpSpPr>
            <a:grpSpLocks/>
          </p:cNvGrpSpPr>
          <p:nvPr/>
        </p:nvGrpSpPr>
        <p:grpSpPr bwMode="auto">
          <a:xfrm>
            <a:off x="6892925" y="1952591"/>
            <a:ext cx="269875" cy="460375"/>
            <a:chOff x="4120" y="2308"/>
            <a:chExt cx="305" cy="415"/>
          </a:xfrm>
        </p:grpSpPr>
        <p:sp>
          <p:nvSpPr>
            <p:cNvPr id="104546" name="Freeform 98"/>
            <p:cNvSpPr>
              <a:spLocks/>
            </p:cNvSpPr>
            <p:nvPr/>
          </p:nvSpPr>
          <p:spPr bwMode="auto">
            <a:xfrm flipH="1">
              <a:off x="4378" y="2308"/>
              <a:ext cx="47" cy="415"/>
            </a:xfrm>
            <a:custGeom>
              <a:avLst/>
              <a:gdLst/>
              <a:ahLst/>
              <a:cxnLst>
                <a:cxn ang="0">
                  <a:pos x="90" y="546"/>
                </a:cxn>
                <a:cxn ang="0">
                  <a:pos x="0" y="432"/>
                </a:cxn>
                <a:cxn ang="0">
                  <a:pos x="0" y="0"/>
                </a:cxn>
                <a:cxn ang="0">
                  <a:pos x="84" y="42"/>
                </a:cxn>
                <a:cxn ang="0">
                  <a:pos x="90" y="546"/>
                </a:cxn>
              </a:cxnLst>
              <a:rect l="0" t="0" r="r" b="b"/>
              <a:pathLst>
                <a:path w="90" h="546">
                  <a:moveTo>
                    <a:pt x="90" y="546"/>
                  </a:moveTo>
                  <a:lnTo>
                    <a:pt x="0" y="432"/>
                  </a:lnTo>
                  <a:lnTo>
                    <a:pt x="0" y="0"/>
                  </a:lnTo>
                  <a:lnTo>
                    <a:pt x="84" y="42"/>
                  </a:lnTo>
                  <a:lnTo>
                    <a:pt x="90" y="546"/>
                  </a:lnTo>
                  <a:close/>
                </a:path>
              </a:pathLst>
            </a:custGeom>
            <a:solidFill>
              <a:srgbClr val="006699"/>
            </a:solidFill>
            <a:ln w="1588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4547" name="Rectangle 99"/>
            <p:cNvSpPr>
              <a:spLocks noChangeArrowheads="1"/>
            </p:cNvSpPr>
            <p:nvPr/>
          </p:nvSpPr>
          <p:spPr bwMode="auto">
            <a:xfrm flipH="1">
              <a:off x="4127" y="2340"/>
              <a:ext cx="255" cy="383"/>
            </a:xfrm>
            <a:prstGeom prst="rect">
              <a:avLst/>
            </a:prstGeom>
            <a:solidFill>
              <a:srgbClr val="0078AA"/>
            </a:solidFill>
            <a:ln w="1588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4548" name="Oval 100"/>
            <p:cNvSpPr>
              <a:spLocks noChangeArrowheads="1"/>
            </p:cNvSpPr>
            <p:nvPr/>
          </p:nvSpPr>
          <p:spPr bwMode="auto">
            <a:xfrm flipH="1">
              <a:off x="4278" y="2390"/>
              <a:ext cx="37" cy="36"/>
            </a:xfrm>
            <a:prstGeom prst="ellipse">
              <a:avLst/>
            </a:prstGeom>
            <a:solidFill>
              <a:srgbClr val="FFC9C9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grpSp>
          <p:nvGrpSpPr>
            <p:cNvPr id="15" name="Group 101"/>
            <p:cNvGrpSpPr>
              <a:grpSpLocks/>
            </p:cNvGrpSpPr>
            <p:nvPr/>
          </p:nvGrpSpPr>
          <p:grpSpPr bwMode="auto">
            <a:xfrm flipH="1">
              <a:off x="4164" y="2500"/>
              <a:ext cx="152" cy="109"/>
              <a:chOff x="3216" y="2784"/>
              <a:chExt cx="192" cy="144"/>
            </a:xfrm>
          </p:grpSpPr>
          <p:sp>
            <p:nvSpPr>
              <p:cNvPr id="104550" name="Line 102"/>
              <p:cNvSpPr>
                <a:spLocks noChangeShapeType="1"/>
              </p:cNvSpPr>
              <p:nvPr/>
            </p:nvSpPr>
            <p:spPr bwMode="auto">
              <a:xfrm>
                <a:off x="3216" y="2784"/>
                <a:ext cx="192" cy="0"/>
              </a:xfrm>
              <a:prstGeom prst="line">
                <a:avLst/>
              </a:prstGeom>
              <a:noFill/>
              <a:ln w="12700">
                <a:solidFill>
                  <a:srgbClr val="CCEC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04551" name="Line 103"/>
              <p:cNvSpPr>
                <a:spLocks noChangeShapeType="1"/>
              </p:cNvSpPr>
              <p:nvPr/>
            </p:nvSpPr>
            <p:spPr bwMode="auto">
              <a:xfrm>
                <a:off x="3216" y="2832"/>
                <a:ext cx="192" cy="0"/>
              </a:xfrm>
              <a:prstGeom prst="line">
                <a:avLst/>
              </a:prstGeom>
              <a:noFill/>
              <a:ln w="12700">
                <a:solidFill>
                  <a:srgbClr val="CCEC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04552" name="Line 104"/>
              <p:cNvSpPr>
                <a:spLocks noChangeShapeType="1"/>
              </p:cNvSpPr>
              <p:nvPr/>
            </p:nvSpPr>
            <p:spPr bwMode="auto">
              <a:xfrm>
                <a:off x="3216" y="2880"/>
                <a:ext cx="192" cy="0"/>
              </a:xfrm>
              <a:prstGeom prst="line">
                <a:avLst/>
              </a:prstGeom>
              <a:noFill/>
              <a:ln w="12700">
                <a:solidFill>
                  <a:srgbClr val="CCEC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04553" name="Line 105"/>
              <p:cNvSpPr>
                <a:spLocks noChangeShapeType="1"/>
              </p:cNvSpPr>
              <p:nvPr/>
            </p:nvSpPr>
            <p:spPr bwMode="auto">
              <a:xfrm>
                <a:off x="3216" y="2928"/>
                <a:ext cx="192" cy="0"/>
              </a:xfrm>
              <a:prstGeom prst="line">
                <a:avLst/>
              </a:prstGeom>
              <a:noFill/>
              <a:ln w="12700">
                <a:solidFill>
                  <a:srgbClr val="CCEC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sp>
          <p:nvSpPr>
            <p:cNvPr id="104554" name="Freeform 106"/>
            <p:cNvSpPr>
              <a:spLocks/>
            </p:cNvSpPr>
            <p:nvPr/>
          </p:nvSpPr>
          <p:spPr bwMode="auto">
            <a:xfrm>
              <a:off x="4120" y="2311"/>
              <a:ext cx="301" cy="35"/>
            </a:xfrm>
            <a:custGeom>
              <a:avLst/>
              <a:gdLst/>
              <a:ahLst/>
              <a:cxnLst>
                <a:cxn ang="0">
                  <a:pos x="259" y="35"/>
                </a:cxn>
                <a:cxn ang="0">
                  <a:pos x="0" y="35"/>
                </a:cxn>
                <a:cxn ang="0">
                  <a:pos x="81" y="0"/>
                </a:cxn>
                <a:cxn ang="0">
                  <a:pos x="301" y="0"/>
                </a:cxn>
                <a:cxn ang="0">
                  <a:pos x="259" y="35"/>
                </a:cxn>
              </a:cxnLst>
              <a:rect l="0" t="0" r="r" b="b"/>
              <a:pathLst>
                <a:path w="301" h="35">
                  <a:moveTo>
                    <a:pt x="259" y="35"/>
                  </a:moveTo>
                  <a:lnTo>
                    <a:pt x="0" y="35"/>
                  </a:lnTo>
                  <a:lnTo>
                    <a:pt x="81" y="0"/>
                  </a:lnTo>
                  <a:lnTo>
                    <a:pt x="301" y="0"/>
                  </a:lnTo>
                  <a:lnTo>
                    <a:pt x="259" y="35"/>
                  </a:lnTo>
                  <a:close/>
                </a:path>
              </a:pathLst>
            </a:custGeom>
            <a:solidFill>
              <a:srgbClr val="00B4FF"/>
            </a:solidFill>
            <a:ln w="1588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4555" name="Oval 107"/>
            <p:cNvSpPr>
              <a:spLocks noChangeArrowheads="1"/>
            </p:cNvSpPr>
            <p:nvPr/>
          </p:nvSpPr>
          <p:spPr bwMode="auto">
            <a:xfrm flipH="1">
              <a:off x="4170" y="2386"/>
              <a:ext cx="37" cy="36"/>
            </a:xfrm>
            <a:prstGeom prst="ellipse">
              <a:avLst/>
            </a:prstGeom>
            <a:solidFill>
              <a:srgbClr val="FFC9C9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4556" name="Oval 108"/>
            <p:cNvSpPr>
              <a:spLocks noChangeArrowheads="1"/>
            </p:cNvSpPr>
            <p:nvPr/>
          </p:nvSpPr>
          <p:spPr bwMode="auto">
            <a:xfrm flipH="1">
              <a:off x="4224" y="2386"/>
              <a:ext cx="37" cy="36"/>
            </a:xfrm>
            <a:prstGeom prst="ellipse">
              <a:avLst/>
            </a:prstGeom>
            <a:solidFill>
              <a:srgbClr val="CCFF33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16" name="Group 109"/>
          <p:cNvGrpSpPr>
            <a:grpSpLocks/>
          </p:cNvGrpSpPr>
          <p:nvPr/>
        </p:nvGrpSpPr>
        <p:grpSpPr bwMode="auto">
          <a:xfrm>
            <a:off x="7121525" y="2028791"/>
            <a:ext cx="269875" cy="460375"/>
            <a:chOff x="4120" y="2308"/>
            <a:chExt cx="305" cy="415"/>
          </a:xfrm>
        </p:grpSpPr>
        <p:sp>
          <p:nvSpPr>
            <p:cNvPr id="104558" name="Freeform 110"/>
            <p:cNvSpPr>
              <a:spLocks/>
            </p:cNvSpPr>
            <p:nvPr/>
          </p:nvSpPr>
          <p:spPr bwMode="auto">
            <a:xfrm flipH="1">
              <a:off x="4378" y="2308"/>
              <a:ext cx="47" cy="415"/>
            </a:xfrm>
            <a:custGeom>
              <a:avLst/>
              <a:gdLst/>
              <a:ahLst/>
              <a:cxnLst>
                <a:cxn ang="0">
                  <a:pos x="90" y="546"/>
                </a:cxn>
                <a:cxn ang="0">
                  <a:pos x="0" y="432"/>
                </a:cxn>
                <a:cxn ang="0">
                  <a:pos x="0" y="0"/>
                </a:cxn>
                <a:cxn ang="0">
                  <a:pos x="84" y="42"/>
                </a:cxn>
                <a:cxn ang="0">
                  <a:pos x="90" y="546"/>
                </a:cxn>
              </a:cxnLst>
              <a:rect l="0" t="0" r="r" b="b"/>
              <a:pathLst>
                <a:path w="90" h="546">
                  <a:moveTo>
                    <a:pt x="90" y="546"/>
                  </a:moveTo>
                  <a:lnTo>
                    <a:pt x="0" y="432"/>
                  </a:lnTo>
                  <a:lnTo>
                    <a:pt x="0" y="0"/>
                  </a:lnTo>
                  <a:lnTo>
                    <a:pt x="84" y="42"/>
                  </a:lnTo>
                  <a:lnTo>
                    <a:pt x="90" y="546"/>
                  </a:lnTo>
                  <a:close/>
                </a:path>
              </a:pathLst>
            </a:custGeom>
            <a:solidFill>
              <a:srgbClr val="006699"/>
            </a:solidFill>
            <a:ln w="1588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4559" name="Rectangle 111"/>
            <p:cNvSpPr>
              <a:spLocks noChangeArrowheads="1"/>
            </p:cNvSpPr>
            <p:nvPr/>
          </p:nvSpPr>
          <p:spPr bwMode="auto">
            <a:xfrm flipH="1">
              <a:off x="4127" y="2340"/>
              <a:ext cx="255" cy="383"/>
            </a:xfrm>
            <a:prstGeom prst="rect">
              <a:avLst/>
            </a:prstGeom>
            <a:solidFill>
              <a:srgbClr val="0078AA"/>
            </a:solidFill>
            <a:ln w="1588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4560" name="Oval 112"/>
            <p:cNvSpPr>
              <a:spLocks noChangeArrowheads="1"/>
            </p:cNvSpPr>
            <p:nvPr/>
          </p:nvSpPr>
          <p:spPr bwMode="auto">
            <a:xfrm flipH="1">
              <a:off x="4278" y="2390"/>
              <a:ext cx="37" cy="36"/>
            </a:xfrm>
            <a:prstGeom prst="ellipse">
              <a:avLst/>
            </a:prstGeom>
            <a:solidFill>
              <a:srgbClr val="FFC9C9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grpSp>
          <p:nvGrpSpPr>
            <p:cNvPr id="17" name="Group 113"/>
            <p:cNvGrpSpPr>
              <a:grpSpLocks/>
            </p:cNvGrpSpPr>
            <p:nvPr/>
          </p:nvGrpSpPr>
          <p:grpSpPr bwMode="auto">
            <a:xfrm flipH="1">
              <a:off x="4164" y="2500"/>
              <a:ext cx="152" cy="109"/>
              <a:chOff x="3216" y="2784"/>
              <a:chExt cx="192" cy="144"/>
            </a:xfrm>
          </p:grpSpPr>
          <p:sp>
            <p:nvSpPr>
              <p:cNvPr id="104562" name="Line 114"/>
              <p:cNvSpPr>
                <a:spLocks noChangeShapeType="1"/>
              </p:cNvSpPr>
              <p:nvPr/>
            </p:nvSpPr>
            <p:spPr bwMode="auto">
              <a:xfrm>
                <a:off x="3216" y="2784"/>
                <a:ext cx="192" cy="0"/>
              </a:xfrm>
              <a:prstGeom prst="line">
                <a:avLst/>
              </a:prstGeom>
              <a:noFill/>
              <a:ln w="12700">
                <a:solidFill>
                  <a:srgbClr val="CCEC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04563" name="Line 115"/>
              <p:cNvSpPr>
                <a:spLocks noChangeShapeType="1"/>
              </p:cNvSpPr>
              <p:nvPr/>
            </p:nvSpPr>
            <p:spPr bwMode="auto">
              <a:xfrm>
                <a:off x="3216" y="2832"/>
                <a:ext cx="192" cy="0"/>
              </a:xfrm>
              <a:prstGeom prst="line">
                <a:avLst/>
              </a:prstGeom>
              <a:noFill/>
              <a:ln w="12700">
                <a:solidFill>
                  <a:srgbClr val="CCEC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04564" name="Line 116"/>
              <p:cNvSpPr>
                <a:spLocks noChangeShapeType="1"/>
              </p:cNvSpPr>
              <p:nvPr/>
            </p:nvSpPr>
            <p:spPr bwMode="auto">
              <a:xfrm>
                <a:off x="3216" y="2880"/>
                <a:ext cx="192" cy="0"/>
              </a:xfrm>
              <a:prstGeom prst="line">
                <a:avLst/>
              </a:prstGeom>
              <a:noFill/>
              <a:ln w="12700">
                <a:solidFill>
                  <a:srgbClr val="CCEC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04565" name="Line 117"/>
              <p:cNvSpPr>
                <a:spLocks noChangeShapeType="1"/>
              </p:cNvSpPr>
              <p:nvPr/>
            </p:nvSpPr>
            <p:spPr bwMode="auto">
              <a:xfrm>
                <a:off x="3216" y="2928"/>
                <a:ext cx="192" cy="0"/>
              </a:xfrm>
              <a:prstGeom prst="line">
                <a:avLst/>
              </a:prstGeom>
              <a:noFill/>
              <a:ln w="12700">
                <a:solidFill>
                  <a:srgbClr val="CCEC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sp>
          <p:nvSpPr>
            <p:cNvPr id="104566" name="Freeform 118"/>
            <p:cNvSpPr>
              <a:spLocks/>
            </p:cNvSpPr>
            <p:nvPr/>
          </p:nvSpPr>
          <p:spPr bwMode="auto">
            <a:xfrm>
              <a:off x="4120" y="2311"/>
              <a:ext cx="301" cy="35"/>
            </a:xfrm>
            <a:custGeom>
              <a:avLst/>
              <a:gdLst/>
              <a:ahLst/>
              <a:cxnLst>
                <a:cxn ang="0">
                  <a:pos x="259" y="35"/>
                </a:cxn>
                <a:cxn ang="0">
                  <a:pos x="0" y="35"/>
                </a:cxn>
                <a:cxn ang="0">
                  <a:pos x="81" y="0"/>
                </a:cxn>
                <a:cxn ang="0">
                  <a:pos x="301" y="0"/>
                </a:cxn>
                <a:cxn ang="0">
                  <a:pos x="259" y="35"/>
                </a:cxn>
              </a:cxnLst>
              <a:rect l="0" t="0" r="r" b="b"/>
              <a:pathLst>
                <a:path w="301" h="35">
                  <a:moveTo>
                    <a:pt x="259" y="35"/>
                  </a:moveTo>
                  <a:lnTo>
                    <a:pt x="0" y="35"/>
                  </a:lnTo>
                  <a:lnTo>
                    <a:pt x="81" y="0"/>
                  </a:lnTo>
                  <a:lnTo>
                    <a:pt x="301" y="0"/>
                  </a:lnTo>
                  <a:lnTo>
                    <a:pt x="259" y="35"/>
                  </a:lnTo>
                  <a:close/>
                </a:path>
              </a:pathLst>
            </a:custGeom>
            <a:solidFill>
              <a:srgbClr val="00B4FF"/>
            </a:solidFill>
            <a:ln w="1588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4567" name="Oval 119"/>
            <p:cNvSpPr>
              <a:spLocks noChangeArrowheads="1"/>
            </p:cNvSpPr>
            <p:nvPr/>
          </p:nvSpPr>
          <p:spPr bwMode="auto">
            <a:xfrm flipH="1">
              <a:off x="4170" y="2386"/>
              <a:ext cx="37" cy="36"/>
            </a:xfrm>
            <a:prstGeom prst="ellipse">
              <a:avLst/>
            </a:prstGeom>
            <a:solidFill>
              <a:srgbClr val="FFC9C9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4568" name="Oval 120"/>
            <p:cNvSpPr>
              <a:spLocks noChangeArrowheads="1"/>
            </p:cNvSpPr>
            <p:nvPr/>
          </p:nvSpPr>
          <p:spPr bwMode="auto">
            <a:xfrm flipH="1">
              <a:off x="4224" y="2386"/>
              <a:ext cx="37" cy="36"/>
            </a:xfrm>
            <a:prstGeom prst="ellipse">
              <a:avLst/>
            </a:prstGeom>
            <a:solidFill>
              <a:srgbClr val="CCFF33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104569" name="Line 121"/>
          <p:cNvSpPr>
            <a:spLocks noChangeShapeType="1"/>
          </p:cNvSpPr>
          <p:nvPr/>
        </p:nvSpPr>
        <p:spPr bwMode="auto">
          <a:xfrm flipV="1">
            <a:off x="5562600" y="2374866"/>
            <a:ext cx="129540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grpSp>
        <p:nvGrpSpPr>
          <p:cNvPr id="18" name="Group 122"/>
          <p:cNvGrpSpPr>
            <a:grpSpLocks/>
          </p:cNvGrpSpPr>
          <p:nvPr/>
        </p:nvGrpSpPr>
        <p:grpSpPr bwMode="auto">
          <a:xfrm>
            <a:off x="5629275" y="2024028"/>
            <a:ext cx="269875" cy="460375"/>
            <a:chOff x="4120" y="2308"/>
            <a:chExt cx="305" cy="415"/>
          </a:xfrm>
        </p:grpSpPr>
        <p:sp>
          <p:nvSpPr>
            <p:cNvPr id="104571" name="Freeform 123"/>
            <p:cNvSpPr>
              <a:spLocks/>
            </p:cNvSpPr>
            <p:nvPr/>
          </p:nvSpPr>
          <p:spPr bwMode="auto">
            <a:xfrm flipH="1">
              <a:off x="4378" y="2308"/>
              <a:ext cx="47" cy="415"/>
            </a:xfrm>
            <a:custGeom>
              <a:avLst/>
              <a:gdLst/>
              <a:ahLst/>
              <a:cxnLst>
                <a:cxn ang="0">
                  <a:pos x="90" y="546"/>
                </a:cxn>
                <a:cxn ang="0">
                  <a:pos x="0" y="432"/>
                </a:cxn>
                <a:cxn ang="0">
                  <a:pos x="0" y="0"/>
                </a:cxn>
                <a:cxn ang="0">
                  <a:pos x="84" y="42"/>
                </a:cxn>
                <a:cxn ang="0">
                  <a:pos x="90" y="546"/>
                </a:cxn>
              </a:cxnLst>
              <a:rect l="0" t="0" r="r" b="b"/>
              <a:pathLst>
                <a:path w="90" h="546">
                  <a:moveTo>
                    <a:pt x="90" y="546"/>
                  </a:moveTo>
                  <a:lnTo>
                    <a:pt x="0" y="432"/>
                  </a:lnTo>
                  <a:lnTo>
                    <a:pt x="0" y="0"/>
                  </a:lnTo>
                  <a:lnTo>
                    <a:pt x="84" y="42"/>
                  </a:lnTo>
                  <a:lnTo>
                    <a:pt x="90" y="546"/>
                  </a:lnTo>
                  <a:close/>
                </a:path>
              </a:pathLst>
            </a:custGeom>
            <a:solidFill>
              <a:srgbClr val="006699"/>
            </a:solidFill>
            <a:ln w="1588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4572" name="Rectangle 124"/>
            <p:cNvSpPr>
              <a:spLocks noChangeArrowheads="1"/>
            </p:cNvSpPr>
            <p:nvPr/>
          </p:nvSpPr>
          <p:spPr bwMode="auto">
            <a:xfrm flipH="1">
              <a:off x="4127" y="2340"/>
              <a:ext cx="255" cy="383"/>
            </a:xfrm>
            <a:prstGeom prst="rect">
              <a:avLst/>
            </a:prstGeom>
            <a:solidFill>
              <a:srgbClr val="0078AA"/>
            </a:solidFill>
            <a:ln w="1588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4573" name="Oval 125"/>
            <p:cNvSpPr>
              <a:spLocks noChangeArrowheads="1"/>
            </p:cNvSpPr>
            <p:nvPr/>
          </p:nvSpPr>
          <p:spPr bwMode="auto">
            <a:xfrm flipH="1">
              <a:off x="4278" y="2390"/>
              <a:ext cx="37" cy="36"/>
            </a:xfrm>
            <a:prstGeom prst="ellipse">
              <a:avLst/>
            </a:prstGeom>
            <a:solidFill>
              <a:srgbClr val="FFC9C9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grpSp>
          <p:nvGrpSpPr>
            <p:cNvPr id="19" name="Group 126"/>
            <p:cNvGrpSpPr>
              <a:grpSpLocks/>
            </p:cNvGrpSpPr>
            <p:nvPr/>
          </p:nvGrpSpPr>
          <p:grpSpPr bwMode="auto">
            <a:xfrm flipH="1">
              <a:off x="4164" y="2500"/>
              <a:ext cx="152" cy="109"/>
              <a:chOff x="3216" y="2784"/>
              <a:chExt cx="192" cy="144"/>
            </a:xfrm>
          </p:grpSpPr>
          <p:sp>
            <p:nvSpPr>
              <p:cNvPr id="104575" name="Line 127"/>
              <p:cNvSpPr>
                <a:spLocks noChangeShapeType="1"/>
              </p:cNvSpPr>
              <p:nvPr/>
            </p:nvSpPr>
            <p:spPr bwMode="auto">
              <a:xfrm>
                <a:off x="3216" y="2784"/>
                <a:ext cx="192" cy="0"/>
              </a:xfrm>
              <a:prstGeom prst="line">
                <a:avLst/>
              </a:prstGeom>
              <a:noFill/>
              <a:ln w="12700">
                <a:solidFill>
                  <a:srgbClr val="CCEC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04576" name="Line 128"/>
              <p:cNvSpPr>
                <a:spLocks noChangeShapeType="1"/>
              </p:cNvSpPr>
              <p:nvPr/>
            </p:nvSpPr>
            <p:spPr bwMode="auto">
              <a:xfrm>
                <a:off x="3216" y="2832"/>
                <a:ext cx="192" cy="0"/>
              </a:xfrm>
              <a:prstGeom prst="line">
                <a:avLst/>
              </a:prstGeom>
              <a:noFill/>
              <a:ln w="12700">
                <a:solidFill>
                  <a:srgbClr val="CCEC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04577" name="Line 129"/>
              <p:cNvSpPr>
                <a:spLocks noChangeShapeType="1"/>
              </p:cNvSpPr>
              <p:nvPr/>
            </p:nvSpPr>
            <p:spPr bwMode="auto">
              <a:xfrm>
                <a:off x="3216" y="2880"/>
                <a:ext cx="192" cy="0"/>
              </a:xfrm>
              <a:prstGeom prst="line">
                <a:avLst/>
              </a:prstGeom>
              <a:noFill/>
              <a:ln w="12700">
                <a:solidFill>
                  <a:srgbClr val="CCEC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04578" name="Line 130"/>
              <p:cNvSpPr>
                <a:spLocks noChangeShapeType="1"/>
              </p:cNvSpPr>
              <p:nvPr/>
            </p:nvSpPr>
            <p:spPr bwMode="auto">
              <a:xfrm>
                <a:off x="3216" y="2928"/>
                <a:ext cx="192" cy="0"/>
              </a:xfrm>
              <a:prstGeom prst="line">
                <a:avLst/>
              </a:prstGeom>
              <a:noFill/>
              <a:ln w="12700">
                <a:solidFill>
                  <a:srgbClr val="CCEC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sp>
          <p:nvSpPr>
            <p:cNvPr id="104579" name="Freeform 131"/>
            <p:cNvSpPr>
              <a:spLocks/>
            </p:cNvSpPr>
            <p:nvPr/>
          </p:nvSpPr>
          <p:spPr bwMode="auto">
            <a:xfrm>
              <a:off x="4120" y="2311"/>
              <a:ext cx="301" cy="35"/>
            </a:xfrm>
            <a:custGeom>
              <a:avLst/>
              <a:gdLst/>
              <a:ahLst/>
              <a:cxnLst>
                <a:cxn ang="0">
                  <a:pos x="259" y="35"/>
                </a:cxn>
                <a:cxn ang="0">
                  <a:pos x="0" y="35"/>
                </a:cxn>
                <a:cxn ang="0">
                  <a:pos x="81" y="0"/>
                </a:cxn>
                <a:cxn ang="0">
                  <a:pos x="301" y="0"/>
                </a:cxn>
                <a:cxn ang="0">
                  <a:pos x="259" y="35"/>
                </a:cxn>
              </a:cxnLst>
              <a:rect l="0" t="0" r="r" b="b"/>
              <a:pathLst>
                <a:path w="301" h="35">
                  <a:moveTo>
                    <a:pt x="259" y="35"/>
                  </a:moveTo>
                  <a:lnTo>
                    <a:pt x="0" y="35"/>
                  </a:lnTo>
                  <a:lnTo>
                    <a:pt x="81" y="0"/>
                  </a:lnTo>
                  <a:lnTo>
                    <a:pt x="301" y="0"/>
                  </a:lnTo>
                  <a:lnTo>
                    <a:pt x="259" y="35"/>
                  </a:lnTo>
                  <a:close/>
                </a:path>
              </a:pathLst>
            </a:custGeom>
            <a:solidFill>
              <a:srgbClr val="00B4FF"/>
            </a:solidFill>
            <a:ln w="1588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4580" name="Oval 132"/>
            <p:cNvSpPr>
              <a:spLocks noChangeArrowheads="1"/>
            </p:cNvSpPr>
            <p:nvPr/>
          </p:nvSpPr>
          <p:spPr bwMode="auto">
            <a:xfrm flipH="1">
              <a:off x="4170" y="2386"/>
              <a:ext cx="37" cy="36"/>
            </a:xfrm>
            <a:prstGeom prst="ellipse">
              <a:avLst/>
            </a:prstGeom>
            <a:solidFill>
              <a:srgbClr val="FFC9C9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4581" name="Oval 133"/>
            <p:cNvSpPr>
              <a:spLocks noChangeArrowheads="1"/>
            </p:cNvSpPr>
            <p:nvPr/>
          </p:nvSpPr>
          <p:spPr bwMode="auto">
            <a:xfrm flipH="1">
              <a:off x="4224" y="2386"/>
              <a:ext cx="37" cy="36"/>
            </a:xfrm>
            <a:prstGeom prst="ellipse">
              <a:avLst/>
            </a:prstGeom>
            <a:solidFill>
              <a:srgbClr val="CCFF33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104583" name="Text Box 135"/>
          <p:cNvSpPr txBox="1">
            <a:spLocks noChangeArrowheads="1"/>
          </p:cNvSpPr>
          <p:nvPr/>
        </p:nvSpPr>
        <p:spPr bwMode="auto">
          <a:xfrm>
            <a:off x="5353053" y="1563962"/>
            <a:ext cx="467476" cy="205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 eaLnBrk="0" hangingPunct="0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hr-HR" sz="1600" b="1" dirty="0" smtClean="0">
                <a:latin typeface="Arial" pitchFamily="34" charset="0"/>
                <a:cs typeface="Arial" pitchFamily="34" charset="0"/>
              </a:rPr>
              <a:t>Core </a:t>
            </a:r>
            <a:endParaRPr lang="en-US" sz="12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0" name="Group 136"/>
          <p:cNvGrpSpPr>
            <a:grpSpLocks/>
          </p:cNvGrpSpPr>
          <p:nvPr/>
        </p:nvGrpSpPr>
        <p:grpSpPr bwMode="auto">
          <a:xfrm rot="7209871" flipV="1">
            <a:off x="1722438" y="2120866"/>
            <a:ext cx="982662" cy="871537"/>
            <a:chOff x="2870" y="2211"/>
            <a:chExt cx="690" cy="728"/>
          </a:xfrm>
        </p:grpSpPr>
        <p:sp>
          <p:nvSpPr>
            <p:cNvPr id="104585" name="Freeform 137"/>
            <p:cNvSpPr>
              <a:spLocks/>
            </p:cNvSpPr>
            <p:nvPr/>
          </p:nvSpPr>
          <p:spPr bwMode="auto">
            <a:xfrm>
              <a:off x="2870" y="2551"/>
              <a:ext cx="461" cy="388"/>
            </a:xfrm>
            <a:custGeom>
              <a:avLst/>
              <a:gdLst/>
              <a:ahLst/>
              <a:cxnLst>
                <a:cxn ang="0">
                  <a:pos x="111" y="28"/>
                </a:cxn>
                <a:cxn ang="0">
                  <a:pos x="116" y="30"/>
                </a:cxn>
                <a:cxn ang="0">
                  <a:pos x="128" y="0"/>
                </a:cxn>
                <a:cxn ang="0">
                  <a:pos x="149" y="5"/>
                </a:cxn>
                <a:cxn ang="0">
                  <a:pos x="0" y="247"/>
                </a:cxn>
                <a:cxn ang="0">
                  <a:pos x="111" y="28"/>
                </a:cxn>
              </a:cxnLst>
              <a:rect l="0" t="0" r="r" b="b"/>
              <a:pathLst>
                <a:path w="149" h="247">
                  <a:moveTo>
                    <a:pt x="111" y="28"/>
                  </a:moveTo>
                  <a:lnTo>
                    <a:pt x="116" y="30"/>
                  </a:lnTo>
                  <a:lnTo>
                    <a:pt x="128" y="0"/>
                  </a:lnTo>
                  <a:lnTo>
                    <a:pt x="149" y="5"/>
                  </a:lnTo>
                  <a:lnTo>
                    <a:pt x="0" y="247"/>
                  </a:lnTo>
                  <a:lnTo>
                    <a:pt x="111" y="28"/>
                  </a:lnTo>
                  <a:close/>
                </a:path>
              </a:pathLst>
            </a:custGeom>
            <a:solidFill>
              <a:srgbClr val="F2BD1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4586" name="Freeform 138"/>
            <p:cNvSpPr>
              <a:spLocks/>
            </p:cNvSpPr>
            <p:nvPr/>
          </p:nvSpPr>
          <p:spPr bwMode="auto">
            <a:xfrm>
              <a:off x="3158" y="2211"/>
              <a:ext cx="402" cy="384"/>
            </a:xfrm>
            <a:custGeom>
              <a:avLst/>
              <a:gdLst/>
              <a:ahLst/>
              <a:cxnLst>
                <a:cxn ang="0">
                  <a:pos x="0" y="239"/>
                </a:cxn>
                <a:cxn ang="0">
                  <a:pos x="130" y="0"/>
                </a:cxn>
                <a:cxn ang="0">
                  <a:pos x="35" y="216"/>
                </a:cxn>
                <a:cxn ang="0">
                  <a:pos x="32" y="216"/>
                </a:cxn>
                <a:cxn ang="0">
                  <a:pos x="18" y="244"/>
                </a:cxn>
                <a:cxn ang="0">
                  <a:pos x="0" y="239"/>
                </a:cxn>
              </a:cxnLst>
              <a:rect l="0" t="0" r="r" b="b"/>
              <a:pathLst>
                <a:path w="130" h="244">
                  <a:moveTo>
                    <a:pt x="0" y="239"/>
                  </a:moveTo>
                  <a:lnTo>
                    <a:pt x="130" y="0"/>
                  </a:lnTo>
                  <a:lnTo>
                    <a:pt x="35" y="216"/>
                  </a:lnTo>
                  <a:lnTo>
                    <a:pt x="32" y="216"/>
                  </a:lnTo>
                  <a:lnTo>
                    <a:pt x="18" y="244"/>
                  </a:lnTo>
                  <a:lnTo>
                    <a:pt x="0" y="239"/>
                  </a:lnTo>
                  <a:close/>
                </a:path>
              </a:pathLst>
            </a:custGeom>
            <a:solidFill>
              <a:srgbClr val="F2BD1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104590" name="AutoShape 142"/>
          <p:cNvSpPr>
            <a:spLocks noChangeArrowheads="1"/>
          </p:cNvSpPr>
          <p:nvPr/>
        </p:nvSpPr>
        <p:spPr bwMode="auto">
          <a:xfrm>
            <a:off x="4038600" y="2679666"/>
            <a:ext cx="360363" cy="142875"/>
          </a:xfrm>
          <a:prstGeom prst="cube">
            <a:avLst>
              <a:gd name="adj" fmla="val 25000"/>
            </a:avLst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135" name="Picture 29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78438" y="2603466"/>
            <a:ext cx="478302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 anchorCtr="1"/>
          <a:lstStyle/>
          <a:p>
            <a:r>
              <a:rPr lang="en-US" dirty="0" smtClean="0"/>
              <a:t>Functional decomposition of dynamic network access</a:t>
            </a:r>
            <a:endParaRPr lang="en-US" dirty="0"/>
          </a:p>
        </p:txBody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574103"/>
            <a:ext cx="4116388" cy="639762"/>
          </a:xfrm>
        </p:spPr>
        <p:txBody>
          <a:bodyPr/>
          <a:lstStyle/>
          <a:p>
            <a:r>
              <a:rPr lang="en-US" dirty="0" smtClean="0"/>
              <a:t>Access Network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381000" y="2333986"/>
            <a:ext cx="4116388" cy="3930329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Network advertisement</a:t>
            </a:r>
          </a:p>
          <a:p>
            <a:r>
              <a:rPr lang="en-US" dirty="0" smtClean="0"/>
              <a:t>Pre-association </a:t>
            </a:r>
            <a:r>
              <a:rPr lang="en-US" dirty="0" err="1" smtClean="0"/>
              <a:t>signalling</a:t>
            </a:r>
            <a:endParaRPr lang="en-US" dirty="0" smtClean="0"/>
          </a:p>
          <a:p>
            <a:r>
              <a:rPr lang="en-US" dirty="0" smtClean="0"/>
              <a:t>Authentication, authorization and accounting client</a:t>
            </a:r>
          </a:p>
          <a:p>
            <a:r>
              <a:rPr lang="en-US" dirty="0" smtClean="0"/>
              <a:t>L2 session establishment</a:t>
            </a:r>
          </a:p>
          <a:p>
            <a:pPr lvl="1"/>
            <a:r>
              <a:rPr lang="en-US" dirty="0" smtClean="0"/>
              <a:t>w/ QoS and Policy Enforcement </a:t>
            </a:r>
          </a:p>
          <a:p>
            <a:r>
              <a:rPr lang="en-US" dirty="0" smtClean="0"/>
              <a:t>L2 mobility management inside access networks</a:t>
            </a:r>
          </a:p>
          <a:p>
            <a:r>
              <a:rPr lang="en-US" dirty="0" smtClean="0"/>
              <a:t>Traffic forwarding to core based on L2 addresses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>
          <a:xfrm>
            <a:off x="4645025" y="1574103"/>
            <a:ext cx="4041775" cy="639762"/>
          </a:xfrm>
        </p:spPr>
        <p:txBody>
          <a:bodyPr/>
          <a:lstStyle/>
          <a:p>
            <a:r>
              <a:rPr lang="en-US" dirty="0" smtClean="0"/>
              <a:t>Core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4"/>
          </p:nvPr>
        </p:nvSpPr>
        <p:spPr>
          <a:xfrm>
            <a:off x="4645025" y="2333987"/>
            <a:ext cx="4194175" cy="3930328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Subscription management</a:t>
            </a:r>
          </a:p>
          <a:p>
            <a:r>
              <a:rPr lang="en-US" dirty="0"/>
              <a:t>Terminal provisioning</a:t>
            </a:r>
            <a:endParaRPr lang="en-US" dirty="0" smtClean="0"/>
          </a:p>
          <a:p>
            <a:r>
              <a:rPr lang="en-US" dirty="0" smtClean="0"/>
              <a:t>Authentication, authorization and accounting server</a:t>
            </a:r>
            <a:endParaRPr lang="en-GB" dirty="0" smtClean="0"/>
          </a:p>
          <a:p>
            <a:r>
              <a:rPr lang="en-US" dirty="0" smtClean="0"/>
              <a:t>IP address management </a:t>
            </a:r>
          </a:p>
          <a:p>
            <a:r>
              <a:rPr lang="en-US" dirty="0"/>
              <a:t>IP connectivity establishment to Internet and services</a:t>
            </a:r>
          </a:p>
          <a:p>
            <a:r>
              <a:rPr lang="en-US" dirty="0" smtClean="0"/>
              <a:t>Policy &amp; QoS management server (policy decision)</a:t>
            </a:r>
          </a:p>
          <a:p>
            <a:r>
              <a:rPr lang="en-US" dirty="0" smtClean="0"/>
              <a:t>Mobility Anchor</a:t>
            </a:r>
          </a:p>
          <a:p>
            <a:r>
              <a:rPr lang="en-US" dirty="0" smtClean="0"/>
              <a:t>Roaming support to other cores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Rectangle 309"/>
          <p:cNvSpPr/>
          <p:nvPr/>
        </p:nvSpPr>
        <p:spPr bwMode="auto">
          <a:xfrm>
            <a:off x="251520" y="4644000"/>
            <a:ext cx="8640960" cy="180000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0" rIns="91440" bIns="0" numCol="1" rtlCol="0" anchor="t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76" name="Rectangle 175"/>
          <p:cNvSpPr/>
          <p:nvPr/>
        </p:nvSpPr>
        <p:spPr bwMode="auto">
          <a:xfrm>
            <a:off x="612000" y="5582125"/>
            <a:ext cx="7964999" cy="85499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0" numCol="1" rtlCol="0" anchor="b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+mn-lt"/>
              </a:rPr>
              <a:t>S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cope of IEEE 802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37" name="Rectangle 36"/>
          <p:cNvSpPr/>
          <p:nvPr/>
        </p:nvSpPr>
        <p:spPr bwMode="auto">
          <a:xfrm>
            <a:off x="849022" y="6165866"/>
            <a:ext cx="1922977" cy="98134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700" dirty="0" smtClean="0">
                <a:latin typeface="+mn-lt"/>
              </a:rPr>
              <a:t>Medium</a:t>
            </a:r>
            <a:endParaRPr kumimoji="0" lang="en-US" sz="7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38" name="Rectangle 37"/>
          <p:cNvSpPr/>
          <p:nvPr/>
        </p:nvSpPr>
        <p:spPr bwMode="auto">
          <a:xfrm>
            <a:off x="2817000" y="6179974"/>
            <a:ext cx="1757622" cy="84026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700" dirty="0" smtClean="0">
                <a:latin typeface="+mn-lt"/>
              </a:rPr>
              <a:t>Medium</a:t>
            </a:r>
            <a:endParaRPr kumimoji="0" lang="en-US" sz="7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829866" y="4691058"/>
            <a:ext cx="708533" cy="1481185"/>
            <a:chOff x="971599" y="3514117"/>
            <a:chExt cx="1080121" cy="1355043"/>
          </a:xfrm>
        </p:grpSpPr>
        <p:sp>
          <p:nvSpPr>
            <p:cNvPr id="3" name="Rectangle 2"/>
            <p:cNvSpPr/>
            <p:nvPr/>
          </p:nvSpPr>
          <p:spPr bwMode="auto">
            <a:xfrm>
              <a:off x="971599" y="4329100"/>
              <a:ext cx="1080121" cy="27003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rPr>
                <a:t>Data Link</a:t>
              </a:r>
              <a:endPara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4" name="Rectangle 3"/>
            <p:cNvSpPr/>
            <p:nvPr/>
          </p:nvSpPr>
          <p:spPr bwMode="auto">
            <a:xfrm>
              <a:off x="971600" y="4599130"/>
              <a:ext cx="1080120" cy="27003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 smtClean="0">
                  <a:latin typeface="+mn-lt"/>
                </a:rPr>
                <a:t>Physical</a:t>
              </a:r>
              <a:endPara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5" name="Rectangle 4"/>
            <p:cNvSpPr/>
            <p:nvPr/>
          </p:nvSpPr>
          <p:spPr bwMode="auto">
            <a:xfrm>
              <a:off x="971600" y="4059070"/>
              <a:ext cx="1080120" cy="27003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 smtClean="0">
                  <a:latin typeface="+mn-lt"/>
                </a:rPr>
                <a:t>Network</a:t>
              </a:r>
              <a:endPara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6" name="Rectangle 5"/>
            <p:cNvSpPr/>
            <p:nvPr/>
          </p:nvSpPr>
          <p:spPr bwMode="auto">
            <a:xfrm>
              <a:off x="971600" y="3789040"/>
              <a:ext cx="1080120" cy="27003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 smtClean="0">
                  <a:latin typeface="+mn-lt"/>
                </a:rPr>
                <a:t>Transport</a:t>
              </a:r>
              <a:endPara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971601" y="3514117"/>
              <a:ext cx="1080119" cy="27003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 smtClean="0">
                  <a:latin typeface="Arial Narrow" panose="020B0606020202030204" pitchFamily="34" charset="0"/>
                </a:rPr>
                <a:t>Application</a:t>
              </a:r>
              <a:endPara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</a:endParaRPr>
            </a:p>
          </p:txBody>
        </p:sp>
      </p:grpSp>
      <p:sp>
        <p:nvSpPr>
          <p:cNvPr id="32" name="Rectangle 31"/>
          <p:cNvSpPr/>
          <p:nvPr/>
        </p:nvSpPr>
        <p:spPr bwMode="auto">
          <a:xfrm>
            <a:off x="2252213" y="5581908"/>
            <a:ext cx="544303" cy="295167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0" tIns="0" rIns="0" bIns="0" numCol="1" rtlCol="0" anchor="b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</a:rPr>
              <a:t>Data Link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Narrow" panose="020B0606020202030204" pitchFamily="34" charset="0"/>
            </a:endParaRPr>
          </a:p>
        </p:txBody>
      </p:sp>
      <p:sp>
        <p:nvSpPr>
          <p:cNvPr id="33" name="Rectangle 32"/>
          <p:cNvSpPr/>
          <p:nvPr/>
        </p:nvSpPr>
        <p:spPr bwMode="auto">
          <a:xfrm>
            <a:off x="2252213" y="5877076"/>
            <a:ext cx="544303" cy="295167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Arial Narrow" panose="020B0606020202030204" pitchFamily="34" charset="0"/>
              </a:rPr>
              <a:t>Physical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Narrow" panose="020B0606020202030204" pitchFamily="34" charset="0"/>
            </a:endParaRPr>
          </a:p>
        </p:txBody>
      </p:sp>
      <p:sp>
        <p:nvSpPr>
          <p:cNvPr id="220" name="Rectangle 219"/>
          <p:cNvSpPr/>
          <p:nvPr/>
        </p:nvSpPr>
        <p:spPr bwMode="auto">
          <a:xfrm>
            <a:off x="2796517" y="5577793"/>
            <a:ext cx="542082" cy="292906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0" tIns="0" rIns="0" bIns="0" numCol="1" rtlCol="0" anchor="b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</a:rPr>
              <a:t>Data Link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Narrow" panose="020B0606020202030204" pitchFamily="34" charset="0"/>
            </a:endParaRPr>
          </a:p>
        </p:txBody>
      </p:sp>
      <p:sp>
        <p:nvSpPr>
          <p:cNvPr id="221" name="Rectangle 220"/>
          <p:cNvSpPr/>
          <p:nvPr/>
        </p:nvSpPr>
        <p:spPr bwMode="auto">
          <a:xfrm>
            <a:off x="2796514" y="5875018"/>
            <a:ext cx="542085" cy="295167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Arial Narrow" panose="020B0606020202030204" pitchFamily="34" charset="0"/>
              </a:rPr>
              <a:t>Physical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Narrow" panose="020B0606020202030204" pitchFamily="34" charset="0"/>
            </a:endParaRPr>
          </a:p>
        </p:txBody>
      </p:sp>
      <p:sp>
        <p:nvSpPr>
          <p:cNvPr id="34" name="Isosceles Triangle 33"/>
          <p:cNvSpPr/>
          <p:nvPr/>
        </p:nvSpPr>
        <p:spPr bwMode="auto">
          <a:xfrm flipV="1">
            <a:off x="2252213" y="5588405"/>
            <a:ext cx="1086386" cy="71123"/>
          </a:xfrm>
          <a:prstGeom prst="triangle">
            <a:avLst>
              <a:gd name="adj" fmla="val 49569"/>
            </a:avLst>
          </a:prstGeom>
          <a:solidFill>
            <a:schemeClr val="bg1">
              <a:lumMod val="7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Narrow" panose="020B0606020202030204" pitchFamily="34" charset="0"/>
            </a:endParaRPr>
          </a:p>
        </p:txBody>
      </p:sp>
      <p:grpSp>
        <p:nvGrpSpPr>
          <p:cNvPr id="232" name="Group 231"/>
          <p:cNvGrpSpPr/>
          <p:nvPr/>
        </p:nvGrpSpPr>
        <p:grpSpPr>
          <a:xfrm>
            <a:off x="7667161" y="4689000"/>
            <a:ext cx="708533" cy="1481185"/>
            <a:chOff x="971599" y="3514117"/>
            <a:chExt cx="1080121" cy="1355043"/>
          </a:xfrm>
        </p:grpSpPr>
        <p:sp>
          <p:nvSpPr>
            <p:cNvPr id="233" name="Rectangle 232"/>
            <p:cNvSpPr/>
            <p:nvPr/>
          </p:nvSpPr>
          <p:spPr bwMode="auto">
            <a:xfrm>
              <a:off x="971599" y="4329100"/>
              <a:ext cx="1080121" cy="27003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rPr>
                <a:t>Data Link</a:t>
              </a:r>
              <a:endPara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234" name="Rectangle 233"/>
            <p:cNvSpPr/>
            <p:nvPr/>
          </p:nvSpPr>
          <p:spPr bwMode="auto">
            <a:xfrm>
              <a:off x="971600" y="4599130"/>
              <a:ext cx="1080120" cy="27003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 smtClean="0">
                  <a:latin typeface="+mn-lt"/>
                </a:rPr>
                <a:t>Physical</a:t>
              </a:r>
              <a:endPara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235" name="Rectangle 234"/>
            <p:cNvSpPr/>
            <p:nvPr/>
          </p:nvSpPr>
          <p:spPr bwMode="auto">
            <a:xfrm>
              <a:off x="971600" y="4059070"/>
              <a:ext cx="1080120" cy="27003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 smtClean="0">
                  <a:latin typeface="+mn-lt"/>
                </a:rPr>
                <a:t>Network</a:t>
              </a:r>
              <a:endPara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236" name="Rectangle 235"/>
            <p:cNvSpPr/>
            <p:nvPr/>
          </p:nvSpPr>
          <p:spPr bwMode="auto">
            <a:xfrm>
              <a:off x="971600" y="3789040"/>
              <a:ext cx="1080120" cy="27003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 smtClean="0">
                  <a:latin typeface="+mn-lt"/>
                </a:rPr>
                <a:t>Transport</a:t>
              </a:r>
              <a:endPara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237" name="Rectangle 236"/>
            <p:cNvSpPr/>
            <p:nvPr/>
          </p:nvSpPr>
          <p:spPr bwMode="auto">
            <a:xfrm>
              <a:off x="971601" y="3514117"/>
              <a:ext cx="1080119" cy="27003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 smtClean="0">
                  <a:latin typeface="Arial Narrow" panose="020B0606020202030204" pitchFamily="34" charset="0"/>
                </a:rPr>
                <a:t>Application</a:t>
              </a:r>
              <a:endPara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</a:endParaRPr>
            </a:p>
          </p:txBody>
        </p:sp>
      </p:grpSp>
      <p:sp>
        <p:nvSpPr>
          <p:cNvPr id="238" name="Rectangle 237"/>
          <p:cNvSpPr/>
          <p:nvPr/>
        </p:nvSpPr>
        <p:spPr bwMode="auto">
          <a:xfrm>
            <a:off x="6388104" y="5284684"/>
            <a:ext cx="553982" cy="311993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0" tIns="0" rIns="0" bIns="0" numCol="1" rtlCol="0" anchor="b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</a:rPr>
              <a:t>Network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Narrow" panose="020B0606020202030204" pitchFamily="34" charset="0"/>
            </a:endParaRPr>
          </a:p>
        </p:txBody>
      </p:sp>
      <p:sp>
        <p:nvSpPr>
          <p:cNvPr id="239" name="Rectangle 238"/>
          <p:cNvSpPr/>
          <p:nvPr/>
        </p:nvSpPr>
        <p:spPr bwMode="auto">
          <a:xfrm>
            <a:off x="5850948" y="5284684"/>
            <a:ext cx="544304" cy="308879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0" tIns="0" rIns="0" bIns="0" numCol="1" rtlCol="0" anchor="b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</a:rPr>
              <a:t>Network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Narrow" panose="020B0606020202030204" pitchFamily="34" charset="0"/>
            </a:endParaRPr>
          </a:p>
        </p:txBody>
      </p:sp>
      <p:sp>
        <p:nvSpPr>
          <p:cNvPr id="231" name="Isosceles Triangle 230"/>
          <p:cNvSpPr/>
          <p:nvPr/>
        </p:nvSpPr>
        <p:spPr bwMode="auto">
          <a:xfrm flipV="1">
            <a:off x="5850948" y="5280364"/>
            <a:ext cx="1091137" cy="111178"/>
          </a:xfrm>
          <a:prstGeom prst="triangle">
            <a:avLst>
              <a:gd name="adj" fmla="val 49569"/>
            </a:avLst>
          </a:prstGeom>
          <a:solidFill>
            <a:schemeClr val="bg1">
              <a:lumMod val="7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Narrow" panose="020B0606020202030204" pitchFamily="34" charset="0"/>
            </a:endParaRPr>
          </a:p>
        </p:txBody>
      </p:sp>
      <p:sp>
        <p:nvSpPr>
          <p:cNvPr id="240" name="Rectangle 239"/>
          <p:cNvSpPr/>
          <p:nvPr/>
        </p:nvSpPr>
        <p:spPr bwMode="auto">
          <a:xfrm>
            <a:off x="4608823" y="6172243"/>
            <a:ext cx="1772263" cy="90874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700" dirty="0" smtClean="0">
                <a:latin typeface="+mn-lt"/>
              </a:rPr>
              <a:t>Medium</a:t>
            </a:r>
            <a:endParaRPr kumimoji="0" lang="en-US" sz="7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241" name="Rectangle 240"/>
          <p:cNvSpPr/>
          <p:nvPr/>
        </p:nvSpPr>
        <p:spPr bwMode="auto">
          <a:xfrm>
            <a:off x="6437594" y="6174301"/>
            <a:ext cx="1930051" cy="88816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700" dirty="0" smtClean="0">
                <a:latin typeface="+mn-lt"/>
              </a:rPr>
              <a:t>Medium</a:t>
            </a:r>
            <a:endParaRPr kumimoji="0" lang="en-US" sz="7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244" name="Rectangle 243"/>
          <p:cNvSpPr/>
          <p:nvPr/>
        </p:nvSpPr>
        <p:spPr bwMode="auto">
          <a:xfrm>
            <a:off x="4058679" y="5592453"/>
            <a:ext cx="544303" cy="288737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0" tIns="0" rIns="0" bIns="0" numCol="1" rtlCol="0" anchor="b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</a:rPr>
              <a:t>Data Link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Narrow" panose="020B0606020202030204" pitchFamily="34" charset="0"/>
            </a:endParaRPr>
          </a:p>
        </p:txBody>
      </p:sp>
      <p:sp>
        <p:nvSpPr>
          <p:cNvPr id="245" name="Rectangle 244"/>
          <p:cNvSpPr/>
          <p:nvPr/>
        </p:nvSpPr>
        <p:spPr bwMode="auto">
          <a:xfrm>
            <a:off x="4058679" y="5881191"/>
            <a:ext cx="544303" cy="295167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Arial Narrow" panose="020B0606020202030204" pitchFamily="34" charset="0"/>
              </a:rPr>
              <a:t>Physical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Narrow" panose="020B0606020202030204" pitchFamily="34" charset="0"/>
            </a:endParaRPr>
          </a:p>
        </p:txBody>
      </p:sp>
      <p:sp>
        <p:nvSpPr>
          <p:cNvPr id="246" name="Rectangle 245"/>
          <p:cNvSpPr/>
          <p:nvPr/>
        </p:nvSpPr>
        <p:spPr bwMode="auto">
          <a:xfrm>
            <a:off x="4602983" y="5592454"/>
            <a:ext cx="542082" cy="28236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0" tIns="0" rIns="0" bIns="0" numCol="1" rtlCol="0" anchor="b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</a:rPr>
              <a:t>Data Link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Narrow" panose="020B0606020202030204" pitchFamily="34" charset="0"/>
            </a:endParaRPr>
          </a:p>
        </p:txBody>
      </p:sp>
      <p:sp>
        <p:nvSpPr>
          <p:cNvPr id="247" name="Rectangle 246"/>
          <p:cNvSpPr/>
          <p:nvPr/>
        </p:nvSpPr>
        <p:spPr bwMode="auto">
          <a:xfrm>
            <a:off x="4602980" y="5879134"/>
            <a:ext cx="542085" cy="295167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Arial Narrow" panose="020B0606020202030204" pitchFamily="34" charset="0"/>
              </a:rPr>
              <a:t>Physical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Narrow" panose="020B0606020202030204" pitchFamily="34" charset="0"/>
            </a:endParaRPr>
          </a:p>
        </p:txBody>
      </p:sp>
      <p:sp>
        <p:nvSpPr>
          <p:cNvPr id="248" name="Isosceles Triangle 247"/>
          <p:cNvSpPr/>
          <p:nvPr/>
        </p:nvSpPr>
        <p:spPr bwMode="auto">
          <a:xfrm flipV="1">
            <a:off x="4058679" y="5592454"/>
            <a:ext cx="1086386" cy="71123"/>
          </a:xfrm>
          <a:prstGeom prst="triangle">
            <a:avLst>
              <a:gd name="adj" fmla="val 49569"/>
            </a:avLst>
          </a:prstGeom>
          <a:solidFill>
            <a:schemeClr val="bg1">
              <a:lumMod val="7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Narrow" panose="020B0606020202030204" pitchFamily="34" charset="0"/>
            </a:endParaRPr>
          </a:p>
        </p:txBody>
      </p:sp>
      <p:sp>
        <p:nvSpPr>
          <p:cNvPr id="249" name="Rectangle 248"/>
          <p:cNvSpPr/>
          <p:nvPr/>
        </p:nvSpPr>
        <p:spPr bwMode="auto">
          <a:xfrm>
            <a:off x="5855699" y="5593563"/>
            <a:ext cx="544303" cy="288737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</a:rPr>
              <a:t>Data Link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Narrow" panose="020B0606020202030204" pitchFamily="34" charset="0"/>
            </a:endParaRPr>
          </a:p>
        </p:txBody>
      </p:sp>
      <p:sp>
        <p:nvSpPr>
          <p:cNvPr id="250" name="Rectangle 249"/>
          <p:cNvSpPr/>
          <p:nvPr/>
        </p:nvSpPr>
        <p:spPr bwMode="auto">
          <a:xfrm>
            <a:off x="5855699" y="5882301"/>
            <a:ext cx="544303" cy="295167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Arial Narrow" panose="020B0606020202030204" pitchFamily="34" charset="0"/>
              </a:rPr>
              <a:t>Physical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Narrow" panose="020B0606020202030204" pitchFamily="34" charset="0"/>
            </a:endParaRPr>
          </a:p>
        </p:txBody>
      </p:sp>
      <p:sp>
        <p:nvSpPr>
          <p:cNvPr id="251" name="Rectangle 250"/>
          <p:cNvSpPr/>
          <p:nvPr/>
        </p:nvSpPr>
        <p:spPr bwMode="auto">
          <a:xfrm>
            <a:off x="6400003" y="5593564"/>
            <a:ext cx="542082" cy="28236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</a:rPr>
              <a:t>Data Link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Narrow" panose="020B0606020202030204" pitchFamily="34" charset="0"/>
            </a:endParaRPr>
          </a:p>
        </p:txBody>
      </p:sp>
      <p:sp>
        <p:nvSpPr>
          <p:cNvPr id="252" name="Rectangle 251"/>
          <p:cNvSpPr/>
          <p:nvPr/>
        </p:nvSpPr>
        <p:spPr bwMode="auto">
          <a:xfrm>
            <a:off x="6400000" y="5880243"/>
            <a:ext cx="542085" cy="295167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Arial Narrow" panose="020B0606020202030204" pitchFamily="34" charset="0"/>
              </a:rPr>
              <a:t>Physical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Narrow" panose="020B0606020202030204" pitchFamily="34" charset="0"/>
            </a:endParaRPr>
          </a:p>
        </p:txBody>
      </p:sp>
      <p:sp>
        <p:nvSpPr>
          <p:cNvPr id="314" name="Rectangle 313"/>
          <p:cNvSpPr/>
          <p:nvPr/>
        </p:nvSpPr>
        <p:spPr bwMode="auto">
          <a:xfrm>
            <a:off x="251520" y="2770059"/>
            <a:ext cx="8640960" cy="101975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 Network Abstraction by OmniRAN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252000" y="3879000"/>
            <a:ext cx="8640000" cy="7200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/>
              <a:t>OmniRAN provides a generic model of an access network based on IEEE 802 technologies</a:t>
            </a:r>
          </a:p>
        </p:txBody>
      </p:sp>
      <p:sp>
        <p:nvSpPr>
          <p:cNvPr id="91" name="Rounded Rectangle 90"/>
          <p:cNvSpPr/>
          <p:nvPr/>
        </p:nvSpPr>
        <p:spPr bwMode="auto">
          <a:xfrm>
            <a:off x="7569069" y="1585005"/>
            <a:ext cx="827582" cy="785730"/>
          </a:xfrm>
          <a:prstGeom prst="roundRect">
            <a:avLst>
              <a:gd name="adj" fmla="val 12403"/>
            </a:avLst>
          </a:prstGeom>
          <a:solidFill>
            <a:schemeClr val="accent4">
              <a:lumMod val="40000"/>
              <a:lumOff val="60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92" name="Rounded Rectangle 91"/>
          <p:cNvSpPr/>
          <p:nvPr/>
        </p:nvSpPr>
        <p:spPr bwMode="auto">
          <a:xfrm>
            <a:off x="2249411" y="1585005"/>
            <a:ext cx="2895653" cy="788515"/>
          </a:xfrm>
          <a:prstGeom prst="roundRect">
            <a:avLst>
              <a:gd name="adj" fmla="val 12403"/>
            </a:avLst>
          </a:prstGeom>
          <a:solidFill>
            <a:srgbClr val="A7E8FF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93" name="AutoShape 11"/>
          <p:cNvSpPr>
            <a:spLocks noChangeArrowheads="1"/>
          </p:cNvSpPr>
          <p:nvPr/>
        </p:nvSpPr>
        <p:spPr bwMode="auto">
          <a:xfrm>
            <a:off x="746575" y="1585006"/>
            <a:ext cx="881834" cy="785730"/>
          </a:xfrm>
          <a:prstGeom prst="flowChartAlternateProcess">
            <a:avLst/>
          </a:prstGeom>
          <a:solidFill>
            <a:srgbClr val="6DC0FF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0" tIns="0" anchor="ctr"/>
          <a:lstStyle/>
          <a:p>
            <a:endParaRPr lang="en-US" dirty="0"/>
          </a:p>
        </p:txBody>
      </p:sp>
      <p:sp>
        <p:nvSpPr>
          <p:cNvPr id="94" name="AutoShape 13"/>
          <p:cNvSpPr>
            <a:spLocks noChangeArrowheads="1"/>
          </p:cNvSpPr>
          <p:nvPr/>
        </p:nvSpPr>
        <p:spPr bwMode="auto">
          <a:xfrm>
            <a:off x="5858879" y="1585005"/>
            <a:ext cx="1055687" cy="785730"/>
          </a:xfrm>
          <a:prstGeom prst="flowChartAlternateProcess">
            <a:avLst/>
          </a:prstGeom>
          <a:solidFill>
            <a:srgbClr val="8BB2FF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0" tIns="0" anchor="ctr"/>
          <a:lstStyle/>
          <a:p>
            <a:endParaRPr lang="en-US" dirty="0"/>
          </a:p>
        </p:txBody>
      </p:sp>
      <p:sp>
        <p:nvSpPr>
          <p:cNvPr id="95" name="Freeform 14"/>
          <p:cNvSpPr>
            <a:spLocks/>
          </p:cNvSpPr>
          <p:nvPr/>
        </p:nvSpPr>
        <p:spPr bwMode="auto">
          <a:xfrm>
            <a:off x="6120727" y="1988865"/>
            <a:ext cx="560632" cy="147961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90"/>
              </a:cxn>
              <a:cxn ang="0">
                <a:pos x="499" y="90"/>
              </a:cxn>
              <a:cxn ang="0">
                <a:pos x="499" y="0"/>
              </a:cxn>
            </a:cxnLst>
            <a:rect l="0" t="0" r="r" b="b"/>
            <a:pathLst>
              <a:path w="499" h="90">
                <a:moveTo>
                  <a:pt x="0" y="0"/>
                </a:moveTo>
                <a:lnTo>
                  <a:pt x="0" y="90"/>
                </a:lnTo>
                <a:lnTo>
                  <a:pt x="499" y="90"/>
                </a:lnTo>
                <a:lnTo>
                  <a:pt x="499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lIns="0" tIns="0"/>
          <a:lstStyle/>
          <a:p>
            <a:endParaRPr lang="en-US" dirty="0"/>
          </a:p>
        </p:txBody>
      </p:sp>
      <p:sp>
        <p:nvSpPr>
          <p:cNvPr id="99" name="Line 18"/>
          <p:cNvSpPr>
            <a:spLocks noChangeShapeType="1"/>
          </p:cNvSpPr>
          <p:nvPr/>
        </p:nvSpPr>
        <p:spPr bwMode="auto">
          <a:xfrm>
            <a:off x="2590550" y="1846864"/>
            <a:ext cx="1751469" cy="29507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0" tIns="0"/>
          <a:lstStyle/>
          <a:p>
            <a:endParaRPr lang="en-US" dirty="0"/>
          </a:p>
        </p:txBody>
      </p:sp>
      <p:sp>
        <p:nvSpPr>
          <p:cNvPr id="101" name="Line 19"/>
          <p:cNvSpPr>
            <a:spLocks noChangeShapeType="1"/>
          </p:cNvSpPr>
          <p:nvPr/>
        </p:nvSpPr>
        <p:spPr bwMode="auto">
          <a:xfrm flipH="1">
            <a:off x="2995701" y="2259517"/>
            <a:ext cx="1345648" cy="7809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0" tIns="0"/>
          <a:lstStyle/>
          <a:p>
            <a:endParaRPr lang="en-US" dirty="0"/>
          </a:p>
        </p:txBody>
      </p:sp>
      <p:sp>
        <p:nvSpPr>
          <p:cNvPr id="102" name="Line 20"/>
          <p:cNvSpPr>
            <a:spLocks noChangeShapeType="1"/>
          </p:cNvSpPr>
          <p:nvPr/>
        </p:nvSpPr>
        <p:spPr bwMode="auto">
          <a:xfrm flipV="1">
            <a:off x="4778759" y="2194889"/>
            <a:ext cx="3009419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3" name="AutoShape 22"/>
          <p:cNvSpPr>
            <a:spLocks noChangeArrowheads="1"/>
          </p:cNvSpPr>
          <p:nvPr/>
        </p:nvSpPr>
        <p:spPr bwMode="auto">
          <a:xfrm>
            <a:off x="5927250" y="1776848"/>
            <a:ext cx="360362" cy="260331"/>
          </a:xfrm>
          <a:prstGeom prst="can">
            <a:avLst>
              <a:gd name="adj" fmla="val 25000"/>
            </a:avLst>
          </a:prstGeom>
          <a:solidFill>
            <a:srgbClr val="6699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sz="1600" dirty="0">
              <a:ea typeface="ＭＳ Ｐゴシック" pitchFamily="34" charset="-128"/>
            </a:endParaRPr>
          </a:p>
        </p:txBody>
      </p:sp>
      <p:pic>
        <p:nvPicPr>
          <p:cNvPr id="104" name="Picture 23" descr="x_big_image2"/>
          <p:cNvPicPr>
            <a:picLocks noChangeAspect="1" noChangeArrowheads="1"/>
          </p:cNvPicPr>
          <p:nvPr/>
        </p:nvPicPr>
        <p:blipFill>
          <a:blip r:embed="rId2">
            <a:lum bright="10000" contrast="40000"/>
          </a:blip>
          <a:srcRect/>
          <a:stretch>
            <a:fillRect/>
          </a:stretch>
        </p:blipFill>
        <p:spPr bwMode="auto">
          <a:xfrm>
            <a:off x="849023" y="1806295"/>
            <a:ext cx="548641" cy="584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5" name="Group 25"/>
          <p:cNvGrpSpPr>
            <a:grpSpLocks noChangeAspect="1"/>
          </p:cNvGrpSpPr>
          <p:nvPr/>
        </p:nvGrpSpPr>
        <p:grpSpPr bwMode="auto">
          <a:xfrm flipH="1">
            <a:off x="2486366" y="1741145"/>
            <a:ext cx="498811" cy="600487"/>
            <a:chOff x="5" y="2480"/>
            <a:chExt cx="237" cy="430"/>
          </a:xfrm>
        </p:grpSpPr>
        <p:grpSp>
          <p:nvGrpSpPr>
            <p:cNvPr id="106" name="Group 26"/>
            <p:cNvGrpSpPr>
              <a:grpSpLocks noChangeAspect="1"/>
            </p:cNvGrpSpPr>
            <p:nvPr/>
          </p:nvGrpSpPr>
          <p:grpSpPr bwMode="auto">
            <a:xfrm>
              <a:off x="5" y="2521"/>
              <a:ext cx="145" cy="389"/>
              <a:chOff x="5" y="2521"/>
              <a:chExt cx="145" cy="389"/>
            </a:xfrm>
          </p:grpSpPr>
          <p:grpSp>
            <p:nvGrpSpPr>
              <p:cNvPr id="110" name="Group 27"/>
              <p:cNvGrpSpPr>
                <a:grpSpLocks noChangeAspect="1"/>
              </p:cNvGrpSpPr>
              <p:nvPr/>
            </p:nvGrpSpPr>
            <p:grpSpPr bwMode="auto">
              <a:xfrm>
                <a:off x="7" y="2654"/>
                <a:ext cx="143" cy="256"/>
                <a:chOff x="7" y="2654"/>
                <a:chExt cx="143" cy="256"/>
              </a:xfrm>
            </p:grpSpPr>
            <p:grpSp>
              <p:nvGrpSpPr>
                <p:cNvPr id="118" name="Group 28"/>
                <p:cNvGrpSpPr>
                  <a:grpSpLocks noChangeAspect="1"/>
                </p:cNvGrpSpPr>
                <p:nvPr/>
              </p:nvGrpSpPr>
              <p:grpSpPr bwMode="auto">
                <a:xfrm>
                  <a:off x="7" y="2661"/>
                  <a:ext cx="93" cy="247"/>
                  <a:chOff x="7" y="2661"/>
                  <a:chExt cx="93" cy="247"/>
                </a:xfrm>
              </p:grpSpPr>
              <p:sp>
                <p:nvSpPr>
                  <p:cNvPr id="126" name="Line 29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44" y="2661"/>
                    <a:ext cx="33" cy="1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27" name="Line 30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34" y="2664"/>
                    <a:ext cx="42" cy="51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28" name="Line 31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3" y="2716"/>
                    <a:ext cx="57" cy="110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29" name="Line 32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7" y="2824"/>
                    <a:ext cx="83" cy="84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30" name="Line 33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9" y="2824"/>
                    <a:ext cx="81" cy="84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31" name="Line 34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17" y="2716"/>
                    <a:ext cx="64" cy="108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32" name="Line 35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44" y="2661"/>
                    <a:ext cx="39" cy="58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</p:grpSp>
            <p:sp>
              <p:nvSpPr>
                <p:cNvPr id="119" name="Line 36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97" y="2808"/>
                  <a:ext cx="34" cy="102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20" name="Line 37"/>
                <p:cNvSpPr>
                  <a:spLocks noChangeAspect="1" noChangeShapeType="1"/>
                </p:cNvSpPr>
                <p:nvPr/>
              </p:nvSpPr>
              <p:spPr bwMode="auto">
                <a:xfrm>
                  <a:off x="84" y="2718"/>
                  <a:ext cx="48" cy="91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21" name="Line 38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84" y="2655"/>
                  <a:ext cx="12" cy="63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22" name="Line 39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78" y="2654"/>
                  <a:ext cx="20" cy="9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23" name="Line 40"/>
                <p:cNvSpPr>
                  <a:spLocks noChangeAspect="1" noChangeShapeType="1"/>
                </p:cNvSpPr>
                <p:nvPr/>
              </p:nvSpPr>
              <p:spPr bwMode="auto">
                <a:xfrm>
                  <a:off x="79" y="2663"/>
                  <a:ext cx="30" cy="4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24" name="Line 41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93" y="2708"/>
                  <a:ext cx="13" cy="117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25" name="Line 42"/>
                <p:cNvSpPr>
                  <a:spLocks noChangeAspect="1" noChangeShapeType="1"/>
                </p:cNvSpPr>
                <p:nvPr/>
              </p:nvSpPr>
              <p:spPr bwMode="auto">
                <a:xfrm>
                  <a:off x="93" y="2824"/>
                  <a:ext cx="57" cy="54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grpSp>
            <p:nvGrpSpPr>
              <p:cNvPr id="111" name="Group 43"/>
              <p:cNvGrpSpPr>
                <a:grpSpLocks noChangeAspect="1"/>
              </p:cNvGrpSpPr>
              <p:nvPr/>
            </p:nvGrpSpPr>
            <p:grpSpPr bwMode="auto">
              <a:xfrm>
                <a:off x="5" y="2533"/>
                <a:ext cx="141" cy="374"/>
                <a:chOff x="5" y="2533"/>
                <a:chExt cx="141" cy="374"/>
              </a:xfrm>
            </p:grpSpPr>
            <p:sp>
              <p:nvSpPr>
                <p:cNvPr id="113" name="Line 44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5" y="2533"/>
                  <a:ext cx="55" cy="37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14" name="Line 45"/>
                <p:cNvSpPr>
                  <a:spLocks noChangeAspect="1" noChangeShapeType="1"/>
                </p:cNvSpPr>
                <p:nvPr/>
              </p:nvSpPr>
              <p:spPr bwMode="auto">
                <a:xfrm>
                  <a:off x="62" y="2544"/>
                  <a:ext cx="35" cy="363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15" name="Line 46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98" y="2876"/>
                  <a:ext cx="48" cy="3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16" name="Line 47"/>
                <p:cNvSpPr>
                  <a:spLocks noChangeAspect="1" noChangeShapeType="1"/>
                </p:cNvSpPr>
                <p:nvPr/>
              </p:nvSpPr>
              <p:spPr bwMode="auto">
                <a:xfrm>
                  <a:off x="69" y="2541"/>
                  <a:ext cx="77" cy="337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17" name="Line 48"/>
                <p:cNvSpPr>
                  <a:spLocks noChangeAspect="1" noChangeShapeType="1"/>
                </p:cNvSpPr>
                <p:nvPr/>
              </p:nvSpPr>
              <p:spPr bwMode="auto">
                <a:xfrm>
                  <a:off x="7" y="2904"/>
                  <a:ext cx="93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sp>
            <p:nvSpPr>
              <p:cNvPr id="112" name="Oval 49"/>
              <p:cNvSpPr>
                <a:spLocks noChangeAspect="1" noChangeArrowheads="1"/>
              </p:cNvSpPr>
              <p:nvPr/>
            </p:nvSpPr>
            <p:spPr bwMode="auto">
              <a:xfrm>
                <a:off x="48" y="2521"/>
                <a:ext cx="39" cy="45"/>
              </a:xfrm>
              <a:prstGeom prst="ellipse">
                <a:avLst/>
              </a:prstGeom>
              <a:solidFill>
                <a:srgbClr val="FFFF00">
                  <a:alpha val="50000"/>
                </a:srgbClr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107" name="Arc 50"/>
            <p:cNvSpPr>
              <a:spLocks noChangeAspect="1"/>
            </p:cNvSpPr>
            <p:nvPr/>
          </p:nvSpPr>
          <p:spPr bwMode="auto">
            <a:xfrm>
              <a:off x="152" y="2480"/>
              <a:ext cx="90" cy="198"/>
            </a:xfrm>
            <a:custGeom>
              <a:avLst/>
              <a:gdLst>
                <a:gd name="G0" fmla="+- 0 0 0"/>
                <a:gd name="G1" fmla="+- 21172 0 0"/>
                <a:gd name="G2" fmla="+- 21600 0 0"/>
                <a:gd name="T0" fmla="*/ 4276 w 21600"/>
                <a:gd name="T1" fmla="*/ 0 h 42015"/>
                <a:gd name="T2" fmla="*/ 5669 w 21600"/>
                <a:gd name="T3" fmla="*/ 42015 h 42015"/>
                <a:gd name="T4" fmla="*/ 0 w 21600"/>
                <a:gd name="T5" fmla="*/ 21172 h 420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2015" fill="none" extrusionOk="0">
                  <a:moveTo>
                    <a:pt x="4276" y="-1"/>
                  </a:moveTo>
                  <a:cubicBezTo>
                    <a:pt x="14353" y="2034"/>
                    <a:pt x="21600" y="10891"/>
                    <a:pt x="21600" y="21172"/>
                  </a:cubicBezTo>
                  <a:cubicBezTo>
                    <a:pt x="21600" y="30918"/>
                    <a:pt x="15073" y="39456"/>
                    <a:pt x="5668" y="42014"/>
                  </a:cubicBezTo>
                </a:path>
                <a:path w="21600" h="42015" stroke="0" extrusionOk="0">
                  <a:moveTo>
                    <a:pt x="4276" y="-1"/>
                  </a:moveTo>
                  <a:cubicBezTo>
                    <a:pt x="14353" y="2034"/>
                    <a:pt x="21600" y="10891"/>
                    <a:pt x="21600" y="21172"/>
                  </a:cubicBezTo>
                  <a:cubicBezTo>
                    <a:pt x="21600" y="30918"/>
                    <a:pt x="15073" y="39456"/>
                    <a:pt x="5668" y="42014"/>
                  </a:cubicBezTo>
                  <a:lnTo>
                    <a:pt x="0" y="21172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8" name="Arc 51"/>
            <p:cNvSpPr>
              <a:spLocks noChangeAspect="1"/>
            </p:cNvSpPr>
            <p:nvPr/>
          </p:nvSpPr>
          <p:spPr bwMode="auto">
            <a:xfrm>
              <a:off x="116" y="2508"/>
              <a:ext cx="78" cy="154"/>
            </a:xfrm>
            <a:custGeom>
              <a:avLst/>
              <a:gdLst>
                <a:gd name="G0" fmla="+- 0 0 0"/>
                <a:gd name="G1" fmla="+- 21159 0 0"/>
                <a:gd name="G2" fmla="+- 21600 0 0"/>
                <a:gd name="T0" fmla="*/ 4340 w 21600"/>
                <a:gd name="T1" fmla="*/ 0 h 41998"/>
                <a:gd name="T2" fmla="*/ 5682 w 21600"/>
                <a:gd name="T3" fmla="*/ 41998 h 41998"/>
                <a:gd name="T4" fmla="*/ 0 w 21600"/>
                <a:gd name="T5" fmla="*/ 21159 h 419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1998" fill="none" extrusionOk="0">
                  <a:moveTo>
                    <a:pt x="4340" y="-1"/>
                  </a:moveTo>
                  <a:cubicBezTo>
                    <a:pt x="14387" y="2060"/>
                    <a:pt x="21600" y="10902"/>
                    <a:pt x="21600" y="21159"/>
                  </a:cubicBezTo>
                  <a:cubicBezTo>
                    <a:pt x="21600" y="30900"/>
                    <a:pt x="15080" y="39435"/>
                    <a:pt x="5682" y="41998"/>
                  </a:cubicBezTo>
                </a:path>
                <a:path w="21600" h="41998" stroke="0" extrusionOk="0">
                  <a:moveTo>
                    <a:pt x="4340" y="-1"/>
                  </a:moveTo>
                  <a:cubicBezTo>
                    <a:pt x="14387" y="2060"/>
                    <a:pt x="21600" y="10902"/>
                    <a:pt x="21600" y="21159"/>
                  </a:cubicBezTo>
                  <a:cubicBezTo>
                    <a:pt x="21600" y="30900"/>
                    <a:pt x="15080" y="39435"/>
                    <a:pt x="5682" y="41998"/>
                  </a:cubicBezTo>
                  <a:lnTo>
                    <a:pt x="0" y="21159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9" name="Arc 52"/>
            <p:cNvSpPr>
              <a:spLocks noChangeAspect="1"/>
            </p:cNvSpPr>
            <p:nvPr/>
          </p:nvSpPr>
          <p:spPr bwMode="auto">
            <a:xfrm>
              <a:off x="102" y="2530"/>
              <a:ext cx="47" cy="117"/>
            </a:xfrm>
            <a:custGeom>
              <a:avLst/>
              <a:gdLst>
                <a:gd name="G0" fmla="+- 0 0 0"/>
                <a:gd name="G1" fmla="+- 21206 0 0"/>
                <a:gd name="G2" fmla="+- 21600 0 0"/>
                <a:gd name="T0" fmla="*/ 4104 w 21600"/>
                <a:gd name="T1" fmla="*/ 0 h 42099"/>
                <a:gd name="T2" fmla="*/ 5483 w 21600"/>
                <a:gd name="T3" fmla="*/ 42099 h 42099"/>
                <a:gd name="T4" fmla="*/ 0 w 21600"/>
                <a:gd name="T5" fmla="*/ 21206 h 420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2099" fill="none" extrusionOk="0">
                  <a:moveTo>
                    <a:pt x="4104" y="-1"/>
                  </a:moveTo>
                  <a:cubicBezTo>
                    <a:pt x="14262" y="1965"/>
                    <a:pt x="21600" y="10859"/>
                    <a:pt x="21600" y="21206"/>
                  </a:cubicBezTo>
                  <a:cubicBezTo>
                    <a:pt x="21600" y="31023"/>
                    <a:pt x="14979" y="39606"/>
                    <a:pt x="5482" y="42098"/>
                  </a:cubicBezTo>
                </a:path>
                <a:path w="21600" h="42099" stroke="0" extrusionOk="0">
                  <a:moveTo>
                    <a:pt x="4104" y="-1"/>
                  </a:moveTo>
                  <a:cubicBezTo>
                    <a:pt x="14262" y="1965"/>
                    <a:pt x="21600" y="10859"/>
                    <a:pt x="21600" y="21206"/>
                  </a:cubicBezTo>
                  <a:cubicBezTo>
                    <a:pt x="21600" y="31023"/>
                    <a:pt x="14979" y="39606"/>
                    <a:pt x="5482" y="42098"/>
                  </a:cubicBezTo>
                  <a:lnTo>
                    <a:pt x="0" y="21206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133" name="Group 53"/>
          <p:cNvGrpSpPr>
            <a:grpSpLocks noChangeAspect="1"/>
          </p:cNvGrpSpPr>
          <p:nvPr/>
        </p:nvGrpSpPr>
        <p:grpSpPr bwMode="auto">
          <a:xfrm flipH="1">
            <a:off x="2390724" y="1617452"/>
            <a:ext cx="206807" cy="249108"/>
            <a:chOff x="5" y="2480"/>
            <a:chExt cx="237" cy="430"/>
          </a:xfrm>
        </p:grpSpPr>
        <p:grpSp>
          <p:nvGrpSpPr>
            <p:cNvPr id="134" name="Group 54"/>
            <p:cNvGrpSpPr>
              <a:grpSpLocks noChangeAspect="1"/>
            </p:cNvGrpSpPr>
            <p:nvPr/>
          </p:nvGrpSpPr>
          <p:grpSpPr bwMode="auto">
            <a:xfrm>
              <a:off x="5" y="2521"/>
              <a:ext cx="145" cy="389"/>
              <a:chOff x="5" y="2521"/>
              <a:chExt cx="145" cy="389"/>
            </a:xfrm>
          </p:grpSpPr>
          <p:grpSp>
            <p:nvGrpSpPr>
              <p:cNvPr id="138" name="Group 55"/>
              <p:cNvGrpSpPr>
                <a:grpSpLocks noChangeAspect="1"/>
              </p:cNvGrpSpPr>
              <p:nvPr/>
            </p:nvGrpSpPr>
            <p:grpSpPr bwMode="auto">
              <a:xfrm>
                <a:off x="7" y="2654"/>
                <a:ext cx="143" cy="256"/>
                <a:chOff x="7" y="2654"/>
                <a:chExt cx="143" cy="256"/>
              </a:xfrm>
            </p:grpSpPr>
            <p:grpSp>
              <p:nvGrpSpPr>
                <p:cNvPr id="146" name="Group 56"/>
                <p:cNvGrpSpPr>
                  <a:grpSpLocks noChangeAspect="1"/>
                </p:cNvGrpSpPr>
                <p:nvPr/>
              </p:nvGrpSpPr>
              <p:grpSpPr bwMode="auto">
                <a:xfrm>
                  <a:off x="7" y="2661"/>
                  <a:ext cx="93" cy="247"/>
                  <a:chOff x="7" y="2661"/>
                  <a:chExt cx="93" cy="247"/>
                </a:xfrm>
              </p:grpSpPr>
              <p:sp>
                <p:nvSpPr>
                  <p:cNvPr id="154" name="Line 57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44" y="2661"/>
                    <a:ext cx="33" cy="1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5" name="Line 58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34" y="2664"/>
                    <a:ext cx="42" cy="51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6" name="Line 59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3" y="2716"/>
                    <a:ext cx="57" cy="110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7" name="Line 60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7" y="2824"/>
                    <a:ext cx="83" cy="84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" name="Line 61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9" y="2824"/>
                    <a:ext cx="81" cy="84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9" name="Line 62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17" y="2716"/>
                    <a:ext cx="64" cy="108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60" name="Line 63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44" y="2661"/>
                    <a:ext cx="39" cy="58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</p:grpSp>
            <p:sp>
              <p:nvSpPr>
                <p:cNvPr id="147" name="Line 64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97" y="2808"/>
                  <a:ext cx="34" cy="102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48" name="Line 65"/>
                <p:cNvSpPr>
                  <a:spLocks noChangeAspect="1" noChangeShapeType="1"/>
                </p:cNvSpPr>
                <p:nvPr/>
              </p:nvSpPr>
              <p:spPr bwMode="auto">
                <a:xfrm>
                  <a:off x="84" y="2718"/>
                  <a:ext cx="48" cy="91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49" name="Line 66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84" y="2655"/>
                  <a:ext cx="12" cy="63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50" name="Line 67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78" y="2654"/>
                  <a:ext cx="20" cy="9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51" name="Line 68"/>
                <p:cNvSpPr>
                  <a:spLocks noChangeAspect="1" noChangeShapeType="1"/>
                </p:cNvSpPr>
                <p:nvPr/>
              </p:nvSpPr>
              <p:spPr bwMode="auto">
                <a:xfrm>
                  <a:off x="79" y="2663"/>
                  <a:ext cx="30" cy="4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52" name="Line 69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93" y="2708"/>
                  <a:ext cx="13" cy="117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53" name="Line 70"/>
                <p:cNvSpPr>
                  <a:spLocks noChangeAspect="1" noChangeShapeType="1"/>
                </p:cNvSpPr>
                <p:nvPr/>
              </p:nvSpPr>
              <p:spPr bwMode="auto">
                <a:xfrm>
                  <a:off x="93" y="2824"/>
                  <a:ext cx="57" cy="54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grpSp>
            <p:nvGrpSpPr>
              <p:cNvPr id="139" name="Group 71"/>
              <p:cNvGrpSpPr>
                <a:grpSpLocks noChangeAspect="1"/>
              </p:cNvGrpSpPr>
              <p:nvPr/>
            </p:nvGrpSpPr>
            <p:grpSpPr bwMode="auto">
              <a:xfrm>
                <a:off x="5" y="2533"/>
                <a:ext cx="141" cy="374"/>
                <a:chOff x="5" y="2533"/>
                <a:chExt cx="141" cy="374"/>
              </a:xfrm>
            </p:grpSpPr>
            <p:sp>
              <p:nvSpPr>
                <p:cNvPr id="141" name="Line 72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5" y="2533"/>
                  <a:ext cx="55" cy="37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42" name="Line 73"/>
                <p:cNvSpPr>
                  <a:spLocks noChangeAspect="1" noChangeShapeType="1"/>
                </p:cNvSpPr>
                <p:nvPr/>
              </p:nvSpPr>
              <p:spPr bwMode="auto">
                <a:xfrm>
                  <a:off x="62" y="2544"/>
                  <a:ext cx="35" cy="363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43" name="Line 74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98" y="2876"/>
                  <a:ext cx="48" cy="3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44" name="Line 75"/>
                <p:cNvSpPr>
                  <a:spLocks noChangeAspect="1" noChangeShapeType="1"/>
                </p:cNvSpPr>
                <p:nvPr/>
              </p:nvSpPr>
              <p:spPr bwMode="auto">
                <a:xfrm>
                  <a:off x="69" y="2541"/>
                  <a:ext cx="77" cy="337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45" name="Line 76"/>
                <p:cNvSpPr>
                  <a:spLocks noChangeAspect="1" noChangeShapeType="1"/>
                </p:cNvSpPr>
                <p:nvPr/>
              </p:nvSpPr>
              <p:spPr bwMode="auto">
                <a:xfrm>
                  <a:off x="7" y="2904"/>
                  <a:ext cx="93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sp>
            <p:nvSpPr>
              <p:cNvPr id="140" name="Oval 77"/>
              <p:cNvSpPr>
                <a:spLocks noChangeAspect="1" noChangeArrowheads="1"/>
              </p:cNvSpPr>
              <p:nvPr/>
            </p:nvSpPr>
            <p:spPr bwMode="auto">
              <a:xfrm>
                <a:off x="48" y="2521"/>
                <a:ext cx="39" cy="45"/>
              </a:xfrm>
              <a:prstGeom prst="ellipse">
                <a:avLst/>
              </a:prstGeom>
              <a:solidFill>
                <a:srgbClr val="FFFF00">
                  <a:alpha val="50000"/>
                </a:srgbClr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135" name="Arc 78"/>
            <p:cNvSpPr>
              <a:spLocks noChangeAspect="1"/>
            </p:cNvSpPr>
            <p:nvPr/>
          </p:nvSpPr>
          <p:spPr bwMode="auto">
            <a:xfrm>
              <a:off x="152" y="2480"/>
              <a:ext cx="90" cy="198"/>
            </a:xfrm>
            <a:custGeom>
              <a:avLst/>
              <a:gdLst>
                <a:gd name="G0" fmla="+- 0 0 0"/>
                <a:gd name="G1" fmla="+- 21172 0 0"/>
                <a:gd name="G2" fmla="+- 21600 0 0"/>
                <a:gd name="T0" fmla="*/ 4276 w 21600"/>
                <a:gd name="T1" fmla="*/ 0 h 42015"/>
                <a:gd name="T2" fmla="*/ 5669 w 21600"/>
                <a:gd name="T3" fmla="*/ 42015 h 42015"/>
                <a:gd name="T4" fmla="*/ 0 w 21600"/>
                <a:gd name="T5" fmla="*/ 21172 h 420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2015" fill="none" extrusionOk="0">
                  <a:moveTo>
                    <a:pt x="4276" y="-1"/>
                  </a:moveTo>
                  <a:cubicBezTo>
                    <a:pt x="14353" y="2034"/>
                    <a:pt x="21600" y="10891"/>
                    <a:pt x="21600" y="21172"/>
                  </a:cubicBezTo>
                  <a:cubicBezTo>
                    <a:pt x="21600" y="30918"/>
                    <a:pt x="15073" y="39456"/>
                    <a:pt x="5668" y="42014"/>
                  </a:cubicBezTo>
                </a:path>
                <a:path w="21600" h="42015" stroke="0" extrusionOk="0">
                  <a:moveTo>
                    <a:pt x="4276" y="-1"/>
                  </a:moveTo>
                  <a:cubicBezTo>
                    <a:pt x="14353" y="2034"/>
                    <a:pt x="21600" y="10891"/>
                    <a:pt x="21600" y="21172"/>
                  </a:cubicBezTo>
                  <a:cubicBezTo>
                    <a:pt x="21600" y="30918"/>
                    <a:pt x="15073" y="39456"/>
                    <a:pt x="5668" y="42014"/>
                  </a:cubicBezTo>
                  <a:lnTo>
                    <a:pt x="0" y="21172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6" name="Arc 79"/>
            <p:cNvSpPr>
              <a:spLocks noChangeAspect="1"/>
            </p:cNvSpPr>
            <p:nvPr/>
          </p:nvSpPr>
          <p:spPr bwMode="auto">
            <a:xfrm>
              <a:off x="116" y="2508"/>
              <a:ext cx="78" cy="154"/>
            </a:xfrm>
            <a:custGeom>
              <a:avLst/>
              <a:gdLst>
                <a:gd name="G0" fmla="+- 0 0 0"/>
                <a:gd name="G1" fmla="+- 21159 0 0"/>
                <a:gd name="G2" fmla="+- 21600 0 0"/>
                <a:gd name="T0" fmla="*/ 4340 w 21600"/>
                <a:gd name="T1" fmla="*/ 0 h 41998"/>
                <a:gd name="T2" fmla="*/ 5682 w 21600"/>
                <a:gd name="T3" fmla="*/ 41998 h 41998"/>
                <a:gd name="T4" fmla="*/ 0 w 21600"/>
                <a:gd name="T5" fmla="*/ 21159 h 419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1998" fill="none" extrusionOk="0">
                  <a:moveTo>
                    <a:pt x="4340" y="-1"/>
                  </a:moveTo>
                  <a:cubicBezTo>
                    <a:pt x="14387" y="2060"/>
                    <a:pt x="21600" y="10902"/>
                    <a:pt x="21600" y="21159"/>
                  </a:cubicBezTo>
                  <a:cubicBezTo>
                    <a:pt x="21600" y="30900"/>
                    <a:pt x="15080" y="39435"/>
                    <a:pt x="5682" y="41998"/>
                  </a:cubicBezTo>
                </a:path>
                <a:path w="21600" h="41998" stroke="0" extrusionOk="0">
                  <a:moveTo>
                    <a:pt x="4340" y="-1"/>
                  </a:moveTo>
                  <a:cubicBezTo>
                    <a:pt x="14387" y="2060"/>
                    <a:pt x="21600" y="10902"/>
                    <a:pt x="21600" y="21159"/>
                  </a:cubicBezTo>
                  <a:cubicBezTo>
                    <a:pt x="21600" y="30900"/>
                    <a:pt x="15080" y="39435"/>
                    <a:pt x="5682" y="41998"/>
                  </a:cubicBezTo>
                  <a:lnTo>
                    <a:pt x="0" y="21159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7" name="Arc 80"/>
            <p:cNvSpPr>
              <a:spLocks noChangeAspect="1"/>
            </p:cNvSpPr>
            <p:nvPr/>
          </p:nvSpPr>
          <p:spPr bwMode="auto">
            <a:xfrm>
              <a:off x="102" y="2530"/>
              <a:ext cx="47" cy="117"/>
            </a:xfrm>
            <a:custGeom>
              <a:avLst/>
              <a:gdLst>
                <a:gd name="G0" fmla="+- 0 0 0"/>
                <a:gd name="G1" fmla="+- 21206 0 0"/>
                <a:gd name="G2" fmla="+- 21600 0 0"/>
                <a:gd name="T0" fmla="*/ 4104 w 21600"/>
                <a:gd name="T1" fmla="*/ 0 h 42099"/>
                <a:gd name="T2" fmla="*/ 5483 w 21600"/>
                <a:gd name="T3" fmla="*/ 42099 h 42099"/>
                <a:gd name="T4" fmla="*/ 0 w 21600"/>
                <a:gd name="T5" fmla="*/ 21206 h 420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2099" fill="none" extrusionOk="0">
                  <a:moveTo>
                    <a:pt x="4104" y="-1"/>
                  </a:moveTo>
                  <a:cubicBezTo>
                    <a:pt x="14262" y="1965"/>
                    <a:pt x="21600" y="10859"/>
                    <a:pt x="21600" y="21206"/>
                  </a:cubicBezTo>
                  <a:cubicBezTo>
                    <a:pt x="21600" y="31023"/>
                    <a:pt x="14979" y="39606"/>
                    <a:pt x="5482" y="42098"/>
                  </a:cubicBezTo>
                </a:path>
                <a:path w="21600" h="42099" stroke="0" extrusionOk="0">
                  <a:moveTo>
                    <a:pt x="4104" y="-1"/>
                  </a:moveTo>
                  <a:cubicBezTo>
                    <a:pt x="14262" y="1965"/>
                    <a:pt x="21600" y="10859"/>
                    <a:pt x="21600" y="21206"/>
                  </a:cubicBezTo>
                  <a:cubicBezTo>
                    <a:pt x="21600" y="31023"/>
                    <a:pt x="14979" y="39606"/>
                    <a:pt x="5482" y="42098"/>
                  </a:cubicBezTo>
                  <a:lnTo>
                    <a:pt x="0" y="21206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162" name="Text Box 82"/>
          <p:cNvSpPr txBox="1">
            <a:spLocks noChangeArrowheads="1"/>
          </p:cNvSpPr>
          <p:nvPr/>
        </p:nvSpPr>
        <p:spPr bwMode="auto">
          <a:xfrm>
            <a:off x="3068569" y="1585005"/>
            <a:ext cx="1433085" cy="204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 eaLnBrk="0" hangingPunct="0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hr-HR" sz="1400" b="1" dirty="0" smtClean="0">
                <a:latin typeface="Arial" pitchFamily="34" charset="0"/>
                <a:cs typeface="Arial" pitchFamily="34" charset="0"/>
              </a:rPr>
              <a:t>Access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 Network</a:t>
            </a:r>
            <a:r>
              <a:rPr lang="hr-HR" sz="1400" b="1" dirty="0" smtClean="0">
                <a:latin typeface="Arial" pitchFamily="34" charset="0"/>
                <a:cs typeface="Arial" pitchFamily="34" charset="0"/>
              </a:rPr>
              <a:t> </a:t>
            </a:r>
            <a:endParaRPr lang="en-US" sz="11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64" name="Group 85"/>
          <p:cNvGrpSpPr>
            <a:grpSpLocks/>
          </p:cNvGrpSpPr>
          <p:nvPr/>
        </p:nvGrpSpPr>
        <p:grpSpPr bwMode="auto">
          <a:xfrm>
            <a:off x="7749244" y="1784444"/>
            <a:ext cx="269875" cy="460375"/>
            <a:chOff x="4120" y="2308"/>
            <a:chExt cx="305" cy="415"/>
          </a:xfrm>
        </p:grpSpPr>
        <p:sp>
          <p:nvSpPr>
            <p:cNvPr id="165" name="Freeform 86"/>
            <p:cNvSpPr>
              <a:spLocks/>
            </p:cNvSpPr>
            <p:nvPr/>
          </p:nvSpPr>
          <p:spPr bwMode="auto">
            <a:xfrm flipH="1">
              <a:off x="4378" y="2308"/>
              <a:ext cx="47" cy="415"/>
            </a:xfrm>
            <a:custGeom>
              <a:avLst/>
              <a:gdLst/>
              <a:ahLst/>
              <a:cxnLst>
                <a:cxn ang="0">
                  <a:pos x="90" y="546"/>
                </a:cxn>
                <a:cxn ang="0">
                  <a:pos x="0" y="432"/>
                </a:cxn>
                <a:cxn ang="0">
                  <a:pos x="0" y="0"/>
                </a:cxn>
                <a:cxn ang="0">
                  <a:pos x="84" y="42"/>
                </a:cxn>
                <a:cxn ang="0">
                  <a:pos x="90" y="546"/>
                </a:cxn>
              </a:cxnLst>
              <a:rect l="0" t="0" r="r" b="b"/>
              <a:pathLst>
                <a:path w="90" h="546">
                  <a:moveTo>
                    <a:pt x="90" y="546"/>
                  </a:moveTo>
                  <a:lnTo>
                    <a:pt x="0" y="432"/>
                  </a:lnTo>
                  <a:lnTo>
                    <a:pt x="0" y="0"/>
                  </a:lnTo>
                  <a:lnTo>
                    <a:pt x="84" y="42"/>
                  </a:lnTo>
                  <a:lnTo>
                    <a:pt x="90" y="546"/>
                  </a:lnTo>
                  <a:close/>
                </a:path>
              </a:pathLst>
            </a:custGeom>
            <a:solidFill>
              <a:srgbClr val="006699"/>
            </a:solidFill>
            <a:ln w="1588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6" name="Rectangle 87"/>
            <p:cNvSpPr>
              <a:spLocks noChangeArrowheads="1"/>
            </p:cNvSpPr>
            <p:nvPr/>
          </p:nvSpPr>
          <p:spPr bwMode="auto">
            <a:xfrm flipH="1">
              <a:off x="4127" y="2340"/>
              <a:ext cx="255" cy="383"/>
            </a:xfrm>
            <a:prstGeom prst="rect">
              <a:avLst/>
            </a:prstGeom>
            <a:solidFill>
              <a:srgbClr val="0078AA"/>
            </a:solidFill>
            <a:ln w="1588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7" name="Oval 88"/>
            <p:cNvSpPr>
              <a:spLocks noChangeArrowheads="1"/>
            </p:cNvSpPr>
            <p:nvPr/>
          </p:nvSpPr>
          <p:spPr bwMode="auto">
            <a:xfrm flipH="1">
              <a:off x="4278" y="2390"/>
              <a:ext cx="37" cy="36"/>
            </a:xfrm>
            <a:prstGeom prst="ellipse">
              <a:avLst/>
            </a:prstGeom>
            <a:solidFill>
              <a:srgbClr val="FFC9C9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grpSp>
          <p:nvGrpSpPr>
            <p:cNvPr id="168" name="Group 89"/>
            <p:cNvGrpSpPr>
              <a:grpSpLocks/>
            </p:cNvGrpSpPr>
            <p:nvPr/>
          </p:nvGrpSpPr>
          <p:grpSpPr bwMode="auto">
            <a:xfrm flipH="1">
              <a:off x="4164" y="2500"/>
              <a:ext cx="152" cy="109"/>
              <a:chOff x="3216" y="2784"/>
              <a:chExt cx="192" cy="144"/>
            </a:xfrm>
          </p:grpSpPr>
          <p:sp>
            <p:nvSpPr>
              <p:cNvPr id="172" name="Line 90"/>
              <p:cNvSpPr>
                <a:spLocks noChangeShapeType="1"/>
              </p:cNvSpPr>
              <p:nvPr/>
            </p:nvSpPr>
            <p:spPr bwMode="auto">
              <a:xfrm>
                <a:off x="3216" y="2784"/>
                <a:ext cx="192" cy="0"/>
              </a:xfrm>
              <a:prstGeom prst="line">
                <a:avLst/>
              </a:prstGeom>
              <a:noFill/>
              <a:ln w="12700">
                <a:solidFill>
                  <a:srgbClr val="CCEC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73" name="Line 91"/>
              <p:cNvSpPr>
                <a:spLocks noChangeShapeType="1"/>
              </p:cNvSpPr>
              <p:nvPr/>
            </p:nvSpPr>
            <p:spPr bwMode="auto">
              <a:xfrm>
                <a:off x="3216" y="2832"/>
                <a:ext cx="192" cy="0"/>
              </a:xfrm>
              <a:prstGeom prst="line">
                <a:avLst/>
              </a:prstGeom>
              <a:noFill/>
              <a:ln w="12700">
                <a:solidFill>
                  <a:srgbClr val="CCEC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74" name="Line 92"/>
              <p:cNvSpPr>
                <a:spLocks noChangeShapeType="1"/>
              </p:cNvSpPr>
              <p:nvPr/>
            </p:nvSpPr>
            <p:spPr bwMode="auto">
              <a:xfrm>
                <a:off x="3216" y="2880"/>
                <a:ext cx="192" cy="0"/>
              </a:xfrm>
              <a:prstGeom prst="line">
                <a:avLst/>
              </a:prstGeom>
              <a:noFill/>
              <a:ln w="12700">
                <a:solidFill>
                  <a:srgbClr val="CCEC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75" name="Line 93"/>
              <p:cNvSpPr>
                <a:spLocks noChangeShapeType="1"/>
              </p:cNvSpPr>
              <p:nvPr/>
            </p:nvSpPr>
            <p:spPr bwMode="auto">
              <a:xfrm>
                <a:off x="3216" y="2928"/>
                <a:ext cx="192" cy="0"/>
              </a:xfrm>
              <a:prstGeom prst="line">
                <a:avLst/>
              </a:prstGeom>
              <a:noFill/>
              <a:ln w="12700">
                <a:solidFill>
                  <a:srgbClr val="CCEC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sp>
          <p:nvSpPr>
            <p:cNvPr id="169" name="Freeform 94"/>
            <p:cNvSpPr>
              <a:spLocks/>
            </p:cNvSpPr>
            <p:nvPr/>
          </p:nvSpPr>
          <p:spPr bwMode="auto">
            <a:xfrm>
              <a:off x="4120" y="2311"/>
              <a:ext cx="301" cy="35"/>
            </a:xfrm>
            <a:custGeom>
              <a:avLst/>
              <a:gdLst/>
              <a:ahLst/>
              <a:cxnLst>
                <a:cxn ang="0">
                  <a:pos x="259" y="35"/>
                </a:cxn>
                <a:cxn ang="0">
                  <a:pos x="0" y="35"/>
                </a:cxn>
                <a:cxn ang="0">
                  <a:pos x="81" y="0"/>
                </a:cxn>
                <a:cxn ang="0">
                  <a:pos x="301" y="0"/>
                </a:cxn>
                <a:cxn ang="0">
                  <a:pos x="259" y="35"/>
                </a:cxn>
              </a:cxnLst>
              <a:rect l="0" t="0" r="r" b="b"/>
              <a:pathLst>
                <a:path w="301" h="35">
                  <a:moveTo>
                    <a:pt x="259" y="35"/>
                  </a:moveTo>
                  <a:lnTo>
                    <a:pt x="0" y="35"/>
                  </a:lnTo>
                  <a:lnTo>
                    <a:pt x="81" y="0"/>
                  </a:lnTo>
                  <a:lnTo>
                    <a:pt x="301" y="0"/>
                  </a:lnTo>
                  <a:lnTo>
                    <a:pt x="259" y="35"/>
                  </a:lnTo>
                  <a:close/>
                </a:path>
              </a:pathLst>
            </a:custGeom>
            <a:solidFill>
              <a:srgbClr val="00B4FF"/>
            </a:solidFill>
            <a:ln w="1588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0" name="Oval 95"/>
            <p:cNvSpPr>
              <a:spLocks noChangeArrowheads="1"/>
            </p:cNvSpPr>
            <p:nvPr/>
          </p:nvSpPr>
          <p:spPr bwMode="auto">
            <a:xfrm flipH="1">
              <a:off x="4170" y="2386"/>
              <a:ext cx="37" cy="36"/>
            </a:xfrm>
            <a:prstGeom prst="ellipse">
              <a:avLst/>
            </a:prstGeom>
            <a:solidFill>
              <a:srgbClr val="FFC9C9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71" name="Oval 96"/>
            <p:cNvSpPr>
              <a:spLocks noChangeArrowheads="1"/>
            </p:cNvSpPr>
            <p:nvPr/>
          </p:nvSpPr>
          <p:spPr bwMode="auto">
            <a:xfrm flipH="1">
              <a:off x="4224" y="2386"/>
              <a:ext cx="37" cy="36"/>
            </a:xfrm>
            <a:prstGeom prst="ellipse">
              <a:avLst/>
            </a:prstGeom>
            <a:solidFill>
              <a:srgbClr val="CCFF33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188" name="Group 109"/>
          <p:cNvGrpSpPr>
            <a:grpSpLocks/>
          </p:cNvGrpSpPr>
          <p:nvPr/>
        </p:nvGrpSpPr>
        <p:grpSpPr bwMode="auto">
          <a:xfrm>
            <a:off x="7974114" y="1857159"/>
            <a:ext cx="269875" cy="460375"/>
            <a:chOff x="4120" y="2308"/>
            <a:chExt cx="305" cy="415"/>
          </a:xfrm>
        </p:grpSpPr>
        <p:sp>
          <p:nvSpPr>
            <p:cNvPr id="189" name="Freeform 110"/>
            <p:cNvSpPr>
              <a:spLocks/>
            </p:cNvSpPr>
            <p:nvPr/>
          </p:nvSpPr>
          <p:spPr bwMode="auto">
            <a:xfrm flipH="1">
              <a:off x="4378" y="2308"/>
              <a:ext cx="47" cy="415"/>
            </a:xfrm>
            <a:custGeom>
              <a:avLst/>
              <a:gdLst/>
              <a:ahLst/>
              <a:cxnLst>
                <a:cxn ang="0">
                  <a:pos x="90" y="546"/>
                </a:cxn>
                <a:cxn ang="0">
                  <a:pos x="0" y="432"/>
                </a:cxn>
                <a:cxn ang="0">
                  <a:pos x="0" y="0"/>
                </a:cxn>
                <a:cxn ang="0">
                  <a:pos x="84" y="42"/>
                </a:cxn>
                <a:cxn ang="0">
                  <a:pos x="90" y="546"/>
                </a:cxn>
              </a:cxnLst>
              <a:rect l="0" t="0" r="r" b="b"/>
              <a:pathLst>
                <a:path w="90" h="546">
                  <a:moveTo>
                    <a:pt x="90" y="546"/>
                  </a:moveTo>
                  <a:lnTo>
                    <a:pt x="0" y="432"/>
                  </a:lnTo>
                  <a:lnTo>
                    <a:pt x="0" y="0"/>
                  </a:lnTo>
                  <a:lnTo>
                    <a:pt x="84" y="42"/>
                  </a:lnTo>
                  <a:lnTo>
                    <a:pt x="90" y="546"/>
                  </a:lnTo>
                  <a:close/>
                </a:path>
              </a:pathLst>
            </a:custGeom>
            <a:solidFill>
              <a:srgbClr val="006699"/>
            </a:solidFill>
            <a:ln w="1588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90" name="Rectangle 111"/>
            <p:cNvSpPr>
              <a:spLocks noChangeArrowheads="1"/>
            </p:cNvSpPr>
            <p:nvPr/>
          </p:nvSpPr>
          <p:spPr bwMode="auto">
            <a:xfrm flipH="1">
              <a:off x="4127" y="2340"/>
              <a:ext cx="255" cy="383"/>
            </a:xfrm>
            <a:prstGeom prst="rect">
              <a:avLst/>
            </a:prstGeom>
            <a:solidFill>
              <a:srgbClr val="0078AA"/>
            </a:solidFill>
            <a:ln w="1588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91" name="Oval 112"/>
            <p:cNvSpPr>
              <a:spLocks noChangeArrowheads="1"/>
            </p:cNvSpPr>
            <p:nvPr/>
          </p:nvSpPr>
          <p:spPr bwMode="auto">
            <a:xfrm flipH="1">
              <a:off x="4278" y="2390"/>
              <a:ext cx="37" cy="36"/>
            </a:xfrm>
            <a:prstGeom prst="ellipse">
              <a:avLst/>
            </a:prstGeom>
            <a:solidFill>
              <a:srgbClr val="FFC9C9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grpSp>
          <p:nvGrpSpPr>
            <p:cNvPr id="192" name="Group 113"/>
            <p:cNvGrpSpPr>
              <a:grpSpLocks/>
            </p:cNvGrpSpPr>
            <p:nvPr/>
          </p:nvGrpSpPr>
          <p:grpSpPr bwMode="auto">
            <a:xfrm flipH="1">
              <a:off x="4164" y="2500"/>
              <a:ext cx="152" cy="109"/>
              <a:chOff x="3216" y="2784"/>
              <a:chExt cx="192" cy="144"/>
            </a:xfrm>
          </p:grpSpPr>
          <p:sp>
            <p:nvSpPr>
              <p:cNvPr id="196" name="Line 114"/>
              <p:cNvSpPr>
                <a:spLocks noChangeShapeType="1"/>
              </p:cNvSpPr>
              <p:nvPr/>
            </p:nvSpPr>
            <p:spPr bwMode="auto">
              <a:xfrm>
                <a:off x="3216" y="2784"/>
                <a:ext cx="192" cy="0"/>
              </a:xfrm>
              <a:prstGeom prst="line">
                <a:avLst/>
              </a:prstGeom>
              <a:noFill/>
              <a:ln w="12700">
                <a:solidFill>
                  <a:srgbClr val="CCEC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97" name="Line 115"/>
              <p:cNvSpPr>
                <a:spLocks noChangeShapeType="1"/>
              </p:cNvSpPr>
              <p:nvPr/>
            </p:nvSpPr>
            <p:spPr bwMode="auto">
              <a:xfrm>
                <a:off x="3216" y="2832"/>
                <a:ext cx="192" cy="0"/>
              </a:xfrm>
              <a:prstGeom prst="line">
                <a:avLst/>
              </a:prstGeom>
              <a:noFill/>
              <a:ln w="12700">
                <a:solidFill>
                  <a:srgbClr val="CCEC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98" name="Line 116"/>
              <p:cNvSpPr>
                <a:spLocks noChangeShapeType="1"/>
              </p:cNvSpPr>
              <p:nvPr/>
            </p:nvSpPr>
            <p:spPr bwMode="auto">
              <a:xfrm>
                <a:off x="3216" y="2880"/>
                <a:ext cx="192" cy="0"/>
              </a:xfrm>
              <a:prstGeom prst="line">
                <a:avLst/>
              </a:prstGeom>
              <a:noFill/>
              <a:ln w="12700">
                <a:solidFill>
                  <a:srgbClr val="CCEC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99" name="Line 117"/>
              <p:cNvSpPr>
                <a:spLocks noChangeShapeType="1"/>
              </p:cNvSpPr>
              <p:nvPr/>
            </p:nvSpPr>
            <p:spPr bwMode="auto">
              <a:xfrm>
                <a:off x="3216" y="2928"/>
                <a:ext cx="192" cy="0"/>
              </a:xfrm>
              <a:prstGeom prst="line">
                <a:avLst/>
              </a:prstGeom>
              <a:noFill/>
              <a:ln w="12700">
                <a:solidFill>
                  <a:srgbClr val="CCEC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sp>
          <p:nvSpPr>
            <p:cNvPr id="193" name="Freeform 118"/>
            <p:cNvSpPr>
              <a:spLocks/>
            </p:cNvSpPr>
            <p:nvPr/>
          </p:nvSpPr>
          <p:spPr bwMode="auto">
            <a:xfrm>
              <a:off x="4120" y="2311"/>
              <a:ext cx="301" cy="35"/>
            </a:xfrm>
            <a:custGeom>
              <a:avLst/>
              <a:gdLst/>
              <a:ahLst/>
              <a:cxnLst>
                <a:cxn ang="0">
                  <a:pos x="259" y="35"/>
                </a:cxn>
                <a:cxn ang="0">
                  <a:pos x="0" y="35"/>
                </a:cxn>
                <a:cxn ang="0">
                  <a:pos x="81" y="0"/>
                </a:cxn>
                <a:cxn ang="0">
                  <a:pos x="301" y="0"/>
                </a:cxn>
                <a:cxn ang="0">
                  <a:pos x="259" y="35"/>
                </a:cxn>
              </a:cxnLst>
              <a:rect l="0" t="0" r="r" b="b"/>
              <a:pathLst>
                <a:path w="301" h="35">
                  <a:moveTo>
                    <a:pt x="259" y="35"/>
                  </a:moveTo>
                  <a:lnTo>
                    <a:pt x="0" y="35"/>
                  </a:lnTo>
                  <a:lnTo>
                    <a:pt x="81" y="0"/>
                  </a:lnTo>
                  <a:lnTo>
                    <a:pt x="301" y="0"/>
                  </a:lnTo>
                  <a:lnTo>
                    <a:pt x="259" y="35"/>
                  </a:lnTo>
                  <a:close/>
                </a:path>
              </a:pathLst>
            </a:custGeom>
            <a:solidFill>
              <a:srgbClr val="00B4FF"/>
            </a:solidFill>
            <a:ln w="1588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94" name="Oval 119"/>
            <p:cNvSpPr>
              <a:spLocks noChangeArrowheads="1"/>
            </p:cNvSpPr>
            <p:nvPr/>
          </p:nvSpPr>
          <p:spPr bwMode="auto">
            <a:xfrm flipH="1">
              <a:off x="4170" y="2386"/>
              <a:ext cx="37" cy="36"/>
            </a:xfrm>
            <a:prstGeom prst="ellipse">
              <a:avLst/>
            </a:prstGeom>
            <a:solidFill>
              <a:srgbClr val="FFC9C9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95" name="Oval 120"/>
            <p:cNvSpPr>
              <a:spLocks noChangeArrowheads="1"/>
            </p:cNvSpPr>
            <p:nvPr/>
          </p:nvSpPr>
          <p:spPr bwMode="auto">
            <a:xfrm flipH="1">
              <a:off x="4224" y="2386"/>
              <a:ext cx="37" cy="36"/>
            </a:xfrm>
            <a:prstGeom prst="ellipse">
              <a:avLst/>
            </a:prstGeom>
            <a:solidFill>
              <a:srgbClr val="CCFF33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201" name="Group 122"/>
          <p:cNvGrpSpPr>
            <a:grpSpLocks/>
          </p:cNvGrpSpPr>
          <p:nvPr/>
        </p:nvGrpSpPr>
        <p:grpSpPr bwMode="auto">
          <a:xfrm>
            <a:off x="6561299" y="1722144"/>
            <a:ext cx="269875" cy="390062"/>
            <a:chOff x="4120" y="2308"/>
            <a:chExt cx="305" cy="415"/>
          </a:xfrm>
        </p:grpSpPr>
        <p:sp>
          <p:nvSpPr>
            <p:cNvPr id="202" name="Freeform 123"/>
            <p:cNvSpPr>
              <a:spLocks/>
            </p:cNvSpPr>
            <p:nvPr/>
          </p:nvSpPr>
          <p:spPr bwMode="auto">
            <a:xfrm flipH="1">
              <a:off x="4378" y="2308"/>
              <a:ext cx="47" cy="415"/>
            </a:xfrm>
            <a:custGeom>
              <a:avLst/>
              <a:gdLst/>
              <a:ahLst/>
              <a:cxnLst>
                <a:cxn ang="0">
                  <a:pos x="90" y="546"/>
                </a:cxn>
                <a:cxn ang="0">
                  <a:pos x="0" y="432"/>
                </a:cxn>
                <a:cxn ang="0">
                  <a:pos x="0" y="0"/>
                </a:cxn>
                <a:cxn ang="0">
                  <a:pos x="84" y="42"/>
                </a:cxn>
                <a:cxn ang="0">
                  <a:pos x="90" y="546"/>
                </a:cxn>
              </a:cxnLst>
              <a:rect l="0" t="0" r="r" b="b"/>
              <a:pathLst>
                <a:path w="90" h="546">
                  <a:moveTo>
                    <a:pt x="90" y="546"/>
                  </a:moveTo>
                  <a:lnTo>
                    <a:pt x="0" y="432"/>
                  </a:lnTo>
                  <a:lnTo>
                    <a:pt x="0" y="0"/>
                  </a:lnTo>
                  <a:lnTo>
                    <a:pt x="84" y="42"/>
                  </a:lnTo>
                  <a:lnTo>
                    <a:pt x="90" y="546"/>
                  </a:lnTo>
                  <a:close/>
                </a:path>
              </a:pathLst>
            </a:custGeom>
            <a:solidFill>
              <a:srgbClr val="006699"/>
            </a:solidFill>
            <a:ln w="1588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3" name="Rectangle 124"/>
            <p:cNvSpPr>
              <a:spLocks noChangeArrowheads="1"/>
            </p:cNvSpPr>
            <p:nvPr/>
          </p:nvSpPr>
          <p:spPr bwMode="auto">
            <a:xfrm flipH="1">
              <a:off x="4127" y="2340"/>
              <a:ext cx="255" cy="383"/>
            </a:xfrm>
            <a:prstGeom prst="rect">
              <a:avLst/>
            </a:prstGeom>
            <a:solidFill>
              <a:srgbClr val="0078AA"/>
            </a:solidFill>
            <a:ln w="1588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4" name="Oval 125"/>
            <p:cNvSpPr>
              <a:spLocks noChangeArrowheads="1"/>
            </p:cNvSpPr>
            <p:nvPr/>
          </p:nvSpPr>
          <p:spPr bwMode="auto">
            <a:xfrm flipH="1">
              <a:off x="4278" y="2390"/>
              <a:ext cx="37" cy="36"/>
            </a:xfrm>
            <a:prstGeom prst="ellipse">
              <a:avLst/>
            </a:prstGeom>
            <a:solidFill>
              <a:srgbClr val="FFC9C9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grpSp>
          <p:nvGrpSpPr>
            <p:cNvPr id="205" name="Group 126"/>
            <p:cNvGrpSpPr>
              <a:grpSpLocks/>
            </p:cNvGrpSpPr>
            <p:nvPr/>
          </p:nvGrpSpPr>
          <p:grpSpPr bwMode="auto">
            <a:xfrm flipH="1">
              <a:off x="4164" y="2500"/>
              <a:ext cx="152" cy="109"/>
              <a:chOff x="3216" y="2784"/>
              <a:chExt cx="192" cy="144"/>
            </a:xfrm>
          </p:grpSpPr>
          <p:sp>
            <p:nvSpPr>
              <p:cNvPr id="209" name="Line 127"/>
              <p:cNvSpPr>
                <a:spLocks noChangeShapeType="1"/>
              </p:cNvSpPr>
              <p:nvPr/>
            </p:nvSpPr>
            <p:spPr bwMode="auto">
              <a:xfrm>
                <a:off x="3216" y="2784"/>
                <a:ext cx="192" cy="0"/>
              </a:xfrm>
              <a:prstGeom prst="line">
                <a:avLst/>
              </a:prstGeom>
              <a:noFill/>
              <a:ln w="12700">
                <a:solidFill>
                  <a:srgbClr val="CCEC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0" name="Line 128"/>
              <p:cNvSpPr>
                <a:spLocks noChangeShapeType="1"/>
              </p:cNvSpPr>
              <p:nvPr/>
            </p:nvSpPr>
            <p:spPr bwMode="auto">
              <a:xfrm>
                <a:off x="3216" y="2832"/>
                <a:ext cx="192" cy="0"/>
              </a:xfrm>
              <a:prstGeom prst="line">
                <a:avLst/>
              </a:prstGeom>
              <a:noFill/>
              <a:ln w="12700">
                <a:solidFill>
                  <a:srgbClr val="CCEC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1" name="Line 129"/>
              <p:cNvSpPr>
                <a:spLocks noChangeShapeType="1"/>
              </p:cNvSpPr>
              <p:nvPr/>
            </p:nvSpPr>
            <p:spPr bwMode="auto">
              <a:xfrm>
                <a:off x="3216" y="2880"/>
                <a:ext cx="192" cy="0"/>
              </a:xfrm>
              <a:prstGeom prst="line">
                <a:avLst/>
              </a:prstGeom>
              <a:noFill/>
              <a:ln w="12700">
                <a:solidFill>
                  <a:srgbClr val="CCEC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2" name="Line 130"/>
              <p:cNvSpPr>
                <a:spLocks noChangeShapeType="1"/>
              </p:cNvSpPr>
              <p:nvPr/>
            </p:nvSpPr>
            <p:spPr bwMode="auto">
              <a:xfrm>
                <a:off x="3216" y="2928"/>
                <a:ext cx="192" cy="0"/>
              </a:xfrm>
              <a:prstGeom prst="line">
                <a:avLst/>
              </a:prstGeom>
              <a:noFill/>
              <a:ln w="12700">
                <a:solidFill>
                  <a:srgbClr val="CCEC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sp>
          <p:nvSpPr>
            <p:cNvPr id="206" name="Freeform 131"/>
            <p:cNvSpPr>
              <a:spLocks/>
            </p:cNvSpPr>
            <p:nvPr/>
          </p:nvSpPr>
          <p:spPr bwMode="auto">
            <a:xfrm>
              <a:off x="4120" y="2311"/>
              <a:ext cx="301" cy="35"/>
            </a:xfrm>
            <a:custGeom>
              <a:avLst/>
              <a:gdLst/>
              <a:ahLst/>
              <a:cxnLst>
                <a:cxn ang="0">
                  <a:pos x="259" y="35"/>
                </a:cxn>
                <a:cxn ang="0">
                  <a:pos x="0" y="35"/>
                </a:cxn>
                <a:cxn ang="0">
                  <a:pos x="81" y="0"/>
                </a:cxn>
                <a:cxn ang="0">
                  <a:pos x="301" y="0"/>
                </a:cxn>
                <a:cxn ang="0">
                  <a:pos x="259" y="35"/>
                </a:cxn>
              </a:cxnLst>
              <a:rect l="0" t="0" r="r" b="b"/>
              <a:pathLst>
                <a:path w="301" h="35">
                  <a:moveTo>
                    <a:pt x="259" y="35"/>
                  </a:moveTo>
                  <a:lnTo>
                    <a:pt x="0" y="35"/>
                  </a:lnTo>
                  <a:lnTo>
                    <a:pt x="81" y="0"/>
                  </a:lnTo>
                  <a:lnTo>
                    <a:pt x="301" y="0"/>
                  </a:lnTo>
                  <a:lnTo>
                    <a:pt x="259" y="35"/>
                  </a:lnTo>
                  <a:close/>
                </a:path>
              </a:pathLst>
            </a:custGeom>
            <a:solidFill>
              <a:srgbClr val="00B4FF"/>
            </a:solidFill>
            <a:ln w="1588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7" name="Oval 132"/>
            <p:cNvSpPr>
              <a:spLocks noChangeArrowheads="1"/>
            </p:cNvSpPr>
            <p:nvPr/>
          </p:nvSpPr>
          <p:spPr bwMode="auto">
            <a:xfrm flipH="1">
              <a:off x="4170" y="2386"/>
              <a:ext cx="37" cy="36"/>
            </a:xfrm>
            <a:prstGeom prst="ellipse">
              <a:avLst/>
            </a:prstGeom>
            <a:solidFill>
              <a:srgbClr val="FFC9C9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08" name="Oval 133"/>
            <p:cNvSpPr>
              <a:spLocks noChangeArrowheads="1"/>
            </p:cNvSpPr>
            <p:nvPr/>
          </p:nvSpPr>
          <p:spPr bwMode="auto">
            <a:xfrm flipH="1">
              <a:off x="4224" y="2386"/>
              <a:ext cx="37" cy="36"/>
            </a:xfrm>
            <a:prstGeom prst="ellipse">
              <a:avLst/>
            </a:prstGeom>
            <a:solidFill>
              <a:srgbClr val="CCFF33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214" name="Group 136"/>
          <p:cNvGrpSpPr>
            <a:grpSpLocks/>
          </p:cNvGrpSpPr>
          <p:nvPr/>
        </p:nvGrpSpPr>
        <p:grpSpPr bwMode="auto">
          <a:xfrm rot="7624109" flipV="1">
            <a:off x="1327389" y="1574899"/>
            <a:ext cx="1284693" cy="1040403"/>
            <a:chOff x="2870" y="2211"/>
            <a:chExt cx="690" cy="728"/>
          </a:xfrm>
        </p:grpSpPr>
        <p:sp>
          <p:nvSpPr>
            <p:cNvPr id="215" name="Freeform 137"/>
            <p:cNvSpPr>
              <a:spLocks/>
            </p:cNvSpPr>
            <p:nvPr/>
          </p:nvSpPr>
          <p:spPr bwMode="auto">
            <a:xfrm>
              <a:off x="2870" y="2551"/>
              <a:ext cx="461" cy="388"/>
            </a:xfrm>
            <a:custGeom>
              <a:avLst/>
              <a:gdLst/>
              <a:ahLst/>
              <a:cxnLst>
                <a:cxn ang="0">
                  <a:pos x="111" y="28"/>
                </a:cxn>
                <a:cxn ang="0">
                  <a:pos x="116" y="30"/>
                </a:cxn>
                <a:cxn ang="0">
                  <a:pos x="128" y="0"/>
                </a:cxn>
                <a:cxn ang="0">
                  <a:pos x="149" y="5"/>
                </a:cxn>
                <a:cxn ang="0">
                  <a:pos x="0" y="247"/>
                </a:cxn>
                <a:cxn ang="0">
                  <a:pos x="111" y="28"/>
                </a:cxn>
              </a:cxnLst>
              <a:rect l="0" t="0" r="r" b="b"/>
              <a:pathLst>
                <a:path w="149" h="247">
                  <a:moveTo>
                    <a:pt x="111" y="28"/>
                  </a:moveTo>
                  <a:lnTo>
                    <a:pt x="116" y="30"/>
                  </a:lnTo>
                  <a:lnTo>
                    <a:pt x="128" y="0"/>
                  </a:lnTo>
                  <a:lnTo>
                    <a:pt x="149" y="5"/>
                  </a:lnTo>
                  <a:lnTo>
                    <a:pt x="0" y="247"/>
                  </a:lnTo>
                  <a:lnTo>
                    <a:pt x="111" y="28"/>
                  </a:lnTo>
                  <a:close/>
                </a:path>
              </a:pathLst>
            </a:custGeom>
            <a:solidFill>
              <a:srgbClr val="F2BD1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6" name="Freeform 138"/>
            <p:cNvSpPr>
              <a:spLocks/>
            </p:cNvSpPr>
            <p:nvPr/>
          </p:nvSpPr>
          <p:spPr bwMode="auto">
            <a:xfrm>
              <a:off x="3158" y="2211"/>
              <a:ext cx="402" cy="384"/>
            </a:xfrm>
            <a:custGeom>
              <a:avLst/>
              <a:gdLst/>
              <a:ahLst/>
              <a:cxnLst>
                <a:cxn ang="0">
                  <a:pos x="0" y="239"/>
                </a:cxn>
                <a:cxn ang="0">
                  <a:pos x="130" y="0"/>
                </a:cxn>
                <a:cxn ang="0">
                  <a:pos x="35" y="216"/>
                </a:cxn>
                <a:cxn ang="0">
                  <a:pos x="32" y="216"/>
                </a:cxn>
                <a:cxn ang="0">
                  <a:pos x="18" y="244"/>
                </a:cxn>
                <a:cxn ang="0">
                  <a:pos x="0" y="239"/>
                </a:cxn>
              </a:cxnLst>
              <a:rect l="0" t="0" r="r" b="b"/>
              <a:pathLst>
                <a:path w="130" h="244">
                  <a:moveTo>
                    <a:pt x="0" y="239"/>
                  </a:moveTo>
                  <a:lnTo>
                    <a:pt x="130" y="0"/>
                  </a:lnTo>
                  <a:lnTo>
                    <a:pt x="35" y="216"/>
                  </a:lnTo>
                  <a:lnTo>
                    <a:pt x="32" y="216"/>
                  </a:lnTo>
                  <a:lnTo>
                    <a:pt x="18" y="244"/>
                  </a:lnTo>
                  <a:lnTo>
                    <a:pt x="0" y="239"/>
                  </a:lnTo>
                  <a:close/>
                </a:path>
              </a:pathLst>
            </a:custGeom>
            <a:solidFill>
              <a:srgbClr val="F2BD1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pic>
        <p:nvPicPr>
          <p:cNvPr id="218" name="Picture 29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65695" y="2076750"/>
            <a:ext cx="478302" cy="23210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219" name="Text Box 82"/>
          <p:cNvSpPr txBox="1">
            <a:spLocks noChangeArrowheads="1"/>
          </p:cNvSpPr>
          <p:nvPr/>
        </p:nvSpPr>
        <p:spPr bwMode="auto">
          <a:xfrm>
            <a:off x="823002" y="1584930"/>
            <a:ext cx="733662" cy="204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 eaLnBrk="0" hangingPunct="0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Terminal</a:t>
            </a:r>
            <a:endParaRPr lang="en-US" sz="11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4" name="Picture 372" descr="switch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45558" y="2054506"/>
            <a:ext cx="503237" cy="252412"/>
          </a:xfrm>
          <a:prstGeom prst="rect">
            <a:avLst/>
          </a:prstGeom>
          <a:noFill/>
        </p:spPr>
      </p:pic>
      <p:sp>
        <p:nvSpPr>
          <p:cNvPr id="242" name="Text Box 82"/>
          <p:cNvSpPr txBox="1">
            <a:spLocks noChangeArrowheads="1"/>
          </p:cNvSpPr>
          <p:nvPr/>
        </p:nvSpPr>
        <p:spPr bwMode="auto">
          <a:xfrm>
            <a:off x="6152533" y="1584125"/>
            <a:ext cx="408766" cy="204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 eaLnBrk="0" hangingPunct="0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Core</a:t>
            </a:r>
            <a:endParaRPr lang="en-US" sz="11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3" name="Text Box 82"/>
          <p:cNvSpPr txBox="1">
            <a:spLocks noChangeArrowheads="1"/>
          </p:cNvSpPr>
          <p:nvPr/>
        </p:nvSpPr>
        <p:spPr bwMode="auto">
          <a:xfrm>
            <a:off x="7663733" y="1584000"/>
            <a:ext cx="637996" cy="204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 eaLnBrk="0" hangingPunct="0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Service</a:t>
            </a:r>
            <a:endParaRPr lang="en-US" sz="11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6" name="Rectangle 255"/>
          <p:cNvSpPr/>
          <p:nvPr/>
        </p:nvSpPr>
        <p:spPr bwMode="auto">
          <a:xfrm>
            <a:off x="6102719" y="3061931"/>
            <a:ext cx="585065" cy="5850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0" tIns="45720" rIns="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Core</a:t>
            </a:r>
          </a:p>
        </p:txBody>
      </p:sp>
      <p:sp>
        <p:nvSpPr>
          <p:cNvPr id="257" name="Rectangle 256"/>
          <p:cNvSpPr/>
          <p:nvPr/>
        </p:nvSpPr>
        <p:spPr bwMode="auto">
          <a:xfrm>
            <a:off x="7728894" y="3069134"/>
            <a:ext cx="585065" cy="5850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260" name="Oval 259"/>
          <p:cNvSpPr/>
          <p:nvPr/>
        </p:nvSpPr>
        <p:spPr bwMode="auto">
          <a:xfrm>
            <a:off x="5540257" y="3141600"/>
            <a:ext cx="152400" cy="152400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261" name="TextBox 260"/>
          <p:cNvSpPr txBox="1"/>
          <p:nvPr/>
        </p:nvSpPr>
        <p:spPr>
          <a:xfrm>
            <a:off x="5397382" y="2836800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latin typeface="Arial" pitchFamily="34" charset="0"/>
                <a:cs typeface="Arial" pitchFamily="34" charset="0"/>
              </a:rPr>
              <a:t>R2</a:t>
            </a:r>
            <a:endParaRPr lang="en-US" sz="18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1" name="Straight Connector 40"/>
          <p:cNvCxnSpPr/>
          <p:nvPr/>
        </p:nvCxnSpPr>
        <p:spPr bwMode="auto">
          <a:xfrm>
            <a:off x="1476664" y="3217800"/>
            <a:ext cx="4644063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263" name="Straight Connector 262"/>
          <p:cNvCxnSpPr/>
          <p:nvPr/>
        </p:nvCxnSpPr>
        <p:spPr bwMode="auto">
          <a:xfrm>
            <a:off x="1476664" y="3451731"/>
            <a:ext cx="967144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grpSp>
        <p:nvGrpSpPr>
          <p:cNvPr id="264" name="Group 95"/>
          <p:cNvGrpSpPr/>
          <p:nvPr/>
        </p:nvGrpSpPr>
        <p:grpSpPr>
          <a:xfrm>
            <a:off x="1693884" y="3376800"/>
            <a:ext cx="479618" cy="457200"/>
            <a:chOff x="1524000" y="2209800"/>
            <a:chExt cx="479618" cy="457200"/>
          </a:xfrm>
        </p:grpSpPr>
        <p:sp>
          <p:nvSpPr>
            <p:cNvPr id="265" name="Oval 264"/>
            <p:cNvSpPr/>
            <p:nvPr/>
          </p:nvSpPr>
          <p:spPr bwMode="auto">
            <a:xfrm>
              <a:off x="1676400" y="2209800"/>
              <a:ext cx="152400" cy="152400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266" name="TextBox 265"/>
            <p:cNvSpPr txBox="1"/>
            <p:nvPr/>
          </p:nvSpPr>
          <p:spPr>
            <a:xfrm>
              <a:off x="1524000" y="2297668"/>
              <a:ext cx="4796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dirty="0" smtClean="0">
                  <a:latin typeface="Arial" pitchFamily="34" charset="0"/>
                  <a:cs typeface="Arial" pitchFamily="34" charset="0"/>
                </a:rPr>
                <a:t>R1</a:t>
              </a:r>
              <a:endParaRPr lang="en-US" sz="1800" b="1" dirty="0"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268" name="Straight Connector 267"/>
          <p:cNvCxnSpPr/>
          <p:nvPr/>
        </p:nvCxnSpPr>
        <p:spPr bwMode="auto">
          <a:xfrm>
            <a:off x="4895956" y="3451731"/>
            <a:ext cx="1224771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270" name="Straight Connector 269"/>
          <p:cNvCxnSpPr>
            <a:stCxn id="256" idx="3"/>
            <a:endCxn id="257" idx="1"/>
          </p:cNvCxnSpPr>
          <p:nvPr/>
        </p:nvCxnSpPr>
        <p:spPr bwMode="auto">
          <a:xfrm>
            <a:off x="6687784" y="3354464"/>
            <a:ext cx="1041110" cy="7203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grpSp>
        <p:nvGrpSpPr>
          <p:cNvPr id="273" name="Group 95"/>
          <p:cNvGrpSpPr/>
          <p:nvPr/>
        </p:nvGrpSpPr>
        <p:grpSpPr>
          <a:xfrm>
            <a:off x="5382000" y="3361447"/>
            <a:ext cx="479618" cy="457200"/>
            <a:chOff x="1524000" y="2209800"/>
            <a:chExt cx="479618" cy="457200"/>
          </a:xfrm>
        </p:grpSpPr>
        <p:sp>
          <p:nvSpPr>
            <p:cNvPr id="274" name="Oval 273"/>
            <p:cNvSpPr/>
            <p:nvPr/>
          </p:nvSpPr>
          <p:spPr bwMode="auto">
            <a:xfrm>
              <a:off x="1676400" y="2209800"/>
              <a:ext cx="152400" cy="152400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275" name="TextBox 274"/>
            <p:cNvSpPr txBox="1"/>
            <p:nvPr/>
          </p:nvSpPr>
          <p:spPr>
            <a:xfrm>
              <a:off x="1524000" y="2297668"/>
              <a:ext cx="4796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dirty="0" smtClean="0">
                  <a:latin typeface="Arial" pitchFamily="34" charset="0"/>
                  <a:cs typeface="Arial" pitchFamily="34" charset="0"/>
                </a:rPr>
                <a:t>R3</a:t>
              </a:r>
              <a:endParaRPr lang="en-US" sz="1800" b="1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15" name="TextBox 314"/>
          <p:cNvSpPr txBox="1"/>
          <p:nvPr/>
        </p:nvSpPr>
        <p:spPr>
          <a:xfrm>
            <a:off x="216991" y="2724751"/>
            <a:ext cx="26900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latin typeface="+mn-lt"/>
              </a:rPr>
              <a:t>OmniRAN Architecture</a:t>
            </a:r>
          </a:p>
        </p:txBody>
      </p:sp>
      <p:sp>
        <p:nvSpPr>
          <p:cNvPr id="255" name="Rectangle 254"/>
          <p:cNvSpPr/>
          <p:nvPr/>
        </p:nvSpPr>
        <p:spPr bwMode="auto">
          <a:xfrm>
            <a:off x="2232000" y="3072103"/>
            <a:ext cx="2880000" cy="57430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Access Network</a:t>
            </a:r>
          </a:p>
        </p:txBody>
      </p:sp>
      <p:cxnSp>
        <p:nvCxnSpPr>
          <p:cNvPr id="200" name="Straight Connector 199"/>
          <p:cNvCxnSpPr/>
          <p:nvPr/>
        </p:nvCxnSpPr>
        <p:spPr bwMode="auto">
          <a:xfrm>
            <a:off x="2232000" y="3215585"/>
            <a:ext cx="2880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ffectLst/>
        </p:spPr>
      </p:cxnSp>
      <p:sp>
        <p:nvSpPr>
          <p:cNvPr id="254" name="Rectangle 253"/>
          <p:cNvSpPr/>
          <p:nvPr/>
        </p:nvSpPr>
        <p:spPr bwMode="auto">
          <a:xfrm>
            <a:off x="837000" y="3068915"/>
            <a:ext cx="765000" cy="5850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0" tIns="45720" rIns="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Terminal</a:t>
            </a:r>
          </a:p>
        </p:txBody>
      </p:sp>
    </p:spTree>
    <p:extLst>
      <p:ext uri="{BB962C8B-B14F-4D97-AF65-F5344CB8AC3E}">
        <p14:creationId xmlns="" xmlns:p14="http://schemas.microsoft.com/office/powerpoint/2010/main" val="3168010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Control plane for dynamic </a:t>
            </a:r>
            <a:r>
              <a:rPr lang="en-US" dirty="0" smtClean="0"/>
              <a:t>a</a:t>
            </a:r>
            <a:r>
              <a:rPr lang="en-US" dirty="0" smtClean="0"/>
              <a:t>ttachments of terminals to communication infrastructures</a:t>
            </a:r>
            <a:endParaRPr lang="en-US" dirty="0"/>
          </a:p>
        </p:txBody>
      </p:sp>
      <p:sp>
        <p:nvSpPr>
          <p:cNvPr id="91" name="Rounded Rectangle 90"/>
          <p:cNvSpPr/>
          <p:nvPr/>
        </p:nvSpPr>
        <p:spPr bwMode="auto">
          <a:xfrm>
            <a:off x="7569069" y="1417804"/>
            <a:ext cx="827582" cy="785730"/>
          </a:xfrm>
          <a:prstGeom prst="roundRect">
            <a:avLst>
              <a:gd name="adj" fmla="val 12403"/>
            </a:avLst>
          </a:prstGeom>
          <a:solidFill>
            <a:schemeClr val="accent4">
              <a:lumMod val="40000"/>
              <a:lumOff val="60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92" name="Rounded Rectangle 91"/>
          <p:cNvSpPr/>
          <p:nvPr/>
        </p:nvSpPr>
        <p:spPr bwMode="auto">
          <a:xfrm>
            <a:off x="2249411" y="1417804"/>
            <a:ext cx="2895653" cy="788515"/>
          </a:xfrm>
          <a:prstGeom prst="roundRect">
            <a:avLst>
              <a:gd name="adj" fmla="val 12403"/>
            </a:avLst>
          </a:prstGeom>
          <a:solidFill>
            <a:srgbClr val="A7E8FF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93" name="AutoShape 11"/>
          <p:cNvSpPr>
            <a:spLocks noChangeArrowheads="1"/>
          </p:cNvSpPr>
          <p:nvPr/>
        </p:nvSpPr>
        <p:spPr bwMode="auto">
          <a:xfrm>
            <a:off x="746575" y="1417805"/>
            <a:ext cx="881834" cy="785730"/>
          </a:xfrm>
          <a:prstGeom prst="flowChartAlternateProcess">
            <a:avLst/>
          </a:prstGeom>
          <a:solidFill>
            <a:srgbClr val="6DC0FF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0" tIns="0" anchor="ctr"/>
          <a:lstStyle/>
          <a:p>
            <a:endParaRPr lang="en-US" dirty="0"/>
          </a:p>
        </p:txBody>
      </p:sp>
      <p:sp>
        <p:nvSpPr>
          <p:cNvPr id="94" name="AutoShape 13"/>
          <p:cNvSpPr>
            <a:spLocks noChangeArrowheads="1"/>
          </p:cNvSpPr>
          <p:nvPr/>
        </p:nvSpPr>
        <p:spPr bwMode="auto">
          <a:xfrm>
            <a:off x="5858879" y="1417804"/>
            <a:ext cx="1055687" cy="785730"/>
          </a:xfrm>
          <a:prstGeom prst="flowChartAlternateProcess">
            <a:avLst/>
          </a:prstGeom>
          <a:solidFill>
            <a:srgbClr val="8BB2FF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0" tIns="0" anchor="ctr"/>
          <a:lstStyle/>
          <a:p>
            <a:endParaRPr lang="en-US" dirty="0"/>
          </a:p>
        </p:txBody>
      </p:sp>
      <p:sp>
        <p:nvSpPr>
          <p:cNvPr id="95" name="Freeform 14"/>
          <p:cNvSpPr>
            <a:spLocks/>
          </p:cNvSpPr>
          <p:nvPr/>
        </p:nvSpPr>
        <p:spPr bwMode="auto">
          <a:xfrm>
            <a:off x="6120727" y="1821664"/>
            <a:ext cx="560632" cy="147961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90"/>
              </a:cxn>
              <a:cxn ang="0">
                <a:pos x="499" y="90"/>
              </a:cxn>
              <a:cxn ang="0">
                <a:pos x="499" y="0"/>
              </a:cxn>
            </a:cxnLst>
            <a:rect l="0" t="0" r="r" b="b"/>
            <a:pathLst>
              <a:path w="499" h="90">
                <a:moveTo>
                  <a:pt x="0" y="0"/>
                </a:moveTo>
                <a:lnTo>
                  <a:pt x="0" y="90"/>
                </a:lnTo>
                <a:lnTo>
                  <a:pt x="499" y="90"/>
                </a:lnTo>
                <a:lnTo>
                  <a:pt x="499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lIns="0" tIns="0"/>
          <a:lstStyle/>
          <a:p>
            <a:endParaRPr lang="en-US" dirty="0"/>
          </a:p>
        </p:txBody>
      </p:sp>
      <p:sp>
        <p:nvSpPr>
          <p:cNvPr id="99" name="Line 18"/>
          <p:cNvSpPr>
            <a:spLocks noChangeShapeType="1"/>
          </p:cNvSpPr>
          <p:nvPr/>
        </p:nvSpPr>
        <p:spPr bwMode="auto">
          <a:xfrm>
            <a:off x="2590550" y="1679663"/>
            <a:ext cx="1751469" cy="29507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0" tIns="0"/>
          <a:lstStyle/>
          <a:p>
            <a:endParaRPr lang="en-US" dirty="0"/>
          </a:p>
        </p:txBody>
      </p:sp>
      <p:sp>
        <p:nvSpPr>
          <p:cNvPr id="101" name="Line 19"/>
          <p:cNvSpPr>
            <a:spLocks noChangeShapeType="1"/>
          </p:cNvSpPr>
          <p:nvPr/>
        </p:nvSpPr>
        <p:spPr bwMode="auto">
          <a:xfrm flipH="1">
            <a:off x="2995701" y="2077617"/>
            <a:ext cx="1345648" cy="7809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0" tIns="0"/>
          <a:lstStyle/>
          <a:p>
            <a:endParaRPr lang="en-US" dirty="0"/>
          </a:p>
        </p:txBody>
      </p:sp>
      <p:sp>
        <p:nvSpPr>
          <p:cNvPr id="102" name="Line 20"/>
          <p:cNvSpPr>
            <a:spLocks noChangeShapeType="1"/>
          </p:cNvSpPr>
          <p:nvPr/>
        </p:nvSpPr>
        <p:spPr bwMode="auto">
          <a:xfrm flipV="1">
            <a:off x="4778759" y="2012989"/>
            <a:ext cx="3009419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3" name="AutoShape 22"/>
          <p:cNvSpPr>
            <a:spLocks noChangeArrowheads="1"/>
          </p:cNvSpPr>
          <p:nvPr/>
        </p:nvSpPr>
        <p:spPr bwMode="auto">
          <a:xfrm>
            <a:off x="5927250" y="1609647"/>
            <a:ext cx="360362" cy="260331"/>
          </a:xfrm>
          <a:prstGeom prst="can">
            <a:avLst>
              <a:gd name="adj" fmla="val 25000"/>
            </a:avLst>
          </a:prstGeom>
          <a:solidFill>
            <a:srgbClr val="6699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sz="1600" dirty="0">
              <a:ea typeface="ＭＳ Ｐゴシック" pitchFamily="34" charset="-128"/>
            </a:endParaRPr>
          </a:p>
        </p:txBody>
      </p:sp>
      <p:pic>
        <p:nvPicPr>
          <p:cNvPr id="104" name="Picture 23" descr="x_big_image2"/>
          <p:cNvPicPr>
            <a:picLocks noChangeAspect="1" noChangeArrowheads="1"/>
          </p:cNvPicPr>
          <p:nvPr/>
        </p:nvPicPr>
        <p:blipFill>
          <a:blip r:embed="rId2">
            <a:lum bright="10000" contrast="40000"/>
          </a:blip>
          <a:srcRect/>
          <a:stretch>
            <a:fillRect/>
          </a:stretch>
        </p:blipFill>
        <p:spPr bwMode="auto">
          <a:xfrm>
            <a:off x="849023" y="1639094"/>
            <a:ext cx="548641" cy="584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5" name="Group 25"/>
          <p:cNvGrpSpPr>
            <a:grpSpLocks noChangeAspect="1"/>
          </p:cNvGrpSpPr>
          <p:nvPr/>
        </p:nvGrpSpPr>
        <p:grpSpPr bwMode="auto">
          <a:xfrm flipH="1">
            <a:off x="2486366" y="1573944"/>
            <a:ext cx="498811" cy="600487"/>
            <a:chOff x="5" y="2480"/>
            <a:chExt cx="237" cy="430"/>
          </a:xfrm>
        </p:grpSpPr>
        <p:grpSp>
          <p:nvGrpSpPr>
            <p:cNvPr id="106" name="Group 26"/>
            <p:cNvGrpSpPr>
              <a:grpSpLocks noChangeAspect="1"/>
            </p:cNvGrpSpPr>
            <p:nvPr/>
          </p:nvGrpSpPr>
          <p:grpSpPr bwMode="auto">
            <a:xfrm>
              <a:off x="5" y="2521"/>
              <a:ext cx="145" cy="389"/>
              <a:chOff x="5" y="2521"/>
              <a:chExt cx="145" cy="389"/>
            </a:xfrm>
          </p:grpSpPr>
          <p:grpSp>
            <p:nvGrpSpPr>
              <p:cNvPr id="110" name="Group 27"/>
              <p:cNvGrpSpPr>
                <a:grpSpLocks noChangeAspect="1"/>
              </p:cNvGrpSpPr>
              <p:nvPr/>
            </p:nvGrpSpPr>
            <p:grpSpPr bwMode="auto">
              <a:xfrm>
                <a:off x="7" y="2654"/>
                <a:ext cx="143" cy="256"/>
                <a:chOff x="7" y="2654"/>
                <a:chExt cx="143" cy="256"/>
              </a:xfrm>
            </p:grpSpPr>
            <p:grpSp>
              <p:nvGrpSpPr>
                <p:cNvPr id="118" name="Group 28"/>
                <p:cNvGrpSpPr>
                  <a:grpSpLocks noChangeAspect="1"/>
                </p:cNvGrpSpPr>
                <p:nvPr/>
              </p:nvGrpSpPr>
              <p:grpSpPr bwMode="auto">
                <a:xfrm>
                  <a:off x="7" y="2661"/>
                  <a:ext cx="93" cy="247"/>
                  <a:chOff x="7" y="2661"/>
                  <a:chExt cx="93" cy="247"/>
                </a:xfrm>
              </p:grpSpPr>
              <p:sp>
                <p:nvSpPr>
                  <p:cNvPr id="126" name="Line 29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44" y="2661"/>
                    <a:ext cx="33" cy="1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27" name="Line 30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34" y="2664"/>
                    <a:ext cx="42" cy="51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28" name="Line 31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3" y="2716"/>
                    <a:ext cx="57" cy="110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29" name="Line 32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7" y="2824"/>
                    <a:ext cx="83" cy="84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30" name="Line 33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9" y="2824"/>
                    <a:ext cx="81" cy="84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31" name="Line 34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17" y="2716"/>
                    <a:ext cx="64" cy="108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32" name="Line 35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44" y="2661"/>
                    <a:ext cx="39" cy="58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</p:grpSp>
            <p:sp>
              <p:nvSpPr>
                <p:cNvPr id="119" name="Line 36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97" y="2808"/>
                  <a:ext cx="34" cy="102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20" name="Line 37"/>
                <p:cNvSpPr>
                  <a:spLocks noChangeAspect="1" noChangeShapeType="1"/>
                </p:cNvSpPr>
                <p:nvPr/>
              </p:nvSpPr>
              <p:spPr bwMode="auto">
                <a:xfrm>
                  <a:off x="84" y="2718"/>
                  <a:ext cx="48" cy="91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21" name="Line 38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84" y="2655"/>
                  <a:ext cx="12" cy="63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22" name="Line 39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78" y="2654"/>
                  <a:ext cx="20" cy="9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23" name="Line 40"/>
                <p:cNvSpPr>
                  <a:spLocks noChangeAspect="1" noChangeShapeType="1"/>
                </p:cNvSpPr>
                <p:nvPr/>
              </p:nvSpPr>
              <p:spPr bwMode="auto">
                <a:xfrm>
                  <a:off x="79" y="2663"/>
                  <a:ext cx="30" cy="4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24" name="Line 41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93" y="2708"/>
                  <a:ext cx="13" cy="117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25" name="Line 42"/>
                <p:cNvSpPr>
                  <a:spLocks noChangeAspect="1" noChangeShapeType="1"/>
                </p:cNvSpPr>
                <p:nvPr/>
              </p:nvSpPr>
              <p:spPr bwMode="auto">
                <a:xfrm>
                  <a:off x="93" y="2824"/>
                  <a:ext cx="57" cy="54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grpSp>
            <p:nvGrpSpPr>
              <p:cNvPr id="111" name="Group 43"/>
              <p:cNvGrpSpPr>
                <a:grpSpLocks noChangeAspect="1"/>
              </p:cNvGrpSpPr>
              <p:nvPr/>
            </p:nvGrpSpPr>
            <p:grpSpPr bwMode="auto">
              <a:xfrm>
                <a:off x="5" y="2533"/>
                <a:ext cx="141" cy="374"/>
                <a:chOff x="5" y="2533"/>
                <a:chExt cx="141" cy="374"/>
              </a:xfrm>
            </p:grpSpPr>
            <p:sp>
              <p:nvSpPr>
                <p:cNvPr id="113" name="Line 44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5" y="2533"/>
                  <a:ext cx="55" cy="37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14" name="Line 45"/>
                <p:cNvSpPr>
                  <a:spLocks noChangeAspect="1" noChangeShapeType="1"/>
                </p:cNvSpPr>
                <p:nvPr/>
              </p:nvSpPr>
              <p:spPr bwMode="auto">
                <a:xfrm>
                  <a:off x="62" y="2544"/>
                  <a:ext cx="35" cy="363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15" name="Line 46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98" y="2876"/>
                  <a:ext cx="48" cy="3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16" name="Line 47"/>
                <p:cNvSpPr>
                  <a:spLocks noChangeAspect="1" noChangeShapeType="1"/>
                </p:cNvSpPr>
                <p:nvPr/>
              </p:nvSpPr>
              <p:spPr bwMode="auto">
                <a:xfrm>
                  <a:off x="69" y="2541"/>
                  <a:ext cx="77" cy="337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17" name="Line 48"/>
                <p:cNvSpPr>
                  <a:spLocks noChangeAspect="1" noChangeShapeType="1"/>
                </p:cNvSpPr>
                <p:nvPr/>
              </p:nvSpPr>
              <p:spPr bwMode="auto">
                <a:xfrm>
                  <a:off x="7" y="2904"/>
                  <a:ext cx="93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sp>
            <p:nvSpPr>
              <p:cNvPr id="112" name="Oval 49"/>
              <p:cNvSpPr>
                <a:spLocks noChangeAspect="1" noChangeArrowheads="1"/>
              </p:cNvSpPr>
              <p:nvPr/>
            </p:nvSpPr>
            <p:spPr bwMode="auto">
              <a:xfrm>
                <a:off x="48" y="2521"/>
                <a:ext cx="39" cy="45"/>
              </a:xfrm>
              <a:prstGeom prst="ellipse">
                <a:avLst/>
              </a:prstGeom>
              <a:solidFill>
                <a:srgbClr val="FFFF00">
                  <a:alpha val="50000"/>
                </a:srgbClr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107" name="Arc 50"/>
            <p:cNvSpPr>
              <a:spLocks noChangeAspect="1"/>
            </p:cNvSpPr>
            <p:nvPr/>
          </p:nvSpPr>
          <p:spPr bwMode="auto">
            <a:xfrm>
              <a:off x="152" y="2480"/>
              <a:ext cx="90" cy="198"/>
            </a:xfrm>
            <a:custGeom>
              <a:avLst/>
              <a:gdLst>
                <a:gd name="G0" fmla="+- 0 0 0"/>
                <a:gd name="G1" fmla="+- 21172 0 0"/>
                <a:gd name="G2" fmla="+- 21600 0 0"/>
                <a:gd name="T0" fmla="*/ 4276 w 21600"/>
                <a:gd name="T1" fmla="*/ 0 h 42015"/>
                <a:gd name="T2" fmla="*/ 5669 w 21600"/>
                <a:gd name="T3" fmla="*/ 42015 h 42015"/>
                <a:gd name="T4" fmla="*/ 0 w 21600"/>
                <a:gd name="T5" fmla="*/ 21172 h 420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2015" fill="none" extrusionOk="0">
                  <a:moveTo>
                    <a:pt x="4276" y="-1"/>
                  </a:moveTo>
                  <a:cubicBezTo>
                    <a:pt x="14353" y="2034"/>
                    <a:pt x="21600" y="10891"/>
                    <a:pt x="21600" y="21172"/>
                  </a:cubicBezTo>
                  <a:cubicBezTo>
                    <a:pt x="21600" y="30918"/>
                    <a:pt x="15073" y="39456"/>
                    <a:pt x="5668" y="42014"/>
                  </a:cubicBezTo>
                </a:path>
                <a:path w="21600" h="42015" stroke="0" extrusionOk="0">
                  <a:moveTo>
                    <a:pt x="4276" y="-1"/>
                  </a:moveTo>
                  <a:cubicBezTo>
                    <a:pt x="14353" y="2034"/>
                    <a:pt x="21600" y="10891"/>
                    <a:pt x="21600" y="21172"/>
                  </a:cubicBezTo>
                  <a:cubicBezTo>
                    <a:pt x="21600" y="30918"/>
                    <a:pt x="15073" y="39456"/>
                    <a:pt x="5668" y="42014"/>
                  </a:cubicBezTo>
                  <a:lnTo>
                    <a:pt x="0" y="21172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8" name="Arc 51"/>
            <p:cNvSpPr>
              <a:spLocks noChangeAspect="1"/>
            </p:cNvSpPr>
            <p:nvPr/>
          </p:nvSpPr>
          <p:spPr bwMode="auto">
            <a:xfrm>
              <a:off x="116" y="2508"/>
              <a:ext cx="78" cy="154"/>
            </a:xfrm>
            <a:custGeom>
              <a:avLst/>
              <a:gdLst>
                <a:gd name="G0" fmla="+- 0 0 0"/>
                <a:gd name="G1" fmla="+- 21159 0 0"/>
                <a:gd name="G2" fmla="+- 21600 0 0"/>
                <a:gd name="T0" fmla="*/ 4340 w 21600"/>
                <a:gd name="T1" fmla="*/ 0 h 41998"/>
                <a:gd name="T2" fmla="*/ 5682 w 21600"/>
                <a:gd name="T3" fmla="*/ 41998 h 41998"/>
                <a:gd name="T4" fmla="*/ 0 w 21600"/>
                <a:gd name="T5" fmla="*/ 21159 h 419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1998" fill="none" extrusionOk="0">
                  <a:moveTo>
                    <a:pt x="4340" y="-1"/>
                  </a:moveTo>
                  <a:cubicBezTo>
                    <a:pt x="14387" y="2060"/>
                    <a:pt x="21600" y="10902"/>
                    <a:pt x="21600" y="21159"/>
                  </a:cubicBezTo>
                  <a:cubicBezTo>
                    <a:pt x="21600" y="30900"/>
                    <a:pt x="15080" y="39435"/>
                    <a:pt x="5682" y="41998"/>
                  </a:cubicBezTo>
                </a:path>
                <a:path w="21600" h="41998" stroke="0" extrusionOk="0">
                  <a:moveTo>
                    <a:pt x="4340" y="-1"/>
                  </a:moveTo>
                  <a:cubicBezTo>
                    <a:pt x="14387" y="2060"/>
                    <a:pt x="21600" y="10902"/>
                    <a:pt x="21600" y="21159"/>
                  </a:cubicBezTo>
                  <a:cubicBezTo>
                    <a:pt x="21600" y="30900"/>
                    <a:pt x="15080" y="39435"/>
                    <a:pt x="5682" y="41998"/>
                  </a:cubicBezTo>
                  <a:lnTo>
                    <a:pt x="0" y="21159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9" name="Arc 52"/>
            <p:cNvSpPr>
              <a:spLocks noChangeAspect="1"/>
            </p:cNvSpPr>
            <p:nvPr/>
          </p:nvSpPr>
          <p:spPr bwMode="auto">
            <a:xfrm>
              <a:off x="102" y="2530"/>
              <a:ext cx="47" cy="117"/>
            </a:xfrm>
            <a:custGeom>
              <a:avLst/>
              <a:gdLst>
                <a:gd name="G0" fmla="+- 0 0 0"/>
                <a:gd name="G1" fmla="+- 21206 0 0"/>
                <a:gd name="G2" fmla="+- 21600 0 0"/>
                <a:gd name="T0" fmla="*/ 4104 w 21600"/>
                <a:gd name="T1" fmla="*/ 0 h 42099"/>
                <a:gd name="T2" fmla="*/ 5483 w 21600"/>
                <a:gd name="T3" fmla="*/ 42099 h 42099"/>
                <a:gd name="T4" fmla="*/ 0 w 21600"/>
                <a:gd name="T5" fmla="*/ 21206 h 420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2099" fill="none" extrusionOk="0">
                  <a:moveTo>
                    <a:pt x="4104" y="-1"/>
                  </a:moveTo>
                  <a:cubicBezTo>
                    <a:pt x="14262" y="1965"/>
                    <a:pt x="21600" y="10859"/>
                    <a:pt x="21600" y="21206"/>
                  </a:cubicBezTo>
                  <a:cubicBezTo>
                    <a:pt x="21600" y="31023"/>
                    <a:pt x="14979" y="39606"/>
                    <a:pt x="5482" y="42098"/>
                  </a:cubicBezTo>
                </a:path>
                <a:path w="21600" h="42099" stroke="0" extrusionOk="0">
                  <a:moveTo>
                    <a:pt x="4104" y="-1"/>
                  </a:moveTo>
                  <a:cubicBezTo>
                    <a:pt x="14262" y="1965"/>
                    <a:pt x="21600" y="10859"/>
                    <a:pt x="21600" y="21206"/>
                  </a:cubicBezTo>
                  <a:cubicBezTo>
                    <a:pt x="21600" y="31023"/>
                    <a:pt x="14979" y="39606"/>
                    <a:pt x="5482" y="42098"/>
                  </a:cubicBezTo>
                  <a:lnTo>
                    <a:pt x="0" y="21206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133" name="Group 53"/>
          <p:cNvGrpSpPr>
            <a:grpSpLocks noChangeAspect="1"/>
          </p:cNvGrpSpPr>
          <p:nvPr/>
        </p:nvGrpSpPr>
        <p:grpSpPr bwMode="auto">
          <a:xfrm flipH="1">
            <a:off x="2390724" y="1450251"/>
            <a:ext cx="206807" cy="249108"/>
            <a:chOff x="5" y="2480"/>
            <a:chExt cx="237" cy="430"/>
          </a:xfrm>
        </p:grpSpPr>
        <p:grpSp>
          <p:nvGrpSpPr>
            <p:cNvPr id="134" name="Group 54"/>
            <p:cNvGrpSpPr>
              <a:grpSpLocks noChangeAspect="1"/>
            </p:cNvGrpSpPr>
            <p:nvPr/>
          </p:nvGrpSpPr>
          <p:grpSpPr bwMode="auto">
            <a:xfrm>
              <a:off x="5" y="2521"/>
              <a:ext cx="145" cy="389"/>
              <a:chOff x="5" y="2521"/>
              <a:chExt cx="145" cy="389"/>
            </a:xfrm>
          </p:grpSpPr>
          <p:grpSp>
            <p:nvGrpSpPr>
              <p:cNvPr id="138" name="Group 55"/>
              <p:cNvGrpSpPr>
                <a:grpSpLocks noChangeAspect="1"/>
              </p:cNvGrpSpPr>
              <p:nvPr/>
            </p:nvGrpSpPr>
            <p:grpSpPr bwMode="auto">
              <a:xfrm>
                <a:off x="7" y="2654"/>
                <a:ext cx="143" cy="256"/>
                <a:chOff x="7" y="2654"/>
                <a:chExt cx="143" cy="256"/>
              </a:xfrm>
            </p:grpSpPr>
            <p:grpSp>
              <p:nvGrpSpPr>
                <p:cNvPr id="146" name="Group 56"/>
                <p:cNvGrpSpPr>
                  <a:grpSpLocks noChangeAspect="1"/>
                </p:cNvGrpSpPr>
                <p:nvPr/>
              </p:nvGrpSpPr>
              <p:grpSpPr bwMode="auto">
                <a:xfrm>
                  <a:off x="7" y="2661"/>
                  <a:ext cx="93" cy="247"/>
                  <a:chOff x="7" y="2661"/>
                  <a:chExt cx="93" cy="247"/>
                </a:xfrm>
              </p:grpSpPr>
              <p:sp>
                <p:nvSpPr>
                  <p:cNvPr id="154" name="Line 57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44" y="2661"/>
                    <a:ext cx="33" cy="1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5" name="Line 58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34" y="2664"/>
                    <a:ext cx="42" cy="51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6" name="Line 59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3" y="2716"/>
                    <a:ext cx="57" cy="110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7" name="Line 60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7" y="2824"/>
                    <a:ext cx="83" cy="84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" name="Line 61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9" y="2824"/>
                    <a:ext cx="81" cy="84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9" name="Line 62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17" y="2716"/>
                    <a:ext cx="64" cy="108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60" name="Line 63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44" y="2661"/>
                    <a:ext cx="39" cy="58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</p:grpSp>
            <p:sp>
              <p:nvSpPr>
                <p:cNvPr id="147" name="Line 64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97" y="2808"/>
                  <a:ext cx="34" cy="102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48" name="Line 65"/>
                <p:cNvSpPr>
                  <a:spLocks noChangeAspect="1" noChangeShapeType="1"/>
                </p:cNvSpPr>
                <p:nvPr/>
              </p:nvSpPr>
              <p:spPr bwMode="auto">
                <a:xfrm>
                  <a:off x="84" y="2718"/>
                  <a:ext cx="48" cy="91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49" name="Line 66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84" y="2655"/>
                  <a:ext cx="12" cy="63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50" name="Line 67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78" y="2654"/>
                  <a:ext cx="20" cy="9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51" name="Line 68"/>
                <p:cNvSpPr>
                  <a:spLocks noChangeAspect="1" noChangeShapeType="1"/>
                </p:cNvSpPr>
                <p:nvPr/>
              </p:nvSpPr>
              <p:spPr bwMode="auto">
                <a:xfrm>
                  <a:off x="79" y="2663"/>
                  <a:ext cx="30" cy="4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52" name="Line 69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93" y="2708"/>
                  <a:ext cx="13" cy="117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53" name="Line 70"/>
                <p:cNvSpPr>
                  <a:spLocks noChangeAspect="1" noChangeShapeType="1"/>
                </p:cNvSpPr>
                <p:nvPr/>
              </p:nvSpPr>
              <p:spPr bwMode="auto">
                <a:xfrm>
                  <a:off x="93" y="2824"/>
                  <a:ext cx="57" cy="54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grpSp>
            <p:nvGrpSpPr>
              <p:cNvPr id="139" name="Group 71"/>
              <p:cNvGrpSpPr>
                <a:grpSpLocks noChangeAspect="1"/>
              </p:cNvGrpSpPr>
              <p:nvPr/>
            </p:nvGrpSpPr>
            <p:grpSpPr bwMode="auto">
              <a:xfrm>
                <a:off x="5" y="2533"/>
                <a:ext cx="141" cy="374"/>
                <a:chOff x="5" y="2533"/>
                <a:chExt cx="141" cy="374"/>
              </a:xfrm>
            </p:grpSpPr>
            <p:sp>
              <p:nvSpPr>
                <p:cNvPr id="141" name="Line 72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5" y="2533"/>
                  <a:ext cx="55" cy="37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42" name="Line 73"/>
                <p:cNvSpPr>
                  <a:spLocks noChangeAspect="1" noChangeShapeType="1"/>
                </p:cNvSpPr>
                <p:nvPr/>
              </p:nvSpPr>
              <p:spPr bwMode="auto">
                <a:xfrm>
                  <a:off x="62" y="2544"/>
                  <a:ext cx="35" cy="363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43" name="Line 74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98" y="2876"/>
                  <a:ext cx="48" cy="3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44" name="Line 75"/>
                <p:cNvSpPr>
                  <a:spLocks noChangeAspect="1" noChangeShapeType="1"/>
                </p:cNvSpPr>
                <p:nvPr/>
              </p:nvSpPr>
              <p:spPr bwMode="auto">
                <a:xfrm>
                  <a:off x="69" y="2541"/>
                  <a:ext cx="77" cy="337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45" name="Line 76"/>
                <p:cNvSpPr>
                  <a:spLocks noChangeAspect="1" noChangeShapeType="1"/>
                </p:cNvSpPr>
                <p:nvPr/>
              </p:nvSpPr>
              <p:spPr bwMode="auto">
                <a:xfrm>
                  <a:off x="7" y="2904"/>
                  <a:ext cx="93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sp>
            <p:nvSpPr>
              <p:cNvPr id="140" name="Oval 77"/>
              <p:cNvSpPr>
                <a:spLocks noChangeAspect="1" noChangeArrowheads="1"/>
              </p:cNvSpPr>
              <p:nvPr/>
            </p:nvSpPr>
            <p:spPr bwMode="auto">
              <a:xfrm>
                <a:off x="48" y="2521"/>
                <a:ext cx="39" cy="45"/>
              </a:xfrm>
              <a:prstGeom prst="ellipse">
                <a:avLst/>
              </a:prstGeom>
              <a:solidFill>
                <a:srgbClr val="FFFF00">
                  <a:alpha val="50000"/>
                </a:srgbClr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135" name="Arc 78"/>
            <p:cNvSpPr>
              <a:spLocks noChangeAspect="1"/>
            </p:cNvSpPr>
            <p:nvPr/>
          </p:nvSpPr>
          <p:spPr bwMode="auto">
            <a:xfrm>
              <a:off x="152" y="2480"/>
              <a:ext cx="90" cy="198"/>
            </a:xfrm>
            <a:custGeom>
              <a:avLst/>
              <a:gdLst>
                <a:gd name="G0" fmla="+- 0 0 0"/>
                <a:gd name="G1" fmla="+- 21172 0 0"/>
                <a:gd name="G2" fmla="+- 21600 0 0"/>
                <a:gd name="T0" fmla="*/ 4276 w 21600"/>
                <a:gd name="T1" fmla="*/ 0 h 42015"/>
                <a:gd name="T2" fmla="*/ 5669 w 21600"/>
                <a:gd name="T3" fmla="*/ 42015 h 42015"/>
                <a:gd name="T4" fmla="*/ 0 w 21600"/>
                <a:gd name="T5" fmla="*/ 21172 h 420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2015" fill="none" extrusionOk="0">
                  <a:moveTo>
                    <a:pt x="4276" y="-1"/>
                  </a:moveTo>
                  <a:cubicBezTo>
                    <a:pt x="14353" y="2034"/>
                    <a:pt x="21600" y="10891"/>
                    <a:pt x="21600" y="21172"/>
                  </a:cubicBezTo>
                  <a:cubicBezTo>
                    <a:pt x="21600" y="30918"/>
                    <a:pt x="15073" y="39456"/>
                    <a:pt x="5668" y="42014"/>
                  </a:cubicBezTo>
                </a:path>
                <a:path w="21600" h="42015" stroke="0" extrusionOk="0">
                  <a:moveTo>
                    <a:pt x="4276" y="-1"/>
                  </a:moveTo>
                  <a:cubicBezTo>
                    <a:pt x="14353" y="2034"/>
                    <a:pt x="21600" y="10891"/>
                    <a:pt x="21600" y="21172"/>
                  </a:cubicBezTo>
                  <a:cubicBezTo>
                    <a:pt x="21600" y="30918"/>
                    <a:pt x="15073" y="39456"/>
                    <a:pt x="5668" y="42014"/>
                  </a:cubicBezTo>
                  <a:lnTo>
                    <a:pt x="0" y="21172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6" name="Arc 79"/>
            <p:cNvSpPr>
              <a:spLocks noChangeAspect="1"/>
            </p:cNvSpPr>
            <p:nvPr/>
          </p:nvSpPr>
          <p:spPr bwMode="auto">
            <a:xfrm>
              <a:off x="116" y="2508"/>
              <a:ext cx="78" cy="154"/>
            </a:xfrm>
            <a:custGeom>
              <a:avLst/>
              <a:gdLst>
                <a:gd name="G0" fmla="+- 0 0 0"/>
                <a:gd name="G1" fmla="+- 21159 0 0"/>
                <a:gd name="G2" fmla="+- 21600 0 0"/>
                <a:gd name="T0" fmla="*/ 4340 w 21600"/>
                <a:gd name="T1" fmla="*/ 0 h 41998"/>
                <a:gd name="T2" fmla="*/ 5682 w 21600"/>
                <a:gd name="T3" fmla="*/ 41998 h 41998"/>
                <a:gd name="T4" fmla="*/ 0 w 21600"/>
                <a:gd name="T5" fmla="*/ 21159 h 419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1998" fill="none" extrusionOk="0">
                  <a:moveTo>
                    <a:pt x="4340" y="-1"/>
                  </a:moveTo>
                  <a:cubicBezTo>
                    <a:pt x="14387" y="2060"/>
                    <a:pt x="21600" y="10902"/>
                    <a:pt x="21600" y="21159"/>
                  </a:cubicBezTo>
                  <a:cubicBezTo>
                    <a:pt x="21600" y="30900"/>
                    <a:pt x="15080" y="39435"/>
                    <a:pt x="5682" y="41998"/>
                  </a:cubicBezTo>
                </a:path>
                <a:path w="21600" h="41998" stroke="0" extrusionOk="0">
                  <a:moveTo>
                    <a:pt x="4340" y="-1"/>
                  </a:moveTo>
                  <a:cubicBezTo>
                    <a:pt x="14387" y="2060"/>
                    <a:pt x="21600" y="10902"/>
                    <a:pt x="21600" y="21159"/>
                  </a:cubicBezTo>
                  <a:cubicBezTo>
                    <a:pt x="21600" y="30900"/>
                    <a:pt x="15080" y="39435"/>
                    <a:pt x="5682" y="41998"/>
                  </a:cubicBezTo>
                  <a:lnTo>
                    <a:pt x="0" y="21159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7" name="Arc 80"/>
            <p:cNvSpPr>
              <a:spLocks noChangeAspect="1"/>
            </p:cNvSpPr>
            <p:nvPr/>
          </p:nvSpPr>
          <p:spPr bwMode="auto">
            <a:xfrm>
              <a:off x="102" y="2530"/>
              <a:ext cx="47" cy="117"/>
            </a:xfrm>
            <a:custGeom>
              <a:avLst/>
              <a:gdLst>
                <a:gd name="G0" fmla="+- 0 0 0"/>
                <a:gd name="G1" fmla="+- 21206 0 0"/>
                <a:gd name="G2" fmla="+- 21600 0 0"/>
                <a:gd name="T0" fmla="*/ 4104 w 21600"/>
                <a:gd name="T1" fmla="*/ 0 h 42099"/>
                <a:gd name="T2" fmla="*/ 5483 w 21600"/>
                <a:gd name="T3" fmla="*/ 42099 h 42099"/>
                <a:gd name="T4" fmla="*/ 0 w 21600"/>
                <a:gd name="T5" fmla="*/ 21206 h 420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2099" fill="none" extrusionOk="0">
                  <a:moveTo>
                    <a:pt x="4104" y="-1"/>
                  </a:moveTo>
                  <a:cubicBezTo>
                    <a:pt x="14262" y="1965"/>
                    <a:pt x="21600" y="10859"/>
                    <a:pt x="21600" y="21206"/>
                  </a:cubicBezTo>
                  <a:cubicBezTo>
                    <a:pt x="21600" y="31023"/>
                    <a:pt x="14979" y="39606"/>
                    <a:pt x="5482" y="42098"/>
                  </a:cubicBezTo>
                </a:path>
                <a:path w="21600" h="42099" stroke="0" extrusionOk="0">
                  <a:moveTo>
                    <a:pt x="4104" y="-1"/>
                  </a:moveTo>
                  <a:cubicBezTo>
                    <a:pt x="14262" y="1965"/>
                    <a:pt x="21600" y="10859"/>
                    <a:pt x="21600" y="21206"/>
                  </a:cubicBezTo>
                  <a:cubicBezTo>
                    <a:pt x="21600" y="31023"/>
                    <a:pt x="14979" y="39606"/>
                    <a:pt x="5482" y="42098"/>
                  </a:cubicBezTo>
                  <a:lnTo>
                    <a:pt x="0" y="21206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162" name="Text Box 82"/>
          <p:cNvSpPr txBox="1">
            <a:spLocks noChangeArrowheads="1"/>
          </p:cNvSpPr>
          <p:nvPr/>
        </p:nvSpPr>
        <p:spPr bwMode="auto">
          <a:xfrm>
            <a:off x="3068569" y="1417804"/>
            <a:ext cx="1433085" cy="204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 eaLnBrk="0" hangingPunct="0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hr-HR" sz="1400" b="1" dirty="0" smtClean="0">
                <a:latin typeface="Arial" pitchFamily="34" charset="0"/>
                <a:cs typeface="Arial" pitchFamily="34" charset="0"/>
              </a:rPr>
              <a:t>Access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 Network</a:t>
            </a:r>
            <a:r>
              <a:rPr lang="hr-HR" sz="1400" b="1" dirty="0" smtClean="0">
                <a:latin typeface="Arial" pitchFamily="34" charset="0"/>
                <a:cs typeface="Arial" pitchFamily="34" charset="0"/>
              </a:rPr>
              <a:t> </a:t>
            </a:r>
            <a:endParaRPr lang="en-US" sz="11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64" name="Group 85"/>
          <p:cNvGrpSpPr>
            <a:grpSpLocks/>
          </p:cNvGrpSpPr>
          <p:nvPr/>
        </p:nvGrpSpPr>
        <p:grpSpPr bwMode="auto">
          <a:xfrm>
            <a:off x="7749244" y="1617243"/>
            <a:ext cx="269875" cy="460375"/>
            <a:chOff x="4120" y="2308"/>
            <a:chExt cx="305" cy="415"/>
          </a:xfrm>
        </p:grpSpPr>
        <p:sp>
          <p:nvSpPr>
            <p:cNvPr id="165" name="Freeform 86"/>
            <p:cNvSpPr>
              <a:spLocks/>
            </p:cNvSpPr>
            <p:nvPr/>
          </p:nvSpPr>
          <p:spPr bwMode="auto">
            <a:xfrm flipH="1">
              <a:off x="4378" y="2308"/>
              <a:ext cx="47" cy="415"/>
            </a:xfrm>
            <a:custGeom>
              <a:avLst/>
              <a:gdLst/>
              <a:ahLst/>
              <a:cxnLst>
                <a:cxn ang="0">
                  <a:pos x="90" y="546"/>
                </a:cxn>
                <a:cxn ang="0">
                  <a:pos x="0" y="432"/>
                </a:cxn>
                <a:cxn ang="0">
                  <a:pos x="0" y="0"/>
                </a:cxn>
                <a:cxn ang="0">
                  <a:pos x="84" y="42"/>
                </a:cxn>
                <a:cxn ang="0">
                  <a:pos x="90" y="546"/>
                </a:cxn>
              </a:cxnLst>
              <a:rect l="0" t="0" r="r" b="b"/>
              <a:pathLst>
                <a:path w="90" h="546">
                  <a:moveTo>
                    <a:pt x="90" y="546"/>
                  </a:moveTo>
                  <a:lnTo>
                    <a:pt x="0" y="432"/>
                  </a:lnTo>
                  <a:lnTo>
                    <a:pt x="0" y="0"/>
                  </a:lnTo>
                  <a:lnTo>
                    <a:pt x="84" y="42"/>
                  </a:lnTo>
                  <a:lnTo>
                    <a:pt x="90" y="546"/>
                  </a:lnTo>
                  <a:close/>
                </a:path>
              </a:pathLst>
            </a:custGeom>
            <a:solidFill>
              <a:srgbClr val="006699"/>
            </a:solidFill>
            <a:ln w="1588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6" name="Rectangle 87"/>
            <p:cNvSpPr>
              <a:spLocks noChangeArrowheads="1"/>
            </p:cNvSpPr>
            <p:nvPr/>
          </p:nvSpPr>
          <p:spPr bwMode="auto">
            <a:xfrm flipH="1">
              <a:off x="4127" y="2340"/>
              <a:ext cx="255" cy="383"/>
            </a:xfrm>
            <a:prstGeom prst="rect">
              <a:avLst/>
            </a:prstGeom>
            <a:solidFill>
              <a:srgbClr val="0078AA"/>
            </a:solidFill>
            <a:ln w="1588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7" name="Oval 88"/>
            <p:cNvSpPr>
              <a:spLocks noChangeArrowheads="1"/>
            </p:cNvSpPr>
            <p:nvPr/>
          </p:nvSpPr>
          <p:spPr bwMode="auto">
            <a:xfrm flipH="1">
              <a:off x="4278" y="2390"/>
              <a:ext cx="37" cy="36"/>
            </a:xfrm>
            <a:prstGeom prst="ellipse">
              <a:avLst/>
            </a:prstGeom>
            <a:solidFill>
              <a:srgbClr val="FFC9C9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grpSp>
          <p:nvGrpSpPr>
            <p:cNvPr id="168" name="Group 89"/>
            <p:cNvGrpSpPr>
              <a:grpSpLocks/>
            </p:cNvGrpSpPr>
            <p:nvPr/>
          </p:nvGrpSpPr>
          <p:grpSpPr bwMode="auto">
            <a:xfrm flipH="1">
              <a:off x="4164" y="2500"/>
              <a:ext cx="152" cy="109"/>
              <a:chOff x="3216" y="2784"/>
              <a:chExt cx="192" cy="144"/>
            </a:xfrm>
          </p:grpSpPr>
          <p:sp>
            <p:nvSpPr>
              <p:cNvPr id="172" name="Line 90"/>
              <p:cNvSpPr>
                <a:spLocks noChangeShapeType="1"/>
              </p:cNvSpPr>
              <p:nvPr/>
            </p:nvSpPr>
            <p:spPr bwMode="auto">
              <a:xfrm>
                <a:off x="3216" y="2784"/>
                <a:ext cx="192" cy="0"/>
              </a:xfrm>
              <a:prstGeom prst="line">
                <a:avLst/>
              </a:prstGeom>
              <a:noFill/>
              <a:ln w="12700">
                <a:solidFill>
                  <a:srgbClr val="CCEC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73" name="Line 91"/>
              <p:cNvSpPr>
                <a:spLocks noChangeShapeType="1"/>
              </p:cNvSpPr>
              <p:nvPr/>
            </p:nvSpPr>
            <p:spPr bwMode="auto">
              <a:xfrm>
                <a:off x="3216" y="2832"/>
                <a:ext cx="192" cy="0"/>
              </a:xfrm>
              <a:prstGeom prst="line">
                <a:avLst/>
              </a:prstGeom>
              <a:noFill/>
              <a:ln w="12700">
                <a:solidFill>
                  <a:srgbClr val="CCEC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74" name="Line 92"/>
              <p:cNvSpPr>
                <a:spLocks noChangeShapeType="1"/>
              </p:cNvSpPr>
              <p:nvPr/>
            </p:nvSpPr>
            <p:spPr bwMode="auto">
              <a:xfrm>
                <a:off x="3216" y="2880"/>
                <a:ext cx="192" cy="0"/>
              </a:xfrm>
              <a:prstGeom prst="line">
                <a:avLst/>
              </a:prstGeom>
              <a:noFill/>
              <a:ln w="12700">
                <a:solidFill>
                  <a:srgbClr val="CCEC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75" name="Line 93"/>
              <p:cNvSpPr>
                <a:spLocks noChangeShapeType="1"/>
              </p:cNvSpPr>
              <p:nvPr/>
            </p:nvSpPr>
            <p:spPr bwMode="auto">
              <a:xfrm>
                <a:off x="3216" y="2928"/>
                <a:ext cx="192" cy="0"/>
              </a:xfrm>
              <a:prstGeom prst="line">
                <a:avLst/>
              </a:prstGeom>
              <a:noFill/>
              <a:ln w="12700">
                <a:solidFill>
                  <a:srgbClr val="CCEC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sp>
          <p:nvSpPr>
            <p:cNvPr id="169" name="Freeform 94"/>
            <p:cNvSpPr>
              <a:spLocks/>
            </p:cNvSpPr>
            <p:nvPr/>
          </p:nvSpPr>
          <p:spPr bwMode="auto">
            <a:xfrm>
              <a:off x="4120" y="2311"/>
              <a:ext cx="301" cy="35"/>
            </a:xfrm>
            <a:custGeom>
              <a:avLst/>
              <a:gdLst/>
              <a:ahLst/>
              <a:cxnLst>
                <a:cxn ang="0">
                  <a:pos x="259" y="35"/>
                </a:cxn>
                <a:cxn ang="0">
                  <a:pos x="0" y="35"/>
                </a:cxn>
                <a:cxn ang="0">
                  <a:pos x="81" y="0"/>
                </a:cxn>
                <a:cxn ang="0">
                  <a:pos x="301" y="0"/>
                </a:cxn>
                <a:cxn ang="0">
                  <a:pos x="259" y="35"/>
                </a:cxn>
              </a:cxnLst>
              <a:rect l="0" t="0" r="r" b="b"/>
              <a:pathLst>
                <a:path w="301" h="35">
                  <a:moveTo>
                    <a:pt x="259" y="35"/>
                  </a:moveTo>
                  <a:lnTo>
                    <a:pt x="0" y="35"/>
                  </a:lnTo>
                  <a:lnTo>
                    <a:pt x="81" y="0"/>
                  </a:lnTo>
                  <a:lnTo>
                    <a:pt x="301" y="0"/>
                  </a:lnTo>
                  <a:lnTo>
                    <a:pt x="259" y="35"/>
                  </a:lnTo>
                  <a:close/>
                </a:path>
              </a:pathLst>
            </a:custGeom>
            <a:solidFill>
              <a:srgbClr val="00B4FF"/>
            </a:solidFill>
            <a:ln w="1588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0" name="Oval 95"/>
            <p:cNvSpPr>
              <a:spLocks noChangeArrowheads="1"/>
            </p:cNvSpPr>
            <p:nvPr/>
          </p:nvSpPr>
          <p:spPr bwMode="auto">
            <a:xfrm flipH="1">
              <a:off x="4170" y="2386"/>
              <a:ext cx="37" cy="36"/>
            </a:xfrm>
            <a:prstGeom prst="ellipse">
              <a:avLst/>
            </a:prstGeom>
            <a:solidFill>
              <a:srgbClr val="FFC9C9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71" name="Oval 96"/>
            <p:cNvSpPr>
              <a:spLocks noChangeArrowheads="1"/>
            </p:cNvSpPr>
            <p:nvPr/>
          </p:nvSpPr>
          <p:spPr bwMode="auto">
            <a:xfrm flipH="1">
              <a:off x="4224" y="2386"/>
              <a:ext cx="37" cy="36"/>
            </a:xfrm>
            <a:prstGeom prst="ellipse">
              <a:avLst/>
            </a:prstGeom>
            <a:solidFill>
              <a:srgbClr val="CCFF33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188" name="Group 109"/>
          <p:cNvGrpSpPr>
            <a:grpSpLocks/>
          </p:cNvGrpSpPr>
          <p:nvPr/>
        </p:nvGrpSpPr>
        <p:grpSpPr bwMode="auto">
          <a:xfrm>
            <a:off x="7974114" y="1689958"/>
            <a:ext cx="269875" cy="460375"/>
            <a:chOff x="4120" y="2308"/>
            <a:chExt cx="305" cy="415"/>
          </a:xfrm>
        </p:grpSpPr>
        <p:sp>
          <p:nvSpPr>
            <p:cNvPr id="189" name="Freeform 110"/>
            <p:cNvSpPr>
              <a:spLocks/>
            </p:cNvSpPr>
            <p:nvPr/>
          </p:nvSpPr>
          <p:spPr bwMode="auto">
            <a:xfrm flipH="1">
              <a:off x="4378" y="2308"/>
              <a:ext cx="47" cy="415"/>
            </a:xfrm>
            <a:custGeom>
              <a:avLst/>
              <a:gdLst/>
              <a:ahLst/>
              <a:cxnLst>
                <a:cxn ang="0">
                  <a:pos x="90" y="546"/>
                </a:cxn>
                <a:cxn ang="0">
                  <a:pos x="0" y="432"/>
                </a:cxn>
                <a:cxn ang="0">
                  <a:pos x="0" y="0"/>
                </a:cxn>
                <a:cxn ang="0">
                  <a:pos x="84" y="42"/>
                </a:cxn>
                <a:cxn ang="0">
                  <a:pos x="90" y="546"/>
                </a:cxn>
              </a:cxnLst>
              <a:rect l="0" t="0" r="r" b="b"/>
              <a:pathLst>
                <a:path w="90" h="546">
                  <a:moveTo>
                    <a:pt x="90" y="546"/>
                  </a:moveTo>
                  <a:lnTo>
                    <a:pt x="0" y="432"/>
                  </a:lnTo>
                  <a:lnTo>
                    <a:pt x="0" y="0"/>
                  </a:lnTo>
                  <a:lnTo>
                    <a:pt x="84" y="42"/>
                  </a:lnTo>
                  <a:lnTo>
                    <a:pt x="90" y="546"/>
                  </a:lnTo>
                  <a:close/>
                </a:path>
              </a:pathLst>
            </a:custGeom>
            <a:solidFill>
              <a:srgbClr val="006699"/>
            </a:solidFill>
            <a:ln w="1588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90" name="Rectangle 111"/>
            <p:cNvSpPr>
              <a:spLocks noChangeArrowheads="1"/>
            </p:cNvSpPr>
            <p:nvPr/>
          </p:nvSpPr>
          <p:spPr bwMode="auto">
            <a:xfrm flipH="1">
              <a:off x="4127" y="2340"/>
              <a:ext cx="255" cy="383"/>
            </a:xfrm>
            <a:prstGeom prst="rect">
              <a:avLst/>
            </a:prstGeom>
            <a:solidFill>
              <a:srgbClr val="0078AA"/>
            </a:solidFill>
            <a:ln w="1588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91" name="Oval 112"/>
            <p:cNvSpPr>
              <a:spLocks noChangeArrowheads="1"/>
            </p:cNvSpPr>
            <p:nvPr/>
          </p:nvSpPr>
          <p:spPr bwMode="auto">
            <a:xfrm flipH="1">
              <a:off x="4278" y="2390"/>
              <a:ext cx="37" cy="36"/>
            </a:xfrm>
            <a:prstGeom prst="ellipse">
              <a:avLst/>
            </a:prstGeom>
            <a:solidFill>
              <a:srgbClr val="FFC9C9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grpSp>
          <p:nvGrpSpPr>
            <p:cNvPr id="192" name="Group 113"/>
            <p:cNvGrpSpPr>
              <a:grpSpLocks/>
            </p:cNvGrpSpPr>
            <p:nvPr/>
          </p:nvGrpSpPr>
          <p:grpSpPr bwMode="auto">
            <a:xfrm flipH="1">
              <a:off x="4164" y="2500"/>
              <a:ext cx="152" cy="109"/>
              <a:chOff x="3216" y="2784"/>
              <a:chExt cx="192" cy="144"/>
            </a:xfrm>
          </p:grpSpPr>
          <p:sp>
            <p:nvSpPr>
              <p:cNvPr id="196" name="Line 114"/>
              <p:cNvSpPr>
                <a:spLocks noChangeShapeType="1"/>
              </p:cNvSpPr>
              <p:nvPr/>
            </p:nvSpPr>
            <p:spPr bwMode="auto">
              <a:xfrm>
                <a:off x="3216" y="2784"/>
                <a:ext cx="192" cy="0"/>
              </a:xfrm>
              <a:prstGeom prst="line">
                <a:avLst/>
              </a:prstGeom>
              <a:noFill/>
              <a:ln w="12700">
                <a:solidFill>
                  <a:srgbClr val="CCEC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97" name="Line 115"/>
              <p:cNvSpPr>
                <a:spLocks noChangeShapeType="1"/>
              </p:cNvSpPr>
              <p:nvPr/>
            </p:nvSpPr>
            <p:spPr bwMode="auto">
              <a:xfrm>
                <a:off x="3216" y="2832"/>
                <a:ext cx="192" cy="0"/>
              </a:xfrm>
              <a:prstGeom prst="line">
                <a:avLst/>
              </a:prstGeom>
              <a:noFill/>
              <a:ln w="12700">
                <a:solidFill>
                  <a:srgbClr val="CCEC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98" name="Line 116"/>
              <p:cNvSpPr>
                <a:spLocks noChangeShapeType="1"/>
              </p:cNvSpPr>
              <p:nvPr/>
            </p:nvSpPr>
            <p:spPr bwMode="auto">
              <a:xfrm>
                <a:off x="3216" y="2880"/>
                <a:ext cx="192" cy="0"/>
              </a:xfrm>
              <a:prstGeom prst="line">
                <a:avLst/>
              </a:prstGeom>
              <a:noFill/>
              <a:ln w="12700">
                <a:solidFill>
                  <a:srgbClr val="CCEC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99" name="Line 117"/>
              <p:cNvSpPr>
                <a:spLocks noChangeShapeType="1"/>
              </p:cNvSpPr>
              <p:nvPr/>
            </p:nvSpPr>
            <p:spPr bwMode="auto">
              <a:xfrm>
                <a:off x="3216" y="2928"/>
                <a:ext cx="192" cy="0"/>
              </a:xfrm>
              <a:prstGeom prst="line">
                <a:avLst/>
              </a:prstGeom>
              <a:noFill/>
              <a:ln w="12700">
                <a:solidFill>
                  <a:srgbClr val="CCEC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sp>
          <p:nvSpPr>
            <p:cNvPr id="193" name="Freeform 118"/>
            <p:cNvSpPr>
              <a:spLocks/>
            </p:cNvSpPr>
            <p:nvPr/>
          </p:nvSpPr>
          <p:spPr bwMode="auto">
            <a:xfrm>
              <a:off x="4120" y="2311"/>
              <a:ext cx="301" cy="35"/>
            </a:xfrm>
            <a:custGeom>
              <a:avLst/>
              <a:gdLst/>
              <a:ahLst/>
              <a:cxnLst>
                <a:cxn ang="0">
                  <a:pos x="259" y="35"/>
                </a:cxn>
                <a:cxn ang="0">
                  <a:pos x="0" y="35"/>
                </a:cxn>
                <a:cxn ang="0">
                  <a:pos x="81" y="0"/>
                </a:cxn>
                <a:cxn ang="0">
                  <a:pos x="301" y="0"/>
                </a:cxn>
                <a:cxn ang="0">
                  <a:pos x="259" y="35"/>
                </a:cxn>
              </a:cxnLst>
              <a:rect l="0" t="0" r="r" b="b"/>
              <a:pathLst>
                <a:path w="301" h="35">
                  <a:moveTo>
                    <a:pt x="259" y="35"/>
                  </a:moveTo>
                  <a:lnTo>
                    <a:pt x="0" y="35"/>
                  </a:lnTo>
                  <a:lnTo>
                    <a:pt x="81" y="0"/>
                  </a:lnTo>
                  <a:lnTo>
                    <a:pt x="301" y="0"/>
                  </a:lnTo>
                  <a:lnTo>
                    <a:pt x="259" y="35"/>
                  </a:lnTo>
                  <a:close/>
                </a:path>
              </a:pathLst>
            </a:custGeom>
            <a:solidFill>
              <a:srgbClr val="00B4FF"/>
            </a:solidFill>
            <a:ln w="1588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94" name="Oval 119"/>
            <p:cNvSpPr>
              <a:spLocks noChangeArrowheads="1"/>
            </p:cNvSpPr>
            <p:nvPr/>
          </p:nvSpPr>
          <p:spPr bwMode="auto">
            <a:xfrm flipH="1">
              <a:off x="4170" y="2386"/>
              <a:ext cx="37" cy="36"/>
            </a:xfrm>
            <a:prstGeom prst="ellipse">
              <a:avLst/>
            </a:prstGeom>
            <a:solidFill>
              <a:srgbClr val="FFC9C9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95" name="Oval 120"/>
            <p:cNvSpPr>
              <a:spLocks noChangeArrowheads="1"/>
            </p:cNvSpPr>
            <p:nvPr/>
          </p:nvSpPr>
          <p:spPr bwMode="auto">
            <a:xfrm flipH="1">
              <a:off x="4224" y="2386"/>
              <a:ext cx="37" cy="36"/>
            </a:xfrm>
            <a:prstGeom prst="ellipse">
              <a:avLst/>
            </a:prstGeom>
            <a:solidFill>
              <a:srgbClr val="CCFF33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201" name="Group 122"/>
          <p:cNvGrpSpPr>
            <a:grpSpLocks/>
          </p:cNvGrpSpPr>
          <p:nvPr/>
        </p:nvGrpSpPr>
        <p:grpSpPr bwMode="auto">
          <a:xfrm>
            <a:off x="6561299" y="1554943"/>
            <a:ext cx="269875" cy="390062"/>
            <a:chOff x="4120" y="2308"/>
            <a:chExt cx="305" cy="415"/>
          </a:xfrm>
        </p:grpSpPr>
        <p:sp>
          <p:nvSpPr>
            <p:cNvPr id="202" name="Freeform 123"/>
            <p:cNvSpPr>
              <a:spLocks/>
            </p:cNvSpPr>
            <p:nvPr/>
          </p:nvSpPr>
          <p:spPr bwMode="auto">
            <a:xfrm flipH="1">
              <a:off x="4378" y="2308"/>
              <a:ext cx="47" cy="415"/>
            </a:xfrm>
            <a:custGeom>
              <a:avLst/>
              <a:gdLst/>
              <a:ahLst/>
              <a:cxnLst>
                <a:cxn ang="0">
                  <a:pos x="90" y="546"/>
                </a:cxn>
                <a:cxn ang="0">
                  <a:pos x="0" y="432"/>
                </a:cxn>
                <a:cxn ang="0">
                  <a:pos x="0" y="0"/>
                </a:cxn>
                <a:cxn ang="0">
                  <a:pos x="84" y="42"/>
                </a:cxn>
                <a:cxn ang="0">
                  <a:pos x="90" y="546"/>
                </a:cxn>
              </a:cxnLst>
              <a:rect l="0" t="0" r="r" b="b"/>
              <a:pathLst>
                <a:path w="90" h="546">
                  <a:moveTo>
                    <a:pt x="90" y="546"/>
                  </a:moveTo>
                  <a:lnTo>
                    <a:pt x="0" y="432"/>
                  </a:lnTo>
                  <a:lnTo>
                    <a:pt x="0" y="0"/>
                  </a:lnTo>
                  <a:lnTo>
                    <a:pt x="84" y="42"/>
                  </a:lnTo>
                  <a:lnTo>
                    <a:pt x="90" y="546"/>
                  </a:lnTo>
                  <a:close/>
                </a:path>
              </a:pathLst>
            </a:custGeom>
            <a:solidFill>
              <a:srgbClr val="006699"/>
            </a:solidFill>
            <a:ln w="1588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3" name="Rectangle 124"/>
            <p:cNvSpPr>
              <a:spLocks noChangeArrowheads="1"/>
            </p:cNvSpPr>
            <p:nvPr/>
          </p:nvSpPr>
          <p:spPr bwMode="auto">
            <a:xfrm flipH="1">
              <a:off x="4127" y="2340"/>
              <a:ext cx="255" cy="383"/>
            </a:xfrm>
            <a:prstGeom prst="rect">
              <a:avLst/>
            </a:prstGeom>
            <a:solidFill>
              <a:srgbClr val="0078AA"/>
            </a:solidFill>
            <a:ln w="1588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4" name="Oval 125"/>
            <p:cNvSpPr>
              <a:spLocks noChangeArrowheads="1"/>
            </p:cNvSpPr>
            <p:nvPr/>
          </p:nvSpPr>
          <p:spPr bwMode="auto">
            <a:xfrm flipH="1">
              <a:off x="4278" y="2390"/>
              <a:ext cx="37" cy="36"/>
            </a:xfrm>
            <a:prstGeom prst="ellipse">
              <a:avLst/>
            </a:prstGeom>
            <a:solidFill>
              <a:srgbClr val="FFC9C9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grpSp>
          <p:nvGrpSpPr>
            <p:cNvPr id="205" name="Group 126"/>
            <p:cNvGrpSpPr>
              <a:grpSpLocks/>
            </p:cNvGrpSpPr>
            <p:nvPr/>
          </p:nvGrpSpPr>
          <p:grpSpPr bwMode="auto">
            <a:xfrm flipH="1">
              <a:off x="4164" y="2500"/>
              <a:ext cx="152" cy="109"/>
              <a:chOff x="3216" y="2784"/>
              <a:chExt cx="192" cy="144"/>
            </a:xfrm>
          </p:grpSpPr>
          <p:sp>
            <p:nvSpPr>
              <p:cNvPr id="209" name="Line 127"/>
              <p:cNvSpPr>
                <a:spLocks noChangeShapeType="1"/>
              </p:cNvSpPr>
              <p:nvPr/>
            </p:nvSpPr>
            <p:spPr bwMode="auto">
              <a:xfrm>
                <a:off x="3216" y="2784"/>
                <a:ext cx="192" cy="0"/>
              </a:xfrm>
              <a:prstGeom prst="line">
                <a:avLst/>
              </a:prstGeom>
              <a:noFill/>
              <a:ln w="12700">
                <a:solidFill>
                  <a:srgbClr val="CCEC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0" name="Line 128"/>
              <p:cNvSpPr>
                <a:spLocks noChangeShapeType="1"/>
              </p:cNvSpPr>
              <p:nvPr/>
            </p:nvSpPr>
            <p:spPr bwMode="auto">
              <a:xfrm>
                <a:off x="3216" y="2832"/>
                <a:ext cx="192" cy="0"/>
              </a:xfrm>
              <a:prstGeom prst="line">
                <a:avLst/>
              </a:prstGeom>
              <a:noFill/>
              <a:ln w="12700">
                <a:solidFill>
                  <a:srgbClr val="CCEC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1" name="Line 129"/>
              <p:cNvSpPr>
                <a:spLocks noChangeShapeType="1"/>
              </p:cNvSpPr>
              <p:nvPr/>
            </p:nvSpPr>
            <p:spPr bwMode="auto">
              <a:xfrm>
                <a:off x="3216" y="2880"/>
                <a:ext cx="192" cy="0"/>
              </a:xfrm>
              <a:prstGeom prst="line">
                <a:avLst/>
              </a:prstGeom>
              <a:noFill/>
              <a:ln w="12700">
                <a:solidFill>
                  <a:srgbClr val="CCEC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2" name="Line 130"/>
              <p:cNvSpPr>
                <a:spLocks noChangeShapeType="1"/>
              </p:cNvSpPr>
              <p:nvPr/>
            </p:nvSpPr>
            <p:spPr bwMode="auto">
              <a:xfrm>
                <a:off x="3216" y="2928"/>
                <a:ext cx="192" cy="0"/>
              </a:xfrm>
              <a:prstGeom prst="line">
                <a:avLst/>
              </a:prstGeom>
              <a:noFill/>
              <a:ln w="12700">
                <a:solidFill>
                  <a:srgbClr val="CCEC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sp>
          <p:nvSpPr>
            <p:cNvPr id="206" name="Freeform 131"/>
            <p:cNvSpPr>
              <a:spLocks/>
            </p:cNvSpPr>
            <p:nvPr/>
          </p:nvSpPr>
          <p:spPr bwMode="auto">
            <a:xfrm>
              <a:off x="4120" y="2311"/>
              <a:ext cx="301" cy="35"/>
            </a:xfrm>
            <a:custGeom>
              <a:avLst/>
              <a:gdLst/>
              <a:ahLst/>
              <a:cxnLst>
                <a:cxn ang="0">
                  <a:pos x="259" y="35"/>
                </a:cxn>
                <a:cxn ang="0">
                  <a:pos x="0" y="35"/>
                </a:cxn>
                <a:cxn ang="0">
                  <a:pos x="81" y="0"/>
                </a:cxn>
                <a:cxn ang="0">
                  <a:pos x="301" y="0"/>
                </a:cxn>
                <a:cxn ang="0">
                  <a:pos x="259" y="35"/>
                </a:cxn>
              </a:cxnLst>
              <a:rect l="0" t="0" r="r" b="b"/>
              <a:pathLst>
                <a:path w="301" h="35">
                  <a:moveTo>
                    <a:pt x="259" y="35"/>
                  </a:moveTo>
                  <a:lnTo>
                    <a:pt x="0" y="35"/>
                  </a:lnTo>
                  <a:lnTo>
                    <a:pt x="81" y="0"/>
                  </a:lnTo>
                  <a:lnTo>
                    <a:pt x="301" y="0"/>
                  </a:lnTo>
                  <a:lnTo>
                    <a:pt x="259" y="35"/>
                  </a:lnTo>
                  <a:close/>
                </a:path>
              </a:pathLst>
            </a:custGeom>
            <a:solidFill>
              <a:srgbClr val="00B4FF"/>
            </a:solidFill>
            <a:ln w="1588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7" name="Oval 132"/>
            <p:cNvSpPr>
              <a:spLocks noChangeArrowheads="1"/>
            </p:cNvSpPr>
            <p:nvPr/>
          </p:nvSpPr>
          <p:spPr bwMode="auto">
            <a:xfrm flipH="1">
              <a:off x="4170" y="2386"/>
              <a:ext cx="37" cy="36"/>
            </a:xfrm>
            <a:prstGeom prst="ellipse">
              <a:avLst/>
            </a:prstGeom>
            <a:solidFill>
              <a:srgbClr val="FFC9C9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08" name="Oval 133"/>
            <p:cNvSpPr>
              <a:spLocks noChangeArrowheads="1"/>
            </p:cNvSpPr>
            <p:nvPr/>
          </p:nvSpPr>
          <p:spPr bwMode="auto">
            <a:xfrm flipH="1">
              <a:off x="4224" y="2386"/>
              <a:ext cx="37" cy="36"/>
            </a:xfrm>
            <a:prstGeom prst="ellipse">
              <a:avLst/>
            </a:prstGeom>
            <a:solidFill>
              <a:srgbClr val="CCFF33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214" name="Group 136"/>
          <p:cNvGrpSpPr>
            <a:grpSpLocks/>
          </p:cNvGrpSpPr>
          <p:nvPr/>
        </p:nvGrpSpPr>
        <p:grpSpPr bwMode="auto">
          <a:xfrm rot="7624109" flipV="1">
            <a:off x="1446918" y="1362698"/>
            <a:ext cx="1284693" cy="1040403"/>
            <a:chOff x="2870" y="2211"/>
            <a:chExt cx="690" cy="728"/>
          </a:xfrm>
        </p:grpSpPr>
        <p:sp>
          <p:nvSpPr>
            <p:cNvPr id="215" name="Freeform 137"/>
            <p:cNvSpPr>
              <a:spLocks/>
            </p:cNvSpPr>
            <p:nvPr/>
          </p:nvSpPr>
          <p:spPr bwMode="auto">
            <a:xfrm>
              <a:off x="2870" y="2551"/>
              <a:ext cx="461" cy="388"/>
            </a:xfrm>
            <a:custGeom>
              <a:avLst/>
              <a:gdLst/>
              <a:ahLst/>
              <a:cxnLst>
                <a:cxn ang="0">
                  <a:pos x="111" y="28"/>
                </a:cxn>
                <a:cxn ang="0">
                  <a:pos x="116" y="30"/>
                </a:cxn>
                <a:cxn ang="0">
                  <a:pos x="128" y="0"/>
                </a:cxn>
                <a:cxn ang="0">
                  <a:pos x="149" y="5"/>
                </a:cxn>
                <a:cxn ang="0">
                  <a:pos x="0" y="247"/>
                </a:cxn>
                <a:cxn ang="0">
                  <a:pos x="111" y="28"/>
                </a:cxn>
              </a:cxnLst>
              <a:rect l="0" t="0" r="r" b="b"/>
              <a:pathLst>
                <a:path w="149" h="247">
                  <a:moveTo>
                    <a:pt x="111" y="28"/>
                  </a:moveTo>
                  <a:lnTo>
                    <a:pt x="116" y="30"/>
                  </a:lnTo>
                  <a:lnTo>
                    <a:pt x="128" y="0"/>
                  </a:lnTo>
                  <a:lnTo>
                    <a:pt x="149" y="5"/>
                  </a:lnTo>
                  <a:lnTo>
                    <a:pt x="0" y="247"/>
                  </a:lnTo>
                  <a:lnTo>
                    <a:pt x="111" y="28"/>
                  </a:lnTo>
                  <a:close/>
                </a:path>
              </a:pathLst>
            </a:custGeom>
            <a:solidFill>
              <a:srgbClr val="F2BD1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6" name="Freeform 138"/>
            <p:cNvSpPr>
              <a:spLocks/>
            </p:cNvSpPr>
            <p:nvPr/>
          </p:nvSpPr>
          <p:spPr bwMode="auto">
            <a:xfrm>
              <a:off x="3158" y="2211"/>
              <a:ext cx="402" cy="384"/>
            </a:xfrm>
            <a:custGeom>
              <a:avLst/>
              <a:gdLst/>
              <a:ahLst/>
              <a:cxnLst>
                <a:cxn ang="0">
                  <a:pos x="0" y="239"/>
                </a:cxn>
                <a:cxn ang="0">
                  <a:pos x="130" y="0"/>
                </a:cxn>
                <a:cxn ang="0">
                  <a:pos x="35" y="216"/>
                </a:cxn>
                <a:cxn ang="0">
                  <a:pos x="32" y="216"/>
                </a:cxn>
                <a:cxn ang="0">
                  <a:pos x="18" y="244"/>
                </a:cxn>
                <a:cxn ang="0">
                  <a:pos x="0" y="239"/>
                </a:cxn>
              </a:cxnLst>
              <a:rect l="0" t="0" r="r" b="b"/>
              <a:pathLst>
                <a:path w="130" h="244">
                  <a:moveTo>
                    <a:pt x="0" y="239"/>
                  </a:moveTo>
                  <a:lnTo>
                    <a:pt x="130" y="0"/>
                  </a:lnTo>
                  <a:lnTo>
                    <a:pt x="35" y="216"/>
                  </a:lnTo>
                  <a:lnTo>
                    <a:pt x="32" y="216"/>
                  </a:lnTo>
                  <a:lnTo>
                    <a:pt x="18" y="244"/>
                  </a:lnTo>
                  <a:lnTo>
                    <a:pt x="0" y="239"/>
                  </a:lnTo>
                  <a:close/>
                </a:path>
              </a:pathLst>
            </a:custGeom>
            <a:solidFill>
              <a:srgbClr val="F2BD1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pic>
        <p:nvPicPr>
          <p:cNvPr id="218" name="Picture 29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65695" y="1894850"/>
            <a:ext cx="478302" cy="23210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219" name="Text Box 82"/>
          <p:cNvSpPr txBox="1">
            <a:spLocks noChangeArrowheads="1"/>
          </p:cNvSpPr>
          <p:nvPr/>
        </p:nvSpPr>
        <p:spPr bwMode="auto">
          <a:xfrm>
            <a:off x="823002" y="1417729"/>
            <a:ext cx="733662" cy="204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 eaLnBrk="0" hangingPunct="0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Terminal</a:t>
            </a:r>
            <a:endParaRPr lang="en-US" sz="11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4" name="Picture 372" descr="switch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45558" y="1887305"/>
            <a:ext cx="503237" cy="252412"/>
          </a:xfrm>
          <a:prstGeom prst="rect">
            <a:avLst/>
          </a:prstGeom>
          <a:noFill/>
        </p:spPr>
      </p:pic>
      <p:sp>
        <p:nvSpPr>
          <p:cNvPr id="242" name="Text Box 82"/>
          <p:cNvSpPr txBox="1">
            <a:spLocks noChangeArrowheads="1"/>
          </p:cNvSpPr>
          <p:nvPr/>
        </p:nvSpPr>
        <p:spPr bwMode="auto">
          <a:xfrm>
            <a:off x="6152533" y="1416924"/>
            <a:ext cx="408766" cy="204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 eaLnBrk="0" hangingPunct="0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Core</a:t>
            </a:r>
            <a:endParaRPr lang="en-US" sz="11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3" name="Text Box 82"/>
          <p:cNvSpPr txBox="1">
            <a:spLocks noChangeArrowheads="1"/>
          </p:cNvSpPr>
          <p:nvPr/>
        </p:nvSpPr>
        <p:spPr bwMode="auto">
          <a:xfrm>
            <a:off x="7663733" y="1416799"/>
            <a:ext cx="637996" cy="204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 eaLnBrk="0" hangingPunct="0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Service</a:t>
            </a:r>
            <a:endParaRPr lang="en-US" sz="11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83" name="Straight Connector 282"/>
          <p:cNvCxnSpPr/>
          <p:nvPr/>
        </p:nvCxnSpPr>
        <p:spPr bwMode="auto">
          <a:xfrm>
            <a:off x="1178359" y="3968865"/>
            <a:ext cx="0" cy="1215135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284" name="Straight Connector 283"/>
          <p:cNvCxnSpPr/>
          <p:nvPr/>
        </p:nvCxnSpPr>
        <p:spPr bwMode="auto">
          <a:xfrm>
            <a:off x="2853898" y="3968865"/>
            <a:ext cx="0" cy="1215135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285" name="Straight Connector 284"/>
          <p:cNvCxnSpPr/>
          <p:nvPr/>
        </p:nvCxnSpPr>
        <p:spPr bwMode="auto">
          <a:xfrm>
            <a:off x="6083904" y="3968865"/>
            <a:ext cx="0" cy="1215135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286" name="Straight Connector 285"/>
          <p:cNvCxnSpPr/>
          <p:nvPr/>
        </p:nvCxnSpPr>
        <p:spPr bwMode="auto">
          <a:xfrm>
            <a:off x="6653322" y="3968865"/>
            <a:ext cx="0" cy="1215135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287" name="Straight Connector 286"/>
          <p:cNvCxnSpPr/>
          <p:nvPr/>
        </p:nvCxnSpPr>
        <p:spPr bwMode="auto">
          <a:xfrm>
            <a:off x="8013047" y="3968865"/>
            <a:ext cx="0" cy="1215135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74" name="Straight Arrow Connector 73"/>
          <p:cNvCxnSpPr/>
          <p:nvPr/>
        </p:nvCxnSpPr>
        <p:spPr bwMode="auto">
          <a:xfrm flipH="1">
            <a:off x="1178359" y="4096975"/>
            <a:ext cx="1672118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288" name="Straight Arrow Connector 287"/>
          <p:cNvCxnSpPr/>
          <p:nvPr/>
        </p:nvCxnSpPr>
        <p:spPr bwMode="auto">
          <a:xfrm flipH="1">
            <a:off x="1178359" y="4158410"/>
            <a:ext cx="1672118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cxnSp>
        <p:nvCxnSpPr>
          <p:cNvPr id="289" name="Straight Arrow Connector 288"/>
          <p:cNvCxnSpPr/>
          <p:nvPr/>
        </p:nvCxnSpPr>
        <p:spPr bwMode="auto">
          <a:xfrm flipH="1">
            <a:off x="1171426" y="4283900"/>
            <a:ext cx="1672118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83" name="TextBox 82"/>
          <p:cNvSpPr txBox="1"/>
          <p:nvPr/>
        </p:nvSpPr>
        <p:spPr>
          <a:xfrm>
            <a:off x="1592683" y="3881411"/>
            <a:ext cx="8226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Scanning</a:t>
            </a:r>
            <a:endParaRPr lang="en-US" dirty="0">
              <a:latin typeface="+mn-lt"/>
            </a:endParaRPr>
          </a:p>
        </p:txBody>
      </p:sp>
      <p:sp>
        <p:nvSpPr>
          <p:cNvPr id="290" name="TextBox 289"/>
          <p:cNvSpPr txBox="1"/>
          <p:nvPr/>
        </p:nvSpPr>
        <p:spPr>
          <a:xfrm>
            <a:off x="1358379" y="4077511"/>
            <a:ext cx="14205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Network Selection</a:t>
            </a:r>
            <a:endParaRPr lang="en-US" dirty="0">
              <a:latin typeface="+mn-lt"/>
            </a:endParaRPr>
          </a:p>
        </p:txBody>
      </p:sp>
      <p:cxnSp>
        <p:nvCxnSpPr>
          <p:cNvPr id="291" name="Straight Arrow Connector 290"/>
          <p:cNvCxnSpPr/>
          <p:nvPr/>
        </p:nvCxnSpPr>
        <p:spPr bwMode="auto">
          <a:xfrm flipH="1">
            <a:off x="1187492" y="4373910"/>
            <a:ext cx="1672118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cxnSp>
        <p:nvCxnSpPr>
          <p:cNvPr id="292" name="Straight Arrow Connector 291"/>
          <p:cNvCxnSpPr/>
          <p:nvPr/>
        </p:nvCxnSpPr>
        <p:spPr bwMode="auto">
          <a:xfrm flipH="1">
            <a:off x="1178359" y="4489875"/>
            <a:ext cx="1672118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293" name="TextBox 292"/>
          <p:cNvSpPr txBox="1"/>
          <p:nvPr/>
        </p:nvSpPr>
        <p:spPr>
          <a:xfrm>
            <a:off x="1514969" y="4276786"/>
            <a:ext cx="9685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Association</a:t>
            </a:r>
            <a:endParaRPr lang="en-US" dirty="0">
              <a:latin typeface="+mn-lt"/>
            </a:endParaRPr>
          </a:p>
        </p:txBody>
      </p:sp>
      <p:cxnSp>
        <p:nvCxnSpPr>
          <p:cNvPr id="294" name="Straight Arrow Connector 293"/>
          <p:cNvCxnSpPr/>
          <p:nvPr/>
        </p:nvCxnSpPr>
        <p:spPr bwMode="auto">
          <a:xfrm flipH="1">
            <a:off x="1197301" y="4545925"/>
            <a:ext cx="4886603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sp>
        <p:nvSpPr>
          <p:cNvPr id="296" name="TextBox 295"/>
          <p:cNvSpPr txBox="1"/>
          <p:nvPr/>
        </p:nvSpPr>
        <p:spPr>
          <a:xfrm>
            <a:off x="2978559" y="4460836"/>
            <a:ext cx="11560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Authentication</a:t>
            </a:r>
            <a:endParaRPr lang="en-US" dirty="0">
              <a:latin typeface="+mn-lt"/>
            </a:endParaRPr>
          </a:p>
        </p:txBody>
      </p:sp>
      <p:cxnSp>
        <p:nvCxnSpPr>
          <p:cNvPr id="297" name="Straight Arrow Connector 296"/>
          <p:cNvCxnSpPr/>
          <p:nvPr/>
        </p:nvCxnSpPr>
        <p:spPr bwMode="auto">
          <a:xfrm flipH="1">
            <a:off x="1178359" y="4660370"/>
            <a:ext cx="4905546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300" name="Straight Arrow Connector 299"/>
          <p:cNvCxnSpPr/>
          <p:nvPr/>
        </p:nvCxnSpPr>
        <p:spPr bwMode="auto">
          <a:xfrm flipH="1">
            <a:off x="1178360" y="4747240"/>
            <a:ext cx="5486735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sp>
        <p:nvSpPr>
          <p:cNvPr id="302" name="TextBox 301"/>
          <p:cNvSpPr txBox="1"/>
          <p:nvPr/>
        </p:nvSpPr>
        <p:spPr>
          <a:xfrm>
            <a:off x="3504535" y="4657715"/>
            <a:ext cx="14542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Host Configuration</a:t>
            </a:r>
            <a:endParaRPr lang="en-US" dirty="0">
              <a:latin typeface="+mn-lt"/>
            </a:endParaRPr>
          </a:p>
        </p:txBody>
      </p:sp>
      <p:cxnSp>
        <p:nvCxnSpPr>
          <p:cNvPr id="303" name="Straight Arrow Connector 302"/>
          <p:cNvCxnSpPr/>
          <p:nvPr/>
        </p:nvCxnSpPr>
        <p:spPr bwMode="auto">
          <a:xfrm flipH="1">
            <a:off x="1178359" y="4859440"/>
            <a:ext cx="5486736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305" name="Straight Arrow Connector 304"/>
          <p:cNvCxnSpPr/>
          <p:nvPr/>
        </p:nvCxnSpPr>
        <p:spPr bwMode="auto">
          <a:xfrm flipH="1">
            <a:off x="1197302" y="4923495"/>
            <a:ext cx="6815745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cxnSp>
        <p:nvCxnSpPr>
          <p:cNvPr id="307" name="Straight Arrow Connector 306"/>
          <p:cNvCxnSpPr/>
          <p:nvPr/>
        </p:nvCxnSpPr>
        <p:spPr bwMode="auto">
          <a:xfrm flipH="1">
            <a:off x="1178359" y="5048985"/>
            <a:ext cx="6843067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309" name="TextBox 308"/>
          <p:cNvSpPr txBox="1"/>
          <p:nvPr/>
        </p:nvSpPr>
        <p:spPr>
          <a:xfrm>
            <a:off x="4745590" y="4843010"/>
            <a:ext cx="9332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Application</a:t>
            </a:r>
            <a:endParaRPr lang="en-US" dirty="0">
              <a:latin typeface="+mn-lt"/>
            </a:endParaRPr>
          </a:p>
        </p:txBody>
      </p:sp>
      <p:sp>
        <p:nvSpPr>
          <p:cNvPr id="313" name="TextBox 312"/>
          <p:cNvSpPr txBox="1"/>
          <p:nvPr/>
        </p:nvSpPr>
        <p:spPr>
          <a:xfrm>
            <a:off x="3762000" y="3654000"/>
            <a:ext cx="1685189" cy="491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latin typeface="+mn-lt"/>
              </a:rPr>
              <a:t>Control Plane</a:t>
            </a:r>
          </a:p>
        </p:txBody>
      </p:sp>
      <p:sp>
        <p:nvSpPr>
          <p:cNvPr id="11" name="Rounded Rectangle 10"/>
          <p:cNvSpPr/>
          <p:nvPr/>
        </p:nvSpPr>
        <p:spPr bwMode="auto">
          <a:xfrm>
            <a:off x="342000" y="3695581"/>
            <a:ext cx="8415000" cy="1668419"/>
          </a:xfrm>
          <a:prstGeom prst="roundRect">
            <a:avLst>
              <a:gd name="adj" fmla="val 13509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76" name="Rectangle 175"/>
          <p:cNvSpPr/>
          <p:nvPr/>
        </p:nvSpPr>
        <p:spPr bwMode="auto">
          <a:xfrm>
            <a:off x="251520" y="2484308"/>
            <a:ext cx="8640960" cy="101975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77" name="Rectangle 176"/>
          <p:cNvSpPr/>
          <p:nvPr/>
        </p:nvSpPr>
        <p:spPr bwMode="auto">
          <a:xfrm>
            <a:off x="6102719" y="2776180"/>
            <a:ext cx="585065" cy="5850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0" tIns="45720" rIns="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Core</a:t>
            </a:r>
          </a:p>
        </p:txBody>
      </p:sp>
      <p:sp>
        <p:nvSpPr>
          <p:cNvPr id="178" name="Rectangle 177"/>
          <p:cNvSpPr/>
          <p:nvPr/>
        </p:nvSpPr>
        <p:spPr bwMode="auto">
          <a:xfrm>
            <a:off x="7728894" y="2783383"/>
            <a:ext cx="585065" cy="5850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79" name="Oval 178"/>
          <p:cNvSpPr/>
          <p:nvPr/>
        </p:nvSpPr>
        <p:spPr bwMode="auto">
          <a:xfrm>
            <a:off x="5540257" y="2855849"/>
            <a:ext cx="152400" cy="152400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80" name="TextBox 179"/>
          <p:cNvSpPr txBox="1"/>
          <p:nvPr/>
        </p:nvSpPr>
        <p:spPr>
          <a:xfrm>
            <a:off x="5397382" y="2551049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latin typeface="Arial" pitchFamily="34" charset="0"/>
                <a:cs typeface="Arial" pitchFamily="34" charset="0"/>
              </a:rPr>
              <a:t>R2</a:t>
            </a:r>
            <a:endParaRPr lang="en-US" sz="18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81" name="Straight Connector 180"/>
          <p:cNvCxnSpPr/>
          <p:nvPr/>
        </p:nvCxnSpPr>
        <p:spPr bwMode="auto">
          <a:xfrm>
            <a:off x="1476664" y="2932049"/>
            <a:ext cx="4644063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182" name="Straight Connector 181"/>
          <p:cNvCxnSpPr/>
          <p:nvPr/>
        </p:nvCxnSpPr>
        <p:spPr bwMode="auto">
          <a:xfrm>
            <a:off x="1476664" y="3165980"/>
            <a:ext cx="967144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grpSp>
        <p:nvGrpSpPr>
          <p:cNvPr id="183" name="Group 95"/>
          <p:cNvGrpSpPr/>
          <p:nvPr/>
        </p:nvGrpSpPr>
        <p:grpSpPr>
          <a:xfrm>
            <a:off x="1693884" y="3091049"/>
            <a:ext cx="479618" cy="457200"/>
            <a:chOff x="1524000" y="2209800"/>
            <a:chExt cx="479618" cy="457200"/>
          </a:xfrm>
        </p:grpSpPr>
        <p:sp>
          <p:nvSpPr>
            <p:cNvPr id="184" name="Oval 183"/>
            <p:cNvSpPr/>
            <p:nvPr/>
          </p:nvSpPr>
          <p:spPr bwMode="auto">
            <a:xfrm>
              <a:off x="1676400" y="2209800"/>
              <a:ext cx="152400" cy="152400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185" name="TextBox 184"/>
            <p:cNvSpPr txBox="1"/>
            <p:nvPr/>
          </p:nvSpPr>
          <p:spPr>
            <a:xfrm>
              <a:off x="1524000" y="2297668"/>
              <a:ext cx="4796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dirty="0" smtClean="0">
                  <a:latin typeface="Arial" pitchFamily="34" charset="0"/>
                  <a:cs typeface="Arial" pitchFamily="34" charset="0"/>
                </a:rPr>
                <a:t>R1</a:t>
              </a:r>
              <a:endParaRPr lang="en-US" sz="1800" b="1" dirty="0"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186" name="Straight Connector 185"/>
          <p:cNvCxnSpPr/>
          <p:nvPr/>
        </p:nvCxnSpPr>
        <p:spPr bwMode="auto">
          <a:xfrm>
            <a:off x="4895956" y="3165980"/>
            <a:ext cx="1224771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187" name="Straight Connector 186"/>
          <p:cNvCxnSpPr>
            <a:stCxn id="177" idx="3"/>
            <a:endCxn id="178" idx="1"/>
          </p:cNvCxnSpPr>
          <p:nvPr/>
        </p:nvCxnSpPr>
        <p:spPr bwMode="auto">
          <a:xfrm>
            <a:off x="6687784" y="3068713"/>
            <a:ext cx="1041110" cy="7203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grpSp>
        <p:nvGrpSpPr>
          <p:cNvPr id="217" name="Group 95"/>
          <p:cNvGrpSpPr/>
          <p:nvPr/>
        </p:nvGrpSpPr>
        <p:grpSpPr>
          <a:xfrm>
            <a:off x="5382000" y="3075696"/>
            <a:ext cx="479618" cy="457200"/>
            <a:chOff x="1524000" y="2209800"/>
            <a:chExt cx="479618" cy="457200"/>
          </a:xfrm>
        </p:grpSpPr>
        <p:sp>
          <p:nvSpPr>
            <p:cNvPr id="222" name="Oval 221"/>
            <p:cNvSpPr/>
            <p:nvPr/>
          </p:nvSpPr>
          <p:spPr bwMode="auto">
            <a:xfrm>
              <a:off x="1676400" y="2209800"/>
              <a:ext cx="152400" cy="152400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223" name="TextBox 222"/>
            <p:cNvSpPr txBox="1"/>
            <p:nvPr/>
          </p:nvSpPr>
          <p:spPr>
            <a:xfrm>
              <a:off x="1524000" y="2297668"/>
              <a:ext cx="4796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dirty="0" smtClean="0">
                  <a:latin typeface="Arial" pitchFamily="34" charset="0"/>
                  <a:cs typeface="Arial" pitchFamily="34" charset="0"/>
                </a:rPr>
                <a:t>R3</a:t>
              </a:r>
              <a:endParaRPr lang="en-US" sz="1800" b="1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24" name="TextBox 223"/>
          <p:cNvSpPr txBox="1"/>
          <p:nvPr/>
        </p:nvSpPr>
        <p:spPr>
          <a:xfrm>
            <a:off x="216991" y="2439000"/>
            <a:ext cx="26900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latin typeface="+mn-lt"/>
              </a:rPr>
              <a:t>OmniRAN Architecture</a:t>
            </a:r>
          </a:p>
        </p:txBody>
      </p:sp>
      <p:sp>
        <p:nvSpPr>
          <p:cNvPr id="225" name="Rectangle 224"/>
          <p:cNvSpPr/>
          <p:nvPr/>
        </p:nvSpPr>
        <p:spPr bwMode="auto">
          <a:xfrm>
            <a:off x="2232000" y="2786352"/>
            <a:ext cx="2880000" cy="57430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Access Network</a:t>
            </a:r>
          </a:p>
        </p:txBody>
      </p:sp>
      <p:cxnSp>
        <p:nvCxnSpPr>
          <p:cNvPr id="226" name="Straight Connector 225"/>
          <p:cNvCxnSpPr/>
          <p:nvPr/>
        </p:nvCxnSpPr>
        <p:spPr bwMode="auto">
          <a:xfrm>
            <a:off x="2232000" y="2929834"/>
            <a:ext cx="2880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ffectLst/>
        </p:spPr>
      </p:cxnSp>
      <p:sp>
        <p:nvSpPr>
          <p:cNvPr id="227" name="Rectangle 226"/>
          <p:cNvSpPr/>
          <p:nvPr/>
        </p:nvSpPr>
        <p:spPr bwMode="auto">
          <a:xfrm>
            <a:off x="837000" y="2783164"/>
            <a:ext cx="765000" cy="5850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0" tIns="45720" rIns="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Terminal</a:t>
            </a:r>
          </a:p>
        </p:txBody>
      </p:sp>
      <p:sp>
        <p:nvSpPr>
          <p:cNvPr id="228" name="Content Placeholder 39"/>
          <p:cNvSpPr txBox="1">
            <a:spLocks/>
          </p:cNvSpPr>
          <p:nvPr/>
        </p:nvSpPr>
        <p:spPr>
          <a:xfrm>
            <a:off x="457200" y="5499000"/>
            <a:ext cx="8229600" cy="900000"/>
          </a:xfrm>
          <a:prstGeom prst="rect">
            <a:avLst/>
          </a:prstGeom>
        </p:spPr>
        <p:txBody>
          <a:bodyPr>
            <a:normAutofit fontScale="62500" lnSpcReduction="20000"/>
          </a:bodyPr>
          <a:lstStyle/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Access networks are dynamically controlled Layer 2 network </a:t>
            </a:r>
            <a:r>
              <a:rPr lang="en-US" sz="3200" kern="0" dirty="0" smtClean="0">
                <a:latin typeface="+mn-lt"/>
                <a:ea typeface="ＭＳ Ｐゴシック" charset="-128"/>
                <a:cs typeface="ＭＳ Ｐゴシック" charset="-128"/>
              </a:rPr>
              <a:t>infrastructures.</a:t>
            </a: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r>
              <a:rPr lang="en-US" sz="3200" kern="0" dirty="0" smtClean="0">
                <a:latin typeface="+mn-lt"/>
                <a:ea typeface="ＭＳ Ｐゴシック" charset="-128"/>
                <a:cs typeface="ＭＳ Ｐゴシック" charset="-128"/>
              </a:rPr>
              <a:t>IEEE </a:t>
            </a:r>
            <a:r>
              <a:rPr lang="en-US" sz="3200" kern="0" dirty="0" smtClean="0">
                <a:latin typeface="+mn-lt"/>
                <a:ea typeface="ＭＳ Ｐゴシック" charset="-128"/>
                <a:cs typeface="ＭＳ Ｐゴシック" charset="-128"/>
              </a:rPr>
              <a:t>802 </a:t>
            </a:r>
            <a:r>
              <a:rPr lang="en-US" sz="3200" kern="0" dirty="0" smtClean="0">
                <a:latin typeface="+mn-lt"/>
                <a:ea typeface="ＭＳ Ｐゴシック" charset="-128"/>
                <a:cs typeface="ＭＳ Ｐゴシック" charset="-128"/>
              </a:rPr>
              <a:t>deals with control functions in the PHY and DL layers.</a:t>
            </a:r>
            <a:endParaRPr lang="en-US" sz="3200" kern="0" dirty="0" smtClean="0">
              <a:latin typeface="+mn-lt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79050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TextBox 202"/>
          <p:cNvSpPr txBox="1"/>
          <p:nvPr/>
        </p:nvSpPr>
        <p:spPr>
          <a:xfrm>
            <a:off x="259609" y="2124000"/>
            <a:ext cx="3727391" cy="2852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txBody>
          <a:bodyPr wrap="square" lIns="72000" tIns="0" rIns="0" bIns="0" rtlCol="0" anchor="ctr" anchorCtr="0">
            <a:noAutofit/>
          </a:bodyPr>
          <a:lstStyle/>
          <a:p>
            <a:r>
              <a:rPr lang="en-US" dirty="0" smtClean="0">
                <a:latin typeface="+mn-lt"/>
              </a:rPr>
              <a:t>Network Selection</a:t>
            </a:r>
            <a:endParaRPr lang="en-US" dirty="0">
              <a:latin typeface="+mn-lt"/>
            </a:endParaRPr>
          </a:p>
        </p:txBody>
      </p:sp>
      <p:sp>
        <p:nvSpPr>
          <p:cNvPr id="238" name="TextBox 237"/>
          <p:cNvSpPr txBox="1"/>
          <p:nvPr/>
        </p:nvSpPr>
        <p:spPr>
          <a:xfrm>
            <a:off x="256170" y="5859000"/>
            <a:ext cx="5630655" cy="21625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txBody>
          <a:bodyPr wrap="square" lIns="72000" tIns="0" rIns="0" bIns="0" rtlCol="0" anchor="ctr" anchorCtr="0">
            <a:noAutofit/>
          </a:bodyPr>
          <a:lstStyle/>
          <a:p>
            <a:r>
              <a:rPr lang="en-US" dirty="0" smtClean="0">
                <a:latin typeface="+mn-lt"/>
              </a:rPr>
              <a:t>Accounting</a:t>
            </a:r>
            <a:endParaRPr lang="en-US" dirty="0">
              <a:latin typeface="+mn-lt"/>
            </a:endParaRPr>
          </a:p>
        </p:txBody>
      </p:sp>
      <p:sp>
        <p:nvSpPr>
          <p:cNvPr id="241" name="TextBox 240"/>
          <p:cNvSpPr txBox="1"/>
          <p:nvPr/>
        </p:nvSpPr>
        <p:spPr>
          <a:xfrm>
            <a:off x="258423" y="5563050"/>
            <a:ext cx="3727391" cy="26348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txBody>
          <a:bodyPr wrap="square" lIns="72000" tIns="0" rIns="0" bIns="0" rtlCol="0" anchor="ctr" anchorCtr="0">
            <a:noAutofit/>
          </a:bodyPr>
          <a:lstStyle/>
          <a:p>
            <a:r>
              <a:rPr lang="en-US" dirty="0" smtClean="0">
                <a:latin typeface="+mn-lt"/>
              </a:rPr>
              <a:t>Disassociation</a:t>
            </a:r>
            <a:endParaRPr lang="en-US" dirty="0">
              <a:latin typeface="+mn-lt"/>
            </a:endParaRPr>
          </a:p>
        </p:txBody>
      </p:sp>
      <p:sp>
        <p:nvSpPr>
          <p:cNvPr id="242" name="TextBox 241"/>
          <p:cNvSpPr txBox="1"/>
          <p:nvPr/>
        </p:nvSpPr>
        <p:spPr>
          <a:xfrm>
            <a:off x="250679" y="3908813"/>
            <a:ext cx="6564503" cy="37448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txBody>
          <a:bodyPr wrap="square" lIns="72000" tIns="0" rIns="0" bIns="0" rtlCol="0" anchor="ctr" anchorCtr="0">
            <a:noAutofit/>
          </a:bodyPr>
          <a:lstStyle/>
          <a:p>
            <a:r>
              <a:rPr lang="en-US" dirty="0" smtClean="0">
                <a:latin typeface="+mn-lt"/>
              </a:rPr>
              <a:t>Host Configuration</a:t>
            </a:r>
            <a:endParaRPr lang="en-US" dirty="0">
              <a:latin typeface="+mn-lt"/>
            </a:endParaRPr>
          </a:p>
        </p:txBody>
      </p:sp>
      <p:sp>
        <p:nvSpPr>
          <p:cNvPr id="240" name="TextBox 239"/>
          <p:cNvSpPr txBox="1"/>
          <p:nvPr/>
        </p:nvSpPr>
        <p:spPr>
          <a:xfrm>
            <a:off x="261192" y="4959000"/>
            <a:ext cx="7910808" cy="2818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txBody>
          <a:bodyPr wrap="square" lIns="72000" tIns="0" rIns="0" bIns="0" rtlCol="0" anchor="ctr" anchorCtr="0">
            <a:noAutofit/>
          </a:bodyPr>
          <a:lstStyle/>
          <a:p>
            <a:r>
              <a:rPr lang="en-US" dirty="0" smtClean="0">
                <a:latin typeface="+mn-lt"/>
              </a:rPr>
              <a:t>Application</a:t>
            </a:r>
            <a:endParaRPr lang="en-US" dirty="0">
              <a:latin typeface="+mn-lt"/>
            </a:endParaRPr>
          </a:p>
        </p:txBody>
      </p:sp>
      <p:sp>
        <p:nvSpPr>
          <p:cNvPr id="239" name="TextBox 238"/>
          <p:cNvSpPr txBox="1"/>
          <p:nvPr/>
        </p:nvSpPr>
        <p:spPr>
          <a:xfrm>
            <a:off x="247933" y="4686906"/>
            <a:ext cx="5630655" cy="22709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txBody>
          <a:bodyPr wrap="square" lIns="72000" tIns="0" rIns="0" bIns="0" rtlCol="0" anchor="ctr" anchorCtr="0">
            <a:noAutofit/>
          </a:bodyPr>
          <a:lstStyle/>
          <a:p>
            <a:r>
              <a:rPr lang="en-US" dirty="0" smtClean="0">
                <a:latin typeface="+mn-lt"/>
              </a:rPr>
              <a:t>Policy Control</a:t>
            </a:r>
            <a:endParaRPr lang="en-US" dirty="0">
              <a:latin typeface="+mn-lt"/>
            </a:endParaRPr>
          </a:p>
        </p:txBody>
      </p:sp>
      <p:sp>
        <p:nvSpPr>
          <p:cNvPr id="237" name="TextBox 236"/>
          <p:cNvSpPr txBox="1"/>
          <p:nvPr/>
        </p:nvSpPr>
        <p:spPr>
          <a:xfrm>
            <a:off x="257413" y="4348467"/>
            <a:ext cx="7910808" cy="2925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txBody>
          <a:bodyPr wrap="square" lIns="72000" tIns="0" rIns="0" bIns="0" rtlCol="0" anchor="ctr" anchorCtr="0">
            <a:noAutofit/>
          </a:bodyPr>
          <a:lstStyle/>
          <a:p>
            <a:r>
              <a:rPr lang="en-US" dirty="0" smtClean="0">
                <a:latin typeface="+mn-lt"/>
              </a:rPr>
              <a:t>Application</a:t>
            </a:r>
            <a:endParaRPr lang="en-US" dirty="0">
              <a:latin typeface="+mn-lt"/>
            </a:endParaRPr>
          </a:p>
        </p:txBody>
      </p:sp>
      <p:sp>
        <p:nvSpPr>
          <p:cNvPr id="236" name="TextBox 235"/>
          <p:cNvSpPr txBox="1"/>
          <p:nvPr/>
        </p:nvSpPr>
        <p:spPr>
          <a:xfrm>
            <a:off x="252000" y="5299951"/>
            <a:ext cx="6564503" cy="21522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txBody>
          <a:bodyPr wrap="square" lIns="72000" tIns="0" rIns="0" bIns="0" rtlCol="0" anchor="ctr" anchorCtr="0">
            <a:noAutofit/>
          </a:bodyPr>
          <a:lstStyle/>
          <a:p>
            <a:r>
              <a:rPr lang="en-US" dirty="0" smtClean="0">
                <a:latin typeface="+mn-lt"/>
              </a:rPr>
              <a:t>Host </a:t>
            </a:r>
            <a:r>
              <a:rPr lang="en-US" dirty="0" err="1">
                <a:latin typeface="+mn-lt"/>
              </a:rPr>
              <a:t>C</a:t>
            </a:r>
            <a:r>
              <a:rPr lang="en-US" dirty="0" err="1" smtClean="0">
                <a:latin typeface="+mn-lt"/>
              </a:rPr>
              <a:t>onfig</a:t>
            </a:r>
            <a:r>
              <a:rPr lang="en-US" dirty="0" smtClean="0">
                <a:latin typeface="+mn-lt"/>
              </a:rPr>
              <a:t> Release</a:t>
            </a:r>
            <a:endParaRPr lang="en-US" dirty="0">
              <a:latin typeface="+mn-lt"/>
            </a:endParaRPr>
          </a:p>
        </p:txBody>
      </p:sp>
      <p:sp>
        <p:nvSpPr>
          <p:cNvPr id="235" name="TextBox 234"/>
          <p:cNvSpPr txBox="1"/>
          <p:nvPr/>
        </p:nvSpPr>
        <p:spPr>
          <a:xfrm>
            <a:off x="247933" y="3624187"/>
            <a:ext cx="5630655" cy="21625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txBody>
          <a:bodyPr wrap="square" lIns="72000" tIns="0" rIns="0" bIns="0" rtlCol="0" anchor="ctr" anchorCtr="0">
            <a:noAutofit/>
          </a:bodyPr>
          <a:lstStyle/>
          <a:p>
            <a:r>
              <a:rPr lang="en-US" dirty="0" smtClean="0">
                <a:latin typeface="+mn-lt"/>
              </a:rPr>
              <a:t>Accounting</a:t>
            </a:r>
            <a:endParaRPr lang="en-US" dirty="0">
              <a:latin typeface="+mn-lt"/>
            </a:endParaRPr>
          </a:p>
        </p:txBody>
      </p:sp>
      <p:sp>
        <p:nvSpPr>
          <p:cNvPr id="232" name="TextBox 231"/>
          <p:cNvSpPr txBox="1"/>
          <p:nvPr/>
        </p:nvSpPr>
        <p:spPr>
          <a:xfrm>
            <a:off x="255830" y="2868157"/>
            <a:ext cx="3727391" cy="6855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txBody>
          <a:bodyPr wrap="square" lIns="72000" tIns="0" rIns="0" bIns="0" rtlCol="0" anchor="ctr" anchorCtr="0">
            <a:noAutofit/>
          </a:bodyPr>
          <a:lstStyle/>
          <a:p>
            <a:r>
              <a:rPr lang="en-US" dirty="0" smtClean="0">
                <a:latin typeface="+mn-lt"/>
              </a:rPr>
              <a:t>Authentication</a:t>
            </a:r>
          </a:p>
          <a:p>
            <a:r>
              <a:rPr lang="en-US" dirty="0" smtClean="0">
                <a:latin typeface="+mn-lt"/>
              </a:rPr>
              <a:t>Authorization</a:t>
            </a:r>
            <a:endParaRPr lang="en-US" dirty="0">
              <a:latin typeface="+mn-lt"/>
            </a:endParaRPr>
          </a:p>
        </p:txBody>
      </p:sp>
      <p:sp>
        <p:nvSpPr>
          <p:cNvPr id="231" name="TextBox 230"/>
          <p:cNvSpPr txBox="1"/>
          <p:nvPr/>
        </p:nvSpPr>
        <p:spPr>
          <a:xfrm>
            <a:off x="258283" y="2463157"/>
            <a:ext cx="3727391" cy="33584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txBody>
          <a:bodyPr wrap="square" lIns="72000" tIns="0" rIns="0" bIns="0" rtlCol="0" anchor="ctr" anchorCtr="0">
            <a:noAutofit/>
          </a:bodyPr>
          <a:lstStyle/>
          <a:p>
            <a:r>
              <a:rPr lang="en-US" dirty="0" smtClean="0">
                <a:latin typeface="+mn-lt"/>
              </a:rPr>
              <a:t>Association</a:t>
            </a:r>
            <a:endParaRPr lang="en-US" dirty="0"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5360" y="1678675"/>
            <a:ext cx="3734294" cy="3893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txBody>
          <a:bodyPr wrap="square" lIns="72000" tIns="0" rIns="0" bIns="0" rtlCol="0" anchor="ctr" anchorCtr="0">
            <a:noAutofit/>
          </a:bodyPr>
          <a:lstStyle/>
          <a:p>
            <a:r>
              <a:rPr lang="en-US" dirty="0" smtClean="0">
                <a:latin typeface="+mn-lt"/>
              </a:rPr>
              <a:t>Scanning</a:t>
            </a:r>
            <a:endParaRPr lang="en-US" dirty="0">
              <a:latin typeface="+mn-lt"/>
            </a:endParaRPr>
          </a:p>
        </p:txBody>
      </p:sp>
      <p:sp>
        <p:nvSpPr>
          <p:cNvPr id="171" name="Rectangle 170"/>
          <p:cNvSpPr/>
          <p:nvPr/>
        </p:nvSpPr>
        <p:spPr bwMode="auto">
          <a:xfrm>
            <a:off x="2277000" y="1674000"/>
            <a:ext cx="1710000" cy="405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72" name="Rectangle 171"/>
          <p:cNvSpPr/>
          <p:nvPr/>
        </p:nvSpPr>
        <p:spPr bwMode="auto">
          <a:xfrm>
            <a:off x="2277000" y="2484000"/>
            <a:ext cx="1710000" cy="315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73" name="Rectangle 172"/>
          <p:cNvSpPr/>
          <p:nvPr/>
        </p:nvSpPr>
        <p:spPr bwMode="auto">
          <a:xfrm>
            <a:off x="2277000" y="2889000"/>
            <a:ext cx="1710000" cy="675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74" name="Rectangle 173"/>
          <p:cNvSpPr/>
          <p:nvPr/>
        </p:nvSpPr>
        <p:spPr bwMode="auto">
          <a:xfrm>
            <a:off x="2277000" y="5544000"/>
            <a:ext cx="1710000" cy="270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75" name="Rectangle 174"/>
          <p:cNvSpPr/>
          <p:nvPr/>
        </p:nvSpPr>
        <p:spPr bwMode="auto">
          <a:xfrm>
            <a:off x="3987000" y="3609001"/>
            <a:ext cx="2202347" cy="22499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76" name="Rectangle 175"/>
          <p:cNvSpPr/>
          <p:nvPr/>
        </p:nvSpPr>
        <p:spPr bwMode="auto">
          <a:xfrm>
            <a:off x="3987000" y="4689000"/>
            <a:ext cx="2202347" cy="225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77" name="Rectangle 176"/>
          <p:cNvSpPr/>
          <p:nvPr/>
        </p:nvSpPr>
        <p:spPr bwMode="auto">
          <a:xfrm>
            <a:off x="3987000" y="5859000"/>
            <a:ext cx="2202347" cy="22499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78" name="Rectangle 177"/>
          <p:cNvSpPr/>
          <p:nvPr/>
        </p:nvSpPr>
        <p:spPr bwMode="auto">
          <a:xfrm>
            <a:off x="2277000" y="3924000"/>
            <a:ext cx="4545000" cy="360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79" name="Rectangle 178"/>
          <p:cNvSpPr/>
          <p:nvPr/>
        </p:nvSpPr>
        <p:spPr bwMode="auto">
          <a:xfrm>
            <a:off x="2277000" y="4329000"/>
            <a:ext cx="5895000" cy="315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80" name="Rectangle 179"/>
          <p:cNvSpPr/>
          <p:nvPr/>
        </p:nvSpPr>
        <p:spPr bwMode="auto">
          <a:xfrm>
            <a:off x="2277000" y="4959000"/>
            <a:ext cx="5895000" cy="270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81" name="Rectangle 180"/>
          <p:cNvSpPr/>
          <p:nvPr/>
        </p:nvSpPr>
        <p:spPr bwMode="auto">
          <a:xfrm>
            <a:off x="2277000" y="5319000"/>
            <a:ext cx="4545000" cy="180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70" name="Rectangle 169"/>
          <p:cNvSpPr/>
          <p:nvPr/>
        </p:nvSpPr>
        <p:spPr bwMode="auto">
          <a:xfrm>
            <a:off x="2277000" y="2124000"/>
            <a:ext cx="1710000" cy="31396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234" name="Rectangle 233"/>
          <p:cNvSpPr/>
          <p:nvPr/>
        </p:nvSpPr>
        <p:spPr bwMode="auto">
          <a:xfrm>
            <a:off x="3999098" y="2125031"/>
            <a:ext cx="1472902" cy="31396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233" name="Rectangle 232"/>
          <p:cNvSpPr/>
          <p:nvPr/>
        </p:nvSpPr>
        <p:spPr bwMode="auto">
          <a:xfrm>
            <a:off x="3989653" y="3079048"/>
            <a:ext cx="2202347" cy="45564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 Network Control Plane Functions</a:t>
            </a:r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2277000" y="1603521"/>
            <a:ext cx="0" cy="4480479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6" name="Straight Connector 5"/>
          <p:cNvCxnSpPr/>
          <p:nvPr/>
        </p:nvCxnSpPr>
        <p:spPr bwMode="auto">
          <a:xfrm>
            <a:off x="3987000" y="1603521"/>
            <a:ext cx="0" cy="4480479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7" name="Straight Connector 6"/>
          <p:cNvCxnSpPr/>
          <p:nvPr/>
        </p:nvCxnSpPr>
        <p:spPr bwMode="auto">
          <a:xfrm>
            <a:off x="6186838" y="1603521"/>
            <a:ext cx="0" cy="4480479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8" name="Straight Connector 7"/>
          <p:cNvCxnSpPr/>
          <p:nvPr/>
        </p:nvCxnSpPr>
        <p:spPr bwMode="auto">
          <a:xfrm>
            <a:off x="6821818" y="1603521"/>
            <a:ext cx="0" cy="4480479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9" name="Straight Connector 8"/>
          <p:cNvCxnSpPr/>
          <p:nvPr/>
        </p:nvCxnSpPr>
        <p:spPr bwMode="auto">
          <a:xfrm>
            <a:off x="8172000" y="1603521"/>
            <a:ext cx="0" cy="4480479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10" name="Straight Arrow Connector 9"/>
          <p:cNvCxnSpPr/>
          <p:nvPr/>
        </p:nvCxnSpPr>
        <p:spPr bwMode="auto">
          <a:xfrm flipH="1">
            <a:off x="2277001" y="1692516"/>
            <a:ext cx="1709166" cy="4614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 flipH="1" flipV="1">
            <a:off x="2283431" y="2920891"/>
            <a:ext cx="1710000" cy="33674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cxnSp>
        <p:nvCxnSpPr>
          <p:cNvPr id="12" name="Straight Arrow Connector 11"/>
          <p:cNvCxnSpPr/>
          <p:nvPr/>
        </p:nvCxnSpPr>
        <p:spPr bwMode="auto">
          <a:xfrm flipH="1">
            <a:off x="2276584" y="3009438"/>
            <a:ext cx="1702932" cy="17637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 flipH="1" flipV="1">
            <a:off x="2276584" y="3336172"/>
            <a:ext cx="1716848" cy="3326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 flipH="1">
            <a:off x="2276584" y="3238753"/>
            <a:ext cx="1712742" cy="5241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18" name="Straight Arrow Connector 17"/>
          <p:cNvCxnSpPr/>
          <p:nvPr/>
        </p:nvCxnSpPr>
        <p:spPr bwMode="auto">
          <a:xfrm flipH="1" flipV="1">
            <a:off x="3985947" y="3131774"/>
            <a:ext cx="2206053" cy="2722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cxnSp>
        <p:nvCxnSpPr>
          <p:cNvPr id="20" name="Straight Arrow Connector 19"/>
          <p:cNvCxnSpPr/>
          <p:nvPr/>
        </p:nvCxnSpPr>
        <p:spPr bwMode="auto">
          <a:xfrm flipH="1">
            <a:off x="3979516" y="3204000"/>
            <a:ext cx="2212484" cy="34753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21" name="Straight Arrow Connector 20"/>
          <p:cNvCxnSpPr/>
          <p:nvPr/>
        </p:nvCxnSpPr>
        <p:spPr bwMode="auto">
          <a:xfrm flipH="1" flipV="1">
            <a:off x="2283430" y="3955649"/>
            <a:ext cx="4538389" cy="1920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cxnSp>
        <p:nvCxnSpPr>
          <p:cNvPr id="23" name="Straight Arrow Connector 22"/>
          <p:cNvCxnSpPr/>
          <p:nvPr/>
        </p:nvCxnSpPr>
        <p:spPr bwMode="auto">
          <a:xfrm flipH="1">
            <a:off x="2270152" y="4023778"/>
            <a:ext cx="4551848" cy="31563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24" name="Straight Arrow Connector 23"/>
          <p:cNvCxnSpPr/>
          <p:nvPr/>
        </p:nvCxnSpPr>
        <p:spPr bwMode="auto">
          <a:xfrm flipH="1" flipV="1">
            <a:off x="2277001" y="4419321"/>
            <a:ext cx="5892347" cy="450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cxnSp>
        <p:nvCxnSpPr>
          <p:cNvPr id="25" name="Straight Arrow Connector 24"/>
          <p:cNvCxnSpPr/>
          <p:nvPr/>
        </p:nvCxnSpPr>
        <p:spPr bwMode="auto">
          <a:xfrm flipH="1">
            <a:off x="2270152" y="4509321"/>
            <a:ext cx="5899196" cy="6650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pic>
        <p:nvPicPr>
          <p:cNvPr id="28" name="Picture 23" descr="x_big_image2"/>
          <p:cNvPicPr>
            <a:picLocks noChangeAspect="1" noChangeArrowheads="1"/>
          </p:cNvPicPr>
          <p:nvPr/>
        </p:nvPicPr>
        <p:blipFill>
          <a:blip r:embed="rId2">
            <a:lum bright="10000" contrast="40000"/>
          </a:blip>
          <a:srcRect/>
          <a:stretch>
            <a:fillRect/>
          </a:stretch>
        </p:blipFill>
        <p:spPr bwMode="auto">
          <a:xfrm>
            <a:off x="1968928" y="974150"/>
            <a:ext cx="548641" cy="584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9" name="Group 25"/>
          <p:cNvGrpSpPr>
            <a:grpSpLocks noChangeAspect="1"/>
          </p:cNvGrpSpPr>
          <p:nvPr/>
        </p:nvGrpSpPr>
        <p:grpSpPr bwMode="auto">
          <a:xfrm flipH="1">
            <a:off x="3606271" y="909000"/>
            <a:ext cx="498811" cy="600487"/>
            <a:chOff x="5" y="2480"/>
            <a:chExt cx="237" cy="430"/>
          </a:xfrm>
        </p:grpSpPr>
        <p:grpSp>
          <p:nvGrpSpPr>
            <p:cNvPr id="30" name="Group 26"/>
            <p:cNvGrpSpPr>
              <a:grpSpLocks noChangeAspect="1"/>
            </p:cNvGrpSpPr>
            <p:nvPr/>
          </p:nvGrpSpPr>
          <p:grpSpPr bwMode="auto">
            <a:xfrm>
              <a:off x="5" y="2521"/>
              <a:ext cx="145" cy="389"/>
              <a:chOff x="5" y="2521"/>
              <a:chExt cx="145" cy="389"/>
            </a:xfrm>
          </p:grpSpPr>
          <p:grpSp>
            <p:nvGrpSpPr>
              <p:cNvPr id="34" name="Group 27"/>
              <p:cNvGrpSpPr>
                <a:grpSpLocks noChangeAspect="1"/>
              </p:cNvGrpSpPr>
              <p:nvPr/>
            </p:nvGrpSpPr>
            <p:grpSpPr bwMode="auto">
              <a:xfrm>
                <a:off x="7" y="2654"/>
                <a:ext cx="143" cy="256"/>
                <a:chOff x="7" y="2654"/>
                <a:chExt cx="143" cy="256"/>
              </a:xfrm>
            </p:grpSpPr>
            <p:grpSp>
              <p:nvGrpSpPr>
                <p:cNvPr id="42" name="Group 28"/>
                <p:cNvGrpSpPr>
                  <a:grpSpLocks noChangeAspect="1"/>
                </p:cNvGrpSpPr>
                <p:nvPr/>
              </p:nvGrpSpPr>
              <p:grpSpPr bwMode="auto">
                <a:xfrm>
                  <a:off x="7" y="2661"/>
                  <a:ext cx="93" cy="247"/>
                  <a:chOff x="7" y="2661"/>
                  <a:chExt cx="93" cy="247"/>
                </a:xfrm>
              </p:grpSpPr>
              <p:sp>
                <p:nvSpPr>
                  <p:cNvPr id="50" name="Line 29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44" y="2661"/>
                    <a:ext cx="33" cy="1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51" name="Line 30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34" y="2664"/>
                    <a:ext cx="42" cy="51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52" name="Line 31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3" y="2716"/>
                    <a:ext cx="57" cy="110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53" name="Line 32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7" y="2824"/>
                    <a:ext cx="83" cy="84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54" name="Line 33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9" y="2824"/>
                    <a:ext cx="81" cy="84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55" name="Line 34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17" y="2716"/>
                    <a:ext cx="64" cy="108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56" name="Line 35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44" y="2661"/>
                    <a:ext cx="39" cy="58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</p:grpSp>
            <p:sp>
              <p:nvSpPr>
                <p:cNvPr id="43" name="Line 36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97" y="2808"/>
                  <a:ext cx="34" cy="102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44" name="Line 37"/>
                <p:cNvSpPr>
                  <a:spLocks noChangeAspect="1" noChangeShapeType="1"/>
                </p:cNvSpPr>
                <p:nvPr/>
              </p:nvSpPr>
              <p:spPr bwMode="auto">
                <a:xfrm>
                  <a:off x="84" y="2718"/>
                  <a:ext cx="48" cy="91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45" name="Line 38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84" y="2655"/>
                  <a:ext cx="12" cy="63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46" name="Line 39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78" y="2654"/>
                  <a:ext cx="20" cy="9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47" name="Line 40"/>
                <p:cNvSpPr>
                  <a:spLocks noChangeAspect="1" noChangeShapeType="1"/>
                </p:cNvSpPr>
                <p:nvPr/>
              </p:nvSpPr>
              <p:spPr bwMode="auto">
                <a:xfrm>
                  <a:off x="79" y="2663"/>
                  <a:ext cx="30" cy="4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48" name="Line 41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93" y="2708"/>
                  <a:ext cx="13" cy="117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49" name="Line 42"/>
                <p:cNvSpPr>
                  <a:spLocks noChangeAspect="1" noChangeShapeType="1"/>
                </p:cNvSpPr>
                <p:nvPr/>
              </p:nvSpPr>
              <p:spPr bwMode="auto">
                <a:xfrm>
                  <a:off x="93" y="2824"/>
                  <a:ext cx="57" cy="54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grpSp>
            <p:nvGrpSpPr>
              <p:cNvPr id="35" name="Group 43"/>
              <p:cNvGrpSpPr>
                <a:grpSpLocks noChangeAspect="1"/>
              </p:cNvGrpSpPr>
              <p:nvPr/>
            </p:nvGrpSpPr>
            <p:grpSpPr bwMode="auto">
              <a:xfrm>
                <a:off x="5" y="2533"/>
                <a:ext cx="141" cy="374"/>
                <a:chOff x="5" y="2533"/>
                <a:chExt cx="141" cy="374"/>
              </a:xfrm>
            </p:grpSpPr>
            <p:sp>
              <p:nvSpPr>
                <p:cNvPr id="37" name="Line 44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5" y="2533"/>
                  <a:ext cx="55" cy="37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8" name="Line 45"/>
                <p:cNvSpPr>
                  <a:spLocks noChangeAspect="1" noChangeShapeType="1"/>
                </p:cNvSpPr>
                <p:nvPr/>
              </p:nvSpPr>
              <p:spPr bwMode="auto">
                <a:xfrm>
                  <a:off x="62" y="2544"/>
                  <a:ext cx="35" cy="363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9" name="Line 46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98" y="2876"/>
                  <a:ext cx="48" cy="3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40" name="Line 47"/>
                <p:cNvSpPr>
                  <a:spLocks noChangeAspect="1" noChangeShapeType="1"/>
                </p:cNvSpPr>
                <p:nvPr/>
              </p:nvSpPr>
              <p:spPr bwMode="auto">
                <a:xfrm>
                  <a:off x="69" y="2541"/>
                  <a:ext cx="77" cy="337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41" name="Line 48"/>
                <p:cNvSpPr>
                  <a:spLocks noChangeAspect="1" noChangeShapeType="1"/>
                </p:cNvSpPr>
                <p:nvPr/>
              </p:nvSpPr>
              <p:spPr bwMode="auto">
                <a:xfrm>
                  <a:off x="7" y="2904"/>
                  <a:ext cx="93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sp>
            <p:nvSpPr>
              <p:cNvPr id="36" name="Oval 49"/>
              <p:cNvSpPr>
                <a:spLocks noChangeAspect="1" noChangeArrowheads="1"/>
              </p:cNvSpPr>
              <p:nvPr/>
            </p:nvSpPr>
            <p:spPr bwMode="auto">
              <a:xfrm>
                <a:off x="48" y="2521"/>
                <a:ext cx="39" cy="45"/>
              </a:xfrm>
              <a:prstGeom prst="ellipse">
                <a:avLst/>
              </a:prstGeom>
              <a:solidFill>
                <a:srgbClr val="FFFF00">
                  <a:alpha val="50000"/>
                </a:srgbClr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31" name="Arc 50"/>
            <p:cNvSpPr>
              <a:spLocks noChangeAspect="1"/>
            </p:cNvSpPr>
            <p:nvPr/>
          </p:nvSpPr>
          <p:spPr bwMode="auto">
            <a:xfrm>
              <a:off x="152" y="2480"/>
              <a:ext cx="90" cy="198"/>
            </a:xfrm>
            <a:custGeom>
              <a:avLst/>
              <a:gdLst>
                <a:gd name="G0" fmla="+- 0 0 0"/>
                <a:gd name="G1" fmla="+- 21172 0 0"/>
                <a:gd name="G2" fmla="+- 21600 0 0"/>
                <a:gd name="T0" fmla="*/ 4276 w 21600"/>
                <a:gd name="T1" fmla="*/ 0 h 42015"/>
                <a:gd name="T2" fmla="*/ 5669 w 21600"/>
                <a:gd name="T3" fmla="*/ 42015 h 42015"/>
                <a:gd name="T4" fmla="*/ 0 w 21600"/>
                <a:gd name="T5" fmla="*/ 21172 h 420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2015" fill="none" extrusionOk="0">
                  <a:moveTo>
                    <a:pt x="4276" y="-1"/>
                  </a:moveTo>
                  <a:cubicBezTo>
                    <a:pt x="14353" y="2034"/>
                    <a:pt x="21600" y="10891"/>
                    <a:pt x="21600" y="21172"/>
                  </a:cubicBezTo>
                  <a:cubicBezTo>
                    <a:pt x="21600" y="30918"/>
                    <a:pt x="15073" y="39456"/>
                    <a:pt x="5668" y="42014"/>
                  </a:cubicBezTo>
                </a:path>
                <a:path w="21600" h="42015" stroke="0" extrusionOk="0">
                  <a:moveTo>
                    <a:pt x="4276" y="-1"/>
                  </a:moveTo>
                  <a:cubicBezTo>
                    <a:pt x="14353" y="2034"/>
                    <a:pt x="21600" y="10891"/>
                    <a:pt x="21600" y="21172"/>
                  </a:cubicBezTo>
                  <a:cubicBezTo>
                    <a:pt x="21600" y="30918"/>
                    <a:pt x="15073" y="39456"/>
                    <a:pt x="5668" y="42014"/>
                  </a:cubicBezTo>
                  <a:lnTo>
                    <a:pt x="0" y="21172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" name="Arc 51"/>
            <p:cNvSpPr>
              <a:spLocks noChangeAspect="1"/>
            </p:cNvSpPr>
            <p:nvPr/>
          </p:nvSpPr>
          <p:spPr bwMode="auto">
            <a:xfrm>
              <a:off x="116" y="2508"/>
              <a:ext cx="78" cy="154"/>
            </a:xfrm>
            <a:custGeom>
              <a:avLst/>
              <a:gdLst>
                <a:gd name="G0" fmla="+- 0 0 0"/>
                <a:gd name="G1" fmla="+- 21159 0 0"/>
                <a:gd name="G2" fmla="+- 21600 0 0"/>
                <a:gd name="T0" fmla="*/ 4340 w 21600"/>
                <a:gd name="T1" fmla="*/ 0 h 41998"/>
                <a:gd name="T2" fmla="*/ 5682 w 21600"/>
                <a:gd name="T3" fmla="*/ 41998 h 41998"/>
                <a:gd name="T4" fmla="*/ 0 w 21600"/>
                <a:gd name="T5" fmla="*/ 21159 h 419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1998" fill="none" extrusionOk="0">
                  <a:moveTo>
                    <a:pt x="4340" y="-1"/>
                  </a:moveTo>
                  <a:cubicBezTo>
                    <a:pt x="14387" y="2060"/>
                    <a:pt x="21600" y="10902"/>
                    <a:pt x="21600" y="21159"/>
                  </a:cubicBezTo>
                  <a:cubicBezTo>
                    <a:pt x="21600" y="30900"/>
                    <a:pt x="15080" y="39435"/>
                    <a:pt x="5682" y="41998"/>
                  </a:cubicBezTo>
                </a:path>
                <a:path w="21600" h="41998" stroke="0" extrusionOk="0">
                  <a:moveTo>
                    <a:pt x="4340" y="-1"/>
                  </a:moveTo>
                  <a:cubicBezTo>
                    <a:pt x="14387" y="2060"/>
                    <a:pt x="21600" y="10902"/>
                    <a:pt x="21600" y="21159"/>
                  </a:cubicBezTo>
                  <a:cubicBezTo>
                    <a:pt x="21600" y="30900"/>
                    <a:pt x="15080" y="39435"/>
                    <a:pt x="5682" y="41998"/>
                  </a:cubicBezTo>
                  <a:lnTo>
                    <a:pt x="0" y="21159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3" name="Arc 52"/>
            <p:cNvSpPr>
              <a:spLocks noChangeAspect="1"/>
            </p:cNvSpPr>
            <p:nvPr/>
          </p:nvSpPr>
          <p:spPr bwMode="auto">
            <a:xfrm>
              <a:off x="102" y="2530"/>
              <a:ext cx="47" cy="117"/>
            </a:xfrm>
            <a:custGeom>
              <a:avLst/>
              <a:gdLst>
                <a:gd name="G0" fmla="+- 0 0 0"/>
                <a:gd name="G1" fmla="+- 21206 0 0"/>
                <a:gd name="G2" fmla="+- 21600 0 0"/>
                <a:gd name="T0" fmla="*/ 4104 w 21600"/>
                <a:gd name="T1" fmla="*/ 0 h 42099"/>
                <a:gd name="T2" fmla="*/ 5483 w 21600"/>
                <a:gd name="T3" fmla="*/ 42099 h 42099"/>
                <a:gd name="T4" fmla="*/ 0 w 21600"/>
                <a:gd name="T5" fmla="*/ 21206 h 420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2099" fill="none" extrusionOk="0">
                  <a:moveTo>
                    <a:pt x="4104" y="-1"/>
                  </a:moveTo>
                  <a:cubicBezTo>
                    <a:pt x="14262" y="1965"/>
                    <a:pt x="21600" y="10859"/>
                    <a:pt x="21600" y="21206"/>
                  </a:cubicBezTo>
                  <a:cubicBezTo>
                    <a:pt x="21600" y="31023"/>
                    <a:pt x="14979" y="39606"/>
                    <a:pt x="5482" y="42098"/>
                  </a:cubicBezTo>
                </a:path>
                <a:path w="21600" h="42099" stroke="0" extrusionOk="0">
                  <a:moveTo>
                    <a:pt x="4104" y="-1"/>
                  </a:moveTo>
                  <a:cubicBezTo>
                    <a:pt x="14262" y="1965"/>
                    <a:pt x="21600" y="10859"/>
                    <a:pt x="21600" y="21206"/>
                  </a:cubicBezTo>
                  <a:cubicBezTo>
                    <a:pt x="21600" y="31023"/>
                    <a:pt x="14979" y="39606"/>
                    <a:pt x="5482" y="42098"/>
                  </a:cubicBezTo>
                  <a:lnTo>
                    <a:pt x="0" y="21206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57" name="Group 85"/>
          <p:cNvGrpSpPr>
            <a:grpSpLocks/>
          </p:cNvGrpSpPr>
          <p:nvPr/>
        </p:nvGrpSpPr>
        <p:grpSpPr bwMode="auto">
          <a:xfrm>
            <a:off x="8077325" y="928446"/>
            <a:ext cx="269875" cy="460375"/>
            <a:chOff x="4120" y="2308"/>
            <a:chExt cx="305" cy="415"/>
          </a:xfrm>
        </p:grpSpPr>
        <p:sp>
          <p:nvSpPr>
            <p:cNvPr id="58" name="Freeform 86"/>
            <p:cNvSpPr>
              <a:spLocks/>
            </p:cNvSpPr>
            <p:nvPr/>
          </p:nvSpPr>
          <p:spPr bwMode="auto">
            <a:xfrm flipH="1">
              <a:off x="4378" y="2308"/>
              <a:ext cx="47" cy="415"/>
            </a:xfrm>
            <a:custGeom>
              <a:avLst/>
              <a:gdLst/>
              <a:ahLst/>
              <a:cxnLst>
                <a:cxn ang="0">
                  <a:pos x="90" y="546"/>
                </a:cxn>
                <a:cxn ang="0">
                  <a:pos x="0" y="432"/>
                </a:cxn>
                <a:cxn ang="0">
                  <a:pos x="0" y="0"/>
                </a:cxn>
                <a:cxn ang="0">
                  <a:pos x="84" y="42"/>
                </a:cxn>
                <a:cxn ang="0">
                  <a:pos x="90" y="546"/>
                </a:cxn>
              </a:cxnLst>
              <a:rect l="0" t="0" r="r" b="b"/>
              <a:pathLst>
                <a:path w="90" h="546">
                  <a:moveTo>
                    <a:pt x="90" y="546"/>
                  </a:moveTo>
                  <a:lnTo>
                    <a:pt x="0" y="432"/>
                  </a:lnTo>
                  <a:lnTo>
                    <a:pt x="0" y="0"/>
                  </a:lnTo>
                  <a:lnTo>
                    <a:pt x="84" y="42"/>
                  </a:lnTo>
                  <a:lnTo>
                    <a:pt x="90" y="546"/>
                  </a:lnTo>
                  <a:close/>
                </a:path>
              </a:pathLst>
            </a:custGeom>
            <a:solidFill>
              <a:srgbClr val="006699"/>
            </a:solidFill>
            <a:ln w="1588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9" name="Rectangle 87"/>
            <p:cNvSpPr>
              <a:spLocks noChangeArrowheads="1"/>
            </p:cNvSpPr>
            <p:nvPr/>
          </p:nvSpPr>
          <p:spPr bwMode="auto">
            <a:xfrm flipH="1">
              <a:off x="4127" y="2340"/>
              <a:ext cx="255" cy="383"/>
            </a:xfrm>
            <a:prstGeom prst="rect">
              <a:avLst/>
            </a:prstGeom>
            <a:solidFill>
              <a:srgbClr val="0078AA"/>
            </a:solidFill>
            <a:ln w="1588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0" name="Oval 88"/>
            <p:cNvSpPr>
              <a:spLocks noChangeArrowheads="1"/>
            </p:cNvSpPr>
            <p:nvPr/>
          </p:nvSpPr>
          <p:spPr bwMode="auto">
            <a:xfrm flipH="1">
              <a:off x="4278" y="2390"/>
              <a:ext cx="37" cy="36"/>
            </a:xfrm>
            <a:prstGeom prst="ellipse">
              <a:avLst/>
            </a:prstGeom>
            <a:solidFill>
              <a:srgbClr val="FFC9C9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grpSp>
          <p:nvGrpSpPr>
            <p:cNvPr id="61" name="Group 89"/>
            <p:cNvGrpSpPr>
              <a:grpSpLocks/>
            </p:cNvGrpSpPr>
            <p:nvPr/>
          </p:nvGrpSpPr>
          <p:grpSpPr bwMode="auto">
            <a:xfrm flipH="1">
              <a:off x="4164" y="2500"/>
              <a:ext cx="152" cy="109"/>
              <a:chOff x="3216" y="2784"/>
              <a:chExt cx="192" cy="144"/>
            </a:xfrm>
          </p:grpSpPr>
          <p:sp>
            <p:nvSpPr>
              <p:cNvPr id="65" name="Line 90"/>
              <p:cNvSpPr>
                <a:spLocks noChangeShapeType="1"/>
              </p:cNvSpPr>
              <p:nvPr/>
            </p:nvSpPr>
            <p:spPr bwMode="auto">
              <a:xfrm>
                <a:off x="3216" y="2784"/>
                <a:ext cx="192" cy="0"/>
              </a:xfrm>
              <a:prstGeom prst="line">
                <a:avLst/>
              </a:prstGeom>
              <a:noFill/>
              <a:ln w="12700">
                <a:solidFill>
                  <a:srgbClr val="CCEC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66" name="Line 91"/>
              <p:cNvSpPr>
                <a:spLocks noChangeShapeType="1"/>
              </p:cNvSpPr>
              <p:nvPr/>
            </p:nvSpPr>
            <p:spPr bwMode="auto">
              <a:xfrm>
                <a:off x="3216" y="2832"/>
                <a:ext cx="192" cy="0"/>
              </a:xfrm>
              <a:prstGeom prst="line">
                <a:avLst/>
              </a:prstGeom>
              <a:noFill/>
              <a:ln w="12700">
                <a:solidFill>
                  <a:srgbClr val="CCEC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67" name="Line 92"/>
              <p:cNvSpPr>
                <a:spLocks noChangeShapeType="1"/>
              </p:cNvSpPr>
              <p:nvPr/>
            </p:nvSpPr>
            <p:spPr bwMode="auto">
              <a:xfrm>
                <a:off x="3216" y="2880"/>
                <a:ext cx="192" cy="0"/>
              </a:xfrm>
              <a:prstGeom prst="line">
                <a:avLst/>
              </a:prstGeom>
              <a:noFill/>
              <a:ln w="12700">
                <a:solidFill>
                  <a:srgbClr val="CCEC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68" name="Line 93"/>
              <p:cNvSpPr>
                <a:spLocks noChangeShapeType="1"/>
              </p:cNvSpPr>
              <p:nvPr/>
            </p:nvSpPr>
            <p:spPr bwMode="auto">
              <a:xfrm>
                <a:off x="3216" y="2928"/>
                <a:ext cx="192" cy="0"/>
              </a:xfrm>
              <a:prstGeom prst="line">
                <a:avLst/>
              </a:prstGeom>
              <a:noFill/>
              <a:ln w="12700">
                <a:solidFill>
                  <a:srgbClr val="CCEC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sp>
          <p:nvSpPr>
            <p:cNvPr id="62" name="Freeform 94"/>
            <p:cNvSpPr>
              <a:spLocks/>
            </p:cNvSpPr>
            <p:nvPr/>
          </p:nvSpPr>
          <p:spPr bwMode="auto">
            <a:xfrm>
              <a:off x="4120" y="2311"/>
              <a:ext cx="301" cy="35"/>
            </a:xfrm>
            <a:custGeom>
              <a:avLst/>
              <a:gdLst/>
              <a:ahLst/>
              <a:cxnLst>
                <a:cxn ang="0">
                  <a:pos x="259" y="35"/>
                </a:cxn>
                <a:cxn ang="0">
                  <a:pos x="0" y="35"/>
                </a:cxn>
                <a:cxn ang="0">
                  <a:pos x="81" y="0"/>
                </a:cxn>
                <a:cxn ang="0">
                  <a:pos x="301" y="0"/>
                </a:cxn>
                <a:cxn ang="0">
                  <a:pos x="259" y="35"/>
                </a:cxn>
              </a:cxnLst>
              <a:rect l="0" t="0" r="r" b="b"/>
              <a:pathLst>
                <a:path w="301" h="35">
                  <a:moveTo>
                    <a:pt x="259" y="35"/>
                  </a:moveTo>
                  <a:lnTo>
                    <a:pt x="0" y="35"/>
                  </a:lnTo>
                  <a:lnTo>
                    <a:pt x="81" y="0"/>
                  </a:lnTo>
                  <a:lnTo>
                    <a:pt x="301" y="0"/>
                  </a:lnTo>
                  <a:lnTo>
                    <a:pt x="259" y="35"/>
                  </a:lnTo>
                  <a:close/>
                </a:path>
              </a:pathLst>
            </a:custGeom>
            <a:solidFill>
              <a:srgbClr val="00B4FF"/>
            </a:solidFill>
            <a:ln w="1588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3" name="Oval 95"/>
            <p:cNvSpPr>
              <a:spLocks noChangeArrowheads="1"/>
            </p:cNvSpPr>
            <p:nvPr/>
          </p:nvSpPr>
          <p:spPr bwMode="auto">
            <a:xfrm flipH="1">
              <a:off x="4170" y="2386"/>
              <a:ext cx="37" cy="36"/>
            </a:xfrm>
            <a:prstGeom prst="ellipse">
              <a:avLst/>
            </a:prstGeom>
            <a:solidFill>
              <a:srgbClr val="FFC9C9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64" name="Oval 96"/>
            <p:cNvSpPr>
              <a:spLocks noChangeArrowheads="1"/>
            </p:cNvSpPr>
            <p:nvPr/>
          </p:nvSpPr>
          <p:spPr bwMode="auto">
            <a:xfrm flipH="1">
              <a:off x="4224" y="2386"/>
              <a:ext cx="37" cy="36"/>
            </a:xfrm>
            <a:prstGeom prst="ellipse">
              <a:avLst/>
            </a:prstGeom>
            <a:solidFill>
              <a:srgbClr val="CCFF33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69" name="Group 122"/>
          <p:cNvGrpSpPr>
            <a:grpSpLocks/>
          </p:cNvGrpSpPr>
          <p:nvPr/>
        </p:nvGrpSpPr>
        <p:grpSpPr bwMode="auto">
          <a:xfrm>
            <a:off x="6001743" y="928446"/>
            <a:ext cx="269875" cy="390062"/>
            <a:chOff x="4120" y="2308"/>
            <a:chExt cx="305" cy="415"/>
          </a:xfrm>
        </p:grpSpPr>
        <p:sp>
          <p:nvSpPr>
            <p:cNvPr id="70" name="Freeform 123"/>
            <p:cNvSpPr>
              <a:spLocks/>
            </p:cNvSpPr>
            <p:nvPr/>
          </p:nvSpPr>
          <p:spPr bwMode="auto">
            <a:xfrm flipH="1">
              <a:off x="4378" y="2308"/>
              <a:ext cx="47" cy="415"/>
            </a:xfrm>
            <a:custGeom>
              <a:avLst/>
              <a:gdLst/>
              <a:ahLst/>
              <a:cxnLst>
                <a:cxn ang="0">
                  <a:pos x="90" y="546"/>
                </a:cxn>
                <a:cxn ang="0">
                  <a:pos x="0" y="432"/>
                </a:cxn>
                <a:cxn ang="0">
                  <a:pos x="0" y="0"/>
                </a:cxn>
                <a:cxn ang="0">
                  <a:pos x="84" y="42"/>
                </a:cxn>
                <a:cxn ang="0">
                  <a:pos x="90" y="546"/>
                </a:cxn>
              </a:cxnLst>
              <a:rect l="0" t="0" r="r" b="b"/>
              <a:pathLst>
                <a:path w="90" h="546">
                  <a:moveTo>
                    <a:pt x="90" y="546"/>
                  </a:moveTo>
                  <a:lnTo>
                    <a:pt x="0" y="432"/>
                  </a:lnTo>
                  <a:lnTo>
                    <a:pt x="0" y="0"/>
                  </a:lnTo>
                  <a:lnTo>
                    <a:pt x="84" y="42"/>
                  </a:lnTo>
                  <a:lnTo>
                    <a:pt x="90" y="546"/>
                  </a:lnTo>
                  <a:close/>
                </a:path>
              </a:pathLst>
            </a:custGeom>
            <a:solidFill>
              <a:srgbClr val="006699"/>
            </a:solidFill>
            <a:ln w="1588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" name="Rectangle 124"/>
            <p:cNvSpPr>
              <a:spLocks noChangeArrowheads="1"/>
            </p:cNvSpPr>
            <p:nvPr/>
          </p:nvSpPr>
          <p:spPr bwMode="auto">
            <a:xfrm flipH="1">
              <a:off x="4127" y="2340"/>
              <a:ext cx="255" cy="383"/>
            </a:xfrm>
            <a:prstGeom prst="rect">
              <a:avLst/>
            </a:prstGeom>
            <a:solidFill>
              <a:srgbClr val="0078AA"/>
            </a:solidFill>
            <a:ln w="1588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" name="Oval 125"/>
            <p:cNvSpPr>
              <a:spLocks noChangeArrowheads="1"/>
            </p:cNvSpPr>
            <p:nvPr/>
          </p:nvSpPr>
          <p:spPr bwMode="auto">
            <a:xfrm flipH="1">
              <a:off x="4278" y="2390"/>
              <a:ext cx="37" cy="36"/>
            </a:xfrm>
            <a:prstGeom prst="ellipse">
              <a:avLst/>
            </a:prstGeom>
            <a:solidFill>
              <a:srgbClr val="FFC9C9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grpSp>
          <p:nvGrpSpPr>
            <p:cNvPr id="73" name="Group 126"/>
            <p:cNvGrpSpPr>
              <a:grpSpLocks/>
            </p:cNvGrpSpPr>
            <p:nvPr/>
          </p:nvGrpSpPr>
          <p:grpSpPr bwMode="auto">
            <a:xfrm flipH="1">
              <a:off x="4164" y="2500"/>
              <a:ext cx="152" cy="109"/>
              <a:chOff x="3216" y="2784"/>
              <a:chExt cx="192" cy="144"/>
            </a:xfrm>
          </p:grpSpPr>
          <p:sp>
            <p:nvSpPr>
              <p:cNvPr id="77" name="Line 127"/>
              <p:cNvSpPr>
                <a:spLocks noChangeShapeType="1"/>
              </p:cNvSpPr>
              <p:nvPr/>
            </p:nvSpPr>
            <p:spPr bwMode="auto">
              <a:xfrm>
                <a:off x="3216" y="2784"/>
                <a:ext cx="192" cy="0"/>
              </a:xfrm>
              <a:prstGeom prst="line">
                <a:avLst/>
              </a:prstGeom>
              <a:noFill/>
              <a:ln w="12700">
                <a:solidFill>
                  <a:srgbClr val="CCEC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78" name="Line 128"/>
              <p:cNvSpPr>
                <a:spLocks noChangeShapeType="1"/>
              </p:cNvSpPr>
              <p:nvPr/>
            </p:nvSpPr>
            <p:spPr bwMode="auto">
              <a:xfrm>
                <a:off x="3216" y="2832"/>
                <a:ext cx="192" cy="0"/>
              </a:xfrm>
              <a:prstGeom prst="line">
                <a:avLst/>
              </a:prstGeom>
              <a:noFill/>
              <a:ln w="12700">
                <a:solidFill>
                  <a:srgbClr val="CCEC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79" name="Line 129"/>
              <p:cNvSpPr>
                <a:spLocks noChangeShapeType="1"/>
              </p:cNvSpPr>
              <p:nvPr/>
            </p:nvSpPr>
            <p:spPr bwMode="auto">
              <a:xfrm>
                <a:off x="3216" y="2880"/>
                <a:ext cx="192" cy="0"/>
              </a:xfrm>
              <a:prstGeom prst="line">
                <a:avLst/>
              </a:prstGeom>
              <a:noFill/>
              <a:ln w="12700">
                <a:solidFill>
                  <a:srgbClr val="CCEC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80" name="Line 130"/>
              <p:cNvSpPr>
                <a:spLocks noChangeShapeType="1"/>
              </p:cNvSpPr>
              <p:nvPr/>
            </p:nvSpPr>
            <p:spPr bwMode="auto">
              <a:xfrm>
                <a:off x="3216" y="2928"/>
                <a:ext cx="192" cy="0"/>
              </a:xfrm>
              <a:prstGeom prst="line">
                <a:avLst/>
              </a:prstGeom>
              <a:noFill/>
              <a:ln w="12700">
                <a:solidFill>
                  <a:srgbClr val="CCEC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sp>
          <p:nvSpPr>
            <p:cNvPr id="74" name="Freeform 131"/>
            <p:cNvSpPr>
              <a:spLocks/>
            </p:cNvSpPr>
            <p:nvPr/>
          </p:nvSpPr>
          <p:spPr bwMode="auto">
            <a:xfrm>
              <a:off x="4120" y="2311"/>
              <a:ext cx="301" cy="35"/>
            </a:xfrm>
            <a:custGeom>
              <a:avLst/>
              <a:gdLst/>
              <a:ahLst/>
              <a:cxnLst>
                <a:cxn ang="0">
                  <a:pos x="259" y="35"/>
                </a:cxn>
                <a:cxn ang="0">
                  <a:pos x="0" y="35"/>
                </a:cxn>
                <a:cxn ang="0">
                  <a:pos x="81" y="0"/>
                </a:cxn>
                <a:cxn ang="0">
                  <a:pos x="301" y="0"/>
                </a:cxn>
                <a:cxn ang="0">
                  <a:pos x="259" y="35"/>
                </a:cxn>
              </a:cxnLst>
              <a:rect l="0" t="0" r="r" b="b"/>
              <a:pathLst>
                <a:path w="301" h="35">
                  <a:moveTo>
                    <a:pt x="259" y="35"/>
                  </a:moveTo>
                  <a:lnTo>
                    <a:pt x="0" y="35"/>
                  </a:lnTo>
                  <a:lnTo>
                    <a:pt x="81" y="0"/>
                  </a:lnTo>
                  <a:lnTo>
                    <a:pt x="301" y="0"/>
                  </a:lnTo>
                  <a:lnTo>
                    <a:pt x="259" y="35"/>
                  </a:lnTo>
                  <a:close/>
                </a:path>
              </a:pathLst>
            </a:custGeom>
            <a:solidFill>
              <a:srgbClr val="00B4FF"/>
            </a:solidFill>
            <a:ln w="1588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5" name="Oval 132"/>
            <p:cNvSpPr>
              <a:spLocks noChangeArrowheads="1"/>
            </p:cNvSpPr>
            <p:nvPr/>
          </p:nvSpPr>
          <p:spPr bwMode="auto">
            <a:xfrm flipH="1">
              <a:off x="4170" y="2386"/>
              <a:ext cx="37" cy="36"/>
            </a:xfrm>
            <a:prstGeom prst="ellipse">
              <a:avLst/>
            </a:prstGeom>
            <a:solidFill>
              <a:srgbClr val="FFC9C9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6" name="Oval 133"/>
            <p:cNvSpPr>
              <a:spLocks noChangeArrowheads="1"/>
            </p:cNvSpPr>
            <p:nvPr/>
          </p:nvSpPr>
          <p:spPr bwMode="auto">
            <a:xfrm flipH="1">
              <a:off x="4224" y="2386"/>
              <a:ext cx="37" cy="36"/>
            </a:xfrm>
            <a:prstGeom prst="ellipse">
              <a:avLst/>
            </a:prstGeom>
            <a:solidFill>
              <a:srgbClr val="CCFF33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27" name="AutoShape 22"/>
          <p:cNvSpPr>
            <a:spLocks noChangeArrowheads="1"/>
          </p:cNvSpPr>
          <p:nvPr/>
        </p:nvSpPr>
        <p:spPr bwMode="auto">
          <a:xfrm>
            <a:off x="6181764" y="1146913"/>
            <a:ext cx="180020" cy="186578"/>
          </a:xfrm>
          <a:prstGeom prst="can">
            <a:avLst>
              <a:gd name="adj" fmla="val 25000"/>
            </a:avLst>
          </a:prstGeom>
          <a:solidFill>
            <a:srgbClr val="6699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sz="1600" dirty="0">
              <a:ea typeface="ＭＳ Ｐゴシック" pitchFamily="34" charset="-128"/>
            </a:endParaRPr>
          </a:p>
        </p:txBody>
      </p:sp>
      <p:grpSp>
        <p:nvGrpSpPr>
          <p:cNvPr id="92" name="Group 122"/>
          <p:cNvGrpSpPr>
            <a:grpSpLocks/>
          </p:cNvGrpSpPr>
          <p:nvPr/>
        </p:nvGrpSpPr>
        <p:grpSpPr bwMode="auto">
          <a:xfrm>
            <a:off x="6682014" y="928446"/>
            <a:ext cx="269875" cy="390062"/>
            <a:chOff x="4120" y="2308"/>
            <a:chExt cx="305" cy="415"/>
          </a:xfrm>
        </p:grpSpPr>
        <p:sp>
          <p:nvSpPr>
            <p:cNvPr id="93" name="Freeform 123"/>
            <p:cNvSpPr>
              <a:spLocks/>
            </p:cNvSpPr>
            <p:nvPr/>
          </p:nvSpPr>
          <p:spPr bwMode="auto">
            <a:xfrm flipH="1">
              <a:off x="4378" y="2308"/>
              <a:ext cx="47" cy="415"/>
            </a:xfrm>
            <a:custGeom>
              <a:avLst/>
              <a:gdLst/>
              <a:ahLst/>
              <a:cxnLst>
                <a:cxn ang="0">
                  <a:pos x="90" y="546"/>
                </a:cxn>
                <a:cxn ang="0">
                  <a:pos x="0" y="432"/>
                </a:cxn>
                <a:cxn ang="0">
                  <a:pos x="0" y="0"/>
                </a:cxn>
                <a:cxn ang="0">
                  <a:pos x="84" y="42"/>
                </a:cxn>
                <a:cxn ang="0">
                  <a:pos x="90" y="546"/>
                </a:cxn>
              </a:cxnLst>
              <a:rect l="0" t="0" r="r" b="b"/>
              <a:pathLst>
                <a:path w="90" h="546">
                  <a:moveTo>
                    <a:pt x="90" y="546"/>
                  </a:moveTo>
                  <a:lnTo>
                    <a:pt x="0" y="432"/>
                  </a:lnTo>
                  <a:lnTo>
                    <a:pt x="0" y="0"/>
                  </a:lnTo>
                  <a:lnTo>
                    <a:pt x="84" y="42"/>
                  </a:lnTo>
                  <a:lnTo>
                    <a:pt x="90" y="546"/>
                  </a:lnTo>
                  <a:close/>
                </a:path>
              </a:pathLst>
            </a:custGeom>
            <a:solidFill>
              <a:srgbClr val="006699"/>
            </a:solidFill>
            <a:ln w="1588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4" name="Rectangle 124"/>
            <p:cNvSpPr>
              <a:spLocks noChangeArrowheads="1"/>
            </p:cNvSpPr>
            <p:nvPr/>
          </p:nvSpPr>
          <p:spPr bwMode="auto">
            <a:xfrm flipH="1">
              <a:off x="4127" y="2340"/>
              <a:ext cx="255" cy="383"/>
            </a:xfrm>
            <a:prstGeom prst="rect">
              <a:avLst/>
            </a:prstGeom>
            <a:solidFill>
              <a:srgbClr val="0078AA"/>
            </a:solidFill>
            <a:ln w="1588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5" name="Oval 125"/>
            <p:cNvSpPr>
              <a:spLocks noChangeArrowheads="1"/>
            </p:cNvSpPr>
            <p:nvPr/>
          </p:nvSpPr>
          <p:spPr bwMode="auto">
            <a:xfrm flipH="1">
              <a:off x="4278" y="2390"/>
              <a:ext cx="37" cy="36"/>
            </a:xfrm>
            <a:prstGeom prst="ellipse">
              <a:avLst/>
            </a:prstGeom>
            <a:solidFill>
              <a:srgbClr val="FFC9C9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grpSp>
          <p:nvGrpSpPr>
            <p:cNvPr id="96" name="Group 126"/>
            <p:cNvGrpSpPr>
              <a:grpSpLocks/>
            </p:cNvGrpSpPr>
            <p:nvPr/>
          </p:nvGrpSpPr>
          <p:grpSpPr bwMode="auto">
            <a:xfrm flipH="1">
              <a:off x="4164" y="2500"/>
              <a:ext cx="152" cy="109"/>
              <a:chOff x="3216" y="2784"/>
              <a:chExt cx="192" cy="144"/>
            </a:xfrm>
          </p:grpSpPr>
          <p:sp>
            <p:nvSpPr>
              <p:cNvPr id="100" name="Line 127"/>
              <p:cNvSpPr>
                <a:spLocks noChangeShapeType="1"/>
              </p:cNvSpPr>
              <p:nvPr/>
            </p:nvSpPr>
            <p:spPr bwMode="auto">
              <a:xfrm>
                <a:off x="3216" y="2784"/>
                <a:ext cx="192" cy="0"/>
              </a:xfrm>
              <a:prstGeom prst="line">
                <a:avLst/>
              </a:prstGeom>
              <a:noFill/>
              <a:ln w="12700">
                <a:solidFill>
                  <a:srgbClr val="CCEC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01" name="Line 128"/>
              <p:cNvSpPr>
                <a:spLocks noChangeShapeType="1"/>
              </p:cNvSpPr>
              <p:nvPr/>
            </p:nvSpPr>
            <p:spPr bwMode="auto">
              <a:xfrm>
                <a:off x="3216" y="2832"/>
                <a:ext cx="192" cy="0"/>
              </a:xfrm>
              <a:prstGeom prst="line">
                <a:avLst/>
              </a:prstGeom>
              <a:noFill/>
              <a:ln w="12700">
                <a:solidFill>
                  <a:srgbClr val="CCEC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02" name="Line 129"/>
              <p:cNvSpPr>
                <a:spLocks noChangeShapeType="1"/>
              </p:cNvSpPr>
              <p:nvPr/>
            </p:nvSpPr>
            <p:spPr bwMode="auto">
              <a:xfrm>
                <a:off x="3216" y="2880"/>
                <a:ext cx="192" cy="0"/>
              </a:xfrm>
              <a:prstGeom prst="line">
                <a:avLst/>
              </a:prstGeom>
              <a:noFill/>
              <a:ln w="12700">
                <a:solidFill>
                  <a:srgbClr val="CCEC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03" name="Line 130"/>
              <p:cNvSpPr>
                <a:spLocks noChangeShapeType="1"/>
              </p:cNvSpPr>
              <p:nvPr/>
            </p:nvSpPr>
            <p:spPr bwMode="auto">
              <a:xfrm>
                <a:off x="3216" y="2928"/>
                <a:ext cx="192" cy="0"/>
              </a:xfrm>
              <a:prstGeom prst="line">
                <a:avLst/>
              </a:prstGeom>
              <a:noFill/>
              <a:ln w="12700">
                <a:solidFill>
                  <a:srgbClr val="CCEC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sp>
          <p:nvSpPr>
            <p:cNvPr id="97" name="Freeform 131"/>
            <p:cNvSpPr>
              <a:spLocks/>
            </p:cNvSpPr>
            <p:nvPr/>
          </p:nvSpPr>
          <p:spPr bwMode="auto">
            <a:xfrm>
              <a:off x="4120" y="2311"/>
              <a:ext cx="301" cy="35"/>
            </a:xfrm>
            <a:custGeom>
              <a:avLst/>
              <a:gdLst/>
              <a:ahLst/>
              <a:cxnLst>
                <a:cxn ang="0">
                  <a:pos x="259" y="35"/>
                </a:cxn>
                <a:cxn ang="0">
                  <a:pos x="0" y="35"/>
                </a:cxn>
                <a:cxn ang="0">
                  <a:pos x="81" y="0"/>
                </a:cxn>
                <a:cxn ang="0">
                  <a:pos x="301" y="0"/>
                </a:cxn>
                <a:cxn ang="0">
                  <a:pos x="259" y="35"/>
                </a:cxn>
              </a:cxnLst>
              <a:rect l="0" t="0" r="r" b="b"/>
              <a:pathLst>
                <a:path w="301" h="35">
                  <a:moveTo>
                    <a:pt x="259" y="35"/>
                  </a:moveTo>
                  <a:lnTo>
                    <a:pt x="0" y="35"/>
                  </a:lnTo>
                  <a:lnTo>
                    <a:pt x="81" y="0"/>
                  </a:lnTo>
                  <a:lnTo>
                    <a:pt x="301" y="0"/>
                  </a:lnTo>
                  <a:lnTo>
                    <a:pt x="259" y="35"/>
                  </a:lnTo>
                  <a:close/>
                </a:path>
              </a:pathLst>
            </a:custGeom>
            <a:solidFill>
              <a:srgbClr val="00B4FF"/>
            </a:solidFill>
            <a:ln w="1588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8" name="Oval 132"/>
            <p:cNvSpPr>
              <a:spLocks noChangeArrowheads="1"/>
            </p:cNvSpPr>
            <p:nvPr/>
          </p:nvSpPr>
          <p:spPr bwMode="auto">
            <a:xfrm flipH="1">
              <a:off x="4170" y="2386"/>
              <a:ext cx="37" cy="36"/>
            </a:xfrm>
            <a:prstGeom prst="ellipse">
              <a:avLst/>
            </a:prstGeom>
            <a:solidFill>
              <a:srgbClr val="FFC9C9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99" name="Oval 133"/>
            <p:cNvSpPr>
              <a:spLocks noChangeArrowheads="1"/>
            </p:cNvSpPr>
            <p:nvPr/>
          </p:nvSpPr>
          <p:spPr bwMode="auto">
            <a:xfrm flipH="1">
              <a:off x="4224" y="2386"/>
              <a:ext cx="37" cy="36"/>
            </a:xfrm>
            <a:prstGeom prst="ellipse">
              <a:avLst/>
            </a:prstGeom>
            <a:solidFill>
              <a:srgbClr val="CCFF33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104" name="AutoShape 22"/>
          <p:cNvSpPr>
            <a:spLocks noChangeArrowheads="1"/>
          </p:cNvSpPr>
          <p:nvPr/>
        </p:nvSpPr>
        <p:spPr bwMode="auto">
          <a:xfrm>
            <a:off x="6862035" y="1146913"/>
            <a:ext cx="180020" cy="186578"/>
          </a:xfrm>
          <a:prstGeom prst="can">
            <a:avLst>
              <a:gd name="adj" fmla="val 25000"/>
            </a:avLst>
          </a:prstGeom>
          <a:solidFill>
            <a:srgbClr val="6699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sz="1600" dirty="0">
              <a:ea typeface="ＭＳ Ｐゴシック" pitchFamily="34" charset="-128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5665712" y="1333491"/>
            <a:ext cx="1100031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>
                <a:latin typeface="+mn-lt"/>
              </a:rPr>
              <a:t>AAA</a:t>
            </a:r>
            <a:br>
              <a:rPr lang="en-US">
                <a:latin typeface="+mn-lt"/>
              </a:rPr>
            </a:br>
            <a:r>
              <a:rPr lang="en-US">
                <a:latin typeface="+mn-lt"/>
              </a:rPr>
              <a:t>Policy</a:t>
            </a:r>
          </a:p>
          <a:p>
            <a:pPr algn="ctr"/>
            <a:r>
              <a:rPr lang="en-US">
                <a:latin typeface="+mn-lt"/>
              </a:rPr>
              <a:t>Configuration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6547000" y="1333491"/>
            <a:ext cx="6179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DHCP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7717130" y="1333491"/>
            <a:ext cx="9503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+mn-lt"/>
              </a:rPr>
              <a:t>Application</a:t>
            </a:r>
          </a:p>
        </p:txBody>
      </p:sp>
      <p:cxnSp>
        <p:nvCxnSpPr>
          <p:cNvPr id="108" name="Straight Arrow Connector 107"/>
          <p:cNvCxnSpPr/>
          <p:nvPr/>
        </p:nvCxnSpPr>
        <p:spPr bwMode="auto">
          <a:xfrm flipH="1">
            <a:off x="2279616" y="1779528"/>
            <a:ext cx="1706551" cy="35577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109" name="Straight Arrow Connector 108"/>
          <p:cNvCxnSpPr/>
          <p:nvPr/>
        </p:nvCxnSpPr>
        <p:spPr bwMode="auto">
          <a:xfrm flipH="1" flipV="1">
            <a:off x="2277000" y="1873656"/>
            <a:ext cx="1702515" cy="450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cxnSp>
        <p:nvCxnSpPr>
          <p:cNvPr id="110" name="Straight Arrow Connector 109"/>
          <p:cNvCxnSpPr/>
          <p:nvPr/>
        </p:nvCxnSpPr>
        <p:spPr bwMode="auto">
          <a:xfrm flipH="1">
            <a:off x="2277001" y="1965295"/>
            <a:ext cx="1716430" cy="4890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111" name="Straight Arrow Connector 110"/>
          <p:cNvCxnSpPr/>
          <p:nvPr/>
        </p:nvCxnSpPr>
        <p:spPr bwMode="auto">
          <a:xfrm flipH="1" flipV="1">
            <a:off x="2283430" y="2166296"/>
            <a:ext cx="1702515" cy="450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cxnSp>
        <p:nvCxnSpPr>
          <p:cNvPr id="112" name="Straight Arrow Connector 111"/>
          <p:cNvCxnSpPr/>
          <p:nvPr/>
        </p:nvCxnSpPr>
        <p:spPr bwMode="auto">
          <a:xfrm flipH="1">
            <a:off x="2283431" y="2326048"/>
            <a:ext cx="1716430" cy="4890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113" name="Straight Arrow Connector 112"/>
          <p:cNvCxnSpPr/>
          <p:nvPr/>
        </p:nvCxnSpPr>
        <p:spPr bwMode="auto">
          <a:xfrm flipH="1" flipV="1">
            <a:off x="2270152" y="2513610"/>
            <a:ext cx="1702515" cy="450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cxnSp>
        <p:nvCxnSpPr>
          <p:cNvPr id="114" name="Straight Arrow Connector 113"/>
          <p:cNvCxnSpPr/>
          <p:nvPr/>
        </p:nvCxnSpPr>
        <p:spPr bwMode="auto">
          <a:xfrm flipH="1">
            <a:off x="2270153" y="2605249"/>
            <a:ext cx="1716430" cy="4890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115" name="Straight Arrow Connector 114"/>
          <p:cNvCxnSpPr/>
          <p:nvPr/>
        </p:nvCxnSpPr>
        <p:spPr bwMode="auto">
          <a:xfrm flipH="1" flipV="1">
            <a:off x="2277000" y="2703311"/>
            <a:ext cx="1702515" cy="450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cxnSp>
        <p:nvCxnSpPr>
          <p:cNvPr id="116" name="Straight Arrow Connector 115"/>
          <p:cNvCxnSpPr/>
          <p:nvPr/>
        </p:nvCxnSpPr>
        <p:spPr bwMode="auto">
          <a:xfrm flipH="1" flipV="1">
            <a:off x="2276584" y="3098098"/>
            <a:ext cx="1710000" cy="33674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cxnSp>
        <p:nvCxnSpPr>
          <p:cNvPr id="124" name="Straight Arrow Connector 123"/>
          <p:cNvCxnSpPr/>
          <p:nvPr/>
        </p:nvCxnSpPr>
        <p:spPr bwMode="auto">
          <a:xfrm flipH="1" flipV="1">
            <a:off x="3999850" y="3379566"/>
            <a:ext cx="2192150" cy="4434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cxnSp>
        <p:nvCxnSpPr>
          <p:cNvPr id="125" name="Straight Arrow Connector 124"/>
          <p:cNvCxnSpPr/>
          <p:nvPr/>
        </p:nvCxnSpPr>
        <p:spPr bwMode="auto">
          <a:xfrm flipH="1">
            <a:off x="3978855" y="3429000"/>
            <a:ext cx="2213145" cy="36207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127" name="Straight Arrow Connector 126"/>
          <p:cNvCxnSpPr/>
          <p:nvPr/>
        </p:nvCxnSpPr>
        <p:spPr bwMode="auto">
          <a:xfrm flipH="1">
            <a:off x="2270152" y="3465269"/>
            <a:ext cx="1708702" cy="8731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137" name="Straight Arrow Connector 136"/>
          <p:cNvCxnSpPr/>
          <p:nvPr/>
        </p:nvCxnSpPr>
        <p:spPr bwMode="auto">
          <a:xfrm flipH="1" flipV="1">
            <a:off x="2283430" y="4109278"/>
            <a:ext cx="4538389" cy="1920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cxnSp>
        <p:nvCxnSpPr>
          <p:cNvPr id="138" name="Straight Arrow Connector 137"/>
          <p:cNvCxnSpPr/>
          <p:nvPr/>
        </p:nvCxnSpPr>
        <p:spPr bwMode="auto">
          <a:xfrm flipH="1">
            <a:off x="2276584" y="4188387"/>
            <a:ext cx="4551848" cy="31563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139" name="Straight Arrow Connector 138"/>
          <p:cNvCxnSpPr/>
          <p:nvPr/>
        </p:nvCxnSpPr>
        <p:spPr bwMode="auto">
          <a:xfrm flipH="1" flipV="1">
            <a:off x="3986152" y="3692879"/>
            <a:ext cx="2205848" cy="6121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cxnSp>
        <p:nvCxnSpPr>
          <p:cNvPr id="140" name="Straight Arrow Connector 139"/>
          <p:cNvCxnSpPr/>
          <p:nvPr/>
        </p:nvCxnSpPr>
        <p:spPr bwMode="auto">
          <a:xfrm flipH="1">
            <a:off x="3979721" y="3744000"/>
            <a:ext cx="2212279" cy="5585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145" name="Straight Arrow Connector 144"/>
          <p:cNvCxnSpPr/>
          <p:nvPr/>
        </p:nvCxnSpPr>
        <p:spPr bwMode="auto">
          <a:xfrm flipH="1" flipV="1">
            <a:off x="3976814" y="4831615"/>
            <a:ext cx="2215186" cy="3738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cxnSp>
        <p:nvCxnSpPr>
          <p:cNvPr id="146" name="Straight Arrow Connector 145"/>
          <p:cNvCxnSpPr/>
          <p:nvPr/>
        </p:nvCxnSpPr>
        <p:spPr bwMode="auto">
          <a:xfrm flipH="1">
            <a:off x="3970384" y="4734000"/>
            <a:ext cx="2221616" cy="47374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147" name="Straight Arrow Connector 146"/>
          <p:cNvCxnSpPr/>
          <p:nvPr/>
        </p:nvCxnSpPr>
        <p:spPr bwMode="auto">
          <a:xfrm flipH="1" flipV="1">
            <a:off x="2283433" y="5001545"/>
            <a:ext cx="5892347" cy="450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cxnSp>
        <p:nvCxnSpPr>
          <p:cNvPr id="148" name="Straight Arrow Connector 147"/>
          <p:cNvCxnSpPr/>
          <p:nvPr/>
        </p:nvCxnSpPr>
        <p:spPr bwMode="auto">
          <a:xfrm flipH="1">
            <a:off x="2276584" y="5091545"/>
            <a:ext cx="5899196" cy="6650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149" name="Straight Arrow Connector 148"/>
          <p:cNvCxnSpPr/>
          <p:nvPr/>
        </p:nvCxnSpPr>
        <p:spPr bwMode="auto">
          <a:xfrm flipH="1" flipV="1">
            <a:off x="3987535" y="5919871"/>
            <a:ext cx="2204465" cy="2912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cxnSp>
        <p:nvCxnSpPr>
          <p:cNvPr id="150" name="Straight Arrow Connector 149"/>
          <p:cNvCxnSpPr/>
          <p:nvPr/>
        </p:nvCxnSpPr>
        <p:spPr bwMode="auto">
          <a:xfrm flipH="1">
            <a:off x="3981104" y="5994000"/>
            <a:ext cx="2210896" cy="3285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151" name="Straight Arrow Connector 150"/>
          <p:cNvCxnSpPr/>
          <p:nvPr/>
        </p:nvCxnSpPr>
        <p:spPr bwMode="auto">
          <a:xfrm flipH="1" flipV="1">
            <a:off x="2270570" y="5614950"/>
            <a:ext cx="1719083" cy="46637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cxnSp>
        <p:nvCxnSpPr>
          <p:cNvPr id="152" name="Straight Arrow Connector 151"/>
          <p:cNvCxnSpPr/>
          <p:nvPr/>
        </p:nvCxnSpPr>
        <p:spPr bwMode="auto">
          <a:xfrm flipH="1">
            <a:off x="2270570" y="5706589"/>
            <a:ext cx="1716430" cy="4890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154" name="Straight Arrow Connector 153"/>
          <p:cNvCxnSpPr/>
          <p:nvPr/>
        </p:nvCxnSpPr>
        <p:spPr bwMode="auto">
          <a:xfrm flipH="1" flipV="1">
            <a:off x="2261774" y="5364000"/>
            <a:ext cx="4538389" cy="1920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cxnSp>
        <p:nvCxnSpPr>
          <p:cNvPr id="155" name="Straight Arrow Connector 154"/>
          <p:cNvCxnSpPr/>
          <p:nvPr/>
        </p:nvCxnSpPr>
        <p:spPr bwMode="auto">
          <a:xfrm flipH="1">
            <a:off x="2254928" y="5443109"/>
            <a:ext cx="4551848" cy="31563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204" name="Straight Connector 203"/>
          <p:cNvCxnSpPr/>
          <p:nvPr/>
        </p:nvCxnSpPr>
        <p:spPr bwMode="auto">
          <a:xfrm>
            <a:off x="5484615" y="1613086"/>
            <a:ext cx="0" cy="749266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grpSp>
        <p:nvGrpSpPr>
          <p:cNvPr id="205" name="Group 122"/>
          <p:cNvGrpSpPr>
            <a:grpSpLocks/>
          </p:cNvGrpSpPr>
          <p:nvPr/>
        </p:nvGrpSpPr>
        <p:grpSpPr bwMode="auto">
          <a:xfrm>
            <a:off x="5256327" y="938011"/>
            <a:ext cx="269875" cy="390062"/>
            <a:chOff x="4120" y="2308"/>
            <a:chExt cx="305" cy="415"/>
          </a:xfrm>
        </p:grpSpPr>
        <p:sp>
          <p:nvSpPr>
            <p:cNvPr id="206" name="Freeform 123"/>
            <p:cNvSpPr>
              <a:spLocks/>
            </p:cNvSpPr>
            <p:nvPr/>
          </p:nvSpPr>
          <p:spPr bwMode="auto">
            <a:xfrm flipH="1">
              <a:off x="4378" y="2308"/>
              <a:ext cx="47" cy="415"/>
            </a:xfrm>
            <a:custGeom>
              <a:avLst/>
              <a:gdLst/>
              <a:ahLst/>
              <a:cxnLst>
                <a:cxn ang="0">
                  <a:pos x="90" y="546"/>
                </a:cxn>
                <a:cxn ang="0">
                  <a:pos x="0" y="432"/>
                </a:cxn>
                <a:cxn ang="0">
                  <a:pos x="0" y="0"/>
                </a:cxn>
                <a:cxn ang="0">
                  <a:pos x="84" y="42"/>
                </a:cxn>
                <a:cxn ang="0">
                  <a:pos x="90" y="546"/>
                </a:cxn>
              </a:cxnLst>
              <a:rect l="0" t="0" r="r" b="b"/>
              <a:pathLst>
                <a:path w="90" h="546">
                  <a:moveTo>
                    <a:pt x="90" y="546"/>
                  </a:moveTo>
                  <a:lnTo>
                    <a:pt x="0" y="432"/>
                  </a:lnTo>
                  <a:lnTo>
                    <a:pt x="0" y="0"/>
                  </a:lnTo>
                  <a:lnTo>
                    <a:pt x="84" y="42"/>
                  </a:lnTo>
                  <a:lnTo>
                    <a:pt x="90" y="546"/>
                  </a:lnTo>
                  <a:close/>
                </a:path>
              </a:pathLst>
            </a:custGeom>
            <a:solidFill>
              <a:srgbClr val="006699"/>
            </a:solidFill>
            <a:ln w="1588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7" name="Rectangle 124"/>
            <p:cNvSpPr>
              <a:spLocks noChangeArrowheads="1"/>
            </p:cNvSpPr>
            <p:nvPr/>
          </p:nvSpPr>
          <p:spPr bwMode="auto">
            <a:xfrm flipH="1">
              <a:off x="4127" y="2340"/>
              <a:ext cx="255" cy="383"/>
            </a:xfrm>
            <a:prstGeom prst="rect">
              <a:avLst/>
            </a:prstGeom>
            <a:solidFill>
              <a:srgbClr val="0078AA"/>
            </a:solidFill>
            <a:ln w="1588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8" name="Oval 125"/>
            <p:cNvSpPr>
              <a:spLocks noChangeArrowheads="1"/>
            </p:cNvSpPr>
            <p:nvPr/>
          </p:nvSpPr>
          <p:spPr bwMode="auto">
            <a:xfrm flipH="1">
              <a:off x="4278" y="2390"/>
              <a:ext cx="37" cy="36"/>
            </a:xfrm>
            <a:prstGeom prst="ellipse">
              <a:avLst/>
            </a:prstGeom>
            <a:solidFill>
              <a:srgbClr val="FFC9C9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grpSp>
          <p:nvGrpSpPr>
            <p:cNvPr id="209" name="Group 126"/>
            <p:cNvGrpSpPr>
              <a:grpSpLocks/>
            </p:cNvGrpSpPr>
            <p:nvPr/>
          </p:nvGrpSpPr>
          <p:grpSpPr bwMode="auto">
            <a:xfrm flipH="1">
              <a:off x="4164" y="2500"/>
              <a:ext cx="152" cy="109"/>
              <a:chOff x="3216" y="2784"/>
              <a:chExt cx="192" cy="144"/>
            </a:xfrm>
          </p:grpSpPr>
          <p:sp>
            <p:nvSpPr>
              <p:cNvPr id="213" name="Line 127"/>
              <p:cNvSpPr>
                <a:spLocks noChangeShapeType="1"/>
              </p:cNvSpPr>
              <p:nvPr/>
            </p:nvSpPr>
            <p:spPr bwMode="auto">
              <a:xfrm>
                <a:off x="3216" y="2784"/>
                <a:ext cx="192" cy="0"/>
              </a:xfrm>
              <a:prstGeom prst="line">
                <a:avLst/>
              </a:prstGeom>
              <a:noFill/>
              <a:ln w="12700">
                <a:solidFill>
                  <a:srgbClr val="CCEC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4" name="Line 128"/>
              <p:cNvSpPr>
                <a:spLocks noChangeShapeType="1"/>
              </p:cNvSpPr>
              <p:nvPr/>
            </p:nvSpPr>
            <p:spPr bwMode="auto">
              <a:xfrm>
                <a:off x="3216" y="2832"/>
                <a:ext cx="192" cy="0"/>
              </a:xfrm>
              <a:prstGeom prst="line">
                <a:avLst/>
              </a:prstGeom>
              <a:noFill/>
              <a:ln w="12700">
                <a:solidFill>
                  <a:srgbClr val="CCEC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5" name="Line 129"/>
              <p:cNvSpPr>
                <a:spLocks noChangeShapeType="1"/>
              </p:cNvSpPr>
              <p:nvPr/>
            </p:nvSpPr>
            <p:spPr bwMode="auto">
              <a:xfrm>
                <a:off x="3216" y="2880"/>
                <a:ext cx="192" cy="0"/>
              </a:xfrm>
              <a:prstGeom prst="line">
                <a:avLst/>
              </a:prstGeom>
              <a:noFill/>
              <a:ln w="12700">
                <a:solidFill>
                  <a:srgbClr val="CCEC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6" name="Line 130"/>
              <p:cNvSpPr>
                <a:spLocks noChangeShapeType="1"/>
              </p:cNvSpPr>
              <p:nvPr/>
            </p:nvSpPr>
            <p:spPr bwMode="auto">
              <a:xfrm>
                <a:off x="3216" y="2928"/>
                <a:ext cx="192" cy="0"/>
              </a:xfrm>
              <a:prstGeom prst="line">
                <a:avLst/>
              </a:prstGeom>
              <a:noFill/>
              <a:ln w="12700">
                <a:solidFill>
                  <a:srgbClr val="CCEC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sp>
          <p:nvSpPr>
            <p:cNvPr id="210" name="Freeform 131"/>
            <p:cNvSpPr>
              <a:spLocks/>
            </p:cNvSpPr>
            <p:nvPr/>
          </p:nvSpPr>
          <p:spPr bwMode="auto">
            <a:xfrm>
              <a:off x="4120" y="2311"/>
              <a:ext cx="301" cy="35"/>
            </a:xfrm>
            <a:custGeom>
              <a:avLst/>
              <a:gdLst/>
              <a:ahLst/>
              <a:cxnLst>
                <a:cxn ang="0">
                  <a:pos x="259" y="35"/>
                </a:cxn>
                <a:cxn ang="0">
                  <a:pos x="0" y="35"/>
                </a:cxn>
                <a:cxn ang="0">
                  <a:pos x="81" y="0"/>
                </a:cxn>
                <a:cxn ang="0">
                  <a:pos x="301" y="0"/>
                </a:cxn>
                <a:cxn ang="0">
                  <a:pos x="259" y="35"/>
                </a:cxn>
              </a:cxnLst>
              <a:rect l="0" t="0" r="r" b="b"/>
              <a:pathLst>
                <a:path w="301" h="35">
                  <a:moveTo>
                    <a:pt x="259" y="35"/>
                  </a:moveTo>
                  <a:lnTo>
                    <a:pt x="0" y="35"/>
                  </a:lnTo>
                  <a:lnTo>
                    <a:pt x="81" y="0"/>
                  </a:lnTo>
                  <a:lnTo>
                    <a:pt x="301" y="0"/>
                  </a:lnTo>
                  <a:lnTo>
                    <a:pt x="259" y="35"/>
                  </a:lnTo>
                  <a:close/>
                </a:path>
              </a:pathLst>
            </a:custGeom>
            <a:solidFill>
              <a:srgbClr val="00B4FF"/>
            </a:solidFill>
            <a:ln w="1588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1" name="Oval 132"/>
            <p:cNvSpPr>
              <a:spLocks noChangeArrowheads="1"/>
            </p:cNvSpPr>
            <p:nvPr/>
          </p:nvSpPr>
          <p:spPr bwMode="auto">
            <a:xfrm flipH="1">
              <a:off x="4170" y="2386"/>
              <a:ext cx="37" cy="36"/>
            </a:xfrm>
            <a:prstGeom prst="ellipse">
              <a:avLst/>
            </a:prstGeom>
            <a:solidFill>
              <a:srgbClr val="FFC9C9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2" name="Oval 133"/>
            <p:cNvSpPr>
              <a:spLocks noChangeArrowheads="1"/>
            </p:cNvSpPr>
            <p:nvPr/>
          </p:nvSpPr>
          <p:spPr bwMode="auto">
            <a:xfrm flipH="1">
              <a:off x="4224" y="2386"/>
              <a:ext cx="37" cy="36"/>
            </a:xfrm>
            <a:prstGeom prst="ellipse">
              <a:avLst/>
            </a:prstGeom>
            <a:solidFill>
              <a:srgbClr val="CCFF33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217" name="AutoShape 22"/>
          <p:cNvSpPr>
            <a:spLocks noChangeArrowheads="1"/>
          </p:cNvSpPr>
          <p:nvPr/>
        </p:nvSpPr>
        <p:spPr bwMode="auto">
          <a:xfrm>
            <a:off x="5436348" y="1156478"/>
            <a:ext cx="180020" cy="186578"/>
          </a:xfrm>
          <a:prstGeom prst="can">
            <a:avLst>
              <a:gd name="adj" fmla="val 25000"/>
            </a:avLst>
          </a:prstGeom>
          <a:solidFill>
            <a:srgbClr val="6699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sz="1600" dirty="0">
              <a:ea typeface="ＭＳ Ｐゴシック" pitchFamily="34" charset="-128"/>
            </a:endParaRPr>
          </a:p>
        </p:txBody>
      </p:sp>
      <p:sp>
        <p:nvSpPr>
          <p:cNvPr id="218" name="TextBox 217"/>
          <p:cNvSpPr txBox="1"/>
          <p:nvPr/>
        </p:nvSpPr>
        <p:spPr>
          <a:xfrm>
            <a:off x="5166317" y="1343056"/>
            <a:ext cx="6206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ANQP</a:t>
            </a:r>
            <a:endParaRPr lang="en-US" dirty="0">
              <a:latin typeface="+mn-lt"/>
            </a:endParaRPr>
          </a:p>
        </p:txBody>
      </p:sp>
      <p:cxnSp>
        <p:nvCxnSpPr>
          <p:cNvPr id="220" name="Straight Arrow Connector 219"/>
          <p:cNvCxnSpPr/>
          <p:nvPr/>
        </p:nvCxnSpPr>
        <p:spPr bwMode="auto">
          <a:xfrm flipH="1" flipV="1">
            <a:off x="3985118" y="2211298"/>
            <a:ext cx="1486882" cy="4770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cxnSp>
        <p:nvCxnSpPr>
          <p:cNvPr id="227" name="Straight Arrow Connector 226"/>
          <p:cNvCxnSpPr/>
          <p:nvPr/>
        </p:nvCxnSpPr>
        <p:spPr bwMode="auto">
          <a:xfrm flipH="1">
            <a:off x="3992489" y="2304000"/>
            <a:ext cx="1479511" cy="2595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243" name="TextBox 242"/>
          <p:cNvSpPr txBox="1"/>
          <p:nvPr/>
        </p:nvSpPr>
        <p:spPr>
          <a:xfrm>
            <a:off x="1027287" y="6219365"/>
            <a:ext cx="941641" cy="33898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lIns="72000" tIns="0" rIns="0" bIns="0" rtlCol="0" anchor="ctr" anchorCtr="0">
            <a:noAutofit/>
          </a:bodyPr>
          <a:lstStyle/>
          <a:p>
            <a:r>
              <a:rPr lang="en-US" sz="1050" b="1" dirty="0" smtClean="0">
                <a:latin typeface="+mn-lt"/>
              </a:rPr>
              <a:t>L2 Protocol</a:t>
            </a:r>
          </a:p>
          <a:p>
            <a:r>
              <a:rPr lang="en-US" sz="1050" b="1" dirty="0" smtClean="0">
                <a:latin typeface="+mn-lt"/>
              </a:rPr>
              <a:t>L2 Attributes</a:t>
            </a:r>
            <a:endParaRPr lang="en-US" sz="1050" b="1" dirty="0">
              <a:latin typeface="+mn-lt"/>
            </a:endParaRPr>
          </a:p>
        </p:txBody>
      </p:sp>
      <p:sp>
        <p:nvSpPr>
          <p:cNvPr id="244" name="TextBox 243"/>
          <p:cNvSpPr txBox="1"/>
          <p:nvPr/>
        </p:nvSpPr>
        <p:spPr>
          <a:xfrm>
            <a:off x="3173398" y="6219000"/>
            <a:ext cx="942197" cy="33375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lIns="72000" tIns="0" rIns="0" bIns="0" rtlCol="0" anchor="ctr" anchorCtr="0">
            <a:noAutofit/>
          </a:bodyPr>
          <a:lstStyle/>
          <a:p>
            <a:r>
              <a:rPr lang="en-US" sz="1050" dirty="0" smtClean="0">
                <a:latin typeface="+mn-lt"/>
              </a:rPr>
              <a:t>L3+ Protocol</a:t>
            </a:r>
          </a:p>
          <a:p>
            <a:r>
              <a:rPr lang="en-US" sz="1050" b="1" dirty="0" smtClean="0">
                <a:latin typeface="+mn-lt"/>
              </a:rPr>
              <a:t>L2 Attributes</a:t>
            </a:r>
            <a:endParaRPr lang="en-US" sz="1050" b="1" dirty="0">
              <a:latin typeface="+mn-lt"/>
            </a:endParaRPr>
          </a:p>
        </p:txBody>
      </p:sp>
      <p:sp>
        <p:nvSpPr>
          <p:cNvPr id="245" name="TextBox 244"/>
          <p:cNvSpPr txBox="1"/>
          <p:nvPr/>
        </p:nvSpPr>
        <p:spPr>
          <a:xfrm>
            <a:off x="4209784" y="6204892"/>
            <a:ext cx="1037216" cy="34786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lIns="72000" tIns="0" rIns="0" bIns="0" rtlCol="0" anchor="ctr" anchorCtr="0">
            <a:noAutofit/>
          </a:bodyPr>
          <a:lstStyle/>
          <a:p>
            <a:r>
              <a:rPr lang="en-US" sz="1050" dirty="0" smtClean="0">
                <a:latin typeface="+mn-lt"/>
              </a:rPr>
              <a:t>L3+ Protocol</a:t>
            </a:r>
          </a:p>
          <a:p>
            <a:r>
              <a:rPr lang="en-US" sz="1050" dirty="0" smtClean="0">
                <a:latin typeface="+mn-lt"/>
              </a:rPr>
              <a:t>L3+ Attributes</a:t>
            </a:r>
            <a:endParaRPr lang="en-US" sz="1050" dirty="0">
              <a:latin typeface="+mn-lt"/>
            </a:endParaRPr>
          </a:p>
        </p:txBody>
      </p:sp>
      <p:sp>
        <p:nvSpPr>
          <p:cNvPr id="246" name="TextBox 245"/>
          <p:cNvSpPr txBox="1"/>
          <p:nvPr/>
        </p:nvSpPr>
        <p:spPr>
          <a:xfrm>
            <a:off x="201039" y="6219365"/>
            <a:ext cx="7377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Legend:</a:t>
            </a:r>
            <a:endParaRPr lang="en-US" dirty="0">
              <a:latin typeface="+mn-lt"/>
            </a:endParaRPr>
          </a:p>
        </p:txBody>
      </p:sp>
      <p:sp>
        <p:nvSpPr>
          <p:cNvPr id="247" name="TextBox 246"/>
          <p:cNvSpPr txBox="1"/>
          <p:nvPr/>
        </p:nvSpPr>
        <p:spPr>
          <a:xfrm>
            <a:off x="2052000" y="6213146"/>
            <a:ext cx="1037216" cy="34786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lIns="72000" tIns="0" rIns="0" bIns="0" rtlCol="0" anchor="ctr" anchorCtr="0">
            <a:noAutofit/>
          </a:bodyPr>
          <a:lstStyle/>
          <a:p>
            <a:r>
              <a:rPr lang="en-US" sz="1050" b="1" dirty="0" smtClean="0">
                <a:latin typeface="+mn-lt"/>
              </a:rPr>
              <a:t>L2 Protocol</a:t>
            </a:r>
          </a:p>
          <a:p>
            <a:r>
              <a:rPr lang="en-US" sz="1050" dirty="0" smtClean="0">
                <a:latin typeface="+mn-lt"/>
              </a:rPr>
              <a:t>L3+ Attributes</a:t>
            </a:r>
            <a:endParaRPr lang="en-US" sz="1050" dirty="0">
              <a:latin typeface="+mn-lt"/>
            </a:endParaRPr>
          </a:p>
        </p:txBody>
      </p:sp>
      <p:pic>
        <p:nvPicPr>
          <p:cNvPr id="153" name="Picture 372" descr="switc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22000" y="1404000"/>
            <a:ext cx="292468" cy="146695"/>
          </a:xfrm>
          <a:prstGeom prst="rect">
            <a:avLst/>
          </a:prstGeom>
          <a:noFill/>
        </p:spPr>
      </p:pic>
      <p:sp>
        <p:nvSpPr>
          <p:cNvPr id="164" name="TextBox 163"/>
          <p:cNvSpPr txBox="1"/>
          <p:nvPr/>
        </p:nvSpPr>
        <p:spPr>
          <a:xfrm>
            <a:off x="3357000" y="1449000"/>
            <a:ext cx="13006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Access Network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44614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mniran_usecase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Template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1740</Words>
  <Application>Microsoft Office PowerPoint</Application>
  <PresentationFormat>On-screen Show (4:3)</PresentationFormat>
  <Paragraphs>398</Paragraphs>
  <Slides>26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29" baseType="lpstr">
      <vt:lpstr>omniran_usecase_template</vt:lpstr>
      <vt:lpstr>Clip</vt:lpstr>
      <vt:lpstr>Picture</vt:lpstr>
      <vt:lpstr>Slide 1</vt:lpstr>
      <vt:lpstr>IEEE 802 OmniRAN EC SG Results and Outlook</vt:lpstr>
      <vt:lpstr>ToC</vt:lpstr>
      <vt:lpstr>OmniRAN WITHIN  The SCOPE of IEEE 802</vt:lpstr>
      <vt:lpstr>Access Networks enable the dynamic attachment of terminals to networks</vt:lpstr>
      <vt:lpstr>Functional decomposition of dynamic network access</vt:lpstr>
      <vt:lpstr>Access Network Abstraction by OmniRAN</vt:lpstr>
      <vt:lpstr>Control plane for dynamic attachments of terminals to communication infrastructures</vt:lpstr>
      <vt:lpstr>Access Network Control Plane Functions</vt:lpstr>
      <vt:lpstr>IEEE 802 Control Functions on R2 and R3</vt:lpstr>
      <vt:lpstr>Mapping of OmniRAN Reference Points to IEEE 802 Reference Model</vt:lpstr>
      <vt:lpstr>Complete set of OmniRAN reference points</vt:lpstr>
      <vt:lpstr>GAPs in IEEE 802</vt:lpstr>
      <vt:lpstr>Example use cases  investigated for gap analysis</vt:lpstr>
      <vt:lpstr>3GPP Trusted WLAN Access to EPC  TS 23.402 V11.6.0 (2013-03)</vt:lpstr>
      <vt:lpstr>3GPP Trusted WLAN Access to EPC  OmniRAN Reference Point mapping</vt:lpstr>
      <vt:lpstr>3GPP Trusted WLAN Access to EPC  Gaps in IEEE 802 Bridged Networks</vt:lpstr>
      <vt:lpstr>ZigBee SEP2 Smart Grid Application SEP2 Communication Infrastructure</vt:lpstr>
      <vt:lpstr>ZigBee SEP2 Smart Grid Application  OmniRAN Reference Point Mapping</vt:lpstr>
      <vt:lpstr>ZigBee SEP2 Smart Grid Application  Gaps to IEEE 802.3</vt:lpstr>
      <vt:lpstr>SDN-based OmniRAN Use Cases  Scenario</vt:lpstr>
      <vt:lpstr>SDN-based OmniRAN Use Cases Reference Point Mappings</vt:lpstr>
      <vt:lpstr>SDN-based OmniRAN Use Cases  Gaps to existing IEEE 802 technologies</vt:lpstr>
      <vt:lpstr>Gaps to Handling IEEE 802 Attributes in IP Protocols</vt:lpstr>
      <vt:lpstr>Potential Ways forward</vt:lpstr>
      <vt:lpstr>Conclusion</vt:lpstr>
    </vt:vector>
  </TitlesOfParts>
  <Company>Nokia Siemens Networks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Max Riegel</dc:creator>
  <cp:lastModifiedBy>Max Riegel</cp:lastModifiedBy>
  <cp:revision>93</cp:revision>
  <cp:lastPrinted>1998-02-10T13:28:06Z</cp:lastPrinted>
  <dcterms:created xsi:type="dcterms:W3CDTF">2013-03-11T14:14:17Z</dcterms:created>
  <dcterms:modified xsi:type="dcterms:W3CDTF">2013-06-20T12:52:54Z</dcterms:modified>
</cp:coreProperties>
</file>