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4" r:id="rId2"/>
    <p:sldId id="262" r:id="rId3"/>
    <p:sldId id="316" r:id="rId4"/>
    <p:sldId id="312" r:id="rId5"/>
    <p:sldId id="315" r:id="rId6"/>
    <p:sldId id="311" r:id="rId7"/>
    <p:sldId id="314" r:id="rId8"/>
    <p:sldId id="317" r:id="rId9"/>
    <p:sldId id="320" r:id="rId10"/>
    <p:sldId id="298" r:id="rId11"/>
    <p:sldId id="299" r:id="rId12"/>
    <p:sldId id="319" r:id="rId13"/>
    <p:sldId id="276" r:id="rId14"/>
    <p:sldId id="303" r:id="rId15"/>
    <p:sldId id="304" r:id="rId16"/>
    <p:sldId id="318" r:id="rId17"/>
    <p:sldId id="309" r:id="rId18"/>
    <p:sldId id="321"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6" autoAdjust="0"/>
    <p:restoredTop sz="99233" autoAdjust="0"/>
  </p:normalViewPr>
  <p:slideViewPr>
    <p:cSldViewPr>
      <p:cViewPr varScale="1">
        <p:scale>
          <a:sx n="143" d="100"/>
          <a:sy n="143" d="100"/>
        </p:scale>
        <p:origin x="-7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10</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xmlns="" val="142492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omniran-13-0032-01-0000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2" Type="http://schemas.openxmlformats.org/officeDocument/2006/relationships/hyperlink" Target="http://standards.ieee.org/IPR/copyrightpolicy.html" TargetMode="External"/><Relationship Id="rId1" Type="http://schemas.openxmlformats.org/officeDocument/2006/relationships/slideLayout" Target="../slideLayouts/slideLayout7.xml"/><Relationship Id="rId4" Type="http://schemas.openxmlformats.org/officeDocument/2006/relationships/hyperlink" Target="http://standards.ieee.org/guides/opman/sect6.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Scope of OmniRAN</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a:t>
                      </a:r>
                      <a:r>
                        <a:rPr lang="en-US" sz="1200" dirty="0" smtClean="0"/>
                        <a:t>2013-05-02</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Access networks comprise functions which extend beyond the scope of IEEE 802.</a:t>
            </a:r>
          </a:p>
          <a:p>
            <a:r>
              <a:rPr lang="en-US" sz="1600" dirty="0" smtClean="0">
                <a:latin typeface="+mn-lt"/>
              </a:rPr>
              <a:t>The contribution provides different architectural views on access networks to define the functional pieces of access networks which fall into the scope of IEEE 802.</a:t>
            </a:r>
            <a:endParaRPr 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OmniRAN Architecture </a:t>
            </a:r>
            <a:r>
              <a:rPr lang="en-US" dirty="0" smtClean="0"/>
              <a:t>Partitioning for</a:t>
            </a:r>
            <a:br>
              <a:rPr lang="en-US" dirty="0" smtClean="0"/>
            </a:br>
            <a:r>
              <a:rPr lang="en-US" dirty="0" smtClean="0"/>
              <a:t>dynamic attachment of terminals to networks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 Network</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on top of established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p:oleObj spid="_x0000_s10242" name="Clip" r:id="rId4" imgW="5757415" imgH="3221332" progId="">
              <p:embed/>
            </p:oleObj>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5">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153179" y="1563962"/>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6"/>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Functions for establishment of</a:t>
            </a:r>
            <a:br>
              <a:rPr lang="en-US" dirty="0" smtClean="0"/>
            </a:br>
            <a:r>
              <a:rPr lang="en-US" dirty="0" smtClean="0"/>
              <a:t> end-to-end Connectivity</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7"/>
            <a:ext cx="4116388" cy="3570288"/>
          </a:xfrm>
        </p:spPr>
        <p:txBody>
          <a:bodyPr>
            <a:normAutofit fontScale="85000" lnSpcReduction="10000"/>
          </a:bodyPr>
          <a:lstStyle/>
          <a:p>
            <a:r>
              <a:rPr lang="en-US" dirty="0" smtClean="0"/>
              <a:t>Network advertisement</a:t>
            </a:r>
          </a:p>
          <a:p>
            <a:r>
              <a:rPr lang="en-US" dirty="0" smtClean="0"/>
              <a:t>IEEE 802.xx PHY and MAC</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and across access networks</a:t>
            </a:r>
          </a:p>
          <a:p>
            <a:r>
              <a:rPr lang="en-US" dirty="0" smtClean="0"/>
              <a:t>Mobility Gateway</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 Network</a:t>
            </a:r>
            <a:endParaRPr lang="en-US" dirty="0"/>
          </a:p>
        </p:txBody>
      </p:sp>
      <p:sp>
        <p:nvSpPr>
          <p:cNvPr id="10" name="Content Placeholder 9"/>
          <p:cNvSpPr>
            <a:spLocks noGrp="1"/>
          </p:cNvSpPr>
          <p:nvPr>
            <p:ph sz="quarter" idx="4"/>
          </p:nvPr>
        </p:nvSpPr>
        <p:spPr>
          <a:xfrm>
            <a:off x="4645025" y="2333987"/>
            <a:ext cx="4194175" cy="3570288"/>
          </a:xfrm>
        </p:spPr>
        <p:txBody>
          <a:bodyPr>
            <a:normAutofit fontScale="92500" lnSpcReduction="20000"/>
          </a:bodyPr>
          <a:lstStyle/>
          <a:p>
            <a:r>
              <a:rPr lang="en-US" dirty="0" smtClean="0"/>
              <a:t>Authentication, authorization and accounting server</a:t>
            </a:r>
            <a:endParaRPr lang="en-GB" dirty="0" smtClean="0"/>
          </a:p>
          <a:p>
            <a:r>
              <a:rPr lang="en-US" dirty="0" smtClean="0"/>
              <a:t>IP address management </a:t>
            </a:r>
          </a:p>
          <a:p>
            <a:r>
              <a:rPr lang="en-US" dirty="0" smtClean="0"/>
              <a:t>Policy &amp; QoS management based on a SLA</a:t>
            </a:r>
          </a:p>
          <a:p>
            <a:r>
              <a:rPr lang="en-US" dirty="0" smtClean="0"/>
              <a:t>Mobility among multiple access networks</a:t>
            </a:r>
          </a:p>
          <a:p>
            <a:r>
              <a:rPr lang="en-US" dirty="0" smtClean="0"/>
              <a:t>IP connectivity establishment to Internet and services</a:t>
            </a:r>
          </a:p>
          <a:p>
            <a:r>
              <a:rPr lang="en-US" dirty="0" smtClean="0"/>
              <a:t>Roaming via other core networks</a:t>
            </a:r>
            <a:endParaRPr lang="en-US" sz="1900"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4906791"/>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85" name="Rounded Rectangle 84"/>
          <p:cNvSpPr/>
          <p:nvPr/>
        </p:nvSpPr>
        <p:spPr bwMode="auto">
          <a:xfrm>
            <a:off x="2411760" y="1538791"/>
            <a:ext cx="4320480" cy="1755194"/>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86" name="AutoShape 11"/>
          <p:cNvSpPr>
            <a:spLocks noChangeArrowheads="1"/>
          </p:cNvSpPr>
          <p:nvPr/>
        </p:nvSpPr>
        <p:spPr bwMode="auto">
          <a:xfrm>
            <a:off x="836585" y="1538790"/>
            <a:ext cx="990600" cy="1755195"/>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87" name="AutoShape 13"/>
          <p:cNvSpPr>
            <a:spLocks noChangeArrowheads="1"/>
          </p:cNvSpPr>
          <p:nvPr/>
        </p:nvSpPr>
        <p:spPr bwMode="auto">
          <a:xfrm>
            <a:off x="7362310" y="1538790"/>
            <a:ext cx="1055687" cy="1755195"/>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88" name="Text Box 81"/>
          <p:cNvSpPr txBox="1">
            <a:spLocks noChangeArrowheads="1"/>
          </p:cNvSpPr>
          <p:nvPr/>
        </p:nvSpPr>
        <p:spPr bwMode="auto">
          <a:xfrm>
            <a:off x="926595" y="1493785"/>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89" name="Text Box 82"/>
          <p:cNvSpPr txBox="1">
            <a:spLocks noChangeArrowheads="1"/>
          </p:cNvSpPr>
          <p:nvPr/>
        </p:nvSpPr>
        <p:spPr bwMode="auto">
          <a:xfrm>
            <a:off x="3806915" y="1538790"/>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90" name="Text Box 135"/>
          <p:cNvSpPr txBox="1">
            <a:spLocks noChangeArrowheads="1"/>
          </p:cNvSpPr>
          <p:nvPr/>
        </p:nvSpPr>
        <p:spPr bwMode="auto">
          <a:xfrm>
            <a:off x="7475176" y="1574953"/>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37" name="Rectangle 36"/>
          <p:cNvSpPr/>
          <p:nvPr/>
        </p:nvSpPr>
        <p:spPr bwMode="auto">
          <a:xfrm>
            <a:off x="926596" y="5454225"/>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5454225"/>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5454225"/>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Access Network Reference Model</a:t>
            </a:r>
            <a:endParaRPr lang="en-US" dirty="0"/>
          </a:p>
        </p:txBody>
      </p:sp>
      <p:grpSp>
        <p:nvGrpSpPr>
          <p:cNvPr id="10" name="Group 9"/>
          <p:cNvGrpSpPr/>
          <p:nvPr/>
        </p:nvGrpSpPr>
        <p:grpSpPr>
          <a:xfrm>
            <a:off x="881590" y="3564015"/>
            <a:ext cx="855095" cy="1890210"/>
            <a:chOff x="971599" y="2978950"/>
            <a:chExt cx="1080121" cy="1890210"/>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7" name="Rectangle 6"/>
            <p:cNvSpPr/>
            <p:nvPr/>
          </p:nvSpPr>
          <p:spPr bwMode="auto">
            <a:xfrm>
              <a:off x="971600"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Session</a:t>
              </a:r>
              <a:endParaRPr kumimoji="0" lang="en-US" sz="1200" b="0" i="0" u="none" strike="noStrike" cap="none" normalizeH="0" baseline="0" dirty="0">
                <a:ln>
                  <a:noFill/>
                </a:ln>
                <a:solidFill>
                  <a:schemeClr val="tx1"/>
                </a:solidFill>
                <a:effectLst/>
                <a:latin typeface="+mn-lt"/>
              </a:endParaRPr>
            </a:p>
          </p:txBody>
        </p:sp>
        <p:sp>
          <p:nvSpPr>
            <p:cNvPr id="8" name="Rectangle 7"/>
            <p:cNvSpPr/>
            <p:nvPr/>
          </p:nvSpPr>
          <p:spPr bwMode="auto">
            <a:xfrm>
              <a:off x="971600" y="324898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Present.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0" y="297895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smtClean="0">
                  <a:latin typeface="+mn-lt"/>
                </a:rPr>
                <a:t>.</a:t>
              </a:r>
              <a:endParaRPr kumimoji="0" lang="en-US" sz="1200" b="0" i="0" u="none" strike="noStrike" cap="none" normalizeH="0" baseline="0" dirty="0">
                <a:ln>
                  <a:noFill/>
                </a:ln>
                <a:solidFill>
                  <a:schemeClr val="tx1"/>
                </a:solidFill>
                <a:effectLst/>
                <a:latin typeface="+mn-lt"/>
              </a:endParaRPr>
            </a:p>
          </p:txBody>
        </p:sp>
      </p:grpSp>
      <p:grpSp>
        <p:nvGrpSpPr>
          <p:cNvPr id="11" name="Group 10"/>
          <p:cNvGrpSpPr/>
          <p:nvPr/>
        </p:nvGrpSpPr>
        <p:grpSpPr>
          <a:xfrm>
            <a:off x="7452320" y="3564015"/>
            <a:ext cx="855095" cy="1890210"/>
            <a:chOff x="971599" y="2978950"/>
            <a:chExt cx="1080121" cy="1890210"/>
          </a:xfrm>
        </p:grpSpPr>
        <p:sp>
          <p:nvSpPr>
            <p:cNvPr id="12" name="Rectangle 11"/>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14" name="Rectangle 13"/>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5" name="Rectangle 14"/>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6" name="Rectangle 15"/>
            <p:cNvSpPr/>
            <p:nvPr/>
          </p:nvSpPr>
          <p:spPr bwMode="auto">
            <a:xfrm>
              <a:off x="971600"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Session</a:t>
              </a:r>
              <a:endParaRPr kumimoji="0" lang="en-US" sz="1200" b="0" i="0" u="none" strike="noStrike" cap="none" normalizeH="0" baseline="0" dirty="0">
                <a:ln>
                  <a:noFill/>
                </a:ln>
                <a:solidFill>
                  <a:schemeClr val="tx1"/>
                </a:solidFill>
                <a:effectLst/>
                <a:latin typeface="+mn-lt"/>
              </a:endParaRPr>
            </a:p>
          </p:txBody>
        </p:sp>
        <p:sp>
          <p:nvSpPr>
            <p:cNvPr id="17" name="Rectangle 16"/>
            <p:cNvSpPr/>
            <p:nvPr/>
          </p:nvSpPr>
          <p:spPr bwMode="auto">
            <a:xfrm>
              <a:off x="971600" y="324898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Present.</a:t>
              </a:r>
              <a:endParaRPr kumimoji="0" lang="en-US" sz="1200" b="0" i="0" u="none" strike="noStrike" cap="none" normalizeH="0" baseline="0" dirty="0">
                <a:ln>
                  <a:noFill/>
                </a:ln>
                <a:solidFill>
                  <a:schemeClr val="tx1"/>
                </a:solidFill>
                <a:effectLst/>
                <a:latin typeface="+mn-lt"/>
              </a:endParaRPr>
            </a:p>
          </p:txBody>
        </p:sp>
        <p:sp>
          <p:nvSpPr>
            <p:cNvPr id="18" name="Rectangle 17"/>
            <p:cNvSpPr/>
            <p:nvPr/>
          </p:nvSpPr>
          <p:spPr bwMode="auto">
            <a:xfrm>
              <a:off x="971600" y="297895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smtClean="0">
                  <a:latin typeface="+mn-lt"/>
                </a:rPr>
                <a:t>.</a:t>
              </a:r>
              <a:endParaRPr kumimoji="0" lang="en-US" sz="1200" b="0" i="0" u="none" strike="noStrike" cap="none" normalizeH="0" baseline="0" dirty="0">
                <a:ln>
                  <a:noFill/>
                </a:ln>
                <a:solidFill>
                  <a:schemeClr val="tx1"/>
                </a:solidFill>
                <a:effectLst/>
                <a:latin typeface="+mn-lt"/>
              </a:endParaRPr>
            </a:p>
          </p:txBody>
        </p:sp>
      </p:grpSp>
      <p:sp>
        <p:nvSpPr>
          <p:cNvPr id="20" name="Rectangle 19"/>
          <p:cNvSpPr/>
          <p:nvPr/>
        </p:nvSpPr>
        <p:spPr bwMode="auto">
          <a:xfrm>
            <a:off x="5832141"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491416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491416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19" name="Group 25"/>
          <p:cNvGrpSpPr>
            <a:grpSpLocks noChangeAspect="1"/>
          </p:cNvGrpSpPr>
          <p:nvPr/>
        </p:nvGrpSpPr>
        <p:grpSpPr bwMode="auto">
          <a:xfrm flipH="1">
            <a:off x="2722043" y="2086224"/>
            <a:ext cx="859847" cy="1035115"/>
            <a:chOff x="5" y="2480"/>
            <a:chExt cx="237" cy="430"/>
          </a:xfrm>
        </p:grpSpPr>
        <p:grpSp>
          <p:nvGrpSpPr>
            <p:cNvPr id="22" name="Group 26"/>
            <p:cNvGrpSpPr>
              <a:grpSpLocks noChangeAspect="1"/>
            </p:cNvGrpSpPr>
            <p:nvPr/>
          </p:nvGrpSpPr>
          <p:grpSpPr bwMode="auto">
            <a:xfrm>
              <a:off x="5" y="2521"/>
              <a:ext cx="145" cy="389"/>
              <a:chOff x="5" y="2521"/>
              <a:chExt cx="145" cy="389"/>
            </a:xfrm>
          </p:grpSpPr>
          <p:grpSp>
            <p:nvGrpSpPr>
              <p:cNvPr id="23" name="Group 27"/>
              <p:cNvGrpSpPr>
                <a:grpSpLocks noChangeAspect="1"/>
              </p:cNvGrpSpPr>
              <p:nvPr/>
            </p:nvGrpSpPr>
            <p:grpSpPr bwMode="auto">
              <a:xfrm>
                <a:off x="7" y="2654"/>
                <a:ext cx="143" cy="256"/>
                <a:chOff x="7" y="2654"/>
                <a:chExt cx="143" cy="256"/>
              </a:xfrm>
            </p:grpSpPr>
            <p:grpSp>
              <p:nvGrpSpPr>
                <p:cNvPr id="24" name="Group 28"/>
                <p:cNvGrpSpPr>
                  <a:grpSpLocks noChangeAspect="1"/>
                </p:cNvGrpSpPr>
                <p:nvPr/>
              </p:nvGrpSpPr>
              <p:grpSpPr bwMode="auto">
                <a:xfrm>
                  <a:off x="7" y="2661"/>
                  <a:ext cx="93" cy="247"/>
                  <a:chOff x="7" y="2661"/>
                  <a:chExt cx="93" cy="247"/>
                </a:xfrm>
              </p:grpSpPr>
              <p:sp>
                <p:nvSpPr>
                  <p:cNvPr id="61"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62"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63"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64"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65"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66"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67"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5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5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5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5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5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5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6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25" name="Group 43"/>
              <p:cNvGrpSpPr>
                <a:grpSpLocks noChangeAspect="1"/>
              </p:cNvGrpSpPr>
              <p:nvPr/>
            </p:nvGrpSpPr>
            <p:grpSpPr bwMode="auto">
              <a:xfrm>
                <a:off x="5" y="2533"/>
                <a:ext cx="141" cy="374"/>
                <a:chOff x="5" y="2533"/>
                <a:chExt cx="141" cy="374"/>
              </a:xfrm>
            </p:grpSpPr>
            <p:sp>
              <p:nvSpPr>
                <p:cNvPr id="48"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49"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50"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51"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52"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4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42"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43"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44"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pic>
        <p:nvPicPr>
          <p:cNvPr id="68" name="Picture 67" descr="MC900439836.PNG"/>
          <p:cNvPicPr>
            <a:picLocks noChangeAspect="1"/>
          </p:cNvPicPr>
          <p:nvPr/>
        </p:nvPicPr>
        <p:blipFill>
          <a:blip r:embed="rId2"/>
          <a:stretch>
            <a:fillRect/>
          </a:stretch>
        </p:blipFill>
        <p:spPr>
          <a:xfrm>
            <a:off x="1016605" y="2123855"/>
            <a:ext cx="533400" cy="533400"/>
          </a:xfrm>
          <a:prstGeom prst="rect">
            <a:avLst/>
          </a:prstGeom>
        </p:spPr>
      </p:pic>
      <p:sp>
        <p:nvSpPr>
          <p:cNvPr id="69" name="AutoShape 22"/>
          <p:cNvSpPr>
            <a:spLocks noChangeArrowheads="1"/>
          </p:cNvSpPr>
          <p:nvPr/>
        </p:nvSpPr>
        <p:spPr bwMode="auto">
          <a:xfrm>
            <a:off x="7677345" y="2078850"/>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6" name="Group 122"/>
          <p:cNvGrpSpPr>
            <a:grpSpLocks/>
          </p:cNvGrpSpPr>
          <p:nvPr/>
        </p:nvGrpSpPr>
        <p:grpSpPr bwMode="auto">
          <a:xfrm>
            <a:off x="7722350" y="2483895"/>
            <a:ext cx="269875" cy="460375"/>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5"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82" name="Picture 29"/>
          <p:cNvPicPr>
            <a:picLocks noChangeArrowheads="1"/>
          </p:cNvPicPr>
          <p:nvPr/>
        </p:nvPicPr>
        <p:blipFill>
          <a:blip r:embed="rId3"/>
          <a:srcRect/>
          <a:stretch>
            <a:fillRect/>
          </a:stretch>
        </p:blipFill>
        <p:spPr bwMode="auto">
          <a:xfrm>
            <a:off x="7632340" y="2978950"/>
            <a:ext cx="478302" cy="304800"/>
          </a:xfrm>
          <a:prstGeom prst="rect">
            <a:avLst/>
          </a:prstGeom>
          <a:noFill/>
          <a:ln w="12700">
            <a:noFill/>
            <a:miter lim="800000"/>
            <a:headEnd/>
            <a:tailEnd/>
          </a:ln>
          <a:effectLst/>
        </p:spPr>
      </p:pic>
      <p:cxnSp>
        <p:nvCxnSpPr>
          <p:cNvPr id="98" name="Straight Connector 97"/>
          <p:cNvCxnSpPr/>
          <p:nvPr/>
        </p:nvCxnSpPr>
        <p:spPr bwMode="auto">
          <a:xfrm flipH="1">
            <a:off x="3581890" y="3113965"/>
            <a:ext cx="4050451"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84" name="Picture 372" descr="switch"/>
          <p:cNvPicPr>
            <a:picLocks noChangeAspect="1" noChangeArrowheads="1"/>
          </p:cNvPicPr>
          <p:nvPr/>
        </p:nvPicPr>
        <p:blipFill>
          <a:blip r:embed="rId4"/>
          <a:srcRect/>
          <a:stretch>
            <a:fillRect/>
          </a:stretch>
        </p:blipFill>
        <p:spPr bwMode="auto">
          <a:xfrm>
            <a:off x="5562110" y="2978950"/>
            <a:ext cx="503237" cy="2524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Architecture WITHIN SCOPE of IEEE 802</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Architecture and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12290"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12291" name="Clip" r:id="rId5"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142" name="Group 578"/>
          <p:cNvGrpSpPr/>
          <p:nvPr/>
        </p:nvGrpSpPr>
        <p:grpSpPr>
          <a:xfrm>
            <a:off x="304800" y="2362200"/>
            <a:ext cx="8442055" cy="3962400"/>
            <a:chOff x="304800" y="2362200"/>
            <a:chExt cx="8442055" cy="3962400"/>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8442055" cy="707886"/>
            </a:xfrm>
            <a:prstGeom prst="rect">
              <a:avLst/>
            </a:prstGeom>
            <a:noFill/>
          </p:spPr>
          <p:txBody>
            <a:bodyPr wrap="none" rtlCol="0">
              <a:spAutoFit/>
            </a:bodyPr>
            <a:lstStyle/>
            <a:p>
              <a:pPr marL="179388" indent="-179388">
                <a:buFont typeface="Arial" pitchFamily="34" charset="0"/>
                <a:buChar char="•"/>
              </a:pPr>
              <a:r>
                <a:rPr lang="en-US" sz="2000" dirty="0" smtClean="0">
                  <a:latin typeface="Arial" pitchFamily="34" charset="0"/>
                  <a:cs typeface="Arial" pitchFamily="34" charset="0"/>
                </a:rPr>
                <a:t>Reference Points represent a bundle of protocols between peer entities</a:t>
              </a:r>
            </a:p>
            <a:p>
              <a:pPr marL="630238" lvl="1" indent="-173038"/>
              <a:r>
                <a:rPr lang="en-US" sz="2000" dirty="0" smtClean="0">
                  <a:latin typeface="Arial" pitchFamily="34" charset="0"/>
                  <a:cs typeface="Arial" pitchFamily="34" charset="0"/>
                </a:rPr>
                <a:t>-	Similar to real network interfaces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Reference 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R1: Access link, </a:t>
            </a:r>
            <a:r>
              <a:rPr lang="en-US" i="1" dirty="0" smtClean="0"/>
              <a:t>technology specific</a:t>
            </a:r>
          </a:p>
          <a:p>
            <a:r>
              <a:rPr lang="en-US" dirty="0" smtClean="0"/>
              <a:t>R2: User &amp; terminal authentication, subscription &amp; terminal management</a:t>
            </a:r>
          </a:p>
          <a:p>
            <a:r>
              <a:rPr lang="en-US" dirty="0" smtClean="0"/>
              <a:t>R3: Authorization, service management, user data connection, mobility support, accounting, location</a:t>
            </a:r>
          </a:p>
          <a:p>
            <a:r>
              <a:rPr lang="en-US" dirty="0" smtClean="0"/>
              <a:t>R4: Inter-access network coordination and cooperation, fast inter-technology handover</a:t>
            </a:r>
          </a:p>
          <a:p>
            <a:r>
              <a:rPr lang="en-US" dirty="0" smtClean="0"/>
              <a:t>R5: Inter-operator roaming control interface</a:t>
            </a:r>
          </a:p>
          <a:p>
            <a:pPr lvl="3"/>
            <a:endParaRPr lang="en-US" sz="1500" dirty="0" smtClean="0"/>
          </a:p>
          <a:p>
            <a:pPr marL="0" indent="0">
              <a:buNone/>
            </a:pPr>
            <a:r>
              <a:rPr lang="en-US" i="1" dirty="0" smtClean="0"/>
              <a:t>All reference points may comprise a number of different protocols. However, only the protocols related to required functionality have to be present on the reference 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3158969"/>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706403"/>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706403"/>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706403"/>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4239090"/>
            <a:ext cx="8229600" cy="1887073"/>
          </a:xfrm>
        </p:spPr>
        <p:txBody>
          <a:bodyPr>
            <a:normAutofit fontScale="70000" lnSpcReduction="20000"/>
          </a:bodyPr>
          <a:lstStyle/>
          <a:p>
            <a:r>
              <a:rPr lang="en-US" dirty="0" smtClean="0"/>
              <a:t>R1, R2, R3 Reference Points can be easily mapped into IEEE 802 Reference Model</a:t>
            </a:r>
          </a:p>
          <a:p>
            <a:pPr lvl="1"/>
            <a:r>
              <a:rPr lang="en-US" dirty="0" smtClean="0"/>
              <a:t>However IP based protocols to carry control information elements are out of scope of IEEE 802</a:t>
            </a:r>
          </a:p>
          <a:p>
            <a:pPr lvl="1"/>
            <a:r>
              <a:rPr lang="en-US" dirty="0" smtClean="0"/>
              <a:t>‘R3 Data’ </a:t>
            </a:r>
            <a:r>
              <a:rPr lang="en-US" dirty="0" smtClean="0"/>
              <a:t>may define a special kind of Data Link SAP</a:t>
            </a:r>
          </a:p>
          <a:p>
            <a:pPr lvl="1"/>
            <a:r>
              <a:rPr lang="en-US" dirty="0" smtClean="0"/>
              <a:t>‘R2’ </a:t>
            </a:r>
            <a:r>
              <a:rPr lang="en-US" dirty="0" smtClean="0"/>
              <a:t>and </a:t>
            </a:r>
            <a:r>
              <a:rPr lang="en-US" dirty="0" smtClean="0"/>
              <a:t>‘R3 Control’ </a:t>
            </a:r>
            <a:r>
              <a:rPr lang="en-US" dirty="0" smtClean="0"/>
              <a:t>may </a:t>
            </a:r>
            <a:r>
              <a:rPr lang="en-US" dirty="0" smtClean="0"/>
              <a:t>comprise only definitions </a:t>
            </a:r>
            <a:r>
              <a:rPr lang="en-US" dirty="0" smtClean="0"/>
              <a:t>of attributes</a:t>
            </a:r>
          </a:p>
        </p:txBody>
      </p:sp>
      <p:sp>
        <p:nvSpPr>
          <p:cNvPr id="3" name="Rectangle 2"/>
          <p:cNvSpPr/>
          <p:nvPr/>
        </p:nvSpPr>
        <p:spPr bwMode="auto">
          <a:xfrm>
            <a:off x="88159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a:t>
            </a:r>
            <a:r>
              <a:rPr kumimoji="0" lang="en-US" sz="1200" b="0" i="0" u="none" strike="noStrike" cap="none" normalizeH="0" baseline="0" dirty="0" smtClean="0">
                <a:ln>
                  <a:noFill/>
                </a:ln>
                <a:solidFill>
                  <a:schemeClr val="tx1"/>
                </a:solidFill>
                <a:effectLst/>
                <a:latin typeface="+mn-lt"/>
              </a:rPr>
              <a:t>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3166342"/>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a:t>
            </a:r>
            <a:r>
              <a:rPr kumimoji="0" lang="en-US" sz="1200" b="0" i="0" u="none" strike="noStrike" cap="none" normalizeH="0" baseline="0" dirty="0" smtClean="0">
                <a:ln>
                  <a:noFill/>
                </a:ln>
                <a:solidFill>
                  <a:schemeClr val="tx1"/>
                </a:solidFill>
                <a:effectLst/>
                <a:latin typeface="+mn-lt"/>
              </a:rPr>
              <a:t>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3166342"/>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2311248"/>
            <a:ext cx="533400" cy="533400"/>
          </a:xfrm>
          <a:prstGeom prst="rect">
            <a:avLst/>
          </a:prstGeom>
        </p:spPr>
      </p:pic>
      <p:sp>
        <p:nvSpPr>
          <p:cNvPr id="102" name="Rectangle 101"/>
          <p:cNvSpPr/>
          <p:nvPr/>
        </p:nvSpPr>
        <p:spPr bwMode="auto">
          <a:xfrm>
            <a:off x="2816805" y="2671289"/>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671289"/>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761298"/>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446263"/>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208622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3066807"/>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3066807"/>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3068959"/>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3068960"/>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20" name="Elbow Connector 119"/>
          <p:cNvCxnSpPr>
            <a:endCxn id="102" idx="3"/>
          </p:cNvCxnSpPr>
          <p:nvPr/>
        </p:nvCxnSpPr>
        <p:spPr bwMode="auto">
          <a:xfrm rot="10800000" flipV="1">
            <a:off x="3671900" y="2626282"/>
            <a:ext cx="3780422" cy="292534"/>
          </a:xfrm>
          <a:prstGeom prst="bentConnector3">
            <a:avLst>
              <a:gd name="adj1" fmla="val 95478"/>
            </a:avLst>
          </a:prstGeom>
          <a:solidFill>
            <a:schemeClr val="accent1"/>
          </a:solidFill>
          <a:ln w="12700" cap="flat" cmpd="sng" algn="ctr">
            <a:solidFill>
              <a:schemeClr val="tx1"/>
            </a:solidFill>
            <a:prstDash val="solid"/>
            <a:round/>
            <a:headEnd type="none" w="sm" len="sm"/>
            <a:tailEnd type="arrow"/>
          </a:ln>
          <a:effectLst/>
        </p:spPr>
      </p:cxnSp>
      <p:cxnSp>
        <p:nvCxnSpPr>
          <p:cNvPr id="124" name="Elbow Connector 123"/>
          <p:cNvCxnSpPr>
            <a:endCxn id="104" idx="3"/>
          </p:cNvCxnSpPr>
          <p:nvPr/>
        </p:nvCxnSpPr>
        <p:spPr bwMode="auto">
          <a:xfrm rot="10800000" flipV="1">
            <a:off x="6192180" y="2671286"/>
            <a:ext cx="1260142" cy="247530"/>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29" name="Oval 128"/>
          <p:cNvSpPr/>
          <p:nvPr/>
        </p:nvSpPr>
        <p:spPr bwMode="auto">
          <a:xfrm>
            <a:off x="7857365" y="3121338"/>
            <a:ext cx="90010" cy="9001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0" name="TextBox 129"/>
          <p:cNvSpPr txBox="1"/>
          <p:nvPr/>
        </p:nvSpPr>
        <p:spPr>
          <a:xfrm>
            <a:off x="7587335" y="2941318"/>
            <a:ext cx="652743" cy="246221"/>
          </a:xfrm>
          <a:prstGeom prst="rect">
            <a:avLst/>
          </a:prstGeom>
          <a:noFill/>
        </p:spPr>
        <p:txBody>
          <a:bodyPr wrap="none" rtlCol="0">
            <a:spAutoFit/>
          </a:bodyPr>
          <a:lstStyle/>
          <a:p>
            <a:r>
              <a:rPr lang="en-US" sz="1000" dirty="0" smtClean="0">
                <a:solidFill>
                  <a:srgbClr val="FF0000"/>
                </a:solidFill>
                <a:latin typeface="+mn-lt"/>
              </a:rPr>
              <a:t>R3 Data</a:t>
            </a:r>
            <a:endParaRPr lang="en-US" sz="1000" dirty="0">
              <a:solidFill>
                <a:srgbClr val="FF0000"/>
              </a:solidFill>
              <a:latin typeface="+mn-lt"/>
            </a:endParaRPr>
          </a:p>
        </p:txBody>
      </p:sp>
      <p:sp>
        <p:nvSpPr>
          <p:cNvPr id="131" name="TextBox 130"/>
          <p:cNvSpPr txBox="1"/>
          <p:nvPr/>
        </p:nvSpPr>
        <p:spPr>
          <a:xfrm>
            <a:off x="5427095" y="2886787"/>
            <a:ext cx="795411" cy="246221"/>
          </a:xfrm>
          <a:prstGeom prst="rect">
            <a:avLst/>
          </a:prstGeom>
          <a:noFill/>
        </p:spPr>
        <p:txBody>
          <a:bodyPr wrap="none" rtlCol="0">
            <a:spAutoFit/>
          </a:bodyPr>
          <a:lstStyle/>
          <a:p>
            <a:r>
              <a:rPr lang="en-US" sz="1000" dirty="0" smtClean="0">
                <a:solidFill>
                  <a:srgbClr val="FF0000"/>
                </a:solidFill>
                <a:latin typeface="+mn-lt"/>
              </a:rPr>
              <a:t>R3 Control</a:t>
            </a:r>
            <a:endParaRPr lang="en-US" sz="1000" dirty="0">
              <a:solidFill>
                <a:srgbClr val="FF0000"/>
              </a:solidFill>
              <a:latin typeface="+mn-lt"/>
            </a:endParaRPr>
          </a:p>
        </p:txBody>
      </p:sp>
      <p:sp>
        <p:nvSpPr>
          <p:cNvPr id="135" name="TextBox 134"/>
          <p:cNvSpPr txBox="1"/>
          <p:nvPr/>
        </p:nvSpPr>
        <p:spPr>
          <a:xfrm>
            <a:off x="2743222" y="2886787"/>
            <a:ext cx="994183" cy="246221"/>
          </a:xfrm>
          <a:prstGeom prst="rect">
            <a:avLst/>
          </a:prstGeom>
          <a:noFill/>
        </p:spPr>
        <p:txBody>
          <a:bodyPr wrap="none" rtlCol="0">
            <a:spAutoFit/>
          </a:bodyPr>
          <a:lstStyle/>
          <a:p>
            <a:r>
              <a:rPr lang="en-US" sz="1000" dirty="0" smtClean="0">
                <a:solidFill>
                  <a:srgbClr val="FF0000"/>
                </a:solidFill>
                <a:latin typeface="+mn-lt"/>
              </a:rPr>
              <a:t>R2/R3 Control</a:t>
            </a:r>
            <a:endParaRPr lang="en-US" sz="1000" dirty="0">
              <a:solidFill>
                <a:srgbClr val="FF0000"/>
              </a:solidFill>
              <a:latin typeface="+mn-lt"/>
            </a:endParaRPr>
          </a:p>
        </p:txBody>
      </p:sp>
      <p:sp>
        <p:nvSpPr>
          <p:cNvPr id="136" name="Freeform 135"/>
          <p:cNvSpPr/>
          <p:nvPr/>
        </p:nvSpPr>
        <p:spPr bwMode="auto">
          <a:xfrm>
            <a:off x="1628776" y="3068960"/>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3303511"/>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sp>
        <p:nvSpPr>
          <p:cNvPr id="141" name="TextBox 140"/>
          <p:cNvSpPr txBox="1"/>
          <p:nvPr/>
        </p:nvSpPr>
        <p:spPr>
          <a:xfrm>
            <a:off x="2321750" y="1988840"/>
            <a:ext cx="348172" cy="246221"/>
          </a:xfrm>
          <a:prstGeom prst="rect">
            <a:avLst/>
          </a:prstGeom>
          <a:noFill/>
        </p:spPr>
        <p:txBody>
          <a:bodyPr wrap="none" rtlCol="0">
            <a:spAutoFit/>
          </a:bodyPr>
          <a:lstStyle/>
          <a:p>
            <a:r>
              <a:rPr lang="en-US" sz="1000" dirty="0" smtClean="0">
                <a:solidFill>
                  <a:schemeClr val="bg1"/>
                </a:solidFill>
                <a:latin typeface="+mn-lt"/>
              </a:rPr>
              <a:t>R1</a:t>
            </a:r>
            <a:endParaRPr lang="en-US" sz="1000" dirty="0">
              <a:solidFill>
                <a:schemeClr val="bg1"/>
              </a:solidFill>
              <a:latin typeface="+mn-lt"/>
            </a:endParaRPr>
          </a:p>
        </p:txBody>
      </p:sp>
      <p:cxnSp>
        <p:nvCxnSpPr>
          <p:cNvPr id="58" name="Straight Arrow Connector 57"/>
          <p:cNvCxnSpPr>
            <a:endCxn id="29" idx="0"/>
          </p:cNvCxnSpPr>
          <p:nvPr/>
        </p:nvCxnSpPr>
        <p:spPr bwMode="auto">
          <a:xfrm flipH="1">
            <a:off x="5824770" y="3068960"/>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3068960"/>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3068960"/>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600200"/>
            <a:ext cx="8229600" cy="4709120"/>
          </a:xfrm>
        </p:spPr>
        <p:txBody>
          <a:bodyPr>
            <a:normAutofit fontScale="62500" lnSpcReduction="20000"/>
          </a:bodyPr>
          <a:lstStyle/>
          <a:p>
            <a:r>
              <a:rPr lang="en-US" dirty="0" smtClean="0"/>
              <a:t>OmniRAN Reference Points can be mapped into the IEEE 802 Reference Model</a:t>
            </a:r>
          </a:p>
          <a:p>
            <a:pPr lvl="1"/>
            <a:r>
              <a:rPr lang="en-US" dirty="0" smtClean="0"/>
              <a:t>R1 is completely covered by IEEE 802 specifications</a:t>
            </a:r>
          </a:p>
          <a:p>
            <a:pPr lvl="1"/>
            <a:r>
              <a:rPr lang="en-US" dirty="0" smtClean="0"/>
              <a:t>R2 and R3 are related to attributes for control of IEEE 802 functions and the definition of a DL SAP for the transport of user payload</a:t>
            </a:r>
          </a:p>
          <a:p>
            <a:pPr lvl="1"/>
            <a:r>
              <a:rPr lang="en-US" dirty="0" smtClean="0"/>
              <a:t>R4 is not considered by this contribution</a:t>
            </a:r>
          </a:p>
          <a:p>
            <a:pPr lvl="2"/>
            <a:r>
              <a:rPr lang="en-US" dirty="0" smtClean="0"/>
              <a:t>IEEE 802.21 may provide the solution for this OmniRAN reference point?</a:t>
            </a:r>
          </a:p>
          <a:p>
            <a:pPr lvl="1"/>
            <a:r>
              <a:rPr lang="en-US" dirty="0" smtClean="0"/>
              <a:t>R5 may be completely out of scope of IEEE 802</a:t>
            </a:r>
          </a:p>
          <a:p>
            <a:pPr lvl="2"/>
            <a:r>
              <a:rPr lang="en-US" dirty="0" smtClean="0"/>
              <a:t>However attributes of R3 may be copied over to R5</a:t>
            </a:r>
          </a:p>
          <a:p>
            <a:r>
              <a:rPr lang="en-US" dirty="0" smtClean="0"/>
              <a:t>IP protocols used for OmniRAN are out of scope of IEEE 802</a:t>
            </a:r>
          </a:p>
          <a:p>
            <a:r>
              <a:rPr lang="en-US" dirty="0" smtClean="0"/>
              <a:t>OmniRAN Specification in the scope of IEEE 802 would consist of</a:t>
            </a:r>
          </a:p>
          <a:p>
            <a:pPr lvl="1"/>
            <a:r>
              <a:rPr lang="en-US" dirty="0" smtClean="0"/>
              <a:t>an normative part defining control attributes and a DL SAP for the user payload</a:t>
            </a:r>
          </a:p>
          <a:p>
            <a:pPr lvl="1"/>
            <a:r>
              <a:rPr lang="en-US" dirty="0" smtClean="0"/>
              <a:t>an informative part outlining the overall architecture</a:t>
            </a:r>
          </a:p>
          <a:p>
            <a:pPr lvl="1"/>
            <a:r>
              <a:rPr lang="en-US" dirty="0" smtClean="0"/>
              <a:t>an </a:t>
            </a:r>
            <a:r>
              <a:rPr lang="en-US" dirty="0" smtClean="0"/>
              <a:t>informative part proposing the usage of particular IP protocols and the mapping of the IEEE 802 attributes into the IP protocols</a:t>
            </a:r>
            <a:r>
              <a:rPr lang="en-US" dirty="0" smtClean="0"/>
              <a:t>.</a:t>
            </a:r>
            <a:endParaRPr lang="en-US" dirty="0" smtClean="0"/>
          </a:p>
          <a:p>
            <a:r>
              <a:rPr lang="en-US" dirty="0" smtClean="0"/>
              <a:t>BTW: </a:t>
            </a:r>
            <a:r>
              <a:rPr lang="en-US" dirty="0" smtClean="0"/>
              <a:t>Approach</a:t>
            </a:r>
            <a:r>
              <a:rPr lang="en-US" dirty="0" smtClean="0"/>
              <a:t> </a:t>
            </a:r>
            <a:r>
              <a:rPr lang="en-US" dirty="0" smtClean="0"/>
              <a:t>looks quite similar to proposals on </a:t>
            </a:r>
            <a:r>
              <a:rPr lang="en-US" dirty="0" smtClean="0"/>
              <a:t>SDN</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Scope of OmniRAN</a:t>
            </a:r>
            <a:endParaRPr lang="en-US" dirty="0"/>
          </a:p>
        </p:txBody>
      </p:sp>
      <p:sp>
        <p:nvSpPr>
          <p:cNvPr id="3" name="Subtitle 2"/>
          <p:cNvSpPr>
            <a:spLocks noGrp="1"/>
          </p:cNvSpPr>
          <p:nvPr>
            <p:ph type="subTitle" idx="1"/>
          </p:nvPr>
        </p:nvSpPr>
        <p:spPr/>
        <p:txBody>
          <a:bodyPr/>
          <a:lstStyle/>
          <a:p>
            <a:r>
              <a:rPr lang="en-US" dirty="0" smtClean="0"/>
              <a:t>Architectural models and functional pieces of OmniRAN in the scope of IEEE 802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where does OmniRAN fit?</a:t>
            </a:r>
            <a:br>
              <a:rPr lang="en-US" dirty="0" smtClean="0"/>
            </a:br>
            <a:r>
              <a:rPr lang="en-US" sz="2400" dirty="0" smtClean="0"/>
              <a:t>(Informative figure IEEE 802-2001)</a:t>
            </a:r>
            <a:endParaRPr lang="en-US" dirty="0"/>
          </a:p>
        </p:txBody>
      </p:sp>
      <p:sp>
        <p:nvSpPr>
          <p:cNvPr id="5" name="Content Placeholder 4"/>
          <p:cNvSpPr>
            <a:spLocks noGrp="1"/>
          </p:cNvSpPr>
          <p:nvPr>
            <p:ph idx="1"/>
          </p:nvPr>
        </p:nvSpPr>
        <p:spPr>
          <a:xfrm>
            <a:off x="457200" y="5004175"/>
            <a:ext cx="8229600" cy="1215135"/>
          </a:xfrm>
        </p:spPr>
        <p:txBody>
          <a:bodyPr>
            <a:normAutofit fontScale="47500" lnSpcReduction="20000"/>
          </a:bodyPr>
          <a:lstStyle/>
          <a:p>
            <a:r>
              <a:rPr lang="en-US" dirty="0" smtClean="0"/>
              <a:t>OmniRAN comprises the functions of access networks based on IEEE 802 technologies</a:t>
            </a:r>
          </a:p>
          <a:p>
            <a:r>
              <a:rPr lang="en-US" dirty="0" smtClean="0"/>
              <a:t>As IEEE 802 access networks consist of the cooperation of multiple instances of IEEE 802 technologies with a single higher layer control and traffic forwarding function, there is no obvious place for OmniRAN in the IEEE 802-2001 informative figure.</a:t>
            </a:r>
          </a:p>
          <a:p>
            <a:pPr lvl="1"/>
            <a:r>
              <a:rPr lang="en-US" dirty="0" smtClean="0"/>
              <a:t>Like for other IEEE 802 standards, e.g. IEEE 802.21, IEEE 802.1X, …</a:t>
            </a:r>
            <a:endParaRPr lang="en-US" dirty="0"/>
          </a:p>
        </p:txBody>
      </p:sp>
      <p:pic>
        <p:nvPicPr>
          <p:cNvPr id="4" name="Picture 3"/>
          <p:cNvPicPr>
            <a:picLocks noChangeAspect="1"/>
          </p:cNvPicPr>
          <p:nvPr/>
        </p:nvPicPr>
        <p:blipFill>
          <a:blip r:embed="rId2"/>
          <a:stretch>
            <a:fillRect/>
          </a:stretch>
        </p:blipFill>
        <p:spPr>
          <a:xfrm>
            <a:off x="787890" y="1798343"/>
            <a:ext cx="7564530" cy="3025812"/>
          </a:xfrm>
          <a:prstGeom prst="rect">
            <a:avLst/>
          </a:prstGeom>
        </p:spPr>
      </p:pic>
    </p:spTree>
    <p:extLst>
      <p:ext uri="{BB962C8B-B14F-4D97-AF65-F5344CB8AC3E}">
        <p14:creationId xmlns="" xmlns:p14="http://schemas.microsoft.com/office/powerpoint/2010/main" val="144387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helpful to describe and define OmniRAN scope within IEEE 802?</a:t>
            </a:r>
            <a:endParaRPr lang="en-US" dirty="0"/>
          </a:p>
        </p:txBody>
      </p:sp>
      <p:sp>
        <p:nvSpPr>
          <p:cNvPr id="11" name="Content Placeholder 10"/>
          <p:cNvSpPr>
            <a:spLocks noGrp="1"/>
          </p:cNvSpPr>
          <p:nvPr>
            <p:ph idx="1"/>
          </p:nvPr>
        </p:nvSpPr>
        <p:spPr>
          <a:xfrm>
            <a:off x="457200" y="4779150"/>
            <a:ext cx="8229600" cy="1710190"/>
          </a:xfrm>
        </p:spPr>
        <p:txBody>
          <a:bodyPr>
            <a:normAutofit fontScale="62500" lnSpcReduction="20000"/>
          </a:bodyPr>
          <a:lstStyle/>
          <a:p>
            <a:r>
              <a:rPr lang="en-US" dirty="0" smtClean="0"/>
              <a:t>The amended figure 5 of 802rev-D1.6 puts OmniRAN into a single box of the higher layer end-point stack aside of the data path</a:t>
            </a:r>
          </a:p>
          <a:p>
            <a:pPr lvl="1"/>
            <a:r>
              <a:rPr lang="en-US" dirty="0" smtClean="0"/>
              <a:t>discussed in the Mar ‘13 Orlando session</a:t>
            </a:r>
          </a:p>
          <a:p>
            <a:r>
              <a:rPr lang="en-US" dirty="0" smtClean="0"/>
              <a:t>The figure may not be completely wrong, however it provides not much guidance of functional pieces in scope of OmniRAN and relation to IP based protocols</a:t>
            </a:r>
          </a:p>
        </p:txBody>
      </p:sp>
      <p:grpSp>
        <p:nvGrpSpPr>
          <p:cNvPr id="9" name="Group 8"/>
          <p:cNvGrpSpPr>
            <a:grpSpLocks noChangeAspect="1"/>
          </p:cNvGrpSpPr>
          <p:nvPr/>
        </p:nvGrpSpPr>
        <p:grpSpPr>
          <a:xfrm>
            <a:off x="1970712" y="1599345"/>
            <a:ext cx="4649915" cy="3185863"/>
            <a:chOff x="746575" y="1718810"/>
            <a:chExt cx="7380820" cy="5056926"/>
          </a:xfrm>
        </p:grpSpPr>
        <p:pic>
          <p:nvPicPr>
            <p:cNvPr id="5" name="Picture 4"/>
            <p:cNvPicPr>
              <a:picLocks noChangeAspect="1"/>
            </p:cNvPicPr>
            <p:nvPr/>
          </p:nvPicPr>
          <p:blipFill>
            <a:blip r:embed="rId2"/>
            <a:stretch>
              <a:fillRect/>
            </a:stretch>
          </p:blipFill>
          <p:spPr>
            <a:xfrm>
              <a:off x="746575" y="2078850"/>
              <a:ext cx="7380820" cy="4696886"/>
            </a:xfrm>
            <a:prstGeom prst="rect">
              <a:avLst/>
            </a:prstGeom>
          </p:spPr>
        </p:pic>
        <p:sp>
          <p:nvSpPr>
            <p:cNvPr id="4" name="Rectangle 3"/>
            <p:cNvSpPr/>
            <p:nvPr/>
          </p:nvSpPr>
          <p:spPr bwMode="auto">
            <a:xfrm>
              <a:off x="6655598" y="1718810"/>
              <a:ext cx="1215135" cy="765085"/>
            </a:xfrm>
            <a:prstGeom prst="rect">
              <a:avLst/>
            </a:prstGeom>
            <a:solidFill>
              <a:srgbClr val="FFFFFF"/>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n-lt"/>
                </a:rPr>
                <a:t>OmniRAN</a:t>
              </a:r>
            </a:p>
          </p:txBody>
        </p:sp>
        <p:sp>
          <p:nvSpPr>
            <p:cNvPr id="7" name="Rounded Rectangle 6"/>
            <p:cNvSpPr/>
            <p:nvPr/>
          </p:nvSpPr>
          <p:spPr bwMode="auto">
            <a:xfrm rot="5400000">
              <a:off x="6273056" y="2011342"/>
              <a:ext cx="742581" cy="157517"/>
            </a:xfrm>
            <a:prstGeom prst="roundRect">
              <a:avLst>
                <a:gd name="adj" fmla="val 42965"/>
              </a:avLst>
            </a:prstGeom>
            <a:solidFill>
              <a:srgbClr val="FFFFFF"/>
            </a:solidFill>
            <a:ln w="12700" cap="flat" cmpd="sng" algn="ctr">
              <a:solidFill>
                <a:srgbClr val="C0504D"/>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mn-lt"/>
                </a:rPr>
                <a:t>R2, R3 R4</a:t>
              </a:r>
            </a:p>
          </p:txBody>
        </p:sp>
        <p:cxnSp>
          <p:nvCxnSpPr>
            <p:cNvPr id="8" name="Straight Arrow Connector 7"/>
            <p:cNvCxnSpPr/>
            <p:nvPr/>
          </p:nvCxnSpPr>
          <p:spPr bwMode="auto">
            <a:xfrm flipH="1">
              <a:off x="6462211" y="2348880"/>
              <a:ext cx="450049" cy="1350150"/>
            </a:xfrm>
            <a:prstGeom prst="straightConnector1">
              <a:avLst/>
            </a:prstGeom>
            <a:solidFill>
              <a:schemeClr val="accent1"/>
            </a:solidFill>
            <a:ln w="12700" cap="flat" cmpd="sng" algn="ctr">
              <a:solidFill>
                <a:schemeClr val="tx1"/>
              </a:solidFill>
              <a:prstDash val="dash"/>
              <a:round/>
              <a:headEnd type="triangle"/>
              <a:tailEnd type="triangle"/>
            </a:ln>
            <a:effectLst/>
          </p:spPr>
        </p:cxnSp>
      </p:grpSp>
    </p:spTree>
    <p:extLst>
      <p:ext uri="{BB962C8B-B14F-4D97-AF65-F5344CB8AC3E}">
        <p14:creationId xmlns="" xmlns:p14="http://schemas.microsoft.com/office/powerpoint/2010/main" val="2872499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Reference </a:t>
            </a:r>
            <a:r>
              <a:rPr lang="en-US" dirty="0" smtClean="0"/>
              <a:t>Model for End-Stations</a:t>
            </a:r>
            <a:r>
              <a:rPr lang="en-US" dirty="0"/>
              <a:t/>
            </a:r>
            <a:br>
              <a:rPr lang="en-US" dirty="0"/>
            </a:br>
            <a:r>
              <a:rPr lang="en-US" dirty="0"/>
              <a:t>(802rev-D1.6)</a:t>
            </a:r>
          </a:p>
        </p:txBody>
      </p:sp>
      <p:sp>
        <p:nvSpPr>
          <p:cNvPr id="6" name="Text Placeholder 5"/>
          <p:cNvSpPr>
            <a:spLocks noGrp="1"/>
          </p:cNvSpPr>
          <p:nvPr>
            <p:ph type="body" idx="1"/>
          </p:nvPr>
        </p:nvSpPr>
        <p:spPr>
          <a:xfrm>
            <a:off x="251520" y="1535113"/>
            <a:ext cx="4040188" cy="639762"/>
          </a:xfrm>
        </p:spPr>
        <p:txBody>
          <a:bodyPr>
            <a:normAutofit fontScale="92500" lnSpcReduction="20000"/>
          </a:bodyPr>
          <a:lstStyle/>
          <a:p>
            <a:r>
              <a:rPr lang="en-US" dirty="0" smtClean="0"/>
              <a:t>Reference Model within the 7 layer ISO-OSI model</a:t>
            </a:r>
            <a:endParaRPr lang="en-US" dirty="0"/>
          </a:p>
        </p:txBody>
      </p:sp>
      <p:sp>
        <p:nvSpPr>
          <p:cNvPr id="7" name="Content Placeholder 6"/>
          <p:cNvSpPr>
            <a:spLocks noGrp="1"/>
          </p:cNvSpPr>
          <p:nvPr>
            <p:ph sz="half" idx="2"/>
          </p:nvPr>
        </p:nvSpPr>
        <p:spPr>
          <a:xfrm>
            <a:off x="251520" y="4869160"/>
            <a:ext cx="4040188" cy="1260140"/>
          </a:xfrm>
        </p:spPr>
        <p:txBody>
          <a:bodyPr>
            <a:normAutofit fontScale="40000" lnSpcReduction="20000"/>
          </a:bodyPr>
          <a:lstStyle/>
          <a:p>
            <a:pPr marL="176213" indent="-176213"/>
            <a:r>
              <a:rPr lang="en-US" dirty="0" smtClean="0"/>
              <a:t>IEEE 802 provides link layer connectivity to the overall communication architecture</a:t>
            </a:r>
          </a:p>
          <a:p>
            <a:pPr marL="176213" indent="-176213"/>
            <a:r>
              <a:rPr lang="en-US" dirty="0" smtClean="0"/>
              <a:t>It covers the Physical and the Data link layer of the ISO-OSI 7 layer model</a:t>
            </a:r>
          </a:p>
          <a:p>
            <a:pPr marL="176213" indent="-176213"/>
            <a:r>
              <a:rPr lang="en-US" dirty="0" smtClean="0"/>
              <a:t>Data link layer is represented in IEEE 802 by MAC and LLC sub-layers</a:t>
            </a:r>
          </a:p>
          <a:p>
            <a:pPr marL="176213" indent="-176213"/>
            <a:r>
              <a:rPr lang="en-US" dirty="0" smtClean="0"/>
              <a:t>Functionality above Data link layer is considered as ‘higher layer’.</a:t>
            </a:r>
            <a:endParaRPr lang="en-US" dirty="0"/>
          </a:p>
        </p:txBody>
      </p:sp>
      <p:sp>
        <p:nvSpPr>
          <p:cNvPr id="8" name="Text Placeholder 7"/>
          <p:cNvSpPr>
            <a:spLocks noGrp="1"/>
          </p:cNvSpPr>
          <p:nvPr>
            <p:ph type="body" sz="quarter" idx="3"/>
          </p:nvPr>
        </p:nvSpPr>
        <p:spPr>
          <a:xfrm>
            <a:off x="4850705" y="1535113"/>
            <a:ext cx="4041775" cy="639762"/>
          </a:xfrm>
        </p:spPr>
        <p:txBody>
          <a:bodyPr>
            <a:normAutofit fontScale="92500" lnSpcReduction="20000"/>
          </a:bodyPr>
          <a:lstStyle/>
          <a:p>
            <a:r>
              <a:rPr lang="en-US" dirty="0" smtClean="0"/>
              <a:t>Reference Model exposing specific IEEE 802 functions</a:t>
            </a:r>
            <a:endParaRPr lang="en-US" dirty="0"/>
          </a:p>
        </p:txBody>
      </p:sp>
      <p:sp>
        <p:nvSpPr>
          <p:cNvPr id="9" name="Content Placeholder 8"/>
          <p:cNvSpPr>
            <a:spLocks noGrp="1"/>
          </p:cNvSpPr>
          <p:nvPr>
            <p:ph sz="quarter" idx="4"/>
          </p:nvPr>
        </p:nvSpPr>
        <p:spPr>
          <a:xfrm>
            <a:off x="4850705" y="4869159"/>
            <a:ext cx="4041775" cy="1530171"/>
          </a:xfrm>
        </p:spPr>
        <p:txBody>
          <a:bodyPr>
            <a:normAutofit fontScale="40000" lnSpcReduction="20000"/>
          </a:bodyPr>
          <a:lstStyle/>
          <a:p>
            <a:pPr marL="176213" indent="-176213"/>
            <a:r>
              <a:rPr lang="en-US" dirty="0" smtClean="0"/>
              <a:t>The IEEE 802 connectivity stack is supplemented by a management plane and a plane representing IEEE 802.21 MIH.</a:t>
            </a:r>
          </a:p>
          <a:p>
            <a:pPr marL="176213" indent="-176213"/>
            <a:r>
              <a:rPr lang="en-US" dirty="0" smtClean="0"/>
              <a:t>MIH comprises a number of control SAPs into each of the layer of the IEEE 802 reference model</a:t>
            </a:r>
          </a:p>
          <a:p>
            <a:pPr marL="176213" indent="-176213"/>
            <a:r>
              <a:rPr lang="en-US" dirty="0" smtClean="0"/>
              <a:t>The network management model of IEEE 802 is aligned with the ITU TMN framework and provides the definition of managed objects for each of the layers of the IEEE 802 architecture</a:t>
            </a:r>
          </a:p>
          <a:p>
            <a:pPr marL="176213" indent="-176213"/>
            <a:r>
              <a:rPr lang="en-US" dirty="0" smtClean="0"/>
              <a:t>IEEE 802 allows for special purpose network management protocols when the usual network management approach with managed objects is not sufficient.</a:t>
            </a:r>
            <a:endParaRPr lang="en-US" dirty="0"/>
          </a:p>
        </p:txBody>
      </p:sp>
      <p:pic>
        <p:nvPicPr>
          <p:cNvPr id="5" name="Picture 4"/>
          <p:cNvPicPr>
            <a:picLocks noChangeAspect="1"/>
          </p:cNvPicPr>
          <p:nvPr/>
        </p:nvPicPr>
        <p:blipFill>
          <a:blip r:embed="rId2"/>
          <a:stretch>
            <a:fillRect/>
          </a:stretch>
        </p:blipFill>
        <p:spPr>
          <a:xfrm>
            <a:off x="4758191" y="2123853"/>
            <a:ext cx="4359314" cy="2772114"/>
          </a:xfrm>
          <a:prstGeom prst="rect">
            <a:avLst/>
          </a:prstGeom>
        </p:spPr>
      </p:pic>
      <p:pic>
        <p:nvPicPr>
          <p:cNvPr id="50178" name="Picture 2"/>
          <p:cNvPicPr>
            <a:picLocks noChangeAspect="1" noChangeArrowheads="1"/>
          </p:cNvPicPr>
          <p:nvPr/>
        </p:nvPicPr>
        <p:blipFill>
          <a:blip r:embed="rId3"/>
          <a:srcRect/>
          <a:stretch>
            <a:fillRect/>
          </a:stretch>
        </p:blipFill>
        <p:spPr bwMode="auto">
          <a:xfrm>
            <a:off x="251520" y="2533154"/>
            <a:ext cx="4044315" cy="2217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IEEE 802 Reference Model for Bridges</a:t>
            </a:r>
            <a:endParaRPr lang="en-US" dirty="0"/>
          </a:p>
        </p:txBody>
      </p:sp>
      <p:sp>
        <p:nvSpPr>
          <p:cNvPr id="8" name="Content Placeholder 7"/>
          <p:cNvSpPr>
            <a:spLocks noGrp="1"/>
          </p:cNvSpPr>
          <p:nvPr>
            <p:ph idx="1"/>
          </p:nvPr>
        </p:nvSpPr>
        <p:spPr>
          <a:xfrm>
            <a:off x="457200" y="4149080"/>
            <a:ext cx="8229600" cy="1977083"/>
          </a:xfrm>
        </p:spPr>
        <p:txBody>
          <a:bodyPr>
            <a:normAutofit fontScale="62500" lnSpcReduction="20000"/>
          </a:bodyPr>
          <a:lstStyle/>
          <a:p>
            <a:r>
              <a:rPr lang="en-US" dirty="0" smtClean="0"/>
              <a:t>IEEE 802 provides a bridging model for interconnection of multiple network segments based on data link layer functionality</a:t>
            </a:r>
          </a:p>
          <a:p>
            <a:r>
              <a:rPr lang="en-US" dirty="0" smtClean="0"/>
              <a:t>Different bridging protocols can handle the issues of various topologies including avoidance of data loops and establishment of ‘optimized’ filtering and forwarding decisions.</a:t>
            </a:r>
          </a:p>
          <a:p>
            <a:r>
              <a:rPr lang="en-US" dirty="0" smtClean="0"/>
              <a:t>Bridging protocols have been extended to cope with multiple operational domains of an hierarchical provider structure.</a:t>
            </a:r>
            <a:endParaRPr lang="en-US" dirty="0"/>
          </a:p>
        </p:txBody>
      </p:sp>
      <p:pic>
        <p:nvPicPr>
          <p:cNvPr id="51202" name="Picture 2"/>
          <p:cNvPicPr>
            <a:picLocks noChangeAspect="1" noChangeArrowheads="1"/>
          </p:cNvPicPr>
          <p:nvPr/>
        </p:nvPicPr>
        <p:blipFill>
          <a:blip r:embed="rId2"/>
          <a:srcRect/>
          <a:stretch>
            <a:fillRect/>
          </a:stretch>
        </p:blipFill>
        <p:spPr bwMode="auto">
          <a:xfrm>
            <a:off x="1376645" y="1403775"/>
            <a:ext cx="6431090" cy="2505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ACCESS NETWORK 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1211</Words>
  <Application>Microsoft Office PowerPoint</Application>
  <PresentationFormat>On-screen Show (4:3)</PresentationFormat>
  <Paragraphs>209</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omniran_usecase_template</vt:lpstr>
      <vt:lpstr>Clip</vt:lpstr>
      <vt:lpstr>Slide 1</vt:lpstr>
      <vt:lpstr>IEEE 802 Scope of OmniRAN</vt:lpstr>
      <vt:lpstr>Motivation</vt:lpstr>
      <vt:lpstr>How and where does OmniRAN fit? (Informative figure IEEE 802-2001)</vt:lpstr>
      <vt:lpstr>Really helpful to describe and define OmniRAN scope within IEEE 802?</vt:lpstr>
      <vt:lpstr>IEEE 802 Architecture</vt:lpstr>
      <vt:lpstr>IEEE 802 Reference Model for End-Stations (802rev-D1.6)</vt:lpstr>
      <vt:lpstr>IEEE 802 Reference Model for Bridges</vt:lpstr>
      <vt:lpstr>Layered ACCESS NETWORK Architecture</vt:lpstr>
      <vt:lpstr>OmniRAN Architecture Partitioning for dynamic attachment of terminals to networks</vt:lpstr>
      <vt:lpstr>Functions for establishment of  end-to-end Connectivity</vt:lpstr>
      <vt:lpstr>Access Network Reference Model</vt:lpstr>
      <vt:lpstr>OmniRAN Architecture WITHIN SCOPE of IEEE 802</vt:lpstr>
      <vt:lpstr>OmniRAN Architecture and Reference Points</vt:lpstr>
      <vt:lpstr>OmniRAN Reference Points</vt:lpstr>
      <vt:lpstr>Mapping of OmniRAN Reference Points to IEEE 802 Reference Model</vt:lpstr>
      <vt:lpstr>Conclusion</vt:lpstr>
      <vt:lpstr>Conclusion</vt:lpstr>
    </vt:vector>
  </TitlesOfParts>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10</cp:revision>
  <cp:lastPrinted>1998-02-10T13:28:06Z</cp:lastPrinted>
  <dcterms:created xsi:type="dcterms:W3CDTF">2013-03-11T14:14:17Z</dcterms:created>
  <dcterms:modified xsi:type="dcterms:W3CDTF">2013-05-02T15:31:48Z</dcterms:modified>
</cp:coreProperties>
</file>