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83" r:id="rId4"/>
    <p:sldId id="271" r:id="rId5"/>
    <p:sldId id="272" r:id="rId6"/>
    <p:sldId id="273" r:id="rId7"/>
    <p:sldId id="266" r:id="rId8"/>
    <p:sldId id="284" r:id="rId9"/>
    <p:sldId id="285" r:id="rId10"/>
    <p:sldId id="290" r:id="rId11"/>
    <p:sldId id="286" r:id="rId12"/>
    <p:sldId id="292" r:id="rId13"/>
    <p:sldId id="293" r:id="rId14"/>
    <p:sldId id="29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286" autoAdjust="0"/>
    <p:restoredTop sz="99515" autoAdjust="0"/>
  </p:normalViewPr>
  <p:slideViewPr>
    <p:cSldViewPr>
      <p:cViewPr>
        <p:scale>
          <a:sx n="120" d="100"/>
          <a:sy n="120" d="100"/>
        </p:scale>
        <p:origin x="-534"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omniran-13-0031-00-ecsg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3/omniran-13-0030-00-ecsg-may-2013-waikoloa-agenda.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6037886&amp;PW=NNDZhN2YwZGZh"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May 2</a:t>
            </a:r>
            <a:r>
              <a:rPr lang="en-US" baseline="30000" dirty="0" smtClean="0"/>
              <a:t>nd</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2013-05-02</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#3</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lvl="0"/>
            <a:r>
              <a:rPr lang="en-US" dirty="0" smtClean="0"/>
              <a:t>Contributions </a:t>
            </a:r>
            <a:r>
              <a:rPr lang="en-US" dirty="0" smtClean="0"/>
              <a:t>on OmniRAN use cases</a:t>
            </a:r>
          </a:p>
          <a:p>
            <a:pPr lvl="1"/>
            <a:r>
              <a:rPr lang="en-US" dirty="0" smtClean="0"/>
              <a:t> </a:t>
            </a:r>
          </a:p>
          <a:p>
            <a:pPr lvl="0"/>
            <a:r>
              <a:rPr lang="en-US" dirty="0" smtClean="0"/>
              <a:t>Draft use cases document</a:t>
            </a:r>
          </a:p>
          <a:p>
            <a:pPr lvl="1"/>
            <a:r>
              <a:rPr lang="en-US" dirty="0" smtClean="0"/>
              <a:t> </a:t>
            </a:r>
            <a:endParaRPr lang="en-US" dirty="0" smtClean="0"/>
          </a:p>
          <a:p>
            <a:pPr lvl="0"/>
            <a:r>
              <a:rPr lang="en-US" dirty="0" smtClean="0"/>
              <a:t>Call for comments on use cases </a:t>
            </a:r>
            <a:r>
              <a:rPr lang="en-US" dirty="0" smtClean="0"/>
              <a:t>document</a:t>
            </a:r>
          </a:p>
          <a:p>
            <a:pPr lvl="1"/>
            <a:r>
              <a:rPr lang="en-US" dirty="0" smtClean="0"/>
              <a:t> </a:t>
            </a:r>
          </a:p>
          <a:p>
            <a:pPr lvl="0"/>
            <a:r>
              <a:rPr lang="en-US" dirty="0" smtClean="0"/>
              <a:t>Classification of functional requirements</a:t>
            </a:r>
          </a:p>
          <a:p>
            <a:pPr lvl="1"/>
            <a:r>
              <a:rPr lang="en-US" dirty="0" smtClean="0"/>
              <a:t> </a:t>
            </a:r>
          </a:p>
          <a:p>
            <a:pPr lvl="0"/>
            <a:r>
              <a:rPr lang="en-US" dirty="0" smtClean="0"/>
              <a:t>Review of project plan and </a:t>
            </a:r>
            <a:r>
              <a:rPr lang="en-US" dirty="0" smtClean="0"/>
              <a:t>timeline</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Business </a:t>
            </a:r>
            <a:r>
              <a:rPr lang="en-US" dirty="0" smtClean="0"/>
              <a:t>#4</a:t>
            </a:r>
            <a:r>
              <a:rPr lang="en-US" dirty="0" smtClean="0"/>
              <a:t/>
            </a:r>
            <a:br>
              <a:rPr lang="en-US" dirty="0" smtClean="0"/>
            </a:br>
            <a:r>
              <a:rPr lang="en-US" dirty="0" smtClean="0"/>
              <a:t>Task of OmniRAN EC SG</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To perform a gap analysis that shows what pieces of work that are relevant to 802 (standards and standards under development) are not covered by existing external SDOs  (IETF, 3GPP,...) and internal, and socialize that analysis with those SDOs;</a:t>
            </a:r>
          </a:p>
          <a:p>
            <a:r>
              <a:rPr lang="en-US" dirty="0" smtClean="0"/>
              <a:t>Having performed that gap analysis, define a crisp scope of the ECSG (target 15 words or less);</a:t>
            </a:r>
          </a:p>
          <a:p>
            <a:r>
              <a:rPr lang="en-US" dirty="0" smtClean="0"/>
              <a:t>Define what piece(s) of work within that scope (a) fall legitimately within 802's remit and (b) are achievable within an 802 activity.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#5</a:t>
            </a:r>
            <a:r>
              <a:rPr lang="en-US" dirty="0" smtClean="0"/>
              <a:t/>
            </a:r>
            <a:br>
              <a:rPr lang="en-US" dirty="0" smtClean="0"/>
            </a:br>
            <a:r>
              <a:rPr lang="en-US" dirty="0" smtClean="0"/>
              <a:t>Plan </a:t>
            </a:r>
            <a:r>
              <a:rPr lang="en-US" dirty="0"/>
              <a:t>and </a:t>
            </a:r>
            <a:r>
              <a:rPr lang="en-US" dirty="0" smtClean="0"/>
              <a:t>Timeline (EC SG Motion)</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6" name="TextBox 35"/>
          <p:cNvSpPr txBox="1"/>
          <p:nvPr/>
        </p:nvSpPr>
        <p:spPr>
          <a:xfrm>
            <a:off x="457200" y="4859179"/>
            <a:ext cx="2573721" cy="246221"/>
          </a:xfrm>
          <a:prstGeom prst="rect">
            <a:avLst/>
          </a:prstGeom>
          <a:noFill/>
        </p:spPr>
        <p:txBody>
          <a:bodyPr wrap="none" lIns="0" tIns="0" rIns="0" bIns="0" rtlCol="0">
            <a:spAutoFit/>
          </a:bodyPr>
          <a:lstStyle/>
          <a:p>
            <a:r>
              <a:rPr lang="en-US" sz="1600" dirty="0" smtClean="0">
                <a:latin typeface="+mn-lt"/>
              </a:rPr>
              <a:t>Finalization of PAR proposal</a:t>
            </a:r>
            <a:endParaRPr lang="en-US" sz="1600" dirty="0">
              <a:latin typeface="+mn-lt"/>
            </a:endParaRPr>
          </a:p>
        </p:txBody>
      </p:sp>
      <p:sp>
        <p:nvSpPr>
          <p:cNvPr id="37" name="TextBox 36"/>
          <p:cNvSpPr txBox="1"/>
          <p:nvPr/>
        </p:nvSpPr>
        <p:spPr>
          <a:xfrm>
            <a:off x="457200" y="3982370"/>
            <a:ext cx="2372344" cy="246221"/>
          </a:xfrm>
          <a:prstGeom prst="rect">
            <a:avLst/>
          </a:prstGeom>
          <a:noFill/>
        </p:spPr>
        <p:txBody>
          <a:bodyPr wrap="none" lIns="0" tIns="0" rIns="0" bIns="0" rtlCol="0">
            <a:spAutoFit/>
          </a:bodyPr>
          <a:lstStyle/>
          <a:p>
            <a:r>
              <a:rPr lang="en-US" sz="1600" dirty="0" smtClean="0">
                <a:latin typeface="+mn-lt"/>
              </a:rPr>
              <a:t>Decision about initial topic</a:t>
            </a:r>
            <a:endParaRPr lang="en-US" sz="1600" dirty="0">
              <a:latin typeface="+mn-lt"/>
            </a:endParaRPr>
          </a:p>
        </p:txBody>
      </p:sp>
      <p:sp>
        <p:nvSpPr>
          <p:cNvPr id="38" name="TextBox 37"/>
          <p:cNvSpPr txBox="1"/>
          <p:nvPr/>
        </p:nvSpPr>
        <p:spPr>
          <a:xfrm>
            <a:off x="457200" y="4554379"/>
            <a:ext cx="3633807" cy="246221"/>
          </a:xfrm>
          <a:prstGeom prst="rect">
            <a:avLst/>
          </a:prstGeom>
          <a:noFill/>
        </p:spPr>
        <p:txBody>
          <a:bodyPr wrap="none" lIns="0" tIns="0" rIns="0" bIns="0" rtlCol="0">
            <a:spAutoFit/>
          </a:bodyPr>
          <a:lstStyle/>
          <a:p>
            <a:r>
              <a:rPr lang="en-US" sz="1600" dirty="0" smtClean="0">
                <a:latin typeface="+mn-lt"/>
              </a:rPr>
              <a:t>Draft PAR completed for EC submission</a:t>
            </a:r>
            <a:endParaRPr lang="en-US" sz="1600" dirty="0">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67934"/>
            <a:ext cx="304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53825"/>
            <a:ext cx="3109410" cy="203575"/>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77534"/>
            <a:ext cx="533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82334"/>
            <a:ext cx="1066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87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91934"/>
            <a:ext cx="1295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3546844" cy="246221"/>
          </a:xfrm>
          <a:prstGeom prst="rect">
            <a:avLst/>
          </a:prstGeom>
          <a:noFill/>
        </p:spPr>
        <p:txBody>
          <a:bodyPr wrap="none" lIns="0" tIns="0" rIns="0" bIns="0" rtlCol="0">
            <a:spAutoFit/>
          </a:bodyPr>
          <a:lstStyle/>
          <a:p>
            <a:r>
              <a:rPr lang="en-US" sz="1600" dirty="0" smtClean="0">
                <a:latin typeface="+mn-lt"/>
              </a:rPr>
              <a:t>Prioritization of functional requirements</a:t>
            </a:r>
            <a:endParaRPr lang="en-US" sz="1600" dirty="0">
              <a:latin typeface="+mn-lt"/>
            </a:endParaRPr>
          </a:p>
        </p:txBody>
      </p:sp>
      <p:sp>
        <p:nvSpPr>
          <p:cNvPr id="49" name="TextBox 48"/>
          <p:cNvSpPr txBox="1"/>
          <p:nvPr/>
        </p:nvSpPr>
        <p:spPr>
          <a:xfrm>
            <a:off x="6477000" y="33967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77000" y="37015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6553200" y="40063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553200" y="4615934"/>
            <a:ext cx="11430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3" name="TextBox 52"/>
          <p:cNvSpPr txBox="1"/>
          <p:nvPr/>
        </p:nvSpPr>
        <p:spPr>
          <a:xfrm>
            <a:off x="8733325" y="4996934"/>
            <a:ext cx="762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8" name="Straight Connector 57"/>
          <p:cNvCxnSpPr/>
          <p:nvPr/>
        </p:nvCxnSpPr>
        <p:spPr bwMode="auto">
          <a:xfrm>
            <a:off x="76962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0" name="TextBox 59"/>
          <p:cNvSpPr txBox="1"/>
          <p:nvPr/>
        </p:nvSpPr>
        <p:spPr>
          <a:xfrm>
            <a:off x="7391400" y="1414790"/>
            <a:ext cx="600351" cy="261610"/>
          </a:xfrm>
          <a:prstGeom prst="rect">
            <a:avLst/>
          </a:prstGeom>
          <a:noFill/>
        </p:spPr>
        <p:txBody>
          <a:bodyPr wrap="none" rtlCol="0">
            <a:spAutoFit/>
          </a:bodyPr>
          <a:lstStyle/>
          <a:p>
            <a:r>
              <a:rPr lang="en-US" sz="1100">
                <a:latin typeface="+mn-lt"/>
              </a:rPr>
              <a:t>Jun’15</a:t>
            </a:r>
          </a:p>
        </p:txBody>
      </p: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1330392" cy="246221"/>
          </a:xfrm>
          <a:prstGeom prst="rect">
            <a:avLst/>
          </a:prstGeom>
          <a:noFill/>
        </p:spPr>
        <p:txBody>
          <a:bodyPr wrap="none" lIns="0" tIns="0" rIns="0" bIns="0" rtlCol="0">
            <a:spAutoFit/>
          </a:bodyPr>
          <a:lstStyle/>
          <a:p>
            <a:r>
              <a:rPr lang="en-US" sz="1600" dirty="0">
                <a:latin typeface="+mn-lt"/>
              </a:rPr>
              <a:t>Initial </a:t>
            </a:r>
            <a:r>
              <a:rPr lang="en-US" sz="1600" dirty="0" smtClean="0">
                <a:latin typeface="+mn-lt"/>
              </a:rPr>
              <a:t>PAR text </a:t>
            </a:r>
            <a:endParaRPr lang="en-US" sz="1600" dirty="0">
              <a:latin typeface="+mn-lt"/>
            </a:endParaRPr>
          </a:p>
        </p:txBody>
      </p:sp>
      <p:sp>
        <p:nvSpPr>
          <p:cNvPr id="63" name="TextBox 62"/>
          <p:cNvSpPr txBox="1"/>
          <p:nvPr/>
        </p:nvSpPr>
        <p:spPr>
          <a:xfrm>
            <a:off x="6553200" y="4311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1" name="Straight Connector 70"/>
          <p:cNvCxnSpPr/>
          <p:nvPr/>
        </p:nvCxnSpPr>
        <p:spPr bwMode="auto">
          <a:xfrm>
            <a:off x="457200" y="4038600"/>
            <a:ext cx="8305800" cy="121920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72" name="Straight Connector 71"/>
          <p:cNvCxnSpPr/>
          <p:nvPr/>
        </p:nvCxnSpPr>
        <p:spPr bwMode="auto">
          <a:xfrm flipV="1">
            <a:off x="457200" y="4038600"/>
            <a:ext cx="8305800" cy="121920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73" name="Right Arrow 72"/>
          <p:cNvSpPr/>
          <p:nvPr/>
        </p:nvSpPr>
        <p:spPr bwMode="auto">
          <a:xfrm>
            <a:off x="6781800" y="2308671"/>
            <a:ext cx="2209800" cy="1752600"/>
          </a:xfrm>
          <a:prstGeom prst="rightArrow">
            <a:avLst>
              <a:gd name="adj1" fmla="val 80871"/>
              <a:gd name="adj2" fmla="val 18056"/>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Stretch activities out until</a:t>
            </a:r>
            <a:r>
              <a:rPr kumimoji="0" lang="en-US" sz="1400" b="0" i="0" u="none" strike="noStrike" cap="none" normalizeH="0" dirty="0" smtClean="0">
                <a:ln>
                  <a:noFill/>
                </a:ln>
                <a:solidFill>
                  <a:srgbClr val="FF0000"/>
                </a:solidFill>
                <a:effectLst/>
                <a:latin typeface="+mn-lt"/>
              </a:rPr>
              <a:t> end of Jul’13 plenary</a:t>
            </a:r>
          </a:p>
          <a:p>
            <a:pPr marL="0" marR="0" indent="0" algn="l" defTabSz="914400" rtl="0" eaLnBrk="0" fontAlgn="base" latinLnBrk="0" hangingPunct="0">
              <a:lnSpc>
                <a:spcPct val="100000"/>
              </a:lnSpc>
              <a:spcBef>
                <a:spcPct val="0"/>
              </a:spcBef>
              <a:spcAft>
                <a:spcPct val="0"/>
              </a:spcAft>
              <a:buClrTx/>
              <a:buSzTx/>
              <a:buFontTx/>
              <a:buNone/>
              <a:tabLst/>
            </a:pPr>
            <a:r>
              <a:rPr lang="en-US" sz="1400" baseline="0" dirty="0" smtClean="0">
                <a:solidFill>
                  <a:srgbClr val="FF0000"/>
                </a:solidFill>
                <a:latin typeface="+mn-lt"/>
              </a:rPr>
              <a:t>Socialize results with IEEE 802 and external SDOs</a:t>
            </a:r>
            <a:endParaRPr kumimoji="0" lang="en-US" sz="1400" b="0" i="0" u="none" strike="noStrike" cap="none" normalizeH="0" baseline="0" dirty="0">
              <a:ln>
                <a:noFill/>
              </a:ln>
              <a:solidFill>
                <a:srgbClr val="FF0000"/>
              </a:solidFill>
              <a:effectLst/>
              <a:latin typeface="+mn-lt"/>
            </a:endParaRPr>
          </a:p>
        </p:txBody>
      </p:sp>
      <p:cxnSp>
        <p:nvCxnSpPr>
          <p:cNvPr id="75" name="Straight Connector 74"/>
          <p:cNvCxnSpPr/>
          <p:nvPr/>
        </p:nvCxnSpPr>
        <p:spPr bwMode="auto">
          <a:xfrm>
            <a:off x="152400" y="4000185"/>
            <a:ext cx="8763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xmlns="" val="3445607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#6</a:t>
            </a:r>
            <a:r>
              <a:rPr lang="en-US" dirty="0" smtClean="0"/>
              <a:t/>
            </a:r>
            <a:br>
              <a:rPr lang="en-US" dirty="0" smtClean="0"/>
            </a:br>
            <a:r>
              <a:rPr lang="en-US" dirty="0" smtClean="0"/>
              <a:t>Plan </a:t>
            </a:r>
            <a:r>
              <a:rPr lang="en-US" dirty="0"/>
              <a:t>and </a:t>
            </a:r>
            <a:r>
              <a:rPr lang="en-US" dirty="0" smtClean="0"/>
              <a:t>Timeline (EC SG Motion)</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FF0000"/>
                </a:solidFill>
                <a:latin typeface="+mn-lt"/>
              </a:rPr>
              <a:t>Socializing of gap analysis</a:t>
            </a:r>
            <a:endParaRPr lang="en-US" sz="1600" dirty="0">
              <a:solidFill>
                <a:srgbClr val="FF0000"/>
              </a:solidFill>
              <a:latin typeface="+mn-lt"/>
            </a:endParaRPr>
          </a:p>
        </p:txBody>
      </p:sp>
      <p:sp>
        <p:nvSpPr>
          <p:cNvPr id="38" name="TextBox 37"/>
          <p:cNvSpPr txBox="1"/>
          <p:nvPr/>
        </p:nvSpPr>
        <p:spPr>
          <a:xfrm>
            <a:off x="457200" y="4554379"/>
            <a:ext cx="2178481" cy="246221"/>
          </a:xfrm>
          <a:prstGeom prst="rect">
            <a:avLst/>
          </a:prstGeom>
          <a:noFill/>
        </p:spPr>
        <p:txBody>
          <a:bodyPr wrap="none" lIns="0" tIns="0" rIns="0" bIns="0" rtlCol="0">
            <a:spAutoFit/>
          </a:bodyPr>
          <a:lstStyle/>
          <a:p>
            <a:r>
              <a:rPr lang="en-US" sz="1600" dirty="0" smtClean="0">
                <a:solidFill>
                  <a:srgbClr val="FF0000"/>
                </a:solidFill>
                <a:latin typeface="+mn-lt"/>
              </a:rPr>
              <a:t>Refine scope of EC SG</a:t>
            </a:r>
            <a:endParaRPr lang="en-US" sz="1600" dirty="0">
              <a:solidFill>
                <a:srgbClr val="FF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FF0000"/>
                </a:solidFill>
                <a:latin typeface="+mn-lt"/>
              </a:rPr>
              <a:t>F</a:t>
            </a:r>
            <a:r>
              <a:rPr lang="en-US" sz="1600" dirty="0" smtClean="0">
                <a:solidFill>
                  <a:srgbClr val="FF0000"/>
                </a:solidFill>
                <a:latin typeface="+mn-lt"/>
              </a:rPr>
              <a:t>unctional requirements within scope of IEEE 802 </a:t>
            </a:r>
            <a:endParaRPr lang="en-US" sz="1600" dirty="0">
              <a:solidFill>
                <a:srgbClr val="FF0000"/>
              </a:solidFill>
              <a:latin typeface="+mn-lt"/>
            </a:endParaRPr>
          </a:p>
        </p:txBody>
      </p:sp>
      <p:sp>
        <p:nvSpPr>
          <p:cNvPr id="49" name="TextBox 48"/>
          <p:cNvSpPr txBox="1"/>
          <p:nvPr/>
        </p:nvSpPr>
        <p:spPr>
          <a:xfrm>
            <a:off x="6096000" y="3352800"/>
            <a:ext cx="1295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990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391400" y="39624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FF0000"/>
                </a:solidFill>
                <a:latin typeface="+mn-lt"/>
              </a:rPr>
              <a:t>Potential standardization topics for IEEE 802</a:t>
            </a:r>
            <a:endParaRPr lang="en-US" sz="1600" dirty="0">
              <a:solidFill>
                <a:srgbClr val="FF0000"/>
              </a:solidFill>
              <a:latin typeface="+mn-lt"/>
            </a:endParaRPr>
          </a:p>
        </p:txBody>
      </p:sp>
      <p:sp>
        <p:nvSpPr>
          <p:cNvPr id="63" name="TextBox 62"/>
          <p:cNvSpPr txBox="1"/>
          <p:nvPr/>
        </p:nvSpPr>
        <p:spPr>
          <a:xfrm>
            <a:off x="7162800" y="4267200"/>
            <a:ext cx="16764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Tree>
    <p:extLst>
      <p:ext uri="{BB962C8B-B14F-4D97-AF65-F5344CB8AC3E}">
        <p14:creationId xmlns:p14="http://schemas.microsoft.com/office/powerpoint/2010/main" xmlns="" val="3445607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Business#7</a:t>
            </a:r>
            <a:endParaRPr lang="en-US" dirty="0"/>
          </a:p>
        </p:txBody>
      </p:sp>
      <p:sp>
        <p:nvSpPr>
          <p:cNvPr id="3" name="Content Placeholder 2"/>
          <p:cNvSpPr>
            <a:spLocks noGrp="1"/>
          </p:cNvSpPr>
          <p:nvPr>
            <p:ph idx="1"/>
          </p:nvPr>
        </p:nvSpPr>
        <p:spPr/>
        <p:txBody>
          <a:bodyPr>
            <a:normAutofit lnSpcReduction="10000"/>
          </a:bodyPr>
          <a:lstStyle/>
          <a:p>
            <a:pPr lvl="1"/>
            <a:endParaRPr lang="en-US" dirty="0" smtClean="0"/>
          </a:p>
          <a:p>
            <a:pPr lvl="0"/>
            <a:r>
              <a:rPr lang="en-US" dirty="0" smtClean="0"/>
              <a:t>Agenda </a:t>
            </a:r>
            <a:r>
              <a:rPr lang="en-US" dirty="0" smtClean="0"/>
              <a:t>for </a:t>
            </a:r>
            <a:r>
              <a:rPr lang="en-US" dirty="0" smtClean="0"/>
              <a:t>May ‘13 Waikoloa session</a:t>
            </a:r>
          </a:p>
          <a:p>
            <a:pPr lvl="1"/>
            <a:r>
              <a:rPr lang="en-US" dirty="0" smtClean="0">
                <a:hlinkClick r:id="rId2"/>
              </a:rPr>
              <a:t>https://</a:t>
            </a:r>
            <a:r>
              <a:rPr lang="en-US" dirty="0" smtClean="0">
                <a:hlinkClick r:id="rId2"/>
              </a:rPr>
              <a:t>mentor.ieee.org/omniran/dcn/13/omniran-13-0030-00-ecsg-may-2013-waikoloa-agenda.pptx</a:t>
            </a:r>
            <a:endParaRPr lang="en-US" dirty="0" smtClean="0"/>
          </a:p>
          <a:p>
            <a:pPr lvl="0"/>
            <a:r>
              <a:rPr lang="en-US" dirty="0" smtClean="0"/>
              <a:t>AOB </a:t>
            </a:r>
          </a:p>
          <a:p>
            <a:pPr lvl="1"/>
            <a:r>
              <a:rPr lang="en-US" dirty="0" smtClean="0"/>
              <a:t> </a:t>
            </a:r>
            <a:endParaRPr lang="en-US" dirty="0" smtClean="0"/>
          </a:p>
          <a:p>
            <a:pPr lvl="0"/>
            <a:r>
              <a:rPr lang="en-US" dirty="0" err="1" smtClean="0"/>
              <a:t>Adjurn</a:t>
            </a:r>
            <a:endParaRPr lang="en-US" dirty="0" smtClean="0"/>
          </a:p>
          <a:p>
            <a:pPr lvl="1"/>
            <a:r>
              <a:rPr lang="en-US" dirty="0" err="1" smtClean="0"/>
              <a:t>adjurned</a:t>
            </a:r>
            <a:r>
              <a:rPr lang="en-US" dirty="0" smtClean="0"/>
              <a:t> at </a:t>
            </a:r>
            <a:r>
              <a:rPr lang="en-US" dirty="0" smtClean="0"/>
              <a:t> </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Thursday</a:t>
            </a:r>
            <a:r>
              <a:rPr lang="en-GB" dirty="0"/>
              <a:t>, </a:t>
            </a:r>
            <a:r>
              <a:rPr lang="en-GB" dirty="0" smtClean="0"/>
              <a:t>May 2</a:t>
            </a:r>
            <a:r>
              <a:rPr lang="en-GB" baseline="30000" dirty="0" smtClean="0"/>
              <a:t>nd</a:t>
            </a:r>
            <a:r>
              <a:rPr lang="en-GB" dirty="0" smtClean="0"/>
              <a:t>, 2013, 09:00-10:00 AM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r>
              <a:rPr lang="en-US" dirty="0" smtClean="0"/>
              <a:t/>
            </a:r>
            <a:br>
              <a:rPr lang="en-US" dirty="0" smtClean="0"/>
            </a:br>
            <a:r>
              <a:rPr lang="en-US" u="sng" dirty="0" smtClean="0">
                <a:hlinkClick r:id="rId4"/>
              </a:rPr>
              <a:t>https://nsn.webex.com/nsn/j.php?J=706037886&amp;PW=NNDZhN2YwZGZh</a:t>
            </a:r>
            <a:endParaRPr lang="en-US" u="sng" dirty="0" smtClean="0"/>
          </a:p>
          <a:p>
            <a:r>
              <a:rPr lang="en-US" dirty="0" smtClean="0"/>
              <a:t>Meeting Number: </a:t>
            </a:r>
            <a:r>
              <a:rPr lang="en-US" b="1" dirty="0" smtClean="0"/>
              <a:t>706 037 886</a:t>
            </a:r>
            <a:endParaRPr lang="en-US" b="1" dirty="0" smtClean="0"/>
          </a:p>
          <a:p>
            <a:r>
              <a:rPr lang="en-US" dirty="0" smtClean="0"/>
              <a:t>Meeting Password: </a:t>
            </a:r>
            <a:r>
              <a:rPr lang="en-US" b="1" dirty="0" smtClean="0"/>
              <a:t>OmniRAN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br>
              <a:rPr lang="en-US" dirty="0"/>
            </a:br>
            <a:r>
              <a:rPr lang="en-GB" dirty="0" smtClean="0"/>
              <a:t>Thursday, May 2</a:t>
            </a:r>
            <a:r>
              <a:rPr lang="en-GB" baseline="30000" dirty="0" smtClean="0"/>
              <a:t>nd</a:t>
            </a:r>
            <a:r>
              <a:rPr lang="en-GB" dirty="0" smtClean="0"/>
              <a:t>, 09:00–10:00am ET</a:t>
            </a:r>
            <a:endParaRPr lang="en-US" dirty="0"/>
          </a:p>
        </p:txBody>
      </p:sp>
      <p:sp>
        <p:nvSpPr>
          <p:cNvPr id="4104" name="Rectangle 5"/>
          <p:cNvSpPr>
            <a:spLocks noGrp="1" noChangeArrowheads="1"/>
          </p:cNvSpPr>
          <p:nvPr>
            <p:ph type="body" idx="1"/>
          </p:nvPr>
        </p:nvSpPr>
        <p:spPr/>
        <p:txBody>
          <a:bodyPr>
            <a:normAutofit fontScale="92500" lnSpcReduction="20000"/>
          </a:bodyPr>
          <a:lstStyle/>
          <a:p>
            <a:r>
              <a:rPr lang="en-GB" sz="2600" dirty="0" smtClean="0"/>
              <a:t>Call Meeting to Order</a:t>
            </a:r>
          </a:p>
          <a:p>
            <a:r>
              <a:rPr lang="en-GB" sz="2600" dirty="0" smtClean="0"/>
              <a:t>Secretary position</a:t>
            </a:r>
          </a:p>
          <a:p>
            <a:r>
              <a:rPr lang="en-US" sz="2600" dirty="0" smtClean="0"/>
              <a:t>Approval of minutes</a:t>
            </a:r>
          </a:p>
          <a:p>
            <a:pPr lvl="0"/>
            <a:r>
              <a:rPr lang="en-US" sz="2600" dirty="0" smtClean="0"/>
              <a:t>Reports</a:t>
            </a:r>
          </a:p>
          <a:p>
            <a:pPr lvl="0"/>
            <a:r>
              <a:rPr lang="en-US" sz="2600" dirty="0" smtClean="0"/>
              <a:t>Conclusion on list of use cases</a:t>
            </a:r>
          </a:p>
          <a:p>
            <a:pPr lvl="0"/>
            <a:r>
              <a:rPr lang="en-US" sz="2600" dirty="0" smtClean="0"/>
              <a:t>Draft use cases document</a:t>
            </a:r>
          </a:p>
          <a:p>
            <a:pPr lvl="0"/>
            <a:r>
              <a:rPr lang="en-US" sz="2600" dirty="0" smtClean="0"/>
              <a:t>Call for comments on use cases document</a:t>
            </a:r>
          </a:p>
          <a:p>
            <a:pPr lvl="0"/>
            <a:r>
              <a:rPr lang="en-US" sz="2600" dirty="0" smtClean="0"/>
              <a:t>Classification of functional requirements</a:t>
            </a:r>
          </a:p>
          <a:p>
            <a:pPr lvl="0"/>
            <a:r>
              <a:rPr lang="en-US" sz="2600" dirty="0" smtClean="0"/>
              <a:t>Review of project plan and timeline</a:t>
            </a:r>
          </a:p>
          <a:p>
            <a:pPr lvl="0"/>
            <a:r>
              <a:rPr lang="en-US" sz="2600" dirty="0" smtClean="0"/>
              <a:t>Agenda for May ’13 interim session</a:t>
            </a:r>
          </a:p>
          <a:p>
            <a:pPr lvl="0"/>
            <a:r>
              <a:rPr lang="en-US" sz="2600" dirty="0" smtClean="0"/>
              <a:t>AOB </a:t>
            </a:r>
          </a:p>
          <a:p>
            <a:r>
              <a:rPr lang="en-US" sz="2600" dirty="0" err="1" smtClean="0"/>
              <a:t>Adjurn</a:t>
            </a:r>
            <a:endParaRPr lang="en-US" sz="2600"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0"/>
            <a:ext cx="8229600" cy="4830763"/>
          </a:xfrm>
        </p:spPr>
        <p:txBody>
          <a:bodyPr/>
          <a:lstStyle/>
          <a:p>
            <a:r>
              <a:rPr lang="en-GB" sz="2400" dirty="0" smtClean="0"/>
              <a:t>Call Meeting to Order</a:t>
            </a:r>
          </a:p>
          <a:p>
            <a:r>
              <a:rPr lang="en-GB" sz="2400" dirty="0" smtClean="0"/>
              <a:t>Appointment of recording </a:t>
            </a:r>
            <a:r>
              <a:rPr lang="en-GB" sz="2400" dirty="0" smtClean="0"/>
              <a:t>secretary</a:t>
            </a:r>
          </a:p>
          <a:p>
            <a:pPr lvl="1"/>
            <a:r>
              <a:rPr lang="en-GB" sz="2000" dirty="0" smtClean="0"/>
              <a:t> </a:t>
            </a:r>
            <a:endParaRPr lang="en-GB" sz="2000" dirty="0" smtClean="0"/>
          </a:p>
          <a:p>
            <a:r>
              <a:rPr lang="en-GB" sz="2400" dirty="0" smtClean="0"/>
              <a:t>Roll </a:t>
            </a:r>
            <a:r>
              <a:rPr lang="en-GB" sz="2400" dirty="0" smtClean="0"/>
              <a:t>Call</a:t>
            </a:r>
          </a:p>
          <a:p>
            <a:endParaRPr lang="en-US" dirty="0"/>
          </a:p>
        </p:txBody>
      </p:sp>
      <p:graphicFrame>
        <p:nvGraphicFramePr>
          <p:cNvPr id="4" name="Table 3"/>
          <p:cNvGraphicFramePr>
            <a:graphicFrameLocks noGrp="1"/>
          </p:cNvGraphicFramePr>
          <p:nvPr/>
        </p:nvGraphicFramePr>
        <p:xfrm>
          <a:off x="914400" y="2971800"/>
          <a:ext cx="7772400" cy="33528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accent1"/>
                          </a:solidFill>
                        </a:rPr>
                        <a:t>Max Riegel</a:t>
                      </a:r>
                      <a:endParaRPr lang="en-US" sz="1400" dirty="0">
                        <a:solidFill>
                          <a:schemeClr val="accent1"/>
                        </a:solidFill>
                      </a:endParaRPr>
                    </a:p>
                  </a:txBody>
                  <a:tcPr/>
                </a:tc>
                <a:tc>
                  <a:txBody>
                    <a:bodyPr/>
                    <a:lstStyle/>
                    <a:p>
                      <a:r>
                        <a:rPr lang="en-US" sz="1400" dirty="0" smtClean="0">
                          <a:solidFill>
                            <a:schemeClr val="accent1"/>
                          </a:solidFill>
                        </a:rPr>
                        <a:t>NSN</a:t>
                      </a:r>
                      <a:endParaRPr lang="en-US" sz="1400" dirty="0">
                        <a:solidFill>
                          <a:schemeClr val="accent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accent1"/>
                          </a:solidFill>
                        </a:rPr>
                        <a:t>Juan Carlos Zuniga</a:t>
                      </a:r>
                      <a:endParaRPr lang="en-US" sz="1400" dirty="0">
                        <a:solidFill>
                          <a:schemeClr val="accent1"/>
                        </a:solidFill>
                      </a:endParaRPr>
                    </a:p>
                  </a:txBody>
                  <a:tcPr/>
                </a:tc>
                <a:tc>
                  <a:txBody>
                    <a:bodyPr/>
                    <a:lstStyle/>
                    <a:p>
                      <a:r>
                        <a:rPr lang="en-US" sz="1400" dirty="0" err="1" smtClean="0">
                          <a:solidFill>
                            <a:schemeClr val="accent1"/>
                          </a:solidFill>
                        </a:rPr>
                        <a:t>Interdigital</a:t>
                      </a:r>
                      <a:endParaRPr lang="en-US" sz="1400" dirty="0">
                        <a:solidFill>
                          <a:schemeClr val="accent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accent1"/>
                          </a:solidFill>
                        </a:rPr>
                        <a:t>Antonio de la Oliva</a:t>
                      </a:r>
                      <a:endParaRPr lang="en-US" sz="1400" dirty="0">
                        <a:solidFill>
                          <a:schemeClr val="accent1"/>
                        </a:solidFill>
                      </a:endParaRPr>
                    </a:p>
                  </a:txBody>
                  <a:tcPr/>
                </a:tc>
                <a:tc>
                  <a:txBody>
                    <a:bodyPr/>
                    <a:lstStyle/>
                    <a:p>
                      <a:r>
                        <a:rPr lang="en-US" sz="1400" dirty="0" smtClean="0">
                          <a:solidFill>
                            <a:schemeClr val="accent1"/>
                          </a:solidFill>
                        </a:rPr>
                        <a:t>UC3M</a:t>
                      </a:r>
                      <a:endParaRPr lang="en-US" sz="1400" dirty="0">
                        <a:solidFill>
                          <a:schemeClr val="accent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err="1" smtClean="0">
                          <a:solidFill>
                            <a:schemeClr val="accent1"/>
                          </a:solidFill>
                        </a:rPr>
                        <a:t>Hyeong</a:t>
                      </a:r>
                      <a:r>
                        <a:rPr lang="en-US" sz="1400" dirty="0" smtClean="0">
                          <a:solidFill>
                            <a:schemeClr val="accent1"/>
                          </a:solidFill>
                        </a:rPr>
                        <a:t>-Ho Lee</a:t>
                      </a:r>
                      <a:endParaRPr lang="en-US" sz="1400" dirty="0">
                        <a:solidFill>
                          <a:schemeClr val="accent1"/>
                        </a:solidFill>
                      </a:endParaRPr>
                    </a:p>
                  </a:txBody>
                  <a:tcPr/>
                </a:tc>
                <a:tc>
                  <a:txBody>
                    <a:bodyPr/>
                    <a:lstStyle/>
                    <a:p>
                      <a:r>
                        <a:rPr lang="en-US" sz="1400" dirty="0" smtClean="0">
                          <a:solidFill>
                            <a:schemeClr val="accent1"/>
                          </a:solidFill>
                        </a:rPr>
                        <a:t>ETRI</a:t>
                      </a:r>
                      <a:endParaRPr lang="en-US" sz="1400" dirty="0">
                        <a:solidFill>
                          <a:schemeClr val="accent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accent1"/>
                          </a:solidFill>
                        </a:rPr>
                        <a:t>Roger Marks</a:t>
                      </a:r>
                      <a:endParaRPr lang="en-US" sz="1400" dirty="0">
                        <a:solidFill>
                          <a:schemeClr val="accent1"/>
                        </a:solidFill>
                      </a:endParaRPr>
                    </a:p>
                  </a:txBody>
                  <a:tcPr/>
                </a:tc>
                <a:tc>
                  <a:txBody>
                    <a:bodyPr/>
                    <a:lstStyle/>
                    <a:p>
                      <a:r>
                        <a:rPr lang="en-US" sz="1400" dirty="0" err="1" smtClean="0">
                          <a:solidFill>
                            <a:schemeClr val="accent1"/>
                          </a:solidFill>
                        </a:rPr>
                        <a:t>Consensii</a:t>
                      </a:r>
                      <a:endParaRPr lang="en-US" sz="1400" dirty="0">
                        <a:solidFill>
                          <a:schemeClr val="accent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accent1"/>
                          </a:solidFill>
                        </a:rPr>
                        <a:t>Walter </a:t>
                      </a:r>
                      <a:r>
                        <a:rPr lang="en-US" sz="1400" dirty="0" err="1" smtClean="0">
                          <a:solidFill>
                            <a:schemeClr val="accent1"/>
                          </a:solidFill>
                        </a:rPr>
                        <a:t>Pienciak</a:t>
                      </a:r>
                      <a:endParaRPr lang="en-US" sz="1400" dirty="0">
                        <a:solidFill>
                          <a:schemeClr val="accent1"/>
                        </a:solidFill>
                      </a:endParaRPr>
                    </a:p>
                  </a:txBody>
                  <a:tcPr/>
                </a:tc>
                <a:tc>
                  <a:txBody>
                    <a:bodyPr/>
                    <a:lstStyle/>
                    <a:p>
                      <a:r>
                        <a:rPr lang="en-US" sz="1400" dirty="0" smtClean="0">
                          <a:solidFill>
                            <a:schemeClr val="accent1"/>
                          </a:solidFill>
                        </a:rPr>
                        <a:t>IEEE SA</a:t>
                      </a:r>
                      <a:endParaRPr lang="en-US" sz="1400" dirty="0">
                        <a:solidFill>
                          <a:schemeClr val="accent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accent1"/>
                          </a:solidFill>
                        </a:rPr>
                        <a:t>Hyunho Park</a:t>
                      </a:r>
                    </a:p>
                  </a:txBody>
                  <a:tcPr/>
                </a:tc>
                <a:tc>
                  <a:txBody>
                    <a:bodyPr/>
                    <a:lstStyle/>
                    <a:p>
                      <a:r>
                        <a:rPr lang="en-US" sz="1400" dirty="0" smtClean="0">
                          <a:solidFill>
                            <a:schemeClr val="accent1"/>
                          </a:solidFill>
                        </a:rPr>
                        <a:t>ETRI</a:t>
                      </a:r>
                      <a:endParaRPr lang="en-US" sz="1400" dirty="0">
                        <a:solidFill>
                          <a:schemeClr val="accent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a:bodyPr>
          <a:lstStyle/>
          <a:p>
            <a:pPr lvl="0"/>
            <a:r>
              <a:rPr lang="en-US" dirty="0" smtClean="0"/>
              <a:t>Approval of agenda</a:t>
            </a:r>
          </a:p>
          <a:p>
            <a:pPr lvl="1"/>
            <a:r>
              <a:rPr lang="en-US" dirty="0" smtClean="0"/>
              <a:t> </a:t>
            </a:r>
          </a:p>
          <a:p>
            <a:pPr lvl="0"/>
            <a:r>
              <a:rPr lang="en-US" dirty="0" smtClean="0"/>
              <a:t>Approval of minutes</a:t>
            </a:r>
          </a:p>
          <a:p>
            <a:pPr lvl="1"/>
            <a:r>
              <a:rPr lang="en-US" dirty="0" smtClean="0"/>
              <a:t> </a:t>
            </a:r>
          </a:p>
          <a:p>
            <a:pPr lvl="0"/>
            <a:r>
              <a:rPr lang="en-US" dirty="0" smtClean="0"/>
              <a:t>Reports</a:t>
            </a:r>
            <a:endParaRPr lang="en-US" dirty="0"/>
          </a:p>
          <a:p>
            <a:pPr lvl="1"/>
            <a:r>
              <a:rPr lang="en-US" dirty="0" smtClean="0"/>
              <a:t> </a:t>
            </a: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1024</Words>
  <Application>Microsoft Office PowerPoint</Application>
  <PresentationFormat>On-screen Show (4:3)</PresentationFormat>
  <Paragraphs>188</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OmniRAN EC SG  May 2nd, 2013 Conference Call</vt:lpstr>
      <vt:lpstr>Meeting</vt:lpstr>
      <vt:lpstr>Guidelines for IEEE-SA Meetings</vt:lpstr>
      <vt:lpstr>Resources – URLs</vt:lpstr>
      <vt:lpstr>Meeting Etiquette</vt:lpstr>
      <vt:lpstr>LMSC Operations Manual</vt:lpstr>
      <vt:lpstr>Agenda Thursday, May 2nd, 09:00–10:00am ET</vt:lpstr>
      <vt:lpstr>Business#1</vt:lpstr>
      <vt:lpstr>Business #2</vt:lpstr>
      <vt:lpstr>Business #3</vt:lpstr>
      <vt:lpstr>Business #4 Task of OmniRAN EC SG</vt:lpstr>
      <vt:lpstr>Business #5 Plan and Timeline (EC SG Motion)</vt:lpstr>
      <vt:lpstr>Business #6 Plan and Timeline (EC SG Motion)</vt:lpstr>
      <vt:lpstr>Business#7</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198</cp:revision>
  <cp:lastPrinted>1998-02-10T13:28:06Z</cp:lastPrinted>
  <dcterms:created xsi:type="dcterms:W3CDTF">2011-12-30T17:06:23Z</dcterms:created>
  <dcterms:modified xsi:type="dcterms:W3CDTF">2013-05-02T08:22:28Z</dcterms:modified>
</cp:coreProperties>
</file>