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83" r:id="rId4"/>
    <p:sldId id="271" r:id="rId5"/>
    <p:sldId id="272" r:id="rId6"/>
    <p:sldId id="273" r:id="rId7"/>
    <p:sldId id="288" r:id="rId8"/>
    <p:sldId id="266" r:id="rId9"/>
    <p:sldId id="289" r:id="rId10"/>
    <p:sldId id="290" r:id="rId11"/>
    <p:sldId id="294" r:id="rId12"/>
    <p:sldId id="292" r:id="rId13"/>
    <p:sldId id="293" r:id="rId14"/>
    <p:sldId id="286" r:id="rId15"/>
    <p:sldId id="295" r:id="rId16"/>
    <p:sldId id="296"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83" autoAdjust="0"/>
    <p:restoredTop sz="99233" autoAdjust="0"/>
  </p:normalViewPr>
  <p:slideViewPr>
    <p:cSldViewPr>
      <p:cViewPr varScale="1">
        <p:scale>
          <a:sx n="117" d="100"/>
          <a:sy n="117" d="100"/>
        </p:scale>
        <p:origin x="-16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omniran-13-0030-03-ecsg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35-00-ecsg-meeting-minutes-for-april-2013-teleconference.docx" TargetMode="External"/><Relationship Id="rId4" Type="http://schemas.openxmlformats.org/officeDocument/2006/relationships/hyperlink" Target="https://mentor.ieee.org/omniran/dcn/13/omniran-13-0036-00-ecsg-meeting-minutes-for-may-2013-teleconference.docx" TargetMode="External"/><Relationship Id="rId5" Type="http://schemas.openxmlformats.org/officeDocument/2006/relationships/hyperlink" Target="https://mentor.ieee.org/omniran/dcn/13/omniran-13-0024-01-0000-3gpp-liaison-on-samog-interpretation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33-00-ecsg-meeting-minutes-for-march-2013-plenary-meeting.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32-03-0000-ieee-802-scope-of-omniran.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Agenda</a:t>
            </a:r>
            <a:br>
              <a:rPr lang="en-US" dirty="0"/>
            </a:br>
            <a:r>
              <a:rPr lang="en-US" dirty="0" smtClean="0"/>
              <a:t>May </a:t>
            </a:r>
            <a:r>
              <a:rPr lang="en-US" dirty="0"/>
              <a:t>2013, </a:t>
            </a:r>
            <a:r>
              <a:rPr lang="en-US" dirty="0" smtClean="0"/>
              <a:t>Waikoloa, HI</a:t>
            </a:r>
            <a:endParaRPr lang="en-US" dirty="0"/>
          </a:p>
        </p:txBody>
      </p:sp>
      <p:sp>
        <p:nvSpPr>
          <p:cNvPr id="3" name="Subtitle 2"/>
          <p:cNvSpPr>
            <a:spLocks noGrp="1"/>
          </p:cNvSpPr>
          <p:nvPr>
            <p:ph type="subTitle" idx="1"/>
          </p:nvPr>
        </p:nvSpPr>
        <p:spPr/>
        <p:txBody>
          <a:bodyPr/>
          <a:lstStyle/>
          <a:p>
            <a:r>
              <a:rPr lang="en-US" dirty="0" smtClean="0"/>
              <a:t>2013-05-13</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May </a:t>
            </a:r>
            <a:r>
              <a:rPr lang="en-US" dirty="0"/>
              <a:t>2013 Session - </a:t>
            </a:r>
            <a:r>
              <a:rPr lang="en-US" dirty="0" smtClean="0"/>
              <a:t>#1</a:t>
            </a:r>
            <a:endParaRPr lang="en-US" dirty="0"/>
          </a:p>
        </p:txBody>
      </p:sp>
      <p:sp>
        <p:nvSpPr>
          <p:cNvPr id="3" name="Content Placeholder 2"/>
          <p:cNvSpPr>
            <a:spLocks noGrp="1"/>
          </p:cNvSpPr>
          <p:nvPr>
            <p:ph idx="1"/>
          </p:nvPr>
        </p:nvSpPr>
        <p:spPr>
          <a:xfrm>
            <a:off x="457200" y="1066800"/>
            <a:ext cx="8229600" cy="5334000"/>
          </a:xfrm>
        </p:spPr>
        <p:txBody>
          <a:bodyPr>
            <a:normAutofit fontScale="55000" lnSpcReduction="20000"/>
          </a:bodyPr>
          <a:lstStyle/>
          <a:p>
            <a:r>
              <a:rPr lang="en-GB" dirty="0"/>
              <a:t>Call Meeting to Order</a:t>
            </a:r>
          </a:p>
          <a:p>
            <a:r>
              <a:rPr lang="en-GB" dirty="0"/>
              <a:t>Attendance recording</a:t>
            </a:r>
          </a:p>
          <a:p>
            <a:pPr lvl="1"/>
            <a:r>
              <a:rPr lang="en-GB" dirty="0"/>
              <a:t>Please use paper sheets – and IMAT for attendance credit</a:t>
            </a:r>
          </a:p>
          <a:p>
            <a:r>
              <a:rPr lang="en-GB" dirty="0"/>
              <a:t>Secretary position</a:t>
            </a:r>
          </a:p>
          <a:p>
            <a:pPr lvl="1"/>
            <a:r>
              <a:rPr lang="en-GB" dirty="0"/>
              <a:t>?</a:t>
            </a:r>
          </a:p>
          <a:p>
            <a:r>
              <a:rPr lang="en-US" dirty="0"/>
              <a:t>Approval of </a:t>
            </a:r>
            <a:r>
              <a:rPr lang="en-US" dirty="0" smtClean="0"/>
              <a:t>minutes</a:t>
            </a:r>
          </a:p>
          <a:p>
            <a:pPr lvl="1"/>
            <a:r>
              <a:rPr lang="en-US" dirty="0" smtClean="0"/>
              <a:t>March Orlando F2F session</a:t>
            </a:r>
          </a:p>
          <a:p>
            <a:pPr lvl="2"/>
            <a:r>
              <a:rPr lang="en-US" dirty="0">
                <a:hlinkClick r:id="rId2"/>
              </a:rPr>
              <a:t>https://</a:t>
            </a:r>
            <a:r>
              <a:rPr lang="en-US" dirty="0" smtClean="0">
                <a:hlinkClick r:id="rId2"/>
              </a:rPr>
              <a:t>mentor.ieee.org/omniran/dcn/13/omniran-13-0033-00-ecsg-meeting-minutes-for-march-2013-plenary-meeting.docx</a:t>
            </a:r>
            <a:endParaRPr lang="en-US" dirty="0" smtClean="0"/>
          </a:p>
          <a:p>
            <a:pPr lvl="1"/>
            <a:r>
              <a:rPr lang="en-US" dirty="0" smtClean="0"/>
              <a:t>April 11</a:t>
            </a:r>
            <a:r>
              <a:rPr lang="en-US" baseline="30000" dirty="0" smtClean="0"/>
              <a:t>th</a:t>
            </a:r>
            <a:r>
              <a:rPr lang="en-US" dirty="0" smtClean="0"/>
              <a:t> conference call</a:t>
            </a:r>
          </a:p>
          <a:p>
            <a:pPr lvl="2"/>
            <a:r>
              <a:rPr lang="en-US" dirty="0">
                <a:hlinkClick r:id="rId3"/>
              </a:rPr>
              <a:t>https://mentor.ieee.org/omniran/dcn/13/omniran-13-0035-00-ecsg-meeting-minutes-for-april-2013-teleconference.docx</a:t>
            </a:r>
            <a:endParaRPr lang="en-US" dirty="0"/>
          </a:p>
          <a:p>
            <a:pPr lvl="1"/>
            <a:r>
              <a:rPr lang="en-US" dirty="0" smtClean="0"/>
              <a:t>May 2</a:t>
            </a:r>
            <a:r>
              <a:rPr lang="en-US" baseline="30000" dirty="0" smtClean="0"/>
              <a:t>nd</a:t>
            </a:r>
            <a:r>
              <a:rPr lang="en-US" dirty="0" smtClean="0"/>
              <a:t> conference call </a:t>
            </a:r>
          </a:p>
          <a:p>
            <a:pPr lvl="2"/>
            <a:r>
              <a:rPr lang="en-US" dirty="0">
                <a:hlinkClick r:id="rId4"/>
              </a:rPr>
              <a:t>https://mentor.ieee.org/omniran/dcn/13/omniran-13-0036-00-ecsg-meeting-minutes-for-may-2013-teleconference.docx</a:t>
            </a:r>
            <a:endParaRPr lang="en-US" dirty="0"/>
          </a:p>
          <a:p>
            <a:pPr lvl="1"/>
            <a:r>
              <a:rPr lang="en-US" dirty="0"/>
              <a:t>Attendence of F2F meetings will be captured in an Excel sheet on Mentor.</a:t>
            </a:r>
          </a:p>
          <a:p>
            <a:r>
              <a:rPr lang="en-US" dirty="0"/>
              <a:t>Reports</a:t>
            </a:r>
          </a:p>
          <a:p>
            <a:pPr lvl="1"/>
            <a:r>
              <a:rPr lang="en-US" dirty="0" err="1"/>
              <a:t>OmniRAN</a:t>
            </a:r>
            <a:r>
              <a:rPr lang="en-US" dirty="0"/>
              <a:t> </a:t>
            </a:r>
            <a:r>
              <a:rPr lang="en-US" dirty="0" smtClean="0"/>
              <a:t>liaison letter to 3GPP SA2</a:t>
            </a:r>
            <a:endParaRPr lang="en-US" dirty="0"/>
          </a:p>
          <a:p>
            <a:pPr lvl="2"/>
            <a:r>
              <a:rPr lang="en-US" dirty="0">
                <a:hlinkClick r:id="rId5"/>
              </a:rPr>
              <a:t>https://</a:t>
            </a:r>
            <a:r>
              <a:rPr lang="en-US" dirty="0" smtClean="0">
                <a:hlinkClick r:id="rId5"/>
              </a:rPr>
              <a:t>mentor.ieee.org/omniran/dcn/13/omniran-13-0024-01-0000-3gpp-liaison-on-samog-interpretations.docx</a:t>
            </a:r>
            <a:endParaRPr lang="en-US" dirty="0" smtClean="0"/>
          </a:p>
          <a:p>
            <a:pPr lvl="2"/>
            <a:r>
              <a:rPr lang="en-US" dirty="0" smtClean="0"/>
              <a:t>Sent out on March 28</a:t>
            </a:r>
            <a:r>
              <a:rPr lang="en-US" baseline="30000" dirty="0" smtClean="0"/>
              <a:t>th</a:t>
            </a:r>
            <a:r>
              <a:rPr lang="en-US" dirty="0" smtClean="0"/>
              <a:t>, 2013</a:t>
            </a:r>
          </a:p>
          <a:p>
            <a:pPr lvl="2"/>
            <a:r>
              <a:rPr lang="en-US" dirty="0" smtClean="0"/>
              <a:t>So far no response received</a:t>
            </a:r>
            <a:endParaRPr lang="en-US" dirty="0"/>
          </a:p>
          <a:p>
            <a:pPr lvl="1"/>
            <a:r>
              <a:rPr lang="en-US" dirty="0" err="1"/>
              <a:t>OmniRAN</a:t>
            </a:r>
            <a:r>
              <a:rPr lang="en-US" dirty="0"/>
              <a:t> </a:t>
            </a:r>
            <a:r>
              <a:rPr lang="en-US" dirty="0" smtClean="0"/>
              <a:t>extension by </a:t>
            </a:r>
            <a:r>
              <a:rPr lang="en-US" dirty="0"/>
              <a:t>EC </a:t>
            </a:r>
            <a:r>
              <a:rPr lang="en-US" dirty="0" smtClean="0"/>
              <a:t>closing plenary in March ‘13</a:t>
            </a:r>
            <a:endParaRPr lang="en-US" dirty="0"/>
          </a:p>
          <a:p>
            <a:pPr lvl="2"/>
            <a:r>
              <a:rPr lang="en-US" dirty="0" smtClean="0"/>
              <a:t>See next slide</a:t>
            </a:r>
            <a:endParaRPr lang="en-US" dirty="0"/>
          </a:p>
        </p:txBody>
      </p:sp>
    </p:spTree>
    <p:extLst>
      <p:ext uri="{BB962C8B-B14F-4D97-AF65-F5344CB8AC3E}">
        <p14:creationId xmlns:p14="http://schemas.microsoft.com/office/powerpoint/2010/main" val="358704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#2</a:t>
            </a:r>
            <a:br>
              <a:rPr lang="en-US" dirty="0" smtClean="0"/>
            </a:br>
            <a:r>
              <a:rPr lang="en-US" dirty="0" smtClean="0"/>
              <a:t>Refined directions provided by EC</a:t>
            </a:r>
            <a:endParaRPr lang="en-US"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lvl="0"/>
            <a:r>
              <a:rPr lang="en-US" dirty="0" smtClean="0"/>
              <a:t>After some hefty discussions OmniRAN was extended until end of July ‘13 plenary.</a:t>
            </a:r>
          </a:p>
          <a:p>
            <a:pPr lvl="0"/>
            <a:endParaRPr lang="en-US" dirty="0" smtClean="0"/>
          </a:p>
          <a:p>
            <a:pPr lvl="0"/>
            <a:r>
              <a:rPr lang="en-US" dirty="0" smtClean="0"/>
              <a:t>The EC provided further guidance for the tasks of OmniRAN ECSG:</a:t>
            </a:r>
            <a:br>
              <a:rPr lang="en-US" dirty="0" smtClean="0"/>
            </a:br>
            <a:endParaRPr lang="en-US" dirty="0" smtClean="0"/>
          </a:p>
          <a:p>
            <a:pPr>
              <a:buNone/>
            </a:pPr>
            <a:r>
              <a:rPr lang="en-US" dirty="0" smtClean="0"/>
              <a:t>	Motion#28</a:t>
            </a:r>
            <a:br>
              <a:rPr lang="en-US" dirty="0" smtClean="0"/>
            </a:br>
            <a:r>
              <a:rPr lang="en-US" dirty="0" smtClean="0"/>
              <a:t>The EC considers that the primary tasks of the OmniRAN ECSG, to be completed by the close of the July Plenary, are:</a:t>
            </a:r>
          </a:p>
          <a:p>
            <a:pPr lvl="1"/>
            <a:r>
              <a:rPr lang="en-US" dirty="0" smtClean="0"/>
              <a:t>To perform a gap analysis that shows what pieces of work that are relevant to 802 (standards and standards under development) are not covered by existing external SDOs  (IETF, 3GPP,...) and internal, and socialize that analysis with those SDOs;</a:t>
            </a:r>
          </a:p>
          <a:p>
            <a:pPr lvl="1"/>
            <a:r>
              <a:rPr lang="en-US" dirty="0" smtClean="0"/>
              <a:t>Having performed that gap analysis, define a crisp scope of the ECSG (target 15 words or less);</a:t>
            </a:r>
          </a:p>
          <a:p>
            <a:pPr lvl="1"/>
            <a:r>
              <a:rPr lang="en-US" dirty="0" smtClean="0"/>
              <a:t>Define what piece(s) of work within that scope (a) fall legitimately within 802's remit and (b) are achievable within an 802 activity.</a:t>
            </a:r>
            <a:br>
              <a:rPr lang="en-US" dirty="0" smtClean="0"/>
            </a:br>
            <a:endParaRPr lang="en-US" dirty="0" smtClean="0"/>
          </a:p>
          <a:p>
            <a:pPr>
              <a:buNone/>
            </a:pPr>
            <a:r>
              <a:rPr lang="en-US" dirty="0" smtClean="0"/>
              <a:t>	Moved	Jeffrey</a:t>
            </a:r>
            <a:br>
              <a:rPr lang="en-US" dirty="0" smtClean="0"/>
            </a:br>
            <a:r>
              <a:rPr lang="en-US" dirty="0" smtClean="0"/>
              <a:t>Second	Thaler</a:t>
            </a:r>
            <a:br>
              <a:rPr lang="en-US" dirty="0" smtClean="0"/>
            </a:br>
            <a:r>
              <a:rPr lang="en-US" dirty="0" smtClean="0"/>
              <a:t>Results	8 / 2 / 3</a:t>
            </a:r>
            <a:br>
              <a:rPr lang="en-US" dirty="0" smtClean="0"/>
            </a:br>
            <a:r>
              <a:rPr lang="en-US" dirty="0" smtClean="0"/>
              <a:t>Motion	Passes</a:t>
            </a:r>
          </a:p>
          <a:p>
            <a:pPr>
              <a:buNone/>
            </a:pPr>
            <a:endParaRPr lang="en-US" dirty="0" smtClean="0"/>
          </a:p>
          <a:p>
            <a:pPr lvl="0"/>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br>
              <a:rPr lang="en-US" dirty="0" smtClean="0"/>
            </a:br>
            <a:r>
              <a:rPr lang="en-US" dirty="0" smtClean="0"/>
              <a:t>Plan </a:t>
            </a:r>
            <a:r>
              <a:rPr lang="en-US" dirty="0"/>
              <a:t>and </a:t>
            </a:r>
            <a:r>
              <a:rPr lang="en-US" dirty="0" smtClean="0"/>
              <a:t>Timeline (EC SG Motion)</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6" name="TextBox 35"/>
          <p:cNvSpPr txBox="1"/>
          <p:nvPr/>
        </p:nvSpPr>
        <p:spPr>
          <a:xfrm>
            <a:off x="457200" y="4859179"/>
            <a:ext cx="2573721" cy="246221"/>
          </a:xfrm>
          <a:prstGeom prst="rect">
            <a:avLst/>
          </a:prstGeom>
          <a:noFill/>
        </p:spPr>
        <p:txBody>
          <a:bodyPr wrap="none" lIns="0" tIns="0" rIns="0" bIns="0" rtlCol="0">
            <a:spAutoFit/>
          </a:bodyPr>
          <a:lstStyle/>
          <a:p>
            <a:r>
              <a:rPr lang="en-US" sz="1600" dirty="0" smtClean="0">
                <a:latin typeface="+mn-lt"/>
              </a:rPr>
              <a:t>Finalization of PAR proposal</a:t>
            </a:r>
            <a:endParaRPr lang="en-US" sz="1600" dirty="0">
              <a:latin typeface="+mn-lt"/>
            </a:endParaRPr>
          </a:p>
        </p:txBody>
      </p:sp>
      <p:sp>
        <p:nvSpPr>
          <p:cNvPr id="37" name="TextBox 36"/>
          <p:cNvSpPr txBox="1"/>
          <p:nvPr/>
        </p:nvSpPr>
        <p:spPr>
          <a:xfrm>
            <a:off x="457200" y="3982370"/>
            <a:ext cx="2372344" cy="246221"/>
          </a:xfrm>
          <a:prstGeom prst="rect">
            <a:avLst/>
          </a:prstGeom>
          <a:noFill/>
        </p:spPr>
        <p:txBody>
          <a:bodyPr wrap="none" lIns="0" tIns="0" rIns="0" bIns="0" rtlCol="0">
            <a:spAutoFit/>
          </a:bodyPr>
          <a:lstStyle/>
          <a:p>
            <a:r>
              <a:rPr lang="en-US" sz="1600" dirty="0" smtClean="0">
                <a:latin typeface="+mn-lt"/>
              </a:rPr>
              <a:t>Decision about initial topic</a:t>
            </a:r>
            <a:endParaRPr lang="en-US" sz="1600" dirty="0">
              <a:latin typeface="+mn-lt"/>
            </a:endParaRPr>
          </a:p>
        </p:txBody>
      </p:sp>
      <p:sp>
        <p:nvSpPr>
          <p:cNvPr id="38" name="TextBox 37"/>
          <p:cNvSpPr txBox="1"/>
          <p:nvPr/>
        </p:nvSpPr>
        <p:spPr>
          <a:xfrm>
            <a:off x="457200" y="4554379"/>
            <a:ext cx="3633807" cy="246221"/>
          </a:xfrm>
          <a:prstGeom prst="rect">
            <a:avLst/>
          </a:prstGeom>
          <a:noFill/>
        </p:spPr>
        <p:txBody>
          <a:bodyPr wrap="none" lIns="0" tIns="0" rIns="0" bIns="0" rtlCol="0">
            <a:spAutoFit/>
          </a:bodyPr>
          <a:lstStyle/>
          <a:p>
            <a:r>
              <a:rPr lang="en-US" sz="1600" dirty="0" smtClean="0">
                <a:latin typeface="+mn-lt"/>
              </a:rPr>
              <a:t>Draft PAR completed for EC submission</a:t>
            </a:r>
            <a:endParaRPr lang="en-US" sz="1600" dirty="0">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67934"/>
            <a:ext cx="304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53825"/>
            <a:ext cx="3109410" cy="203575"/>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77534"/>
            <a:ext cx="533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82334"/>
            <a:ext cx="1066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87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91934"/>
            <a:ext cx="1295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3546844" cy="246221"/>
          </a:xfrm>
          <a:prstGeom prst="rect">
            <a:avLst/>
          </a:prstGeom>
          <a:noFill/>
        </p:spPr>
        <p:txBody>
          <a:bodyPr wrap="none" lIns="0" tIns="0" rIns="0" bIns="0" rtlCol="0">
            <a:spAutoFit/>
          </a:bodyPr>
          <a:lstStyle/>
          <a:p>
            <a:r>
              <a:rPr lang="en-US" sz="1600" dirty="0" smtClean="0">
                <a:latin typeface="+mn-lt"/>
              </a:rPr>
              <a:t>Prioritization of functional requirements</a:t>
            </a:r>
            <a:endParaRPr lang="en-US" sz="1600" dirty="0">
              <a:latin typeface="+mn-lt"/>
            </a:endParaRPr>
          </a:p>
        </p:txBody>
      </p:sp>
      <p:sp>
        <p:nvSpPr>
          <p:cNvPr id="49" name="TextBox 48"/>
          <p:cNvSpPr txBox="1"/>
          <p:nvPr/>
        </p:nvSpPr>
        <p:spPr>
          <a:xfrm>
            <a:off x="6477000" y="33967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77000" y="37015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6553200" y="40063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553200" y="4615934"/>
            <a:ext cx="11430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3" name="TextBox 52"/>
          <p:cNvSpPr txBox="1"/>
          <p:nvPr/>
        </p:nvSpPr>
        <p:spPr>
          <a:xfrm>
            <a:off x="8733325" y="4996934"/>
            <a:ext cx="762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8" name="Straight Connector 57"/>
          <p:cNvCxnSpPr/>
          <p:nvPr/>
        </p:nvCxnSpPr>
        <p:spPr bwMode="auto">
          <a:xfrm>
            <a:off x="76962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0" name="TextBox 59"/>
          <p:cNvSpPr txBox="1"/>
          <p:nvPr/>
        </p:nvSpPr>
        <p:spPr>
          <a:xfrm>
            <a:off x="7391400" y="1414790"/>
            <a:ext cx="600351" cy="261610"/>
          </a:xfrm>
          <a:prstGeom prst="rect">
            <a:avLst/>
          </a:prstGeom>
          <a:noFill/>
        </p:spPr>
        <p:txBody>
          <a:bodyPr wrap="none" rtlCol="0">
            <a:spAutoFit/>
          </a:bodyPr>
          <a:lstStyle/>
          <a:p>
            <a:r>
              <a:rPr lang="en-US" sz="1100">
                <a:latin typeface="+mn-lt"/>
              </a:rPr>
              <a:t>Jun’15</a:t>
            </a:r>
          </a:p>
        </p:txBody>
      </p: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1330392" cy="246221"/>
          </a:xfrm>
          <a:prstGeom prst="rect">
            <a:avLst/>
          </a:prstGeom>
          <a:noFill/>
        </p:spPr>
        <p:txBody>
          <a:bodyPr wrap="none" lIns="0" tIns="0" rIns="0" bIns="0" rtlCol="0">
            <a:spAutoFit/>
          </a:bodyPr>
          <a:lstStyle/>
          <a:p>
            <a:r>
              <a:rPr lang="en-US" sz="1600" dirty="0">
                <a:latin typeface="+mn-lt"/>
              </a:rPr>
              <a:t>Initial </a:t>
            </a:r>
            <a:r>
              <a:rPr lang="en-US" sz="1600" dirty="0" smtClean="0">
                <a:latin typeface="+mn-lt"/>
              </a:rPr>
              <a:t>PAR text </a:t>
            </a:r>
            <a:endParaRPr lang="en-US" sz="1600" dirty="0">
              <a:latin typeface="+mn-lt"/>
            </a:endParaRPr>
          </a:p>
        </p:txBody>
      </p:sp>
      <p:sp>
        <p:nvSpPr>
          <p:cNvPr id="63" name="TextBox 62"/>
          <p:cNvSpPr txBox="1"/>
          <p:nvPr/>
        </p:nvSpPr>
        <p:spPr>
          <a:xfrm>
            <a:off x="6553200" y="4311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1" name="Straight Connector 70"/>
          <p:cNvCxnSpPr/>
          <p:nvPr/>
        </p:nvCxnSpPr>
        <p:spPr bwMode="auto">
          <a:xfrm>
            <a:off x="457200" y="4038600"/>
            <a:ext cx="8305800" cy="121920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72" name="Straight Connector 71"/>
          <p:cNvCxnSpPr/>
          <p:nvPr/>
        </p:nvCxnSpPr>
        <p:spPr bwMode="auto">
          <a:xfrm flipV="1">
            <a:off x="457200" y="4038600"/>
            <a:ext cx="8305800" cy="121920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73" name="Right Arrow 72"/>
          <p:cNvSpPr/>
          <p:nvPr/>
        </p:nvSpPr>
        <p:spPr bwMode="auto">
          <a:xfrm>
            <a:off x="6781800" y="2308671"/>
            <a:ext cx="2209800" cy="1752600"/>
          </a:xfrm>
          <a:prstGeom prst="rightArrow">
            <a:avLst>
              <a:gd name="adj1" fmla="val 80871"/>
              <a:gd name="adj2" fmla="val 18056"/>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Stretch activities out until</a:t>
            </a:r>
            <a:r>
              <a:rPr kumimoji="0" lang="en-US" sz="1400" b="0" i="0" u="none" strike="noStrike" cap="none" normalizeH="0" dirty="0" smtClean="0">
                <a:ln>
                  <a:noFill/>
                </a:ln>
                <a:solidFill>
                  <a:srgbClr val="FF0000"/>
                </a:solidFill>
                <a:effectLst/>
                <a:latin typeface="+mn-lt"/>
              </a:rPr>
              <a:t> end of Jul’13 plenary</a:t>
            </a:r>
          </a:p>
          <a:p>
            <a:pPr marL="0" marR="0" indent="0" algn="l" defTabSz="914400" rtl="0" eaLnBrk="0" fontAlgn="base" latinLnBrk="0" hangingPunct="0">
              <a:lnSpc>
                <a:spcPct val="100000"/>
              </a:lnSpc>
              <a:spcBef>
                <a:spcPct val="0"/>
              </a:spcBef>
              <a:spcAft>
                <a:spcPct val="0"/>
              </a:spcAft>
              <a:buClrTx/>
              <a:buSzTx/>
              <a:buFontTx/>
              <a:buNone/>
              <a:tabLst/>
            </a:pPr>
            <a:r>
              <a:rPr lang="en-US" sz="1400" baseline="0" dirty="0" smtClean="0">
                <a:solidFill>
                  <a:srgbClr val="FF0000"/>
                </a:solidFill>
                <a:latin typeface="+mn-lt"/>
              </a:rPr>
              <a:t>Socialize results with IEEE 802 and external SDOs</a:t>
            </a:r>
            <a:endParaRPr kumimoji="0" lang="en-US" sz="1400" b="0" i="0" u="none" strike="noStrike" cap="none" normalizeH="0" baseline="0" dirty="0">
              <a:ln>
                <a:noFill/>
              </a:ln>
              <a:solidFill>
                <a:srgbClr val="FF0000"/>
              </a:solidFill>
              <a:effectLst/>
              <a:latin typeface="+mn-lt"/>
            </a:endParaRPr>
          </a:p>
        </p:txBody>
      </p:sp>
      <p:cxnSp>
        <p:nvCxnSpPr>
          <p:cNvPr id="75" name="Straight Connector 74"/>
          <p:cNvCxnSpPr/>
          <p:nvPr/>
        </p:nvCxnSpPr>
        <p:spPr bwMode="auto">
          <a:xfrm>
            <a:off x="152400" y="4000185"/>
            <a:ext cx="8763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4456076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br>
              <a:rPr lang="en-US" dirty="0" smtClean="0"/>
            </a:br>
            <a:r>
              <a:rPr lang="en-US" dirty="0" smtClean="0"/>
              <a:t>Plan </a:t>
            </a:r>
            <a:r>
              <a:rPr lang="en-US" dirty="0"/>
              <a:t>and </a:t>
            </a:r>
            <a:r>
              <a:rPr lang="en-US" dirty="0" smtClean="0"/>
              <a:t>Timeline (EC SG Motion)</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57200" y="3982370"/>
            <a:ext cx="2459006" cy="246221"/>
          </a:xfrm>
          <a:prstGeom prst="rect">
            <a:avLst/>
          </a:prstGeom>
          <a:noFill/>
        </p:spPr>
        <p:txBody>
          <a:bodyPr wrap="none" lIns="0" tIns="0" rIns="0" bIns="0" rtlCol="0">
            <a:spAutoFit/>
          </a:bodyPr>
          <a:lstStyle/>
          <a:p>
            <a:r>
              <a:rPr lang="en-US" sz="1600" dirty="0" smtClean="0">
                <a:solidFill>
                  <a:srgbClr val="FF0000"/>
                </a:solidFill>
                <a:latin typeface="+mn-lt"/>
              </a:rPr>
              <a:t>Socializing of gap analysis</a:t>
            </a:r>
            <a:endParaRPr lang="en-US" sz="1600" dirty="0">
              <a:solidFill>
                <a:srgbClr val="FF0000"/>
              </a:solidFill>
              <a:latin typeface="+mn-lt"/>
            </a:endParaRPr>
          </a:p>
        </p:txBody>
      </p:sp>
      <p:sp>
        <p:nvSpPr>
          <p:cNvPr id="38" name="TextBox 37"/>
          <p:cNvSpPr txBox="1"/>
          <p:nvPr/>
        </p:nvSpPr>
        <p:spPr>
          <a:xfrm>
            <a:off x="457200" y="4554379"/>
            <a:ext cx="3353482" cy="246221"/>
          </a:xfrm>
          <a:prstGeom prst="rect">
            <a:avLst/>
          </a:prstGeom>
          <a:noFill/>
        </p:spPr>
        <p:txBody>
          <a:bodyPr wrap="none" lIns="0" tIns="0" rIns="0" bIns="0" rtlCol="0">
            <a:spAutoFit/>
          </a:bodyPr>
          <a:lstStyle/>
          <a:p>
            <a:r>
              <a:rPr lang="en-US" sz="1600" dirty="0" smtClean="0">
                <a:solidFill>
                  <a:srgbClr val="FF0000"/>
                </a:solidFill>
                <a:latin typeface="+mn-lt"/>
              </a:rPr>
              <a:t>Refine scope of EC SG (crisp words)</a:t>
            </a:r>
            <a:endParaRPr lang="en-US" sz="1600" dirty="0">
              <a:solidFill>
                <a:srgbClr val="FF0000"/>
              </a:solidFill>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24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28801"/>
            <a:ext cx="310941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33600"/>
            <a:ext cx="533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38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432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480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4594206" cy="246221"/>
          </a:xfrm>
          <a:prstGeom prst="rect">
            <a:avLst/>
          </a:prstGeom>
          <a:noFill/>
        </p:spPr>
        <p:txBody>
          <a:bodyPr wrap="none" lIns="0" tIns="0" rIns="0" bIns="0" rtlCol="0">
            <a:spAutoFit/>
          </a:bodyPr>
          <a:lstStyle/>
          <a:p>
            <a:r>
              <a:rPr lang="en-US" sz="1600" dirty="0" smtClean="0">
                <a:solidFill>
                  <a:srgbClr val="FF0000"/>
                </a:solidFill>
                <a:latin typeface="+mn-lt"/>
              </a:rPr>
              <a:t>Functional requirements within scope of IEEE 802 </a:t>
            </a:r>
            <a:endParaRPr lang="en-US" sz="1600" dirty="0">
              <a:solidFill>
                <a:srgbClr val="FF0000"/>
              </a:solidFill>
              <a:latin typeface="+mn-lt"/>
            </a:endParaRPr>
          </a:p>
        </p:txBody>
      </p:sp>
      <p:sp>
        <p:nvSpPr>
          <p:cNvPr id="49" name="TextBox 48"/>
          <p:cNvSpPr txBox="1"/>
          <p:nvPr/>
        </p:nvSpPr>
        <p:spPr>
          <a:xfrm>
            <a:off x="6096000" y="3352800"/>
            <a:ext cx="1295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00800" y="3657600"/>
            <a:ext cx="990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391400" y="39624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8610600" y="4572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4058803" cy="246221"/>
          </a:xfrm>
          <a:prstGeom prst="rect">
            <a:avLst/>
          </a:prstGeom>
          <a:noFill/>
        </p:spPr>
        <p:txBody>
          <a:bodyPr wrap="none" lIns="0" tIns="0" rIns="0" bIns="0" rtlCol="0">
            <a:spAutoFit/>
          </a:bodyPr>
          <a:lstStyle/>
          <a:p>
            <a:r>
              <a:rPr lang="en-US" sz="1600" dirty="0" smtClean="0">
                <a:solidFill>
                  <a:srgbClr val="FF0000"/>
                </a:solidFill>
                <a:latin typeface="+mn-lt"/>
              </a:rPr>
              <a:t>Potential standardization topics for IEEE 802</a:t>
            </a:r>
            <a:endParaRPr lang="en-US" sz="1600" dirty="0">
              <a:solidFill>
                <a:srgbClr val="FF0000"/>
              </a:solidFill>
              <a:latin typeface="+mn-lt"/>
            </a:endParaRPr>
          </a:p>
        </p:txBody>
      </p:sp>
      <p:sp>
        <p:nvSpPr>
          <p:cNvPr id="63" name="TextBox 62"/>
          <p:cNvSpPr txBox="1"/>
          <p:nvPr/>
        </p:nvSpPr>
        <p:spPr>
          <a:xfrm>
            <a:off x="7162800" y="4267200"/>
            <a:ext cx="16764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Tree>
    <p:extLst>
      <p:ext uri="{BB962C8B-B14F-4D97-AF65-F5344CB8AC3E}">
        <p14:creationId xmlns:p14="http://schemas.microsoft.com/office/powerpoint/2010/main" val="34456076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br>
              <a:rPr lang="en-US" dirty="0" smtClean="0"/>
            </a:br>
            <a:r>
              <a:rPr lang="en-US" dirty="0" smtClean="0"/>
              <a:t>May </a:t>
            </a:r>
            <a:r>
              <a:rPr lang="en-US" dirty="0"/>
              <a:t>2013 Objectives</a:t>
            </a:r>
          </a:p>
        </p:txBody>
      </p:sp>
      <p:sp>
        <p:nvSpPr>
          <p:cNvPr id="3" name="Content Placeholder 2"/>
          <p:cNvSpPr>
            <a:spLocks noGrp="1"/>
          </p:cNvSpPr>
          <p:nvPr>
            <p:ph idx="1"/>
          </p:nvPr>
        </p:nvSpPr>
        <p:spPr/>
        <p:txBody>
          <a:bodyPr>
            <a:normAutofit fontScale="77500" lnSpcReduction="20000"/>
          </a:bodyPr>
          <a:lstStyle/>
          <a:p>
            <a:r>
              <a:rPr lang="en-US" dirty="0" smtClean="0"/>
              <a:t>Conclude on contributions </a:t>
            </a:r>
            <a:r>
              <a:rPr lang="en-US" dirty="0"/>
              <a:t>on OmniRAN </a:t>
            </a:r>
            <a:r>
              <a:rPr lang="en-US" dirty="0" smtClean="0"/>
              <a:t>use cases</a:t>
            </a:r>
            <a:endParaRPr lang="en-US" dirty="0"/>
          </a:p>
          <a:p>
            <a:r>
              <a:rPr lang="en-US" dirty="0" smtClean="0"/>
              <a:t>Finalize </a:t>
            </a:r>
            <a:r>
              <a:rPr lang="en-US" dirty="0"/>
              <a:t>use cases document </a:t>
            </a:r>
            <a:r>
              <a:rPr lang="en-US" dirty="0" smtClean="0"/>
              <a:t>including functional  requirements based </a:t>
            </a:r>
            <a:r>
              <a:rPr lang="en-US" dirty="0"/>
              <a:t>on agreed </a:t>
            </a:r>
            <a:r>
              <a:rPr lang="en-US" dirty="0" smtClean="0"/>
              <a:t>contributions</a:t>
            </a:r>
          </a:p>
          <a:p>
            <a:r>
              <a:rPr lang="en-US" dirty="0" smtClean="0"/>
              <a:t>Establish architecture document aligned to existing IEEE 802 views to distinguish between functionality in scope of IEEE 802 and functionality out of scope.</a:t>
            </a:r>
          </a:p>
          <a:p>
            <a:r>
              <a:rPr lang="en-US" dirty="0" smtClean="0"/>
              <a:t>Draft document on gaps to available IEEE 802 functionality for the agreed use cases</a:t>
            </a:r>
            <a:endParaRPr lang="en-US" dirty="0"/>
          </a:p>
          <a:p>
            <a:r>
              <a:rPr lang="en-US" dirty="0"/>
              <a:t>Plan for internal and external communication to retrieve feedback on </a:t>
            </a:r>
            <a:r>
              <a:rPr lang="en-US" dirty="0" smtClean="0"/>
              <a:t>architectural view and gaps document</a:t>
            </a:r>
            <a:endParaRPr lang="en-US" dirty="0"/>
          </a:p>
          <a:p>
            <a:r>
              <a:rPr lang="en-US" dirty="0" smtClean="0"/>
              <a:t>Review </a:t>
            </a:r>
            <a:r>
              <a:rPr lang="en-US" dirty="0"/>
              <a:t>and refine timeline and plan for creation </a:t>
            </a:r>
            <a:r>
              <a:rPr lang="en-US" dirty="0" smtClean="0"/>
              <a:t>of deliverables </a:t>
            </a:r>
            <a:r>
              <a:rPr lang="en-US" dirty="0"/>
              <a:t>until Jul ‘13</a:t>
            </a:r>
          </a:p>
        </p:txBody>
      </p:sp>
    </p:spTree>
    <p:extLst>
      <p:ext uri="{BB962C8B-B14F-4D97-AF65-F5344CB8AC3E}">
        <p14:creationId xmlns:p14="http://schemas.microsoft.com/office/powerpoint/2010/main" val="3494754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2013 Session #6</a:t>
            </a:r>
            <a:endParaRPr lang="en-US" dirty="0"/>
          </a:p>
        </p:txBody>
      </p:sp>
      <p:sp>
        <p:nvSpPr>
          <p:cNvPr id="3" name="Content Placeholder 2"/>
          <p:cNvSpPr>
            <a:spLocks noGrp="1"/>
          </p:cNvSpPr>
          <p:nvPr>
            <p:ph idx="1"/>
          </p:nvPr>
        </p:nvSpPr>
        <p:spPr/>
        <p:txBody>
          <a:bodyPr>
            <a:normAutofit/>
          </a:bodyPr>
          <a:lstStyle/>
          <a:p>
            <a:r>
              <a:rPr lang="en-US" dirty="0"/>
              <a:t>IEEE 802 view on </a:t>
            </a:r>
            <a:r>
              <a:rPr lang="en-US" dirty="0" err="1"/>
              <a:t>OmniRAN</a:t>
            </a:r>
            <a:r>
              <a:rPr lang="en-US" dirty="0"/>
              <a:t> architecture</a:t>
            </a:r>
          </a:p>
          <a:p>
            <a:pPr lvl="1"/>
            <a:r>
              <a:rPr lang="en-US" dirty="0">
                <a:hlinkClick r:id="rId2"/>
              </a:rPr>
              <a:t>https://mentor.ieee.org/omniran/dcn/13/omniran-13-0032-03-0000-ieee-802-scope-of-omniran.pptx</a:t>
            </a:r>
            <a:endParaRPr lang="en-US" dirty="0"/>
          </a:p>
          <a:p>
            <a:pPr lvl="1"/>
            <a:r>
              <a:rPr lang="en-US" dirty="0"/>
              <a:t>Establishment of architecture document</a:t>
            </a:r>
          </a:p>
          <a:p>
            <a:pPr marL="0" indent="0">
              <a:buNone/>
            </a:pPr>
            <a:endParaRPr lang="en-US" dirty="0"/>
          </a:p>
        </p:txBody>
      </p:sp>
    </p:spTree>
    <p:extLst>
      <p:ext uri="{BB962C8B-B14F-4D97-AF65-F5344CB8AC3E}">
        <p14:creationId xmlns:p14="http://schemas.microsoft.com/office/powerpoint/2010/main" val="3563452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2013 Session #7</a:t>
            </a:r>
            <a:endParaRPr lang="en-US" dirty="0"/>
          </a:p>
        </p:txBody>
      </p:sp>
      <p:sp>
        <p:nvSpPr>
          <p:cNvPr id="3" name="Content Placeholder 2"/>
          <p:cNvSpPr>
            <a:spLocks noGrp="1"/>
          </p:cNvSpPr>
          <p:nvPr>
            <p:ph idx="1"/>
          </p:nvPr>
        </p:nvSpPr>
        <p:spPr/>
        <p:txBody>
          <a:bodyPr>
            <a:normAutofit fontScale="85000" lnSpcReduction="10000"/>
          </a:bodyPr>
          <a:lstStyle/>
          <a:p>
            <a:r>
              <a:rPr lang="en-US" dirty="0"/>
              <a:t>Conclusion on </a:t>
            </a:r>
            <a:r>
              <a:rPr lang="en-US" dirty="0" err="1"/>
              <a:t>OmniRAN</a:t>
            </a:r>
            <a:r>
              <a:rPr lang="en-US" dirty="0"/>
              <a:t> use cases</a:t>
            </a:r>
          </a:p>
          <a:p>
            <a:pPr lvl="1"/>
            <a:r>
              <a:rPr lang="en-US" dirty="0"/>
              <a:t>Review of use cases document</a:t>
            </a:r>
          </a:p>
          <a:p>
            <a:pPr lvl="1"/>
            <a:r>
              <a:rPr lang="en-US" dirty="0"/>
              <a:t>Gap analysis for the agreed use cases</a:t>
            </a:r>
          </a:p>
          <a:p>
            <a:r>
              <a:rPr lang="en-US" dirty="0"/>
              <a:t>Communication with external organizations</a:t>
            </a:r>
          </a:p>
          <a:p>
            <a:r>
              <a:rPr lang="en-US" dirty="0"/>
              <a:t>Plan and timeline for </a:t>
            </a:r>
            <a:r>
              <a:rPr lang="en-US" dirty="0" err="1"/>
              <a:t>OmniRAN</a:t>
            </a:r>
            <a:r>
              <a:rPr lang="en-US" dirty="0"/>
              <a:t> SG conclusion</a:t>
            </a:r>
          </a:p>
          <a:p>
            <a:r>
              <a:rPr lang="en-US" dirty="0"/>
              <a:t>Future sessions of </a:t>
            </a:r>
            <a:r>
              <a:rPr lang="en-US" dirty="0" err="1"/>
              <a:t>OmniRAN</a:t>
            </a:r>
            <a:r>
              <a:rPr lang="en-US" dirty="0"/>
              <a:t> EC SG</a:t>
            </a:r>
          </a:p>
          <a:p>
            <a:r>
              <a:rPr lang="en-US" dirty="0"/>
              <a:t>Summary report for communication inside IEEE 802</a:t>
            </a:r>
          </a:p>
          <a:p>
            <a:r>
              <a:rPr lang="en-US" dirty="0"/>
              <a:t>AOB</a:t>
            </a:r>
          </a:p>
          <a:p>
            <a:r>
              <a:rPr lang="en-US" dirty="0"/>
              <a:t>Adjourn</a:t>
            </a:r>
          </a:p>
          <a:p>
            <a:pPr marL="0" indent="0">
              <a:buNone/>
            </a:pPr>
            <a:endParaRPr lang="en-US" dirty="0"/>
          </a:p>
        </p:txBody>
      </p:sp>
    </p:spTree>
    <p:extLst>
      <p:ext uri="{BB962C8B-B14F-4D97-AF65-F5344CB8AC3E}">
        <p14:creationId xmlns:p14="http://schemas.microsoft.com/office/powerpoint/2010/main" val="3328495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fontScale="85000" lnSpcReduction="20000"/>
          </a:bodyPr>
          <a:lstStyle/>
          <a:p>
            <a:r>
              <a:rPr lang="en-GB" dirty="0" smtClean="0"/>
              <a:t>Monday, May 13</a:t>
            </a:r>
            <a:r>
              <a:rPr lang="en-GB" baseline="30000" dirty="0" smtClean="0"/>
              <a:t>th</a:t>
            </a:r>
            <a:r>
              <a:rPr lang="en-GB" dirty="0" smtClean="0"/>
              <a:t>,		10:30 – 12:30</a:t>
            </a:r>
          </a:p>
          <a:p>
            <a:r>
              <a:rPr lang="en-GB" dirty="0" smtClean="0"/>
              <a:t>Tuesday, May 14</a:t>
            </a:r>
            <a:r>
              <a:rPr lang="en-GB" baseline="30000" dirty="0" smtClean="0"/>
              <a:t>th</a:t>
            </a:r>
            <a:r>
              <a:rPr lang="en-GB" dirty="0" smtClean="0"/>
              <a:t>, 		10:30 – 12:30</a:t>
            </a:r>
          </a:p>
          <a:p>
            <a:r>
              <a:rPr lang="en-GB" dirty="0" smtClean="0"/>
              <a:t>Tuesday</a:t>
            </a:r>
            <a:r>
              <a:rPr lang="en-GB" dirty="0"/>
              <a:t>, </a:t>
            </a:r>
            <a:r>
              <a:rPr lang="en-GB" dirty="0" smtClean="0"/>
              <a:t>May 14</a:t>
            </a:r>
            <a:r>
              <a:rPr lang="en-GB" baseline="30000" dirty="0" smtClean="0"/>
              <a:t>th</a:t>
            </a:r>
            <a:r>
              <a:rPr lang="en-GB" dirty="0"/>
              <a:t>, </a:t>
            </a:r>
            <a:r>
              <a:rPr lang="en-GB" dirty="0" smtClean="0"/>
              <a:t>		13:30 </a:t>
            </a:r>
            <a:r>
              <a:rPr lang="en-GB" dirty="0"/>
              <a:t>– 15:30</a:t>
            </a:r>
          </a:p>
          <a:p>
            <a:r>
              <a:rPr lang="en-GB" dirty="0"/>
              <a:t>Wednesday, </a:t>
            </a:r>
            <a:r>
              <a:rPr lang="en-GB" dirty="0" smtClean="0"/>
              <a:t>May 15</a:t>
            </a:r>
            <a:r>
              <a:rPr lang="en-GB" baseline="30000" dirty="0" smtClean="0"/>
              <a:t>th</a:t>
            </a:r>
            <a:r>
              <a:rPr lang="en-GB" dirty="0"/>
              <a:t>, </a:t>
            </a:r>
            <a:r>
              <a:rPr lang="en-GB" dirty="0" smtClean="0"/>
              <a:t>	08:00 </a:t>
            </a:r>
            <a:r>
              <a:rPr lang="en-GB" dirty="0"/>
              <a:t>– </a:t>
            </a:r>
            <a:r>
              <a:rPr lang="en-GB" dirty="0" smtClean="0"/>
              <a:t>10:00</a:t>
            </a:r>
            <a:endParaRPr lang="en-GB" dirty="0"/>
          </a:p>
          <a:p>
            <a:r>
              <a:rPr lang="en-GB" dirty="0" smtClean="0"/>
              <a:t>Wednesday, May 15</a:t>
            </a:r>
            <a:r>
              <a:rPr lang="en-GB" baseline="30000" dirty="0" smtClean="0"/>
              <a:t>th</a:t>
            </a:r>
            <a:r>
              <a:rPr lang="en-GB" dirty="0" smtClean="0"/>
              <a:t>, 	13:30 – 15:30</a:t>
            </a:r>
          </a:p>
          <a:p>
            <a:r>
              <a:rPr lang="en-GB" dirty="0" smtClean="0"/>
              <a:t>Thursday, May 16</a:t>
            </a:r>
            <a:r>
              <a:rPr lang="en-GB" baseline="30000" dirty="0" smtClean="0"/>
              <a:t>th</a:t>
            </a:r>
            <a:r>
              <a:rPr lang="en-GB" dirty="0" smtClean="0"/>
              <a:t>, 		10:30 – 12:30</a:t>
            </a:r>
          </a:p>
          <a:p>
            <a:r>
              <a:rPr lang="en-GB" dirty="0" smtClean="0"/>
              <a:t>Thursday</a:t>
            </a:r>
            <a:r>
              <a:rPr lang="en-GB" dirty="0"/>
              <a:t>, </a:t>
            </a:r>
            <a:r>
              <a:rPr lang="en-GB" dirty="0" smtClean="0"/>
              <a:t>May 16</a:t>
            </a:r>
            <a:r>
              <a:rPr lang="en-GB" baseline="30000" dirty="0" smtClean="0"/>
              <a:t>th</a:t>
            </a:r>
            <a:r>
              <a:rPr lang="en-GB" dirty="0" smtClean="0"/>
              <a:t>, 		16:00 </a:t>
            </a:r>
            <a:r>
              <a:rPr lang="en-GB" dirty="0"/>
              <a:t>– </a:t>
            </a:r>
            <a:r>
              <a:rPr lang="en-GB" dirty="0" smtClean="0"/>
              <a:t>18:00</a:t>
            </a:r>
            <a:endParaRPr lang="en-GB" dirty="0"/>
          </a:p>
          <a:p>
            <a:endParaRPr lang="en-GB" dirty="0"/>
          </a:p>
          <a:p>
            <a:pPr marL="0" indent="0">
              <a:buNone/>
            </a:pPr>
            <a:r>
              <a:rPr lang="en-GB" dirty="0"/>
              <a:t>Meeting Room:</a:t>
            </a:r>
          </a:p>
          <a:p>
            <a:r>
              <a:rPr lang="en-GB" dirty="0" smtClean="0"/>
              <a:t>King’s 1</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62500" lnSpcReduction="20000"/>
          </a:bodyPr>
          <a:lstStyle/>
          <a:p>
            <a:r>
              <a:rPr lang="en-GB" dirty="0" smtClean="0"/>
              <a:t>Call Meeting to Order</a:t>
            </a:r>
          </a:p>
          <a:p>
            <a:r>
              <a:rPr lang="en-GB" dirty="0"/>
              <a:t>Attendance recording</a:t>
            </a:r>
            <a:endParaRPr lang="en-GB" dirty="0" smtClean="0"/>
          </a:p>
          <a:p>
            <a:r>
              <a:rPr lang="en-GB" dirty="0" smtClean="0"/>
              <a:t>Secretary position</a:t>
            </a:r>
          </a:p>
          <a:p>
            <a:r>
              <a:rPr lang="en-US" dirty="0" smtClean="0"/>
              <a:t>Approval of minutes</a:t>
            </a:r>
          </a:p>
          <a:p>
            <a:r>
              <a:rPr lang="en-US" dirty="0" smtClean="0"/>
              <a:t>Reports</a:t>
            </a:r>
          </a:p>
          <a:p>
            <a:pPr lvl="1"/>
            <a:r>
              <a:rPr lang="en-US" dirty="0"/>
              <a:t>Feedback from 3GPP on liaison letter</a:t>
            </a:r>
          </a:p>
          <a:p>
            <a:pPr lvl="1"/>
            <a:r>
              <a:rPr lang="en-US" dirty="0" err="1" smtClean="0"/>
              <a:t>OmniRAN</a:t>
            </a:r>
            <a:r>
              <a:rPr lang="en-US" dirty="0" smtClean="0"/>
              <a:t> scope and extension by Mar ‘13 closing EC plenary</a:t>
            </a:r>
          </a:p>
          <a:p>
            <a:r>
              <a:rPr lang="en-US" dirty="0" smtClean="0"/>
              <a:t>IEEE 802 view on OmniRAN architecture</a:t>
            </a:r>
          </a:p>
          <a:p>
            <a:pPr lvl="1"/>
            <a:r>
              <a:rPr lang="en-US" dirty="0" smtClean="0"/>
              <a:t>Establishment of architecture document</a:t>
            </a:r>
          </a:p>
          <a:p>
            <a:r>
              <a:rPr lang="en-US" dirty="0"/>
              <a:t>Conclusion on </a:t>
            </a:r>
            <a:r>
              <a:rPr lang="en-US" dirty="0" err="1"/>
              <a:t>OmniRAN</a:t>
            </a:r>
            <a:r>
              <a:rPr lang="en-US" dirty="0"/>
              <a:t> use cases</a:t>
            </a:r>
          </a:p>
          <a:p>
            <a:pPr lvl="1"/>
            <a:r>
              <a:rPr lang="en-US" dirty="0"/>
              <a:t>Review of use cases document</a:t>
            </a:r>
          </a:p>
          <a:p>
            <a:pPr lvl="1"/>
            <a:r>
              <a:rPr lang="en-US" dirty="0"/>
              <a:t>Gap analysis for the agreed use cases</a:t>
            </a:r>
          </a:p>
          <a:p>
            <a:r>
              <a:rPr lang="en-US" dirty="0" smtClean="0"/>
              <a:t>Communication with </a:t>
            </a:r>
            <a:r>
              <a:rPr lang="en-US" dirty="0"/>
              <a:t>external </a:t>
            </a:r>
            <a:r>
              <a:rPr lang="en-US" dirty="0" smtClean="0"/>
              <a:t>organizations</a:t>
            </a:r>
          </a:p>
          <a:p>
            <a:r>
              <a:rPr lang="en-US" dirty="0" smtClean="0"/>
              <a:t>Plan and timeline for OmniRAN SG conclusion</a:t>
            </a:r>
          </a:p>
          <a:p>
            <a:r>
              <a:rPr lang="en-US" dirty="0" smtClean="0"/>
              <a:t>Future sessions of OmniRAN EC SG</a:t>
            </a:r>
          </a:p>
          <a:p>
            <a:r>
              <a:rPr lang="en-US" dirty="0" smtClean="0"/>
              <a:t>Summary 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Scheduling</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06553368"/>
              </p:ext>
            </p:extLst>
          </p:nvPr>
        </p:nvGraphicFramePr>
        <p:xfrm>
          <a:off x="457200" y="1219200"/>
          <a:ext cx="8229599" cy="4955921"/>
        </p:xfrm>
        <a:graphic>
          <a:graphicData uri="http://schemas.openxmlformats.org/drawingml/2006/table">
            <a:tbl>
              <a:tblPr firstRow="1" bandRow="1">
                <a:tableStyleId>{5C22544A-7EE6-4342-B048-85BDC9FD1C3A}</a:tableStyleId>
              </a:tblPr>
              <a:tblGrid>
                <a:gridCol w="790367"/>
                <a:gridCol w="1859808"/>
                <a:gridCol w="1859808"/>
                <a:gridCol w="1859808"/>
                <a:gridCol w="1859808"/>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Smart Grid use case</a:t>
                      </a:r>
                      <a:r>
                        <a:rPr lang="en-US" sz="1400" baseline="0" dirty="0" smtClean="0"/>
                        <a:t> w/ g</a:t>
                      </a:r>
                      <a:r>
                        <a:rPr lang="en-US" sz="1400" dirty="0" smtClean="0"/>
                        <a:t>ap analysis</a:t>
                      </a: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pPr marL="82550" indent="-82550">
                        <a:buFont typeface="Arial" panose="020B0604020202020204" pitchFamily="34" charset="0"/>
                        <a:buChar char="•"/>
                      </a:pPr>
                      <a:r>
                        <a:rPr lang="en-US" sz="1400" dirty="0" smtClean="0"/>
                        <a:t>Opening</a:t>
                      </a:r>
                    </a:p>
                    <a:p>
                      <a:pPr marL="82550" indent="-82550">
                        <a:buFont typeface="Arial" panose="020B0604020202020204" pitchFamily="34" charset="0"/>
                        <a:buChar char="•"/>
                      </a:pPr>
                      <a:r>
                        <a:rPr lang="en-US" sz="1400" dirty="0" smtClean="0"/>
                        <a:t>Planning</a:t>
                      </a:r>
                      <a:r>
                        <a:rPr lang="en-US" sz="1400" baseline="0" dirty="0" smtClean="0"/>
                        <a:t> for the week</a:t>
                      </a:r>
                    </a:p>
                    <a:p>
                      <a:pPr marL="82550" indent="-82550">
                        <a:buFont typeface="Arial" panose="020B0604020202020204" pitchFamily="34" charset="0"/>
                        <a:buChar char="•"/>
                      </a:pPr>
                      <a:r>
                        <a:rPr lang="en-US" sz="1400" baseline="0" dirty="0" smtClean="0"/>
                        <a:t>Approval of minutes</a:t>
                      </a:r>
                    </a:p>
                    <a:p>
                      <a:pPr marL="82550" indent="-82550">
                        <a:buFont typeface="Arial" panose="020B0604020202020204" pitchFamily="34" charset="0"/>
                        <a:buChar char="•"/>
                      </a:pPr>
                      <a:r>
                        <a:rPr lang="en-US" sz="1400" baseline="0" dirty="0" smtClean="0"/>
                        <a:t>Reports</a:t>
                      </a:r>
                      <a:endParaRPr lang="en-US" sz="1400" dirty="0"/>
                    </a:p>
                  </a:txBody>
                  <a:tcPr marL="36000" marR="36000" marT="36000" marB="36000">
                    <a:solidFill>
                      <a:schemeClr val="tx2">
                        <a:lumMod val="20000"/>
                        <a:lumOff val="80000"/>
                      </a:schemeClr>
                    </a:solidFill>
                  </a:tcPr>
                </a:tc>
                <a:tc>
                  <a:txBody>
                    <a:bodyPr/>
                    <a:lstStyle/>
                    <a:p>
                      <a:pPr marL="82550" indent="-82550">
                        <a:buFont typeface="Arial" panose="020B0604020202020204" pitchFamily="34" charset="0"/>
                        <a:buChar char="•"/>
                      </a:pPr>
                      <a:r>
                        <a:rPr lang="en-US" sz="1400" baseline="0" dirty="0" err="1" smtClean="0"/>
                        <a:t>OmniRAN</a:t>
                      </a:r>
                      <a:r>
                        <a:rPr lang="en-US" sz="1400" baseline="0" dirty="0" smtClean="0"/>
                        <a:t> within the IEEE 802 scope and architecture</a:t>
                      </a: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Structuring and composing of output documents</a:t>
                      </a:r>
                      <a:endParaRPr lang="en-US" sz="1400" dirty="0"/>
                    </a:p>
                  </a:txBody>
                  <a:tcPr marL="36000" marR="36000" marT="36000" marB="36000">
                    <a:solidFill>
                      <a:schemeClr val="tx2">
                        <a:lumMod val="20000"/>
                        <a:lumOff val="80000"/>
                      </a:schemeClr>
                    </a:solidFill>
                  </a:tcPr>
                </a:tc>
              </a:tr>
              <a:tr h="468097">
                <a:tc>
                  <a:txBody>
                    <a:bodyPr/>
                    <a:lstStyle/>
                    <a:p>
                      <a:pPr algn="ctr"/>
                      <a:endParaRPr lang="en-US" sz="12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SDN Use Case</a:t>
                      </a:r>
                      <a:endParaRPr lang="en-US" sz="1400" dirty="0"/>
                    </a:p>
                  </a:txBody>
                  <a:tcPr marL="36000" marR="36000" marT="36000" marB="36000">
                    <a:solidFill>
                      <a:schemeClr val="tx2">
                        <a:lumMod val="20000"/>
                        <a:lumOff val="80000"/>
                      </a:schemeClr>
                    </a:solidFill>
                  </a:tcPr>
                </a:tc>
                <a:tc>
                  <a:txBody>
                    <a:bodyPr/>
                    <a:lstStyle/>
                    <a:p>
                      <a:pPr marL="85725" indent="-85725">
                        <a:buFont typeface="Arial" panose="020B0604020202020204" pitchFamily="34" charset="0"/>
                        <a:buChar char="•"/>
                      </a:pPr>
                      <a:r>
                        <a:rPr lang="en-US" sz="1400" dirty="0" err="1" smtClean="0"/>
                        <a:t>SaMOG</a:t>
                      </a:r>
                      <a:r>
                        <a:rPr lang="en-US" sz="1400" baseline="0" dirty="0" smtClean="0"/>
                        <a:t> and Wi-Fi Roaming use case /w gap analysis</a:t>
                      </a: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Review and approval of output documents</a:t>
                      </a:r>
                    </a:p>
                    <a:p>
                      <a:pPr marL="85725" indent="-85725">
                        <a:buFont typeface="Arial" panose="020B0604020202020204" pitchFamily="34" charset="0"/>
                        <a:buChar char="•"/>
                      </a:pPr>
                      <a:r>
                        <a:rPr lang="en-US" sz="1400" dirty="0" smtClean="0"/>
                        <a:t>Communication</a:t>
                      </a:r>
                    </a:p>
                    <a:p>
                      <a:pPr marL="85725" indent="-85725">
                        <a:buFont typeface="Arial" panose="020B0604020202020204" pitchFamily="34" charset="0"/>
                        <a:buChar char="•"/>
                      </a:pPr>
                      <a:r>
                        <a:rPr lang="en-US" sz="1400" dirty="0" smtClean="0"/>
                        <a:t>Planning</a:t>
                      </a:r>
                      <a:r>
                        <a:rPr lang="en-US" sz="1400" baseline="0" dirty="0" smtClean="0"/>
                        <a:t> until July</a:t>
                      </a:r>
                      <a:endParaRPr lang="en-US" sz="1400" dirty="0"/>
                    </a:p>
                  </a:txBody>
                  <a:tcPr marL="36000" marR="36000" marT="36000" marB="36000">
                    <a:solidFill>
                      <a:schemeClr val="tx2">
                        <a:lumMod val="20000"/>
                        <a:lumOff val="80000"/>
                      </a:schemeClr>
                    </a:solidFill>
                  </a:tcPr>
                </a:tc>
              </a:tr>
            </a:tbl>
          </a:graphicData>
        </a:graphic>
      </p:graphicFrame>
    </p:spTree>
    <p:extLst>
      <p:ext uri="{BB962C8B-B14F-4D97-AF65-F5344CB8AC3E}">
        <p14:creationId xmlns:p14="http://schemas.microsoft.com/office/powerpoint/2010/main" val="1688770416"/>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164</TotalTime>
  <Words>1565</Words>
  <Application>Microsoft Macintosh PowerPoint</Application>
  <PresentationFormat>On-screen Show (4:3)</PresentationFormat>
  <Paragraphs>233</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Template</vt:lpstr>
      <vt:lpstr>OmniRAN EC SG Agenda May 2013, Waikoloa, HI</vt:lpstr>
      <vt:lpstr>Meetings</vt:lpstr>
      <vt:lpstr>Guidelines for IEEE-SA Meetings</vt:lpstr>
      <vt:lpstr>Resources – URLs</vt:lpstr>
      <vt:lpstr>Meeting Etiquette</vt:lpstr>
      <vt:lpstr>LMSC Operations Manual</vt:lpstr>
      <vt:lpstr>OmniRAN ECSG Resources</vt:lpstr>
      <vt:lpstr>Agenda</vt:lpstr>
      <vt:lpstr>Agenda Scheduling</vt:lpstr>
      <vt:lpstr>May 2013 Session - #1</vt:lpstr>
      <vt:lpstr>#2 Refined directions provided by EC</vt:lpstr>
      <vt:lpstr>#3 Plan and Timeline (EC SG Motion)</vt:lpstr>
      <vt:lpstr>#4 Plan and Timeline (EC SG Motion)</vt:lpstr>
      <vt:lpstr>#5 May 2013 Objectives</vt:lpstr>
      <vt:lpstr>May 2013 Session #6</vt:lpstr>
      <vt:lpstr>May 2013 Session #7</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226</cp:revision>
  <cp:lastPrinted>1998-02-10T13:28:06Z</cp:lastPrinted>
  <dcterms:created xsi:type="dcterms:W3CDTF">2011-12-30T17:06:23Z</dcterms:created>
  <dcterms:modified xsi:type="dcterms:W3CDTF">2013-05-14T09:15:11Z</dcterms:modified>
</cp:coreProperties>
</file>