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6" r:id="rId2"/>
    <p:sldId id="364" r:id="rId3"/>
    <p:sldId id="391" r:id="rId4"/>
    <p:sldId id="373" r:id="rId5"/>
    <p:sldId id="374" r:id="rId6"/>
    <p:sldId id="375" r:id="rId7"/>
    <p:sldId id="376" r:id="rId8"/>
    <p:sldId id="377" r:id="rId9"/>
    <p:sldId id="398" r:id="rId10"/>
    <p:sldId id="378" r:id="rId11"/>
    <p:sldId id="379" r:id="rId12"/>
    <p:sldId id="380" r:id="rId13"/>
    <p:sldId id="382" r:id="rId14"/>
    <p:sldId id="397" r:id="rId15"/>
    <p:sldId id="383" r:id="rId16"/>
    <p:sldId id="392" r:id="rId17"/>
    <p:sldId id="386" r:id="rId18"/>
    <p:sldId id="395" r:id="rId19"/>
    <p:sldId id="396" r:id="rId20"/>
    <p:sldId id="393" r:id="rId21"/>
    <p:sldId id="381" r:id="rId22"/>
    <p:sldId id="399" r:id="rId23"/>
    <p:sldId id="400" r:id="rId24"/>
    <p:sldId id="401" r:id="rId25"/>
    <p:sldId id="394" r:id="rId2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E8E8E8"/>
    <a:srgbClr val="FDC82F"/>
    <a:srgbClr val="009FDA"/>
    <a:srgbClr val="001FA1"/>
    <a:srgbClr val="E37222"/>
    <a:srgbClr val="69BE28"/>
    <a:srgbClr val="6B1F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84801" autoAdjust="0"/>
  </p:normalViewPr>
  <p:slideViewPr>
    <p:cSldViewPr>
      <p:cViewPr varScale="1">
        <p:scale>
          <a:sx n="58" d="100"/>
          <a:sy n="58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105050-1248-42D9-87C8-A46EFF00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AB1395-EA5F-4508-8133-23553F1A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EC16B-4ED7-48DB-A675-5100F291DC5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B1395-EA5F-4508-8133-23553F1A7A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DB9DE3-B72D-459A-A856-8EE435E5C0C7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83E9-57D0-42E5-BD4F-9C6D72A2998A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B10B-A1BB-4453-BC03-5E394E284C8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857-46A6-430E-B7C9-412148CAA73A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994B-41C4-4F69-9002-13BCECA42C0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0956-5DD2-4250-ACF6-4AFC639CF0B0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1B81-66A9-47CD-BA58-76AA9FA2E955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4C4A-66E6-4F7F-AE5A-221AB863F7BF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76C3-E4A7-44E9-9EB8-8A9EAFB4834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7E60-F102-4607-804F-05451BAD988C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E882-417B-4B15-B096-DFD65E214642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D429-A80E-46BE-B9BE-5970F461D690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E0A3-FD41-4A5E-85C4-2CE29C2D54C4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888D-BD94-4CDF-A78A-E580FC75A453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FDFF-186F-4618-A829-B96E5C13D7A9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B3E3-9949-4267-A3A0-82CB1BB7E901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F7B4-DEFF-4F4B-A803-0C7624B239E5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53F4-9308-49F4-97F6-73D4D1EFB430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D0ED-50D3-452E-85AA-355CDCBB8C7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6535-23BC-47A2-ADB3-59171BD29A18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76DB-7A79-4344-862D-44A5DC4E7FB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A51B600-F92E-4009-8C03-2948A966655D}" type="datetime1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770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1C2B80B-C5FF-4297-A834-8CF8B7EF523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  <p:pic>
        <p:nvPicPr>
          <p:cNvPr id="1031" name="Picture 23" descr="IEEE_SA_Bar_Graphic_long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7696200" y="64770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9018F4D-DB38-4600-A262-EAE8755DF541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olutions-support@standards.iee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467600" cy="4191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IEEE Standards Association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Attendance Tool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Manager Access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Timeslot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14396" r="55140" b="49614"/>
          <a:stretch>
            <a:fillRect/>
          </a:stretch>
        </p:blipFill>
        <p:spPr bwMode="auto">
          <a:xfrm>
            <a:off x="685800" y="23622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334000" y="22098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12085"/>
              <a:gd name="adj4" fmla="val -3893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Timeslots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will be the same for all days of the session/event. Use generic names,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e.g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., “AM 1”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5181600" y="4267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3282"/>
              <a:gd name="adj4" fmla="val -6106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times in 24 hour format, e.g., “14:00”.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3048000"/>
            <a:ext cx="609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Breakout/Meeting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23" t="17481" r="37695" b="24679"/>
          <a:stretch>
            <a:fillRect/>
          </a:stretch>
        </p:blipFill>
        <p:spPr bwMode="auto">
          <a:xfrm>
            <a:off x="304800" y="1752600"/>
            <a:ext cx="7812024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4953000" y="1447800"/>
            <a:ext cx="3505200" cy="838200"/>
          </a:xfrm>
          <a:prstGeom prst="borderCallout1">
            <a:avLst>
              <a:gd name="adj1" fmla="val 49663"/>
              <a:gd name="adj2" fmla="val -2852"/>
              <a:gd name="adj3" fmla="val 195395"/>
              <a:gd name="adj4" fmla="val -42470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Meetings can be associated with a working group or particular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PAR/project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4953000" y="33528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36862"/>
              <a:gd name="adj4" fmla="val -3435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Use the override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fields to start/end at a different time than what is presented in the timeslot field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4953000" y="42672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12320"/>
              <a:gd name="adj4" fmla="val -3667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en-US" dirty="0" smtClean="0"/>
              <a:t>Enter the amount of attendance credit this breakout is to be given.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4953000" y="24384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52227"/>
              <a:gd name="adj4" fmla="val -3802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 the timeslot for the start and end. You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can span multiple timeslots.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5486400" y="5181600"/>
            <a:ext cx="2971800" cy="990600"/>
          </a:xfrm>
          <a:prstGeom prst="borderCallout1">
            <a:avLst>
              <a:gd name="adj1" fmla="val 49663"/>
              <a:gd name="adj2" fmla="val -2852"/>
              <a:gd name="adj3" fmla="val 36060"/>
              <a:gd name="adj4" fmla="val -73208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The facilitator should be the person chairing the meeting. This will default to the Working Group Chair.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373981" y="2235993"/>
            <a:ext cx="585788" cy="1785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Menu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63863" b="58869"/>
          <a:stretch>
            <a:fillRect/>
          </a:stretch>
        </p:blipFill>
        <p:spPr bwMode="auto">
          <a:xfrm>
            <a:off x="609600" y="1676400"/>
            <a:ext cx="526952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752600" y="1524000"/>
            <a:ext cx="1143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4343400" y="2133600"/>
            <a:ext cx="3581400" cy="990600"/>
          </a:xfrm>
          <a:prstGeom prst="borderCallout1">
            <a:avLst>
              <a:gd name="adj1" fmla="val 49663"/>
              <a:gd name="adj2" fmla="val -2852"/>
              <a:gd name="adj3" fmla="val 148355"/>
              <a:gd name="adj4" fmla="val -3771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“attendance summary” to see a summary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of all event attendance listed by individual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3276600" y="4648200"/>
            <a:ext cx="3581400" cy="990600"/>
          </a:xfrm>
          <a:prstGeom prst="borderCallout1">
            <a:avLst>
              <a:gd name="adj1" fmla="val -2341"/>
              <a:gd name="adj2" fmla="val 61517"/>
              <a:gd name="adj3" fmla="val -75264"/>
              <a:gd name="adj4" fmla="val 3456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“session attendance” to view attendance for a particular session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05000" y="2514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Summary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9626" b="24504"/>
          <a:stretch>
            <a:fillRect/>
          </a:stretch>
        </p:blipFill>
        <p:spPr bwMode="auto">
          <a:xfrm>
            <a:off x="533400" y="1981200"/>
            <a:ext cx="7940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 bwMode="auto">
          <a:xfrm>
            <a:off x="4876800" y="1905000"/>
            <a:ext cx="3886200" cy="1752600"/>
          </a:xfrm>
          <a:prstGeom prst="borderCallout1">
            <a:avLst>
              <a:gd name="adj1" fmla="val 103830"/>
              <a:gd name="adj2" fmla="val 47015"/>
              <a:gd name="adj3" fmla="val 194506"/>
              <a:gd name="adj4" fmla="val 701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on the 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percentage to see individual attendance detail for a particular event/session. You can also override the attendance percentage on this screen.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2362200"/>
            <a:ext cx="6858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Detail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1828800"/>
            <a:ext cx="8305800" cy="3810000"/>
            <a:chOff x="304800" y="2209800"/>
            <a:chExt cx="8305800" cy="3810000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2362200"/>
              <a:ext cx="8305800" cy="3657600"/>
              <a:chOff x="0" y="1143000"/>
              <a:chExt cx="8915400" cy="41148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1652" r="3106" b="37322"/>
              <a:stretch>
                <a:fillRect/>
              </a:stretch>
            </p:blipFill>
            <p:spPr bwMode="auto">
              <a:xfrm>
                <a:off x="0" y="1143000"/>
                <a:ext cx="89154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1652" r="3105" b="7835"/>
              <a:stretch>
                <a:fillRect/>
              </a:stretch>
            </p:blipFill>
            <p:spPr bwMode="auto">
              <a:xfrm>
                <a:off x="0" y="3886200"/>
                <a:ext cx="89154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7"/>
            <p:cNvSpPr/>
            <p:nvPr/>
          </p:nvSpPr>
          <p:spPr bwMode="auto">
            <a:xfrm>
              <a:off x="2971800" y="22098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2" name="Line Callout 1 11"/>
          <p:cNvSpPr/>
          <p:nvPr/>
        </p:nvSpPr>
        <p:spPr bwMode="auto">
          <a:xfrm>
            <a:off x="4267200" y="5181600"/>
            <a:ext cx="2590800" cy="838200"/>
          </a:xfrm>
          <a:prstGeom prst="borderCallout1">
            <a:avLst>
              <a:gd name="adj1" fmla="val 55288"/>
              <a:gd name="adj2" fmla="val -4687"/>
              <a:gd name="adj3" fmla="val 22586"/>
              <a:gd name="adj4" fmla="val -4064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to override attendance percentage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825" t="32922" r="82673" b="62499"/>
          <a:stretch>
            <a:fillRect/>
          </a:stretch>
        </p:blipFill>
        <p:spPr bwMode="auto">
          <a:xfrm>
            <a:off x="3079750" y="193675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1 10"/>
          <p:cNvSpPr/>
          <p:nvPr/>
        </p:nvSpPr>
        <p:spPr bwMode="auto">
          <a:xfrm>
            <a:off x="4724400" y="1066800"/>
            <a:ext cx="3962400" cy="1371600"/>
          </a:xfrm>
          <a:prstGeom prst="borderCallout1">
            <a:avLst>
              <a:gd name="adj1" fmla="val 55288"/>
              <a:gd name="adj2" fmla="val -4687"/>
              <a:gd name="adj3" fmla="val 94809"/>
              <a:gd name="adj4" fmla="val -58111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All 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credited to the selected Working Group will be shown. Check the “Show all breakouts attended” box to show all breakouts attended at the selected event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Event/Session Attendance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57632" b="27763"/>
          <a:stretch>
            <a:fillRect/>
          </a:stretch>
        </p:blipFill>
        <p:spPr bwMode="auto">
          <a:xfrm>
            <a:off x="685800" y="1600200"/>
            <a:ext cx="5181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 bwMode="auto">
          <a:xfrm>
            <a:off x="5486400" y="1295400"/>
            <a:ext cx="3200400" cy="1752600"/>
          </a:xfrm>
          <a:prstGeom prst="borderCallout1">
            <a:avLst>
              <a:gd name="adj1" fmla="val 103830"/>
              <a:gd name="adj2" fmla="val 47015"/>
              <a:gd name="adj3" fmla="val 218963"/>
              <a:gd name="adj4" fmla="val 69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“daily attendance” to see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full daily attendance report for a particular event/session.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2286000"/>
            <a:ext cx="685800" cy="196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Event/Session Attendance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238" r="7165" b="6427"/>
          <a:stretch>
            <a:fillRect/>
          </a:stretch>
        </p:blipFill>
        <p:spPr bwMode="auto">
          <a:xfrm>
            <a:off x="228600" y="1857829"/>
            <a:ext cx="8458200" cy="422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495800" y="1371600"/>
            <a:ext cx="4191000" cy="1143000"/>
          </a:xfrm>
          <a:prstGeom prst="borderCallout1">
            <a:avLst>
              <a:gd name="adj1" fmla="val 51330"/>
              <a:gd name="adj2" fmla="val -3780"/>
              <a:gd name="adj3" fmla="val 123963"/>
              <a:gd name="adj4" fmla="val -7041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View the attendance report or export as CSV.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41400" y="2222500"/>
            <a:ext cx="45085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/>
          <a:lstStyle/>
          <a:p>
            <a:r>
              <a:rPr lang="en-US" dirty="0" smtClean="0"/>
              <a:t>Manage Attendance 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17481" r="32399" b="11311"/>
          <a:stretch>
            <a:fillRect/>
          </a:stretch>
        </p:blipFill>
        <p:spPr bwMode="auto">
          <a:xfrm>
            <a:off x="533400" y="1371600"/>
            <a:ext cx="740212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2050" t="45584" r="13043" b="51424"/>
          <a:stretch>
            <a:fillRect/>
          </a:stretch>
        </p:blipFill>
        <p:spPr bwMode="auto">
          <a:xfrm>
            <a:off x="6477000" y="2771775"/>
            <a:ext cx="1371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114800" y="1295400"/>
            <a:ext cx="4191000" cy="1143000"/>
          </a:xfrm>
          <a:prstGeom prst="borderCallout1">
            <a:avLst>
              <a:gd name="adj1" fmla="val 105080"/>
              <a:gd name="adj2" fmla="val 37470"/>
              <a:gd name="adj3" fmla="val 133963"/>
              <a:gd name="adj4" fmla="val 615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event/session from the “Attendance” screen and click “Manage Attendee”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16380" y="1783080"/>
            <a:ext cx="541020" cy="1676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Attendance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480" r="37072" b="54756"/>
          <a:stretch>
            <a:fillRect/>
          </a:stretch>
        </p:blipFill>
        <p:spPr bwMode="auto">
          <a:xfrm>
            <a:off x="609600" y="16002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1752600" y="4343400"/>
            <a:ext cx="6477000" cy="1066800"/>
          </a:xfrm>
          <a:prstGeom prst="borderCallout1">
            <a:avLst>
              <a:gd name="adj1" fmla="val -10098"/>
              <a:gd name="adj2" fmla="val 96367"/>
              <a:gd name="adj3" fmla="val -135680"/>
              <a:gd name="adj4" fmla="val 5864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the user email or search by name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or SA pin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91640" y="2057400"/>
            <a:ext cx="632460" cy="2057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Attendance 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565" r="33956" b="19537"/>
          <a:stretch>
            <a:fillRect/>
          </a:stretch>
        </p:blipFill>
        <p:spPr bwMode="auto">
          <a:xfrm>
            <a:off x="533400" y="1524000"/>
            <a:ext cx="8077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572000" y="1295400"/>
            <a:ext cx="4114800" cy="2057400"/>
          </a:xfrm>
          <a:prstGeom prst="borderCallout1">
            <a:avLst>
              <a:gd name="adj1" fmla="val 102402"/>
              <a:gd name="adj2" fmla="val 44284"/>
              <a:gd name="adj3" fmla="val 134856"/>
              <a:gd name="adj4" fmla="val 1899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breakout/meeting to add attendance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You will be prompted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to enter affiliation if one has not been declared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percentage will update accordingly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494" r="45070" b="13114"/>
          <a:stretch>
            <a:fillRect/>
          </a:stretch>
        </p:blipFill>
        <p:spPr bwMode="auto">
          <a:xfrm>
            <a:off x="457200" y="1371600"/>
            <a:ext cx="6400800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sz="3200" dirty="0" smtClean="0"/>
              <a:t>Sign in to </a:t>
            </a:r>
            <a:r>
              <a:rPr lang="en-US" sz="3200" dirty="0" smtClean="0"/>
              <a:t>Attendance Tool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0" y="1676400"/>
            <a:ext cx="2971800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latin typeface="+mn-lt"/>
              </a:rPr>
              <a:t>imat.ieee.org</a:t>
            </a:r>
            <a:endParaRPr lang="en-US" dirty="0">
              <a:latin typeface="+mn-lt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6324600" y="1828800"/>
            <a:ext cx="2438400" cy="1981200"/>
          </a:xfrm>
          <a:prstGeom prst="borderCallout1">
            <a:avLst>
              <a:gd name="adj1" fmla="val 55288"/>
              <a:gd name="adj2" fmla="val -4687"/>
              <a:gd name="adj3" fmla="val 116008"/>
              <a:gd name="adj4" fmla="val -8966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your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IEEE Account username/email and password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Add/Modify Attendance Percentage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9626" b="24504"/>
          <a:stretch>
            <a:fillRect/>
          </a:stretch>
        </p:blipFill>
        <p:spPr bwMode="auto">
          <a:xfrm>
            <a:off x="533400" y="1981200"/>
            <a:ext cx="7940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876800" y="1524000"/>
            <a:ext cx="3886200" cy="2209800"/>
          </a:xfrm>
          <a:prstGeom prst="borderCallout1">
            <a:avLst>
              <a:gd name="adj1" fmla="val 8011"/>
              <a:gd name="adj2" fmla="val -1206"/>
              <a:gd name="adj3" fmla="val 50256"/>
              <a:gd name="adj4" fmla="val -182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From the “Attendanc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 Summary” report: Click on “Add user attendance” to add a user. Click the attendance percentage  and then click “Override” to modify a user’s attendance percentage.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5105400" y="3810000"/>
            <a:ext cx="1447800" cy="1447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417320" y="2369820"/>
            <a:ext cx="510540" cy="1676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Attendance Percentage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7480" r="53271" b="51671"/>
          <a:stretch>
            <a:fillRect/>
          </a:stretch>
        </p:blipFill>
        <p:spPr bwMode="auto">
          <a:xfrm>
            <a:off x="609600" y="12954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3707" t="33933" r="53894" b="19794"/>
          <a:stretch>
            <a:fillRect/>
          </a:stretch>
        </p:blipFill>
        <p:spPr bwMode="auto">
          <a:xfrm>
            <a:off x="5486400" y="2971800"/>
            <a:ext cx="3081867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Line Callout 1 8"/>
          <p:cNvSpPr/>
          <p:nvPr/>
        </p:nvSpPr>
        <p:spPr bwMode="auto">
          <a:xfrm>
            <a:off x="609600" y="3810000"/>
            <a:ext cx="4419600" cy="2362200"/>
          </a:xfrm>
          <a:prstGeom prst="borderCallout1">
            <a:avLst>
              <a:gd name="adj1" fmla="val -6505"/>
              <a:gd name="adj2" fmla="val 92544"/>
              <a:gd name="adj3" fmla="val -29583"/>
              <a:gd name="adj4" fmla="val 1068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 username or email for the individual you would like to add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 an event/session from the dropdown list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an attendance percentage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91640" y="1744980"/>
            <a:ext cx="693420" cy="190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666" r="51817" b="53519"/>
          <a:stretch>
            <a:fillRect/>
          </a:stretch>
        </p:blipFill>
        <p:spPr bwMode="auto">
          <a:xfrm>
            <a:off x="609600" y="1752600"/>
            <a:ext cx="62598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029200" y="3200400"/>
            <a:ext cx="3429000" cy="1828800"/>
          </a:xfrm>
          <a:prstGeom prst="borderCallout1">
            <a:avLst>
              <a:gd name="adj1" fmla="val 8011"/>
              <a:gd name="adj2" fmla="val -1206"/>
              <a:gd name="adj3" fmla="val 15534"/>
              <a:gd name="adj4" fmla="val -4006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From the “Setup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” screen, you can manage access for designees and planners and grant reciprocal attendance rights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038600" y="3581400"/>
            <a:ext cx="9144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038600" y="1663700"/>
            <a:ext cx="1143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10740" y="2697480"/>
            <a:ext cx="960120" cy="342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Designees and Planners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9501" r="28401" b="48827"/>
          <a:stretch>
            <a:fillRect/>
          </a:stretch>
        </p:blipFill>
        <p:spPr bwMode="auto">
          <a:xfrm>
            <a:off x="457200" y="3048000"/>
            <a:ext cx="778368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4191000" y="1676400"/>
            <a:ext cx="4191000" cy="1828800"/>
          </a:xfrm>
          <a:prstGeom prst="borderCallout1">
            <a:avLst>
              <a:gd name="adj1" fmla="val 103150"/>
              <a:gd name="adj2" fmla="val 41353"/>
              <a:gd name="adj3" fmla="val 139145"/>
              <a:gd name="adj4" fmla="val 9430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 username to assign the user as a designee or planner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Designees will be granted full manager access to IMAT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Planners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will have access to attendance reports only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37360" y="3644900"/>
            <a:ext cx="685800" cy="195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Reciprocal Rights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0059" r="43510" b="40616"/>
          <a:stretch>
            <a:fillRect/>
          </a:stretch>
        </p:blipFill>
        <p:spPr bwMode="auto">
          <a:xfrm>
            <a:off x="381000" y="3429000"/>
            <a:ext cx="68397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1066800" y="1295400"/>
            <a:ext cx="7696200" cy="1828800"/>
          </a:xfrm>
          <a:prstGeom prst="borderCallout1">
            <a:avLst>
              <a:gd name="adj1" fmla="val 103150"/>
              <a:gd name="adj2" fmla="val 86568"/>
              <a:gd name="adj3" fmla="val 145395"/>
              <a:gd name="adj4" fmla="val 5035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 smtClean="0"/>
              <a:t>Reciprocal rights allow attendees to receive credit towards maintaining voting rights in a group by attending another group’s meetings. This feature is only applicable for users who have “Voting Member” status entered in myProject™. Review the “Help” text on this page for more detail.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47244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the Standards Solutions Support Team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solutions-support@standards.ieee.org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Event or Session </a:t>
            </a:r>
            <a:r>
              <a:rPr lang="en-US" dirty="0" smtClean="0"/>
              <a:t>– The overall meeting event that contains one or many sub-meetings (Breakouts).</a:t>
            </a:r>
          </a:p>
          <a:p>
            <a:r>
              <a:rPr lang="en-US" b="1" dirty="0" smtClean="0"/>
              <a:t>Timeslot </a:t>
            </a:r>
            <a:r>
              <a:rPr lang="en-US" dirty="0" smtClean="0"/>
              <a:t>– Times that breakouts may occur. Timeslots regulate when meetings should be occurring during your event and prevent attendees from logging their attendance in multiple concurrent meetings.</a:t>
            </a:r>
          </a:p>
          <a:p>
            <a:r>
              <a:rPr lang="en-US" b="1" dirty="0" smtClean="0"/>
              <a:t>Breakout or Meeting </a:t>
            </a:r>
            <a:r>
              <a:rPr lang="en-US" dirty="0" smtClean="0"/>
              <a:t>– This is the specific meeting that a user may log attendance for. He/she may only log attendance for one breakout occurring at a particular time.</a:t>
            </a:r>
          </a:p>
          <a:p>
            <a:r>
              <a:rPr lang="en-US" dirty="0" smtClean="0"/>
              <a:t>You must first create an Event, then the Timeslots, then Breakouts.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NOTE: If you are holding a meeting with another group (Plenary Session) the person with group access must set up the Event and Timeslot.  Contact your Staff Liaison or Solutions Staff for assistance.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762000"/>
          </a:xfrm>
        </p:spPr>
        <p:txBody>
          <a:bodyPr/>
          <a:lstStyle/>
          <a:p>
            <a:r>
              <a:rPr lang="en-US" dirty="0" smtClean="0"/>
              <a:t>Select or Create a Session/Event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45794" b="35218"/>
          <a:stretch>
            <a:fillRect/>
          </a:stretch>
        </p:blipFill>
        <p:spPr bwMode="auto">
          <a:xfrm>
            <a:off x="457200" y="1524000"/>
            <a:ext cx="75764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25" t="32922" r="69471" b="62728"/>
          <a:stretch>
            <a:fillRect/>
          </a:stretch>
        </p:blipFill>
        <p:spPr bwMode="auto">
          <a:xfrm>
            <a:off x="1447800" y="2514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867400" y="3352800"/>
            <a:ext cx="2438400" cy="1981200"/>
          </a:xfrm>
          <a:prstGeom prst="borderCallout1">
            <a:avLst>
              <a:gd name="adj1" fmla="val 55288"/>
              <a:gd name="adj2" fmla="val -4687"/>
              <a:gd name="adj3" fmla="val -80787"/>
              <a:gd name="adj4" fmla="val -12091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“Events” to create a new session/event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or add meetings to an existing one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2331720"/>
            <a:ext cx="838200" cy="1828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or Create a Session/Event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558" b="18509"/>
          <a:stretch>
            <a:fillRect/>
          </a:stretch>
        </p:blipFill>
        <p:spPr bwMode="auto">
          <a:xfrm>
            <a:off x="381000" y="2590800"/>
            <a:ext cx="84876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609600" y="1219200"/>
            <a:ext cx="3657600" cy="1143000"/>
          </a:xfrm>
          <a:prstGeom prst="borderCallout1">
            <a:avLst>
              <a:gd name="adj1" fmla="val 106955"/>
              <a:gd name="adj2" fmla="val 88021"/>
              <a:gd name="adj3" fmla="val 192675"/>
              <a:gd name="adj4" fmla="val 2283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“Add a new session” to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create a new session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4800600" y="1219200"/>
            <a:ext cx="3733800" cy="1066800"/>
          </a:xfrm>
          <a:prstGeom prst="borderCallout1">
            <a:avLst>
              <a:gd name="adj1" fmla="val 110645"/>
              <a:gd name="adj2" fmla="val 20823"/>
              <a:gd name="adj3" fmla="val 273151"/>
              <a:gd name="adj4" fmla="val 6084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“view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details” to add to an existing session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38237" y="3088481"/>
            <a:ext cx="461963" cy="1262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Session/Event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23" t="15039" r="36293" b="2700"/>
          <a:stretch>
            <a:fillRect/>
          </a:stretch>
        </p:blipFill>
        <p:spPr bwMode="auto">
          <a:xfrm>
            <a:off x="304800" y="1219200"/>
            <a:ext cx="646152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5638800" y="1600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23925"/>
              <a:gd name="adj4" fmla="val -4740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details such as: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session type, start/end dates, time zone, 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5638800" y="29718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239077"/>
              <a:gd name="adj4" fmla="val -485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Copy timeslots from an existing event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5638800" y="40386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155960"/>
              <a:gd name="adj4" fmla="val -3680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Leave “Local Server URL”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blank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1600200"/>
            <a:ext cx="614363" cy="188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Session/Event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16452" r="38318" b="7455"/>
          <a:stretch>
            <a:fillRect/>
          </a:stretch>
        </p:blipFill>
        <p:spPr bwMode="auto">
          <a:xfrm>
            <a:off x="381000" y="1371600"/>
            <a:ext cx="666029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6477000" y="3581400"/>
            <a:ext cx="2362200" cy="1447800"/>
          </a:xfrm>
          <a:prstGeom prst="borderCallout1">
            <a:avLst>
              <a:gd name="adj1" fmla="val 49663"/>
              <a:gd name="adj2" fmla="val -2852"/>
              <a:gd name="adj3" fmla="val -37935"/>
              <a:gd name="adj4" fmla="val -14433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Use this wiki to provide attendees with additional information about the venue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6477000" y="990600"/>
            <a:ext cx="2362200" cy="1752600"/>
          </a:xfrm>
          <a:prstGeom prst="borderCallout1">
            <a:avLst>
              <a:gd name="adj1" fmla="val 49663"/>
              <a:gd name="adj2" fmla="val -2852"/>
              <a:gd name="adj3" fmla="val 66672"/>
              <a:gd name="adj4" fmla="val -817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Restrict access by creating a session access code or requiring a specific IP range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Details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24679" r="2181"/>
          <a:stretch>
            <a:fillRect/>
          </a:stretch>
        </p:blipFill>
        <p:spPr bwMode="auto">
          <a:xfrm>
            <a:off x="152400" y="1752600"/>
            <a:ext cx="87632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5257800" y="12192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217171"/>
              <a:gd name="adj4" fmla="val -1479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View and edit session/event details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5257800" y="22860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76507"/>
              <a:gd name="adj4" fmla="val -1296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a timeslot or edit an existing one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438400" y="2895600"/>
            <a:ext cx="266700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Line Callout 1 10"/>
          <p:cNvSpPr/>
          <p:nvPr/>
        </p:nvSpPr>
        <p:spPr bwMode="auto">
          <a:xfrm>
            <a:off x="5257800" y="36576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35545"/>
              <a:gd name="adj4" fmla="val -130301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a meeting or edit an existing one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010400" y="4953000"/>
            <a:ext cx="68580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5871" r="3206"/>
          <a:stretch>
            <a:fillRect/>
          </a:stretch>
        </p:blipFill>
        <p:spPr bwMode="auto">
          <a:xfrm>
            <a:off x="152400" y="1295400"/>
            <a:ext cx="8405525" cy="496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Import/Export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 bwMode="auto">
          <a:xfrm>
            <a:off x="5638800" y="1219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34840"/>
              <a:gd name="adj4" fmla="val -97530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Export timeslots as a CSV file, edit in a spreadsheet and import for easier entry and editing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" name="Line Callout 1 10"/>
          <p:cNvSpPr/>
          <p:nvPr/>
        </p:nvSpPr>
        <p:spPr bwMode="auto">
          <a:xfrm>
            <a:off x="5638800" y="3962400"/>
            <a:ext cx="3200400" cy="762000"/>
          </a:xfrm>
          <a:prstGeom prst="borderCallout1">
            <a:avLst>
              <a:gd name="adj1" fmla="val 49663"/>
              <a:gd name="adj2" fmla="val -2852"/>
              <a:gd name="adj3" fmla="val 103878"/>
              <a:gd name="adj4" fmla="val -13238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Copy meetings from another session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5638800" y="25908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82756"/>
              <a:gd name="adj4" fmla="val -9832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Export meetings as a CSV file, edit in a spreadsheet and import for easier entry and editing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-SA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</Template>
  <TotalTime>4613</TotalTime>
  <Words>802</Words>
  <Application>Microsoft Office PowerPoint</Application>
  <PresentationFormat>On-screen Show (4:3)</PresentationFormat>
  <Paragraphs>77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IEEE-SA_PowerPoint_Template</vt:lpstr>
      <vt:lpstr>IEEE Standards Association  Attendance Tool Manager Access</vt:lpstr>
      <vt:lpstr>Sign in to Attendance Tool</vt:lpstr>
      <vt:lpstr>Terms</vt:lpstr>
      <vt:lpstr>Select or Create a Session/Event</vt:lpstr>
      <vt:lpstr>Select or Create a Session/Event</vt:lpstr>
      <vt:lpstr>Add a New Session/Event</vt:lpstr>
      <vt:lpstr>Add a New Session/Event</vt:lpstr>
      <vt:lpstr>Session Details</vt:lpstr>
      <vt:lpstr>Import/Export</vt:lpstr>
      <vt:lpstr>Add a Timeslot</vt:lpstr>
      <vt:lpstr>Add a Breakout/Meeting</vt:lpstr>
      <vt:lpstr>Reports Menu</vt:lpstr>
      <vt:lpstr>Attendance Summary</vt:lpstr>
      <vt:lpstr>Attendance Detail</vt:lpstr>
      <vt:lpstr>Event/Session Attendance</vt:lpstr>
      <vt:lpstr>Event/Session Attendance</vt:lpstr>
      <vt:lpstr>Manage Attendance  (during an event/session)</vt:lpstr>
      <vt:lpstr>Manage Attendance (during an event/session)</vt:lpstr>
      <vt:lpstr>Add Attendance  (during an event/session)</vt:lpstr>
      <vt:lpstr>Add/Modify Attendance Percentage</vt:lpstr>
      <vt:lpstr>Add Attendance Percentage</vt:lpstr>
      <vt:lpstr>Setup</vt:lpstr>
      <vt:lpstr>Assign Designees and Planners</vt:lpstr>
      <vt:lpstr>Manage Reciprocal Rights</vt:lpstr>
      <vt:lpstr>Questions?  Contact the Standards Solutions Support Team solutions-support@standards.ieee.org 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hfeeley</dc:creator>
  <cp:lastModifiedBy>Gregory Marchini</cp:lastModifiedBy>
  <cp:revision>389</cp:revision>
  <dcterms:created xsi:type="dcterms:W3CDTF">2009-12-29T14:27:24Z</dcterms:created>
  <dcterms:modified xsi:type="dcterms:W3CDTF">2012-08-31T16:27:39Z</dcterms:modified>
</cp:coreProperties>
</file>