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31" r:id="rId2"/>
    <p:sldId id="408" r:id="rId3"/>
    <p:sldId id="422" r:id="rId4"/>
    <p:sldId id="257" r:id="rId5"/>
    <p:sldId id="258" r:id="rId6"/>
    <p:sldId id="424" r:id="rId7"/>
    <p:sldId id="416" r:id="rId8"/>
    <p:sldId id="417" r:id="rId9"/>
    <p:sldId id="418" r:id="rId10"/>
    <p:sldId id="421" r:id="rId11"/>
    <p:sldId id="419" r:id="rId12"/>
    <p:sldId id="425" r:id="rId13"/>
    <p:sldId id="430" r:id="rId14"/>
    <p:sldId id="420" r:id="rId15"/>
    <p:sldId id="423" r:id="rId16"/>
    <p:sldId id="431" r:id="rId17"/>
    <p:sldId id="259" r:id="rId18"/>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FF8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86450" autoAdjust="0"/>
  </p:normalViewPr>
  <p:slideViewPr>
    <p:cSldViewPr>
      <p:cViewPr varScale="1">
        <p:scale>
          <a:sx n="97" d="100"/>
          <a:sy n="97" d="100"/>
        </p:scale>
        <p:origin x="60" y="63"/>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30"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F15E6BE-6088-4EB5-89B9-9B5CD396C050}"/>
              </a:ext>
            </a:extLst>
          </p:cNvPr>
          <p:cNvSpPr>
            <a:spLocks noGrp="1" noChangeArrowheads="1"/>
          </p:cNvSpPr>
          <p:nvPr>
            <p:ph type="hdr" sz="quarter"/>
          </p:nvPr>
        </p:nvSpPr>
        <p:spPr bwMode="auto">
          <a:xfrm>
            <a:off x="3925888" y="204788"/>
            <a:ext cx="21859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3075" name="Rectangle 3">
            <a:extLst>
              <a:ext uri="{FF2B5EF4-FFF2-40B4-BE49-F238E27FC236}">
                <a16:creationId xmlns:a16="http://schemas.microsoft.com/office/drawing/2014/main" id="{C180AD08-CC56-46EB-A8AC-2C2BDE946457}"/>
              </a:ext>
            </a:extLst>
          </p:cNvPr>
          <p:cNvSpPr>
            <a:spLocks noGrp="1" noChangeArrowheads="1"/>
          </p:cNvSpPr>
          <p:nvPr>
            <p:ph type="dt" sz="quarter" idx="1"/>
          </p:nvPr>
        </p:nvSpPr>
        <p:spPr bwMode="auto">
          <a:xfrm>
            <a:off x="682625" y="204788"/>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3076" name="Rectangle 4">
            <a:extLst>
              <a:ext uri="{FF2B5EF4-FFF2-40B4-BE49-F238E27FC236}">
                <a16:creationId xmlns:a16="http://schemas.microsoft.com/office/drawing/2014/main" id="{3486C975-613F-45A2-95A3-6C3204D1F706}"/>
              </a:ext>
            </a:extLst>
          </p:cNvPr>
          <p:cNvSpPr>
            <a:spLocks noGrp="1" noChangeArrowheads="1"/>
          </p:cNvSpPr>
          <p:nvPr>
            <p:ph type="ftr" sz="quarter" idx="2"/>
          </p:nvPr>
        </p:nvSpPr>
        <p:spPr bwMode="auto">
          <a:xfrm>
            <a:off x="5722938" y="96123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GB"/>
              <a:t>Tim Godfrey (EPRI)</a:t>
            </a:r>
          </a:p>
        </p:txBody>
      </p:sp>
      <p:sp>
        <p:nvSpPr>
          <p:cNvPr id="3077" name="Rectangle 5">
            <a:extLst>
              <a:ext uri="{FF2B5EF4-FFF2-40B4-BE49-F238E27FC236}">
                <a16:creationId xmlns:a16="http://schemas.microsoft.com/office/drawing/2014/main" id="{5ADFFE49-6ACE-4BBA-BBDB-CBD5A5A03FAA}"/>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GB" altLang="en-US"/>
              <a:t>Page </a:t>
            </a:r>
            <a:fld id="{F2AAF832-0D10-45BE-AB2E-A49913A3852A}" type="slidenum">
              <a:rPr lang="en-GB" altLang="en-US" smtClean="0"/>
              <a:pPr>
                <a:defRPr/>
              </a:pPr>
              <a:t>‹#›</a:t>
            </a:fld>
            <a:endParaRPr lang="en-GB" altLang="en-US"/>
          </a:p>
        </p:txBody>
      </p:sp>
      <p:sp>
        <p:nvSpPr>
          <p:cNvPr id="3078" name="Line 6">
            <a:extLst>
              <a:ext uri="{FF2B5EF4-FFF2-40B4-BE49-F238E27FC236}">
                <a16:creationId xmlns:a16="http://schemas.microsoft.com/office/drawing/2014/main" id="{DCA042F3-6829-4A18-BE2A-2D3B82F6BF7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9" name="Rectangle 7">
            <a:extLst>
              <a:ext uri="{FF2B5EF4-FFF2-40B4-BE49-F238E27FC236}">
                <a16:creationId xmlns:a16="http://schemas.microsoft.com/office/drawing/2014/main" id="{6588F30D-E10E-46DD-A343-A80A684B3074}"/>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cs typeface="Arial" panose="020B0604020202020204" pitchFamily="34" charset="0"/>
              </a:defRPr>
            </a:lvl1pPr>
            <a:lvl2pPr marL="742950" indent="-285750" defTabSz="933450">
              <a:defRPr sz="1200">
                <a:solidFill>
                  <a:schemeClr val="tx1"/>
                </a:solidFill>
                <a:latin typeface="Times New Roman" panose="02020603050405020304" pitchFamily="18" charset="0"/>
                <a:cs typeface="Arial" panose="020B0604020202020204" pitchFamily="34" charset="0"/>
              </a:defRPr>
            </a:lvl2pPr>
            <a:lvl3pPr marL="1143000" indent="-228600" defTabSz="933450">
              <a:defRPr sz="1200">
                <a:solidFill>
                  <a:schemeClr val="tx1"/>
                </a:solidFill>
                <a:latin typeface="Times New Roman" panose="02020603050405020304" pitchFamily="18" charset="0"/>
                <a:cs typeface="Arial" panose="020B0604020202020204" pitchFamily="34" charset="0"/>
              </a:defRPr>
            </a:lvl3pPr>
            <a:lvl4pPr marL="1600200" indent="-228600" defTabSz="933450">
              <a:defRPr sz="1200">
                <a:solidFill>
                  <a:schemeClr val="tx1"/>
                </a:solidFill>
                <a:latin typeface="Times New Roman" panose="02020603050405020304" pitchFamily="18" charset="0"/>
                <a:cs typeface="Arial" panose="020B0604020202020204" pitchFamily="34" charset="0"/>
              </a:defRPr>
            </a:lvl4pPr>
            <a:lvl5pPr marL="2057400" indent="-228600" defTabSz="933450">
              <a:defRPr sz="1200">
                <a:solidFill>
                  <a:schemeClr val="tx1"/>
                </a:solidFill>
                <a:latin typeface="Times New Roman" panose="02020603050405020304" pitchFamily="18" charset="0"/>
                <a:cs typeface="Arial" panose="020B0604020202020204" pitchFamily="34"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3080" name="Line 8">
            <a:extLst>
              <a:ext uri="{FF2B5EF4-FFF2-40B4-BE49-F238E27FC236}">
                <a16:creationId xmlns:a16="http://schemas.microsoft.com/office/drawing/2014/main" id="{89B325CD-C8C0-4D8F-8330-5740004B1177}"/>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94E7C76-4CE3-4881-9FE6-FC080BD01701}"/>
              </a:ext>
            </a:extLst>
          </p:cNvPr>
          <p:cNvSpPr>
            <a:spLocks noGrp="1" noChangeArrowheads="1"/>
          </p:cNvSpPr>
          <p:nvPr>
            <p:ph type="hdr" sz="quarter"/>
          </p:nvPr>
        </p:nvSpPr>
        <p:spPr bwMode="auto">
          <a:xfrm>
            <a:off x="3968750" y="120650"/>
            <a:ext cx="218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2051" name="Rectangle 3">
            <a:extLst>
              <a:ext uri="{FF2B5EF4-FFF2-40B4-BE49-F238E27FC236}">
                <a16:creationId xmlns:a16="http://schemas.microsoft.com/office/drawing/2014/main" id="{B969DDD3-C51D-402A-962B-188A90D30292}"/>
              </a:ext>
            </a:extLst>
          </p:cNvPr>
          <p:cNvSpPr>
            <a:spLocks noGrp="1" noChangeArrowheads="1"/>
          </p:cNvSpPr>
          <p:nvPr>
            <p:ph type="dt" idx="1"/>
          </p:nvPr>
        </p:nvSpPr>
        <p:spPr bwMode="auto">
          <a:xfrm>
            <a:off x="641350" y="120650"/>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2052" name="Rectangle 4">
            <a:extLst>
              <a:ext uri="{FF2B5EF4-FFF2-40B4-BE49-F238E27FC236}">
                <a16:creationId xmlns:a16="http://schemas.microsoft.com/office/drawing/2014/main" id="{FE5D5882-91FE-4D17-B7E5-01AD6DF84D63}"/>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195F9594-AB25-433B-94AC-6BC49F3E5D5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527D75D0-E275-4A8E-8868-9C846F167A53}"/>
              </a:ext>
            </a:extLst>
          </p:cNvPr>
          <p:cNvSpPr>
            <a:spLocks noGrp="1" noChangeArrowheads="1"/>
          </p:cNvSpPr>
          <p:nvPr>
            <p:ph type="ftr" sz="quarter" idx="4"/>
          </p:nvPr>
        </p:nvSpPr>
        <p:spPr bwMode="auto">
          <a:xfrm>
            <a:off x="5230813" y="9615488"/>
            <a:ext cx="9239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eaLnBrk="0" hangingPunct="0">
              <a:defRPr>
                <a:cs typeface="+mn-cs"/>
              </a:defRPr>
            </a:lvl5pPr>
          </a:lstStyle>
          <a:p>
            <a:pPr lvl="4">
              <a:defRPr/>
            </a:pPr>
            <a:r>
              <a:rPr lang="en-GB"/>
              <a:t>Tim Godfrey (EPRI)</a:t>
            </a:r>
          </a:p>
        </p:txBody>
      </p:sp>
      <p:sp>
        <p:nvSpPr>
          <p:cNvPr id="2055" name="Rectangle 7">
            <a:extLst>
              <a:ext uri="{FF2B5EF4-FFF2-40B4-BE49-F238E27FC236}">
                <a16:creationId xmlns:a16="http://schemas.microsoft.com/office/drawing/2014/main" id="{F9C8E629-C349-48B5-850F-67F844306DE2}"/>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GB" altLang="en-US"/>
              <a:t>Page </a:t>
            </a:r>
            <a:fld id="{FBAF32D6-846E-4393-9535-71359DCE3E21}" type="slidenum">
              <a:rPr lang="en-GB" altLang="en-US" smtClean="0"/>
              <a:pPr>
                <a:defRPr/>
              </a:pPr>
              <a:t>‹#›</a:t>
            </a:fld>
            <a:endParaRPr lang="en-GB" altLang="en-US"/>
          </a:p>
        </p:txBody>
      </p:sp>
      <p:sp>
        <p:nvSpPr>
          <p:cNvPr id="2056" name="Rectangle 8">
            <a:extLst>
              <a:ext uri="{FF2B5EF4-FFF2-40B4-BE49-F238E27FC236}">
                <a16:creationId xmlns:a16="http://schemas.microsoft.com/office/drawing/2014/main" id="{867AE544-8DA5-45C1-9876-21265152BA27}"/>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2057" name="Line 9">
            <a:extLst>
              <a:ext uri="{FF2B5EF4-FFF2-40B4-BE49-F238E27FC236}">
                <a16:creationId xmlns:a16="http://schemas.microsoft.com/office/drawing/2014/main" id="{259422E5-EC06-46FB-9315-CCB5EAC073B8}"/>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0">
            <a:extLst>
              <a:ext uri="{FF2B5EF4-FFF2-40B4-BE49-F238E27FC236}">
                <a16:creationId xmlns:a16="http://schemas.microsoft.com/office/drawing/2014/main" id="{F2BF687D-3ECE-4ACD-A792-1F52F69C8D09}"/>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93A8539-262F-4B62-BFDB-9043556CDBCE}"/>
              </a:ext>
            </a:extLst>
          </p:cNvPr>
          <p:cNvSpPr>
            <a:spLocks noGrp="1" noChangeArrowheads="1"/>
          </p:cNvSpPr>
          <p:nvPr>
            <p:ph type="dt" sz="quarter" idx="1"/>
          </p:nvPr>
        </p:nvSpPr>
        <p:spPr>
          <a:xfrm>
            <a:off x="641350" y="120650"/>
            <a:ext cx="7318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cs typeface="Arial" panose="020B0604020202020204" pitchFamily="34" charset="0"/>
              </a:rPr>
              <a:t>Nov 2015</a:t>
            </a:r>
            <a:endParaRPr lang="en-GB" altLang="en-US" sz="1400">
              <a:cs typeface="Arial" panose="020B0604020202020204" pitchFamily="34" charset="0"/>
            </a:endParaRPr>
          </a:p>
        </p:txBody>
      </p:sp>
      <p:sp>
        <p:nvSpPr>
          <p:cNvPr id="5123" name="Rectangle 6">
            <a:extLst>
              <a:ext uri="{FF2B5EF4-FFF2-40B4-BE49-F238E27FC236}">
                <a16:creationId xmlns:a16="http://schemas.microsoft.com/office/drawing/2014/main" id="{32432647-841C-4120-873B-EDCCFACC0DD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cs typeface="Arial" panose="020B0604020202020204" pitchFamily="34" charset="0"/>
              </a:rPr>
              <a:t>Tim Godfrey (EPRI)</a:t>
            </a:r>
          </a:p>
        </p:txBody>
      </p:sp>
      <p:sp>
        <p:nvSpPr>
          <p:cNvPr id="5124" name="Rectangle 7">
            <a:extLst>
              <a:ext uri="{FF2B5EF4-FFF2-40B4-BE49-F238E27FC236}">
                <a16:creationId xmlns:a16="http://schemas.microsoft.com/office/drawing/2014/main" id="{A02996B3-FCC1-4908-BDCC-42A1C391D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1E82D4C2-41DE-4B60-A41C-2D893392DF12}" type="slidenum">
              <a:rPr lang="en-GB" altLang="en-US" smtClean="0"/>
              <a:pPr>
                <a:spcBef>
                  <a:spcPct val="0"/>
                </a:spcBef>
              </a:pPr>
              <a:t>1</a:t>
            </a:fld>
            <a:endParaRPr lang="en-GB" altLang="en-US"/>
          </a:p>
        </p:txBody>
      </p:sp>
      <p:sp>
        <p:nvSpPr>
          <p:cNvPr id="5125" name="Rectangle 2">
            <a:extLst>
              <a:ext uri="{FF2B5EF4-FFF2-40B4-BE49-F238E27FC236}">
                <a16:creationId xmlns:a16="http://schemas.microsoft.com/office/drawing/2014/main" id="{10979739-557A-4A2E-B124-CA5D18B077FD}"/>
              </a:ext>
            </a:extLst>
          </p:cNvPr>
          <p:cNvSpPr>
            <a:spLocks noGrp="1" noRot="1" noChangeAspect="1" noChangeArrowheads="1" noTextEdit="1"/>
          </p:cNvSpPr>
          <p:nvPr>
            <p:ph type="sldImg"/>
          </p:nvPr>
        </p:nvSpPr>
        <p:spPr>
          <a:xfrm>
            <a:off x="98425" y="750888"/>
            <a:ext cx="6597650" cy="3711575"/>
          </a:xfrm>
          <a:ln/>
        </p:spPr>
      </p:sp>
      <p:sp>
        <p:nvSpPr>
          <p:cNvPr id="5126" name="Rectangle 3">
            <a:extLst>
              <a:ext uri="{FF2B5EF4-FFF2-40B4-BE49-F238E27FC236}">
                <a16:creationId xmlns:a16="http://schemas.microsoft.com/office/drawing/2014/main" id="{579096FC-7A9C-44B8-8419-BCB1F4FCC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2</a:t>
            </a:fld>
            <a:endParaRPr lang="en-GB" altLang="en-US"/>
          </a:p>
        </p:txBody>
      </p:sp>
    </p:spTree>
    <p:extLst>
      <p:ext uri="{BB962C8B-B14F-4D97-AF65-F5344CB8AC3E}">
        <p14:creationId xmlns:p14="http://schemas.microsoft.com/office/powerpoint/2010/main" val="235771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6</a:t>
            </a:fld>
            <a:endParaRPr lang="en-GB" altLang="en-US"/>
          </a:p>
        </p:txBody>
      </p:sp>
    </p:spTree>
    <p:extLst>
      <p:ext uri="{BB962C8B-B14F-4D97-AF65-F5344CB8AC3E}">
        <p14:creationId xmlns:p14="http://schemas.microsoft.com/office/powerpoint/2010/main" val="26229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10</a:t>
            </a:fld>
            <a:endParaRPr lang="en-GB" altLang="en-US"/>
          </a:p>
        </p:txBody>
      </p:sp>
    </p:spTree>
    <p:extLst>
      <p:ext uri="{BB962C8B-B14F-4D97-AF65-F5344CB8AC3E}">
        <p14:creationId xmlns:p14="http://schemas.microsoft.com/office/powerpoint/2010/main" val="49860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11</a:t>
            </a:fld>
            <a:endParaRPr lang="en-GB" altLang="en-US"/>
          </a:p>
        </p:txBody>
      </p:sp>
    </p:spTree>
    <p:extLst>
      <p:ext uri="{BB962C8B-B14F-4D97-AF65-F5344CB8AC3E}">
        <p14:creationId xmlns:p14="http://schemas.microsoft.com/office/powerpoint/2010/main" val="149495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16</a:t>
            </a:fld>
            <a:endParaRPr lang="en-GB" altLang="en-US"/>
          </a:p>
        </p:txBody>
      </p:sp>
    </p:spTree>
    <p:extLst>
      <p:ext uri="{BB962C8B-B14F-4D97-AF65-F5344CB8AC3E}">
        <p14:creationId xmlns:p14="http://schemas.microsoft.com/office/powerpoint/2010/main" val="34733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5">
            <a:extLst>
              <a:ext uri="{FF2B5EF4-FFF2-40B4-BE49-F238E27FC236}">
                <a16:creationId xmlns:a16="http://schemas.microsoft.com/office/drawing/2014/main" id="{AECE272A-D68C-4DA4-9B48-3160654F8BE6}"/>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0531184-DCBE-4175-9582-5E730651554A}"/>
              </a:ext>
            </a:extLst>
          </p:cNvPr>
          <p:cNvSpPr>
            <a:spLocks noGrp="1" noChangeArrowheads="1"/>
          </p:cNvSpPr>
          <p:nvPr>
            <p:ph type="sldNum" sz="quarter" idx="11"/>
          </p:nvPr>
        </p:nvSpPr>
        <p:spPr>
          <a:ln/>
        </p:spPr>
        <p:txBody>
          <a:bodyPr/>
          <a:lstStyle>
            <a:lvl1pPr>
              <a:defRPr/>
            </a:lvl1pPr>
          </a:lstStyle>
          <a:p>
            <a:pPr>
              <a:defRPr/>
            </a:pPr>
            <a:r>
              <a:rPr lang="en-GB" altLang="en-US"/>
              <a:t>Slide </a:t>
            </a:r>
            <a:fld id="{E65C71F8-356A-4A7D-9B45-2AC1D328C11D}" type="slidenum">
              <a:rPr lang="en-GB" altLang="en-US" smtClean="0"/>
              <a:pPr>
                <a:defRPr/>
              </a:pPr>
              <a:t>‹#›</a:t>
            </a:fld>
            <a:endParaRPr lang="en-GB" altLang="en-US"/>
          </a:p>
        </p:txBody>
      </p:sp>
    </p:spTree>
    <p:extLst>
      <p:ext uri="{BB962C8B-B14F-4D97-AF65-F5344CB8AC3E}">
        <p14:creationId xmlns:p14="http://schemas.microsoft.com/office/powerpoint/2010/main" val="9331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a:extLst>
              <a:ext uri="{FF2B5EF4-FFF2-40B4-BE49-F238E27FC236}">
                <a16:creationId xmlns:a16="http://schemas.microsoft.com/office/drawing/2014/main" id="{75321670-986C-4FFD-B551-EA03B106EA64}"/>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BC6EDE4-50DA-4FCB-9549-6F24EC0DF1C6}"/>
              </a:ext>
            </a:extLst>
          </p:cNvPr>
          <p:cNvSpPr>
            <a:spLocks noGrp="1" noChangeArrowheads="1"/>
          </p:cNvSpPr>
          <p:nvPr>
            <p:ph type="sldNum" sz="quarter" idx="11"/>
          </p:nvPr>
        </p:nvSpPr>
        <p:spPr>
          <a:ln/>
        </p:spPr>
        <p:txBody>
          <a:bodyPr/>
          <a:lstStyle>
            <a:lvl1pPr>
              <a:defRPr/>
            </a:lvl1pPr>
          </a:lstStyle>
          <a:p>
            <a:pPr>
              <a:defRPr/>
            </a:pPr>
            <a:r>
              <a:rPr lang="en-GB" altLang="en-US"/>
              <a:t>Slide </a:t>
            </a:r>
            <a:fld id="{60CE1B40-7737-4184-A389-A2739479027B}" type="slidenum">
              <a:rPr lang="en-GB" altLang="en-US" smtClean="0"/>
              <a:pPr>
                <a:defRPr/>
              </a:pPr>
              <a:t>‹#›</a:t>
            </a:fld>
            <a:endParaRPr lang="en-GB" altLang="en-US"/>
          </a:p>
        </p:txBody>
      </p:sp>
    </p:spTree>
    <p:extLst>
      <p:ext uri="{BB962C8B-B14F-4D97-AF65-F5344CB8AC3E}">
        <p14:creationId xmlns:p14="http://schemas.microsoft.com/office/powerpoint/2010/main" val="191608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58FB-8E18-47C5-9F23-68C0ADED2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8347D-F653-4161-ACEE-AE852B010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89F69-CA6D-44B6-838D-BAD7E3D19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D9F77-3D08-4A16-A1F0-F28EDEF0545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5845EE0-BDFA-427B-920A-A5A0065A7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738F4-F91D-4324-8CE4-488A4FB0CB8B}"/>
              </a:ext>
            </a:extLst>
          </p:cNvPr>
          <p:cNvSpPr>
            <a:spLocks noGrp="1"/>
          </p:cNvSpPr>
          <p:nvPr>
            <p:ph type="sldNum" sz="quarter" idx="12"/>
          </p:nvPr>
        </p:nvSpPr>
        <p:spPr/>
        <p:txBody>
          <a:bodyPr/>
          <a:lstStyle/>
          <a:p>
            <a:fld id="{43441FBF-4287-4FDF-9986-94924641BF13}" type="slidenum">
              <a:rPr lang="en-US" smtClean="0"/>
              <a:t>‹#›</a:t>
            </a:fld>
            <a:endParaRPr lang="en-US"/>
          </a:p>
        </p:txBody>
      </p:sp>
    </p:spTree>
    <p:extLst>
      <p:ext uri="{BB962C8B-B14F-4D97-AF65-F5344CB8AC3E}">
        <p14:creationId xmlns:p14="http://schemas.microsoft.com/office/powerpoint/2010/main" val="2982069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C0E2A1-DB8A-43A7-B2EA-24417E498AA9}"/>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E6D607C-B519-43AE-A6A1-6552AC3EDD7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77C3392D-48D4-430F-9E0A-26AA0D699640}"/>
              </a:ext>
            </a:extLst>
          </p:cNvPr>
          <p:cNvSpPr>
            <a:spLocks noGrp="1" noChangeArrowheads="1"/>
          </p:cNvSpPr>
          <p:nvPr>
            <p:ph type="ftr" sz="quarter" idx="3"/>
          </p:nvPr>
        </p:nvSpPr>
        <p:spPr bwMode="auto">
          <a:xfrm>
            <a:off x="10186988" y="6475413"/>
            <a:ext cx="12049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GB"/>
              <a:t>Tim Godfrey, EPRI</a:t>
            </a:r>
          </a:p>
        </p:txBody>
      </p:sp>
      <p:sp>
        <p:nvSpPr>
          <p:cNvPr id="1030" name="Rectangle 6">
            <a:extLst>
              <a:ext uri="{FF2B5EF4-FFF2-40B4-BE49-F238E27FC236}">
                <a16:creationId xmlns:a16="http://schemas.microsoft.com/office/drawing/2014/main" id="{AFE6EE0A-65D0-43DD-AA1C-C7CEE9F7577C}"/>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GB" altLang="en-US"/>
              <a:t>Slide </a:t>
            </a:r>
            <a:fld id="{1FB5AE33-3223-4A87-9FA2-02FB580489A8}" type="slidenum">
              <a:rPr lang="en-GB" altLang="en-US" smtClean="0"/>
              <a:pPr>
                <a:defRPr/>
              </a:pPr>
              <a:t>‹#›</a:t>
            </a:fld>
            <a:endParaRPr lang="en-GB" altLang="en-US"/>
          </a:p>
        </p:txBody>
      </p:sp>
      <p:sp>
        <p:nvSpPr>
          <p:cNvPr id="2" name="Rectangle 7">
            <a:extLst>
              <a:ext uri="{FF2B5EF4-FFF2-40B4-BE49-F238E27FC236}">
                <a16:creationId xmlns:a16="http://schemas.microsoft.com/office/drawing/2014/main" id="{97F4A80D-C685-4783-A096-4181ABE44493}"/>
              </a:ext>
            </a:extLst>
          </p:cNvPr>
          <p:cNvSpPr>
            <a:spLocks noChangeArrowheads="1"/>
          </p:cNvSpPr>
          <p:nvPr/>
        </p:nvSpPr>
        <p:spPr bwMode="auto">
          <a:xfrm>
            <a:off x="7964363" y="334189"/>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457200">
              <a:defRPr sz="1200">
                <a:solidFill>
                  <a:schemeClr val="tx1"/>
                </a:solidFill>
                <a:latin typeface="Times New Roman" panose="02020603050405020304" pitchFamily="18" charset="0"/>
                <a:cs typeface="Arial" panose="020B0604020202020204" pitchFamily="34" charset="0"/>
              </a:defRPr>
            </a:lvl5pPr>
            <a:lvl6pPr marL="9144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1371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18288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22860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lvl="4" algn="r"/>
            <a:r>
              <a:rPr lang="en-GB" altLang="en-US" sz="1800" b="1" dirty="0"/>
              <a:t>doc.: IEEE 802.24-19/0033r2</a:t>
            </a:r>
          </a:p>
        </p:txBody>
      </p:sp>
      <p:sp>
        <p:nvSpPr>
          <p:cNvPr id="1031" name="Line 8">
            <a:extLst>
              <a:ext uri="{FF2B5EF4-FFF2-40B4-BE49-F238E27FC236}">
                <a16:creationId xmlns:a16="http://schemas.microsoft.com/office/drawing/2014/main" id="{9B8FA0D0-EE9C-4C34-AE8E-F2504C4B4790}"/>
              </a:ext>
            </a:extLst>
          </p:cNvPr>
          <p:cNvSpPr>
            <a:spLocks noChangeShapeType="1"/>
          </p:cNvSpPr>
          <p:nvPr/>
        </p:nvSpPr>
        <p:spPr bwMode="auto">
          <a:xfrm>
            <a:off x="914400" y="6207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a16="http://schemas.microsoft.com/office/drawing/2014/main" id="{F29F28E2-2790-40C3-AE4A-4DBE7DBCA7F8}"/>
              </a:ext>
            </a:extLst>
          </p:cNvPr>
          <p:cNvSpPr>
            <a:spLocks noChangeArrowheads="1"/>
          </p:cNvSpPr>
          <p:nvPr/>
        </p:nvSpPr>
        <p:spPr bwMode="auto">
          <a:xfrm>
            <a:off x="914400" y="6475413"/>
            <a:ext cx="717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1033" name="Line 10">
            <a:extLst>
              <a:ext uri="{FF2B5EF4-FFF2-40B4-BE49-F238E27FC236}">
                <a16:creationId xmlns:a16="http://schemas.microsoft.com/office/drawing/2014/main" id="{7FC412EA-119F-437D-86C2-7EBDBCB0C94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TextBox 1">
            <a:extLst>
              <a:ext uri="{FF2B5EF4-FFF2-40B4-BE49-F238E27FC236}">
                <a16:creationId xmlns:a16="http://schemas.microsoft.com/office/drawing/2014/main" id="{EBBEFFDD-9B9D-4CBF-AC96-D5D6678BFFDD}"/>
              </a:ext>
            </a:extLst>
          </p:cNvPr>
          <p:cNvSpPr txBox="1">
            <a:spLocks noChangeArrowheads="1"/>
          </p:cNvSpPr>
          <p:nvPr userDrawn="1"/>
        </p:nvSpPr>
        <p:spPr bwMode="auto">
          <a:xfrm>
            <a:off x="703779" y="333375"/>
            <a:ext cx="15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just"/>
            <a:r>
              <a:rPr lang="en-US" altLang="en-US" sz="1600" b="1" dirty="0"/>
              <a:t>November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24/dcn/19/24-19-0029-04-0000-licensed-narrowband-amendment-par.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ntor.ieee.org/802.24/dcn/19/24-19-0030-00-0000-licensed-narrowband-amendment-csd.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5/dcn/19/15-19-0412-03-wng0-licensed-narrowband-amend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C7DE7A-1C42-4D28-94D9-093CF09887F4}"/>
              </a:ext>
            </a:extLst>
          </p:cNvPr>
          <p:cNvSpPr>
            <a:spLocks noGrp="1" noChangeArrowheads="1"/>
          </p:cNvSpPr>
          <p:nvPr>
            <p:ph type="title"/>
          </p:nvPr>
        </p:nvSpPr>
        <p:spPr>
          <a:xfrm>
            <a:off x="839788" y="1425574"/>
            <a:ext cx="10552112" cy="1571377"/>
          </a:xfrm>
        </p:spPr>
        <p:txBody>
          <a:bodyPr/>
          <a:lstStyle/>
          <a:p>
            <a:r>
              <a:rPr lang="en-GB" altLang="en-US" dirty="0"/>
              <a:t>Licensed Narrowband Amendment</a:t>
            </a:r>
            <a:br>
              <a:rPr lang="en-GB" altLang="en-US" dirty="0"/>
            </a:br>
            <a:br>
              <a:rPr lang="en-GB" altLang="en-US" dirty="0"/>
            </a:br>
            <a:r>
              <a:rPr lang="en-GB" altLang="en-US" dirty="0"/>
              <a:t>P802.16t PAR Presentation</a:t>
            </a:r>
          </a:p>
        </p:txBody>
      </p:sp>
      <p:sp>
        <p:nvSpPr>
          <p:cNvPr id="4099" name="Rectangle 4">
            <a:extLst>
              <a:ext uri="{FF2B5EF4-FFF2-40B4-BE49-F238E27FC236}">
                <a16:creationId xmlns:a16="http://schemas.microsoft.com/office/drawing/2014/main" id="{69AD8F4E-1597-471F-ADE0-78C99368C3A2}"/>
              </a:ext>
            </a:extLst>
          </p:cNvPr>
          <p:cNvSpPr>
            <a:spLocks noGrp="1" noChangeArrowheads="1"/>
          </p:cNvSpPr>
          <p:nvPr>
            <p:ph idx="1"/>
          </p:nvPr>
        </p:nvSpPr>
        <p:spPr>
          <a:xfrm>
            <a:off x="2209800" y="3284538"/>
            <a:ext cx="7772400" cy="2811462"/>
          </a:xfrm>
        </p:spPr>
        <p:txBody>
          <a:bodyPr/>
          <a:lstStyle/>
          <a:p>
            <a:pPr algn="ctr">
              <a:buFontTx/>
              <a:buNone/>
            </a:pPr>
            <a:r>
              <a:rPr lang="en-GB" altLang="en-US" sz="2000" dirty="0"/>
              <a:t>Date:</a:t>
            </a:r>
            <a:r>
              <a:rPr lang="en-GB" altLang="en-US" sz="2000" b="0" dirty="0"/>
              <a:t> 2019-11-13</a:t>
            </a:r>
          </a:p>
        </p:txBody>
      </p:sp>
      <p:sp>
        <p:nvSpPr>
          <p:cNvPr id="4100" name="Slide Number Placeholder 5">
            <a:extLst>
              <a:ext uri="{FF2B5EF4-FFF2-40B4-BE49-F238E27FC236}">
                <a16:creationId xmlns:a16="http://schemas.microsoft.com/office/drawing/2014/main" id="{DC625472-6251-4BC9-ACDA-617761D51E6C}"/>
              </a:ext>
            </a:extLst>
          </p:cNvPr>
          <p:cNvSpPr>
            <a:spLocks noGrp="1"/>
          </p:cNvSpPr>
          <p:nvPr>
            <p:ph type="sldNum" sz="quarter" idx="11"/>
          </p:nvPr>
        </p:nvSpPr>
        <p:spPr>
          <a:xfrm>
            <a:off x="59309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A06C5568-7EC6-4684-B2CB-85D34D1091F4}" type="slidenum">
              <a:rPr lang="en-GB" altLang="en-US" sz="1200" b="0" smtClean="0"/>
              <a:pPr>
                <a:spcBef>
                  <a:spcPct val="0"/>
                </a:spcBef>
                <a:buFontTx/>
                <a:buNone/>
              </a:pPr>
              <a:t>1</a:t>
            </a:fld>
            <a:endParaRPr lang="en-GB" altLang="en-US" sz="1200" b="0"/>
          </a:p>
        </p:txBody>
      </p:sp>
      <p:graphicFrame>
        <p:nvGraphicFramePr>
          <p:cNvPr id="4101" name="Object 146">
            <a:extLst>
              <a:ext uri="{FF2B5EF4-FFF2-40B4-BE49-F238E27FC236}">
                <a16:creationId xmlns:a16="http://schemas.microsoft.com/office/drawing/2014/main" id="{D0DA5E23-FE7D-4334-92B8-E06EF15CD986}"/>
              </a:ext>
            </a:extLst>
          </p:cNvPr>
          <p:cNvGraphicFramePr>
            <a:graphicFrameLocks noChangeAspect="1"/>
          </p:cNvGraphicFramePr>
          <p:nvPr/>
        </p:nvGraphicFramePr>
        <p:xfrm>
          <a:off x="2182813" y="3984625"/>
          <a:ext cx="8237537" cy="2324100"/>
        </p:xfrm>
        <a:graphic>
          <a:graphicData uri="http://schemas.openxmlformats.org/presentationml/2006/ole">
            <mc:AlternateContent xmlns:mc="http://schemas.openxmlformats.org/markup-compatibility/2006">
              <mc:Choice xmlns:v="urn:schemas-microsoft-com:vml" Requires="v">
                <p:oleObj spid="_x0000_s4174" name="Document" r:id="rId4" imgW="8152664" imgH="2297815" progId="">
                  <p:embed/>
                </p:oleObj>
              </mc:Choice>
              <mc:Fallback>
                <p:oleObj name="Document" r:id="rId4" imgW="8152664" imgH="2297815" progId="">
                  <p:embed/>
                  <p:pic>
                    <p:nvPicPr>
                      <p:cNvPr id="0" name="Object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3" y="3984625"/>
                        <a:ext cx="82375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Rectangle 6">
            <a:extLst>
              <a:ext uri="{FF2B5EF4-FFF2-40B4-BE49-F238E27FC236}">
                <a16:creationId xmlns:a16="http://schemas.microsoft.com/office/drawing/2014/main" id="{B63665F6-5C07-4E62-A3FB-2B38CE7D418B}"/>
              </a:ext>
            </a:extLst>
          </p:cNvPr>
          <p:cNvSpPr>
            <a:spLocks noChangeArrowheads="1"/>
          </p:cNvSpPr>
          <p:nvPr/>
        </p:nvSpPr>
        <p:spPr bwMode="auto">
          <a:xfrm>
            <a:off x="2279650" y="35734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a:t>
            </a:r>
            <a:endParaRPr lang="en-GB" altLang="en-US" sz="2000" b="0"/>
          </a:p>
        </p:txBody>
      </p:sp>
      <p:sp>
        <p:nvSpPr>
          <p:cNvPr id="4103" name="Footer Placeholder 1">
            <a:extLst>
              <a:ext uri="{FF2B5EF4-FFF2-40B4-BE49-F238E27FC236}">
                <a16:creationId xmlns:a16="http://schemas.microsoft.com/office/drawing/2014/main" id="{2EB71B19-7C43-467A-9994-38EEB4F31B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cs typeface="Arial" panose="020B0604020202020204" pitchFamily="34" charset="0"/>
              </a:rPr>
              <a:t>Tim Godfrey, EPRI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50F3-8919-47E1-A91D-D3AEE58B2555}"/>
              </a:ext>
            </a:extLst>
          </p:cNvPr>
          <p:cNvSpPr>
            <a:spLocks noGrp="1"/>
          </p:cNvSpPr>
          <p:nvPr>
            <p:ph type="title"/>
          </p:nvPr>
        </p:nvSpPr>
        <p:spPr/>
        <p:txBody>
          <a:bodyPr/>
          <a:lstStyle/>
          <a:p>
            <a:r>
              <a:rPr lang="en-US" dirty="0"/>
              <a:t>PAR Development Process</a:t>
            </a:r>
          </a:p>
        </p:txBody>
      </p:sp>
      <p:sp>
        <p:nvSpPr>
          <p:cNvPr id="3" name="Content Placeholder 2">
            <a:extLst>
              <a:ext uri="{FF2B5EF4-FFF2-40B4-BE49-F238E27FC236}">
                <a16:creationId xmlns:a16="http://schemas.microsoft.com/office/drawing/2014/main" id="{106FA3A4-B02D-4A4B-B430-218560874267}"/>
              </a:ext>
            </a:extLst>
          </p:cNvPr>
          <p:cNvSpPr>
            <a:spLocks noGrp="1"/>
          </p:cNvSpPr>
          <p:nvPr>
            <p:ph idx="1"/>
          </p:nvPr>
        </p:nvSpPr>
        <p:spPr>
          <a:xfrm>
            <a:off x="914400" y="1700808"/>
            <a:ext cx="10363200" cy="4395192"/>
          </a:xfrm>
        </p:spPr>
        <p:txBody>
          <a:bodyPr>
            <a:normAutofit fontScale="92500" lnSpcReduction="10000"/>
          </a:bodyPr>
          <a:lstStyle/>
          <a:p>
            <a:r>
              <a:rPr lang="en-US" dirty="0"/>
              <a:t>As directed by IEEE 802 chair at July Plenary, 802.24 conducted teleconferences to develop a PAR and CSD, submitted for EC consideration at the November Plenary</a:t>
            </a:r>
          </a:p>
          <a:p>
            <a:endParaRPr lang="en-US" dirty="0"/>
          </a:p>
          <a:p>
            <a:r>
              <a:rPr lang="en-US" dirty="0"/>
              <a:t>PAR: </a:t>
            </a:r>
            <a:r>
              <a:rPr lang="en-US" dirty="0">
                <a:hlinkClick r:id="rId3"/>
              </a:rPr>
              <a:t>802.24-19-0029r</a:t>
            </a:r>
            <a:r>
              <a:rPr lang="en-US" dirty="0">
                <a:hlinkClick r:id="rId3"/>
              </a:rPr>
              <a:t>4</a:t>
            </a:r>
            <a:endParaRPr lang="en-US" dirty="0"/>
          </a:p>
          <a:p>
            <a:r>
              <a:rPr lang="en-US" dirty="0"/>
              <a:t>CSD: </a:t>
            </a:r>
            <a:r>
              <a:rPr lang="en-US" dirty="0">
                <a:hlinkClick r:id="rId4"/>
              </a:rPr>
              <a:t>802.24-19-0030r0</a:t>
            </a:r>
            <a:endParaRPr lang="en-US" dirty="0"/>
          </a:p>
          <a:p>
            <a:endParaRPr lang="en-US" dirty="0"/>
          </a:p>
          <a:p>
            <a:r>
              <a:rPr lang="en-US" dirty="0"/>
              <a:t>As a result of the PAR Review Process during the November Plenary, the final versions of the PAR and CSD are as follows</a:t>
            </a:r>
          </a:p>
          <a:p>
            <a:endParaRPr lang="en-US" dirty="0"/>
          </a:p>
          <a:p>
            <a:r>
              <a:rPr lang="en-US" dirty="0"/>
              <a:t>PAR: </a:t>
            </a:r>
            <a:r>
              <a:rPr lang="en-US" dirty="0">
                <a:highlight>
                  <a:srgbClr val="FFFF00"/>
                </a:highlight>
              </a:rPr>
              <a:t>802.24-19-0029r5</a:t>
            </a:r>
          </a:p>
          <a:p>
            <a:r>
              <a:rPr lang="en-US" dirty="0"/>
              <a:t>CSD: </a:t>
            </a:r>
            <a:r>
              <a:rPr lang="en-US" dirty="0">
                <a:highlight>
                  <a:srgbClr val="FFFF00"/>
                </a:highlight>
              </a:rPr>
              <a:t>802.24-19-0030r1</a:t>
            </a:r>
          </a:p>
          <a:p>
            <a:endParaRPr lang="en-US" dirty="0"/>
          </a:p>
        </p:txBody>
      </p:sp>
      <p:sp>
        <p:nvSpPr>
          <p:cNvPr id="4" name="Footer Placeholder 3">
            <a:extLst>
              <a:ext uri="{FF2B5EF4-FFF2-40B4-BE49-F238E27FC236}">
                <a16:creationId xmlns:a16="http://schemas.microsoft.com/office/drawing/2014/main" id="{E529B9C3-CC1A-4D1F-99BE-C32E01784575}"/>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863862E-F15E-4662-A8AF-F6ED9C804C0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10</a:t>
            </a:fld>
            <a:endParaRPr lang="en-GB" altLang="en-US"/>
          </a:p>
        </p:txBody>
      </p:sp>
    </p:spTree>
    <p:extLst>
      <p:ext uri="{BB962C8B-B14F-4D97-AF65-F5344CB8AC3E}">
        <p14:creationId xmlns:p14="http://schemas.microsoft.com/office/powerpoint/2010/main" val="244331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BCA8FD-16D4-4ADC-9D8C-560B5B08F695}"/>
              </a:ext>
            </a:extLst>
          </p:cNvPr>
          <p:cNvSpPr>
            <a:spLocks noGrp="1"/>
          </p:cNvSpPr>
          <p:nvPr>
            <p:ph type="title"/>
          </p:nvPr>
        </p:nvSpPr>
        <p:spPr/>
        <p:txBody>
          <a:bodyPr/>
          <a:lstStyle/>
          <a:p>
            <a:r>
              <a:rPr lang="en-US" dirty="0"/>
              <a:t>PAR Development Plan and Milestones</a:t>
            </a:r>
          </a:p>
        </p:txBody>
      </p:sp>
      <p:sp>
        <p:nvSpPr>
          <p:cNvPr id="3" name="Content Placeholder 2"/>
          <p:cNvSpPr>
            <a:spLocks noGrp="1"/>
          </p:cNvSpPr>
          <p:nvPr>
            <p:ph idx="1"/>
          </p:nvPr>
        </p:nvSpPr>
        <p:spPr>
          <a:xfrm>
            <a:off x="767408" y="1628801"/>
            <a:ext cx="10510192" cy="4846612"/>
          </a:xfrm>
        </p:spPr>
        <p:txBody>
          <a:bodyPr>
            <a:normAutofit lnSpcReduction="10000"/>
          </a:bodyPr>
          <a:lstStyle/>
          <a:p>
            <a:r>
              <a:rPr lang="en-US" dirty="0"/>
              <a:t>Sept 18: Presentation of project overview to 802.15 WNG   </a:t>
            </a:r>
            <a:r>
              <a:rPr lang="en-US" dirty="0">
                <a:hlinkClick r:id="rId3"/>
              </a:rPr>
              <a:t>802.15-19-0412r3</a:t>
            </a:r>
            <a:endParaRPr lang="en-US" dirty="0"/>
          </a:p>
          <a:p>
            <a:r>
              <a:rPr lang="en-US" dirty="0"/>
              <a:t>October 1st EC Teleconference</a:t>
            </a:r>
          </a:p>
          <a:p>
            <a:pPr lvl="1"/>
            <a:r>
              <a:rPr lang="en-US" dirty="0"/>
              <a:t>EC was briefed on plan for PAR submittal and project assignment to 802.15 in November</a:t>
            </a:r>
          </a:p>
          <a:p>
            <a:r>
              <a:rPr lang="en-US" dirty="0"/>
              <a:t>802.24 teleconference October 1 – 1pm PDT</a:t>
            </a:r>
          </a:p>
          <a:p>
            <a:pPr lvl="1"/>
            <a:r>
              <a:rPr lang="en-US" dirty="0"/>
              <a:t>Further discussion on PAR and CSD</a:t>
            </a:r>
          </a:p>
          <a:p>
            <a:r>
              <a:rPr lang="en-US" dirty="0"/>
              <a:t>PAR announced to EC reflector Oct 8</a:t>
            </a:r>
            <a:r>
              <a:rPr lang="en-US" baseline="30000" dirty="0"/>
              <a:t>th</a:t>
            </a:r>
            <a:r>
              <a:rPr lang="en-US" dirty="0"/>
              <a:t> for agenda at November plenary</a:t>
            </a:r>
          </a:p>
          <a:p>
            <a:r>
              <a:rPr lang="en-US" dirty="0"/>
              <a:t>802.24 provides the forum in November for addressing PAR comments</a:t>
            </a:r>
          </a:p>
          <a:p>
            <a:pPr lvl="1"/>
            <a:r>
              <a:rPr lang="en-US" dirty="0"/>
              <a:t>Tuesday Nov 12 PM2 and Wednesday Nov 13 PM2</a:t>
            </a:r>
          </a:p>
          <a:p>
            <a:r>
              <a:rPr lang="en-US" dirty="0"/>
              <a:t>PAR and CSD to be presented for approval Friday Nov 15 at EC meeting</a:t>
            </a:r>
          </a:p>
          <a:p>
            <a:r>
              <a:rPr lang="en-US" dirty="0"/>
              <a:t>The PAR shows the project is assigned to WG 802.15  </a:t>
            </a:r>
          </a:p>
          <a:p>
            <a:pPr lvl="1"/>
            <a:r>
              <a:rPr lang="en-US" dirty="0"/>
              <a:t>802.15 approves the assignment of this project to them</a:t>
            </a:r>
          </a:p>
          <a:p>
            <a:pPr lvl="1"/>
            <a:r>
              <a:rPr lang="en-US" dirty="0"/>
              <a:t>The 802.16 standard will not be renamed or renumbered by this amendment project</a:t>
            </a:r>
          </a:p>
          <a:p>
            <a:pPr lvl="1"/>
            <a:endParaRPr lang="en-US" dirty="0"/>
          </a:p>
        </p:txBody>
      </p:sp>
      <p:sp>
        <p:nvSpPr>
          <p:cNvPr id="5" name="Slide Number Placeholder 4"/>
          <p:cNvSpPr>
            <a:spLocks noGrp="1"/>
          </p:cNvSpPr>
          <p:nvPr>
            <p:ph type="sldNum" sz="quarter" idx="11"/>
          </p:nvPr>
        </p:nvSpPr>
        <p:spPr/>
        <p:txBody>
          <a:bodyPr/>
          <a:lstStyle/>
          <a:p>
            <a:r>
              <a:rPr lang="en-US" altLang="en-US" dirty="0"/>
              <a:t>Slide </a:t>
            </a:r>
            <a:fld id="{D2793805-6678-4F90-9549-7863581D2258}" type="slidenum">
              <a:rPr lang="en-US" altLang="en-US" smtClean="0"/>
              <a:pPr/>
              <a:t>11</a:t>
            </a:fld>
            <a:endParaRPr lang="en-US" altLang="en-US" dirty="0"/>
          </a:p>
        </p:txBody>
      </p:sp>
      <p:sp>
        <p:nvSpPr>
          <p:cNvPr id="4" name="Footer Placeholder 3"/>
          <p:cNvSpPr>
            <a:spLocks noGrp="1"/>
          </p:cNvSpPr>
          <p:nvPr>
            <p:ph type="ftr" sz="quarter" idx="4294967295"/>
          </p:nvPr>
        </p:nvSpPr>
        <p:spPr>
          <a:xfrm>
            <a:off x="10513168" y="6475413"/>
            <a:ext cx="1055440" cy="184150"/>
          </a:xfrm>
        </p:spPr>
        <p:txBody>
          <a:bodyPr/>
          <a:lstStyle/>
          <a:p>
            <a:r>
              <a:rPr lang="en-US" altLang="en-US" dirty="0"/>
              <a:t>Tim Godfrey, EPRI</a:t>
            </a:r>
          </a:p>
        </p:txBody>
      </p:sp>
    </p:spTree>
    <p:extLst>
      <p:ext uri="{BB962C8B-B14F-4D97-AF65-F5344CB8AC3E}">
        <p14:creationId xmlns:p14="http://schemas.microsoft.com/office/powerpoint/2010/main" val="242396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F616-5D7B-4820-8556-F9393C2F9A04}"/>
              </a:ext>
            </a:extLst>
          </p:cNvPr>
          <p:cNvSpPr>
            <a:spLocks noGrp="1"/>
          </p:cNvSpPr>
          <p:nvPr>
            <p:ph type="title"/>
          </p:nvPr>
        </p:nvSpPr>
        <p:spPr/>
        <p:txBody>
          <a:bodyPr/>
          <a:lstStyle/>
          <a:p>
            <a:r>
              <a:rPr lang="en-US" dirty="0"/>
              <a:t>PAR Comment Responses at November Plenary</a:t>
            </a:r>
          </a:p>
        </p:txBody>
      </p:sp>
      <p:sp>
        <p:nvSpPr>
          <p:cNvPr id="3" name="Content Placeholder 2">
            <a:extLst>
              <a:ext uri="{FF2B5EF4-FFF2-40B4-BE49-F238E27FC236}">
                <a16:creationId xmlns:a16="http://schemas.microsoft.com/office/drawing/2014/main" id="{A9CB03F6-D007-412C-9D07-DEBAD3D2AC0B}"/>
              </a:ext>
            </a:extLst>
          </p:cNvPr>
          <p:cNvSpPr>
            <a:spLocks noGrp="1"/>
          </p:cNvSpPr>
          <p:nvPr>
            <p:ph idx="1"/>
          </p:nvPr>
        </p:nvSpPr>
        <p:spPr/>
        <p:txBody>
          <a:bodyPr/>
          <a:lstStyle/>
          <a:p>
            <a:r>
              <a:rPr lang="en-US" dirty="0"/>
              <a:t>Comments on the PAR from individuals and working groups have been compiled with responses from 802.24 in document 802.24-19-0035r0</a:t>
            </a:r>
          </a:p>
          <a:p>
            <a:endParaRPr lang="en-US" dirty="0"/>
          </a:p>
          <a:p>
            <a:endParaRPr lang="en-US" dirty="0"/>
          </a:p>
        </p:txBody>
      </p:sp>
      <p:sp>
        <p:nvSpPr>
          <p:cNvPr id="4" name="Footer Placeholder 3">
            <a:extLst>
              <a:ext uri="{FF2B5EF4-FFF2-40B4-BE49-F238E27FC236}">
                <a16:creationId xmlns:a16="http://schemas.microsoft.com/office/drawing/2014/main" id="{4309971B-BCD5-4AA8-A9F0-1AF54BD5881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AB281C0-F995-49C4-B0FF-75E7205F0CC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12</a:t>
            </a:fld>
            <a:endParaRPr lang="en-GB" altLang="en-US"/>
          </a:p>
        </p:txBody>
      </p:sp>
    </p:spTree>
    <p:extLst>
      <p:ext uri="{BB962C8B-B14F-4D97-AF65-F5344CB8AC3E}">
        <p14:creationId xmlns:p14="http://schemas.microsoft.com/office/powerpoint/2010/main" val="374628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approve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approve the PAR and CSD comment responses in document 802.24-19-0035r0, and the resulting changes to the P802.16t PAR and CSD (as  updated in 802.24-19-0029r5 and 802.24-19-0030r1 respectively) and submit to the EC for approval</a:t>
            </a:r>
          </a:p>
          <a:p>
            <a:endParaRPr lang="en-US" dirty="0"/>
          </a:p>
          <a:p>
            <a:pPr lvl="1"/>
            <a:r>
              <a:rPr lang="en-US" dirty="0"/>
              <a:t>Moved: Godfrey</a:t>
            </a:r>
          </a:p>
          <a:p>
            <a:pPr lvl="1"/>
            <a:r>
              <a:rPr lang="en-US" dirty="0"/>
              <a:t>Second: </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13</a:t>
            </a:fld>
            <a:endParaRPr lang="en-GB" altLang="en-US"/>
          </a:p>
        </p:txBody>
      </p:sp>
    </p:spTree>
    <p:extLst>
      <p:ext uri="{BB962C8B-B14F-4D97-AF65-F5344CB8AC3E}">
        <p14:creationId xmlns:p14="http://schemas.microsoft.com/office/powerpoint/2010/main" val="193730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00E8-5F45-479C-99CF-8F50F82894E9}"/>
              </a:ext>
            </a:extLst>
          </p:cNvPr>
          <p:cNvSpPr>
            <a:spLocks noGrp="1"/>
          </p:cNvSpPr>
          <p:nvPr>
            <p:ph type="title"/>
          </p:nvPr>
        </p:nvSpPr>
        <p:spPr/>
        <p:txBody>
          <a:bodyPr/>
          <a:lstStyle/>
          <a:p>
            <a:r>
              <a:rPr lang="en-US" dirty="0"/>
              <a:t>802.24 TAG approval of P802.16t PAR and CSD</a:t>
            </a:r>
          </a:p>
        </p:txBody>
      </p:sp>
      <p:sp>
        <p:nvSpPr>
          <p:cNvPr id="3" name="Content Placeholder 2">
            <a:extLst>
              <a:ext uri="{FF2B5EF4-FFF2-40B4-BE49-F238E27FC236}">
                <a16:creationId xmlns:a16="http://schemas.microsoft.com/office/drawing/2014/main" id="{68C99445-C905-46A9-9B97-0708C25C10EC}"/>
              </a:ext>
            </a:extLst>
          </p:cNvPr>
          <p:cNvSpPr>
            <a:spLocks noGrp="1"/>
          </p:cNvSpPr>
          <p:nvPr>
            <p:ph idx="1"/>
          </p:nvPr>
        </p:nvSpPr>
        <p:spPr/>
        <p:txBody>
          <a:bodyPr>
            <a:normAutofit fontScale="62500" lnSpcReduction="20000"/>
          </a:bodyPr>
          <a:lstStyle/>
          <a:p>
            <a:r>
              <a:rPr lang="en-US" sz="3200" dirty="0"/>
              <a:t>Approve forwarding P802.16t PAR documentation in </a:t>
            </a:r>
            <a:r>
              <a:rPr lang="en-US" sz="3200" dirty="0">
                <a:highlight>
                  <a:srgbClr val="FFFF00"/>
                </a:highlight>
              </a:rPr>
              <a:t>https://mentor.ieee.org/802.24/dcn/19/24-19-0029-05-0000-licensed-narrowband-amendment-par.pdf </a:t>
            </a:r>
            <a:r>
              <a:rPr lang="en-US" sz="3200" dirty="0"/>
              <a:t>to </a:t>
            </a:r>
            <a:r>
              <a:rPr lang="en-US" sz="3200" dirty="0" err="1"/>
              <a:t>NesCom</a:t>
            </a:r>
            <a:endParaRPr lang="en-US" sz="3200" dirty="0"/>
          </a:p>
          <a:p>
            <a:endParaRPr lang="en-US" sz="3200" dirty="0"/>
          </a:p>
          <a:p>
            <a:r>
              <a:rPr lang="en-US" sz="3200" dirty="0"/>
              <a:t>Moved: T Godfrey</a:t>
            </a:r>
          </a:p>
          <a:p>
            <a:r>
              <a:rPr lang="en-US" sz="3200" dirty="0"/>
              <a:t>Second:</a:t>
            </a:r>
          </a:p>
          <a:p>
            <a:r>
              <a:rPr lang="en-US" sz="3200" dirty="0"/>
              <a:t>Vote:  Y/N/A</a:t>
            </a:r>
          </a:p>
          <a:p>
            <a:endParaRPr lang="en-US" sz="3200" dirty="0"/>
          </a:p>
          <a:p>
            <a:r>
              <a:rPr lang="en-US" sz="3200" dirty="0"/>
              <a:t>Approve CSD documentation in </a:t>
            </a:r>
            <a:r>
              <a:rPr lang="en-US" sz="3200" dirty="0">
                <a:highlight>
                  <a:srgbClr val="FFFF00"/>
                </a:highlight>
              </a:rPr>
              <a:t>https://mentor.ieee.org/802.24/dcn/19/24-19-0030-01-0000-licensed-narrowband-amendment-csd.docx</a:t>
            </a:r>
          </a:p>
          <a:p>
            <a:endParaRPr lang="en-US" dirty="0"/>
          </a:p>
          <a:p>
            <a:pPr lvl="0"/>
            <a:r>
              <a:rPr lang="en-US" sz="3200" dirty="0">
                <a:solidFill>
                  <a:srgbClr val="000000"/>
                </a:solidFill>
              </a:rPr>
              <a:t>Moved: T Godfrey</a:t>
            </a:r>
          </a:p>
          <a:p>
            <a:pPr lvl="0"/>
            <a:r>
              <a:rPr lang="en-US" sz="3200" dirty="0">
                <a:solidFill>
                  <a:srgbClr val="000000"/>
                </a:solidFill>
              </a:rPr>
              <a:t>Second:</a:t>
            </a:r>
          </a:p>
          <a:p>
            <a:pPr lvl="0"/>
            <a:r>
              <a:rPr lang="en-US" sz="3200" dirty="0">
                <a:solidFill>
                  <a:srgbClr val="000000"/>
                </a:solidFill>
              </a:rPr>
              <a:t>Vote:  Y/N/A</a:t>
            </a:r>
          </a:p>
        </p:txBody>
      </p:sp>
      <p:sp>
        <p:nvSpPr>
          <p:cNvPr id="4" name="Footer Placeholder 3">
            <a:extLst>
              <a:ext uri="{FF2B5EF4-FFF2-40B4-BE49-F238E27FC236}">
                <a16:creationId xmlns:a16="http://schemas.microsoft.com/office/drawing/2014/main" id="{789427BA-8D2A-409C-9936-2350E2054A7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98D723A-1599-441B-908E-FC5CC9FBD6B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14</a:t>
            </a:fld>
            <a:endParaRPr lang="en-GB" altLang="en-US"/>
          </a:p>
        </p:txBody>
      </p:sp>
    </p:spTree>
    <p:extLst>
      <p:ext uri="{BB962C8B-B14F-4D97-AF65-F5344CB8AC3E}">
        <p14:creationId xmlns:p14="http://schemas.microsoft.com/office/powerpoint/2010/main" val="247910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080C-3F48-450E-B9DD-501D1D9CB616}"/>
              </a:ext>
            </a:extLst>
          </p:cNvPr>
          <p:cNvSpPr>
            <a:spLocks noGrp="1"/>
          </p:cNvSpPr>
          <p:nvPr>
            <p:ph type="title"/>
          </p:nvPr>
        </p:nvSpPr>
        <p:spPr/>
        <p:txBody>
          <a:bodyPr/>
          <a:lstStyle/>
          <a:p>
            <a:r>
              <a:rPr lang="en-US" dirty="0"/>
              <a:t>802.15 WG Motion</a:t>
            </a:r>
          </a:p>
        </p:txBody>
      </p:sp>
      <p:sp>
        <p:nvSpPr>
          <p:cNvPr id="3" name="Content Placeholder 2">
            <a:extLst>
              <a:ext uri="{FF2B5EF4-FFF2-40B4-BE49-F238E27FC236}">
                <a16:creationId xmlns:a16="http://schemas.microsoft.com/office/drawing/2014/main" id="{24015061-F493-493F-862B-D7C45527BCDA}"/>
              </a:ext>
            </a:extLst>
          </p:cNvPr>
          <p:cNvSpPr>
            <a:spLocks noGrp="1"/>
          </p:cNvSpPr>
          <p:nvPr>
            <p:ph idx="1"/>
          </p:nvPr>
        </p:nvSpPr>
        <p:spPr/>
        <p:txBody>
          <a:bodyPr/>
          <a:lstStyle/>
          <a:p>
            <a:r>
              <a:rPr lang="en-US" dirty="0"/>
              <a:t>Pending approval of the P802.16t PAR in document 802.24-19/0029r5 (or later version), 802.15 agrees to take on the project.</a:t>
            </a:r>
          </a:p>
          <a:p>
            <a:endParaRPr lang="en-US" dirty="0"/>
          </a:p>
          <a:p>
            <a:r>
              <a:rPr lang="en-US" dirty="0"/>
              <a:t>Moved: Godfrey</a:t>
            </a:r>
          </a:p>
          <a:p>
            <a:r>
              <a:rPr lang="en-US" dirty="0"/>
              <a:t>Second: </a:t>
            </a:r>
          </a:p>
          <a:p>
            <a:endParaRPr lang="en-US" dirty="0"/>
          </a:p>
          <a:p>
            <a:r>
              <a:rPr lang="en-US" dirty="0"/>
              <a:t> </a:t>
            </a:r>
          </a:p>
        </p:txBody>
      </p:sp>
      <p:sp>
        <p:nvSpPr>
          <p:cNvPr id="4" name="Footer Placeholder 3">
            <a:extLst>
              <a:ext uri="{FF2B5EF4-FFF2-40B4-BE49-F238E27FC236}">
                <a16:creationId xmlns:a16="http://schemas.microsoft.com/office/drawing/2014/main" id="{CFB47C95-C54F-4B42-ADA4-722B8ED93630}"/>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985EAF6-F976-44B5-8687-34D4C774F8E7}"/>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15</a:t>
            </a:fld>
            <a:endParaRPr lang="en-GB" altLang="en-US"/>
          </a:p>
        </p:txBody>
      </p:sp>
    </p:spTree>
    <p:extLst>
      <p:ext uri="{BB962C8B-B14F-4D97-AF65-F5344CB8AC3E}">
        <p14:creationId xmlns:p14="http://schemas.microsoft.com/office/powerpoint/2010/main" val="138694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00E8-5F45-479C-99CF-8F50F82894E9}"/>
              </a:ext>
            </a:extLst>
          </p:cNvPr>
          <p:cNvSpPr>
            <a:spLocks noGrp="1"/>
          </p:cNvSpPr>
          <p:nvPr>
            <p:ph type="title"/>
          </p:nvPr>
        </p:nvSpPr>
        <p:spPr/>
        <p:txBody>
          <a:bodyPr/>
          <a:lstStyle/>
          <a:p>
            <a:r>
              <a:rPr lang="en-US" dirty="0"/>
              <a:t>P802.16t PAR and CSD - EC Motion</a:t>
            </a:r>
          </a:p>
        </p:txBody>
      </p:sp>
      <p:sp>
        <p:nvSpPr>
          <p:cNvPr id="3" name="Content Placeholder 2">
            <a:extLst>
              <a:ext uri="{FF2B5EF4-FFF2-40B4-BE49-F238E27FC236}">
                <a16:creationId xmlns:a16="http://schemas.microsoft.com/office/drawing/2014/main" id="{68C99445-C905-46A9-9B97-0708C25C10EC}"/>
              </a:ext>
            </a:extLst>
          </p:cNvPr>
          <p:cNvSpPr>
            <a:spLocks noGrp="1"/>
          </p:cNvSpPr>
          <p:nvPr>
            <p:ph idx="1"/>
          </p:nvPr>
        </p:nvSpPr>
        <p:spPr>
          <a:xfrm>
            <a:off x="914400" y="1981200"/>
            <a:ext cx="10363200" cy="4400128"/>
          </a:xfrm>
        </p:spPr>
        <p:txBody>
          <a:bodyPr>
            <a:normAutofit fontScale="85000" lnSpcReduction="20000"/>
          </a:bodyPr>
          <a:lstStyle/>
          <a:p>
            <a:r>
              <a:rPr lang="en-US" sz="3200" dirty="0"/>
              <a:t>Approve forwarding P802.16t PAR documentation in </a:t>
            </a:r>
            <a:r>
              <a:rPr lang="en-US" sz="3200" dirty="0">
                <a:highlight>
                  <a:srgbClr val="FFFF00"/>
                </a:highlight>
              </a:rPr>
              <a:t>https://mentor.ieee.org/802.24/dcn/19/24-19-0029-05-0000-licensed-narrowband-amendment-par.pdf </a:t>
            </a:r>
            <a:r>
              <a:rPr lang="en-US" sz="3200" dirty="0"/>
              <a:t>to </a:t>
            </a:r>
            <a:r>
              <a:rPr lang="en-US" sz="3200" dirty="0" err="1"/>
              <a:t>NesCom</a:t>
            </a:r>
            <a:endParaRPr lang="en-US" sz="3200" dirty="0"/>
          </a:p>
          <a:p>
            <a:r>
              <a:rPr lang="en-US" sz="3200" dirty="0"/>
              <a:t>Approve CSD documentation in </a:t>
            </a:r>
            <a:r>
              <a:rPr lang="en-US" sz="3200" dirty="0">
                <a:highlight>
                  <a:srgbClr val="FFFF00"/>
                </a:highlight>
              </a:rPr>
              <a:t>https://mentor.ieee.org/802.24/dcn/19/24-19-0030-01-0000-licensed-narrowband-amendment-csd.docx</a:t>
            </a:r>
          </a:p>
          <a:p>
            <a:endParaRPr lang="en-US" dirty="0"/>
          </a:p>
          <a:p>
            <a:r>
              <a:rPr lang="en-US" sz="2900" b="0" dirty="0"/>
              <a:t>See </a:t>
            </a:r>
            <a:r>
              <a:rPr lang="en-US" sz="2900" dirty="0"/>
              <a:t>802.24-19-0033r2 </a:t>
            </a:r>
            <a:r>
              <a:rPr lang="en-US" sz="2900" b="0" dirty="0"/>
              <a:t>for supporting documentation</a:t>
            </a:r>
          </a:p>
          <a:p>
            <a:r>
              <a:rPr lang="en-US" sz="2900" b="0" dirty="0"/>
              <a:t>Vote in the TAG, PAR (y/n/a): &lt;y&gt;,&lt;n&gt;,&lt;a&gt;; CSD (y/n/a): &lt;y&gt;,&lt;n&gt;,&lt;a&gt;</a:t>
            </a:r>
          </a:p>
          <a:p>
            <a:pPr lvl="1"/>
            <a:endParaRPr lang="en-US" dirty="0"/>
          </a:p>
          <a:p>
            <a:endParaRPr lang="en-US" dirty="0"/>
          </a:p>
          <a:p>
            <a:r>
              <a:rPr lang="en-US" dirty="0"/>
              <a:t>Moved: T Godfrey</a:t>
            </a:r>
          </a:p>
          <a:p>
            <a:r>
              <a:rPr lang="en-US" dirty="0"/>
              <a:t>Second: R Alfvin</a:t>
            </a:r>
          </a:p>
        </p:txBody>
      </p:sp>
      <p:sp>
        <p:nvSpPr>
          <p:cNvPr id="4" name="Footer Placeholder 3">
            <a:extLst>
              <a:ext uri="{FF2B5EF4-FFF2-40B4-BE49-F238E27FC236}">
                <a16:creationId xmlns:a16="http://schemas.microsoft.com/office/drawing/2014/main" id="{789427BA-8D2A-409C-9936-2350E2054A7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98D723A-1599-441B-908E-FC5CC9FBD6B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16</a:t>
            </a:fld>
            <a:endParaRPr lang="en-GB" altLang="en-US"/>
          </a:p>
        </p:txBody>
      </p:sp>
    </p:spTree>
    <p:extLst>
      <p:ext uri="{BB962C8B-B14F-4D97-AF65-F5344CB8AC3E}">
        <p14:creationId xmlns:p14="http://schemas.microsoft.com/office/powerpoint/2010/main" val="55182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0B77949-71C6-48AD-B475-0920BBE6EDDD" descr="90B77949-71C6-48AD-B475-0920BBE6EDDD">
            <a:extLst>
              <a:ext uri="{FF2B5EF4-FFF2-40B4-BE49-F238E27FC236}">
                <a16:creationId xmlns:a16="http://schemas.microsoft.com/office/drawing/2014/main" id="{9412C9CC-44C4-42B0-ADFF-70F7C593B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77"/>
          <a:stretch/>
        </p:blipFill>
        <p:spPr bwMode="auto">
          <a:xfrm rot="5400000">
            <a:off x="5353258" y="31283"/>
            <a:ext cx="5256584" cy="679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2727F30-F365-4CC9-B988-C92D0A1A8902}"/>
              </a:ext>
            </a:extLst>
          </p:cNvPr>
          <p:cNvSpPr>
            <a:spLocks noGrp="1"/>
          </p:cNvSpPr>
          <p:nvPr>
            <p:ph idx="1"/>
          </p:nvPr>
        </p:nvSpPr>
        <p:spPr>
          <a:xfrm>
            <a:off x="914400" y="1268760"/>
            <a:ext cx="3165376" cy="4827240"/>
          </a:xfrm>
        </p:spPr>
        <p:txBody>
          <a:bodyPr/>
          <a:lstStyle/>
          <a:p>
            <a:r>
              <a:rPr lang="en-US" dirty="0"/>
              <a:t>Seen by Kathy Nelson in Fargo, North Dakota</a:t>
            </a:r>
          </a:p>
          <a:p>
            <a:endParaRPr lang="en-US" dirty="0"/>
          </a:p>
          <a:p>
            <a:r>
              <a:rPr lang="en-US" dirty="0"/>
              <a:t>Who’s car is it?</a:t>
            </a:r>
          </a:p>
          <a:p>
            <a:endParaRPr lang="en-US" dirty="0"/>
          </a:p>
          <a:p>
            <a:endParaRPr lang="en-US" dirty="0"/>
          </a:p>
        </p:txBody>
      </p:sp>
    </p:spTree>
    <p:extLst>
      <p:ext uri="{BB962C8B-B14F-4D97-AF65-F5344CB8AC3E}">
        <p14:creationId xmlns:p14="http://schemas.microsoft.com/office/powerpoint/2010/main" val="372358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Amendment Project</a:t>
            </a:r>
          </a:p>
        </p:txBody>
      </p:sp>
      <p:sp>
        <p:nvSpPr>
          <p:cNvPr id="3" name="Content Placeholder 2"/>
          <p:cNvSpPr>
            <a:spLocks noGrp="1"/>
          </p:cNvSpPr>
          <p:nvPr>
            <p:ph idx="1"/>
          </p:nvPr>
        </p:nvSpPr>
        <p:spPr>
          <a:xfrm>
            <a:off x="914400" y="1700808"/>
            <a:ext cx="10363200" cy="4395192"/>
          </a:xfrm>
        </p:spPr>
        <p:txBody>
          <a:bodyPr/>
          <a:lstStyle/>
          <a:p>
            <a:r>
              <a:rPr lang="en-US" dirty="0"/>
              <a:t>A group of industry stakeholders have come together to support amending IEEE 802.16-2017 to:</a:t>
            </a:r>
          </a:p>
          <a:p>
            <a:pPr lvl="1"/>
            <a:r>
              <a:rPr lang="en-US" dirty="0"/>
              <a:t>Provide support for narrower channels of operation</a:t>
            </a:r>
          </a:p>
          <a:p>
            <a:pPr lvl="1"/>
            <a:r>
              <a:rPr lang="en-US" dirty="0"/>
              <a:t>Aggregate discontinuous narrowband spectrum. </a:t>
            </a:r>
          </a:p>
          <a:p>
            <a:endParaRPr lang="en-US" dirty="0"/>
          </a:p>
          <a:p>
            <a:r>
              <a:rPr lang="en-US" dirty="0"/>
              <a:t>This is needed to address operations in the smaller spectrum allocations that electric utilities and other critical infrastructure industries have access to</a:t>
            </a:r>
          </a:p>
          <a:p>
            <a:pPr lvl="1"/>
            <a:r>
              <a:rPr lang="en-US" dirty="0"/>
              <a:t>The 802.16s amendment defined operation between 1.25 MHz and 100 kHz. </a:t>
            </a:r>
          </a:p>
          <a:p>
            <a:pPr lvl="1"/>
            <a:r>
              <a:rPr lang="en-US" dirty="0"/>
              <a:t>This amendment will define operation to as narrow as 5 kHz channels</a:t>
            </a:r>
          </a:p>
          <a:p>
            <a:pPr lvl="1"/>
            <a:r>
              <a:rPr lang="en-US" dirty="0"/>
              <a:t>The amendment will also define mechanisms to aggregate these smaller channels</a:t>
            </a:r>
          </a:p>
          <a:p>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a:t>
            </a:fld>
            <a:endParaRPr lang="en-GB" altLang="en-US"/>
          </a:p>
        </p:txBody>
      </p:sp>
    </p:spTree>
    <p:extLst>
      <p:ext uri="{BB962C8B-B14F-4D97-AF65-F5344CB8AC3E}">
        <p14:creationId xmlns:p14="http://schemas.microsoft.com/office/powerpoint/2010/main" val="88499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Identified Task Group Participants</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fontScale="92500" lnSpcReduction="10000"/>
          </a:bodyPr>
          <a:lstStyle/>
          <a:p>
            <a:r>
              <a:rPr lang="en-US" dirty="0"/>
              <a:t>Tim Godfrey (EPRI)</a:t>
            </a:r>
          </a:p>
          <a:p>
            <a:r>
              <a:rPr lang="en-US" dirty="0"/>
              <a:t>Doug Gray (TCS)</a:t>
            </a:r>
          </a:p>
          <a:p>
            <a:r>
              <a:rPr lang="en-US" dirty="0"/>
              <a:t>Craig Tedrow (GE MDS)</a:t>
            </a:r>
          </a:p>
          <a:p>
            <a:r>
              <a:rPr lang="en-US" dirty="0"/>
              <a:t>Kathy Nelson (</a:t>
            </a:r>
            <a:r>
              <a:rPr lang="en-US" dirty="0" err="1"/>
              <a:t>Ondas</a:t>
            </a:r>
            <a:r>
              <a:rPr lang="en-US" dirty="0"/>
              <a:t>)</a:t>
            </a:r>
          </a:p>
          <a:p>
            <a:r>
              <a:rPr lang="en-US" dirty="0"/>
              <a:t>Menashe Shahar (</a:t>
            </a:r>
            <a:r>
              <a:rPr lang="en-US" dirty="0" err="1"/>
              <a:t>Ondas</a:t>
            </a:r>
            <a:r>
              <a:rPr lang="en-US" dirty="0"/>
              <a:t>)</a:t>
            </a:r>
          </a:p>
          <a:p>
            <a:r>
              <a:rPr lang="en-US" dirty="0"/>
              <a:t>Guy Simpson (</a:t>
            </a:r>
            <a:r>
              <a:rPr lang="en-US" dirty="0" err="1"/>
              <a:t>Ondas</a:t>
            </a:r>
            <a:r>
              <a:rPr lang="en-US" dirty="0"/>
              <a:t>)</a:t>
            </a:r>
          </a:p>
          <a:p>
            <a:r>
              <a:rPr lang="en-US" dirty="0"/>
              <a:t>Scott </a:t>
            </a:r>
            <a:r>
              <a:rPr lang="en-US" dirty="0" err="1"/>
              <a:t>Schoepel</a:t>
            </a:r>
            <a:r>
              <a:rPr lang="en-US" dirty="0"/>
              <a:t> (Motorola)</a:t>
            </a:r>
          </a:p>
          <a:p>
            <a:r>
              <a:rPr lang="en-US" dirty="0"/>
              <a:t>Anders </a:t>
            </a:r>
            <a:r>
              <a:rPr lang="en-US" dirty="0" err="1"/>
              <a:t>Rendahl</a:t>
            </a:r>
            <a:r>
              <a:rPr lang="en-US" dirty="0"/>
              <a:t>  (Siemens)</a:t>
            </a:r>
          </a:p>
          <a:p>
            <a:r>
              <a:rPr lang="en-US" dirty="0"/>
              <a:t>Bob Saffari (</a:t>
            </a:r>
            <a:r>
              <a:rPr lang="en-US" dirty="0" err="1"/>
              <a:t>Telewave</a:t>
            </a:r>
            <a:r>
              <a:rPr lang="en-US" dirty="0"/>
              <a:t>)</a:t>
            </a:r>
          </a:p>
          <a:p>
            <a:r>
              <a:rPr lang="en-US" dirty="0"/>
              <a:t>Leonhard Korowajczuk (</a:t>
            </a:r>
            <a:r>
              <a:rPr lang="en-US" dirty="0" err="1"/>
              <a:t>CelPlan</a:t>
            </a:r>
            <a:r>
              <a:rPr lang="en-US" dirty="0"/>
              <a:t>)</a:t>
            </a:r>
          </a:p>
          <a:p>
            <a:r>
              <a:rPr lang="en-US" dirty="0"/>
              <a:t>Eugene Crozier (</a:t>
            </a:r>
            <a:r>
              <a:rPr lang="en-US" dirty="0" err="1"/>
              <a:t>PowerTech</a:t>
            </a:r>
            <a:r>
              <a:rPr lang="en-US" dirty="0"/>
              <a:t> Labs)</a:t>
            </a:r>
          </a:p>
          <a:p>
            <a:r>
              <a:rPr lang="en-US" dirty="0"/>
              <a:t>Bob Finch (Select Spectrum)</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4"/>
            <a:ext cx="5252392" cy="4483695"/>
          </a:xfrm>
        </p:spPr>
        <p:txBody>
          <a:bodyPr>
            <a:normAutofit fontScale="92500" lnSpcReduction="10000"/>
          </a:bodyPr>
          <a:lstStyle/>
          <a:p>
            <a:r>
              <a:rPr lang="en-US" dirty="0"/>
              <a:t>Klaus Bender (UTC)</a:t>
            </a:r>
          </a:p>
          <a:p>
            <a:r>
              <a:rPr lang="en-US" dirty="0"/>
              <a:t>Jerry Roberts (ENTELEC (Oil &amp; Gas))</a:t>
            </a:r>
          </a:p>
          <a:p>
            <a:r>
              <a:rPr lang="en-US" dirty="0"/>
              <a:t>Tom Peters (WCC of AAR - Rail)</a:t>
            </a:r>
          </a:p>
          <a:p>
            <a:r>
              <a:rPr lang="en-US" dirty="0"/>
              <a:t>Robin Cohen (EWA two way users)</a:t>
            </a:r>
          </a:p>
          <a:p>
            <a:r>
              <a:rPr lang="en-US" dirty="0"/>
              <a:t>Mark Crosby (EWA)</a:t>
            </a:r>
          </a:p>
          <a:p>
            <a:r>
              <a:rPr lang="en-US" dirty="0"/>
              <a:t>Zach Smith (BNSF)</a:t>
            </a:r>
          </a:p>
          <a:p>
            <a:r>
              <a:rPr lang="en-US" dirty="0"/>
              <a:t>Rick Smith (Chevron)</a:t>
            </a:r>
          </a:p>
          <a:p>
            <a:r>
              <a:rPr lang="en-US" dirty="0"/>
              <a:t>Daoud </a:t>
            </a:r>
            <a:r>
              <a:rPr lang="en-US" dirty="0" err="1"/>
              <a:t>Serang</a:t>
            </a:r>
            <a:r>
              <a:rPr lang="en-US" dirty="0"/>
              <a:t> (CML Micro)</a:t>
            </a:r>
          </a:p>
          <a:p>
            <a:r>
              <a:rPr lang="en-US" dirty="0"/>
              <a:t>Lon Renner (Nebraska Public Power District)</a:t>
            </a:r>
          </a:p>
          <a:p>
            <a:r>
              <a:rPr lang="en-US" dirty="0"/>
              <a:t>Rich Hawkins (WiMAX Forum)</a:t>
            </a:r>
          </a:p>
        </p:txBody>
      </p:sp>
    </p:spTree>
    <p:extLst>
      <p:ext uri="{BB962C8B-B14F-4D97-AF65-F5344CB8AC3E}">
        <p14:creationId xmlns:p14="http://schemas.microsoft.com/office/powerpoint/2010/main" val="30145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BNSF</a:t>
            </a:r>
          </a:p>
          <a:p>
            <a:r>
              <a:rPr lang="en-US" dirty="0"/>
              <a:t>Great River Energy</a:t>
            </a:r>
          </a:p>
          <a:p>
            <a:r>
              <a:rPr lang="en-US" dirty="0"/>
              <a:t>Arizona Public Service</a:t>
            </a:r>
          </a:p>
          <a:p>
            <a:r>
              <a:rPr lang="en-US" dirty="0"/>
              <a:t>Tri-State G&amp;T</a:t>
            </a:r>
          </a:p>
          <a:p>
            <a:r>
              <a:rPr lang="en-US" dirty="0"/>
              <a:t>Central Lincoln PUD</a:t>
            </a:r>
          </a:p>
          <a:p>
            <a:r>
              <a:rPr lang="en-US" dirty="0" err="1"/>
              <a:t>Cleco</a:t>
            </a:r>
            <a:endParaRPr lang="en-US" dirty="0"/>
          </a:p>
          <a:p>
            <a:r>
              <a:rPr lang="en-US" dirty="0"/>
              <a:t>Bay Electronics</a:t>
            </a:r>
          </a:p>
          <a:p>
            <a:r>
              <a:rPr lang="en-US" dirty="0"/>
              <a:t>NV Energy</a:t>
            </a:r>
          </a:p>
          <a:p>
            <a:r>
              <a:rPr lang="en-US" dirty="0"/>
              <a:t>Enterprise Products</a:t>
            </a:r>
          </a:p>
          <a:p>
            <a:r>
              <a:rPr lang="en-US" dirty="0"/>
              <a:t>Idaho Power</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UTC (Utilities)</a:t>
            </a:r>
          </a:p>
          <a:p>
            <a:r>
              <a:rPr lang="en-US" dirty="0"/>
              <a:t>ENTELEC (Oil &amp; Gas)</a:t>
            </a:r>
          </a:p>
          <a:p>
            <a:r>
              <a:rPr lang="en-US" dirty="0"/>
              <a:t>WCC of AAR (Rail)</a:t>
            </a:r>
          </a:p>
          <a:p>
            <a:r>
              <a:rPr lang="en-US" dirty="0"/>
              <a:t>EWA (two way users)</a:t>
            </a:r>
          </a:p>
          <a:p>
            <a:r>
              <a:rPr lang="en-US" dirty="0"/>
              <a:t>Chevron</a:t>
            </a:r>
          </a:p>
          <a:p>
            <a:r>
              <a:rPr lang="en-US" dirty="0"/>
              <a:t>Nebraska Public Power District</a:t>
            </a:r>
          </a:p>
          <a:p>
            <a:r>
              <a:rPr lang="en-US" dirty="0"/>
              <a:t>Connexus Energy</a:t>
            </a:r>
          </a:p>
          <a:p>
            <a:r>
              <a:rPr lang="en-US" dirty="0"/>
              <a:t>Herzog Technologies</a:t>
            </a:r>
          </a:p>
          <a:p>
            <a:r>
              <a:rPr lang="en-US" dirty="0"/>
              <a:t>Collins Aerospace</a:t>
            </a:r>
          </a:p>
          <a:p>
            <a:r>
              <a:rPr lang="en-US" dirty="0" err="1"/>
              <a:t>Centerpoint</a:t>
            </a:r>
            <a:r>
              <a:rPr lang="en-US" dirty="0"/>
              <a:t> Energy</a:t>
            </a:r>
          </a:p>
        </p:txBody>
      </p:sp>
    </p:spTree>
    <p:extLst>
      <p:ext uri="{BB962C8B-B14F-4D97-AF65-F5344CB8AC3E}">
        <p14:creationId xmlns:p14="http://schemas.microsoft.com/office/powerpoint/2010/main" val="47225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Apache</a:t>
            </a:r>
          </a:p>
          <a:p>
            <a:r>
              <a:rPr lang="en-US" dirty="0"/>
              <a:t>Jagged Peak Energy</a:t>
            </a:r>
          </a:p>
          <a:p>
            <a:r>
              <a:rPr lang="en-US" dirty="0"/>
              <a:t>East River Electric</a:t>
            </a:r>
          </a:p>
          <a:p>
            <a:r>
              <a:rPr lang="en-US" dirty="0"/>
              <a:t>BC Hydro</a:t>
            </a:r>
          </a:p>
          <a:p>
            <a:r>
              <a:rPr lang="en-US" dirty="0"/>
              <a:t>Nashville Electric Service</a:t>
            </a:r>
          </a:p>
          <a:p>
            <a:r>
              <a:rPr lang="en-US" dirty="0"/>
              <a:t>Lee County Electric Cooperative</a:t>
            </a:r>
          </a:p>
          <a:p>
            <a:r>
              <a:rPr lang="en-US" dirty="0"/>
              <a:t>Dairyland Electric Cooperative</a:t>
            </a:r>
          </a:p>
          <a:p>
            <a:r>
              <a:rPr lang="en-US" dirty="0"/>
              <a:t>Puget Sound Energy</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Others</a:t>
            </a:r>
          </a:p>
        </p:txBody>
      </p:sp>
    </p:spTree>
    <p:extLst>
      <p:ext uri="{BB962C8B-B14F-4D97-AF65-F5344CB8AC3E}">
        <p14:creationId xmlns:p14="http://schemas.microsoft.com/office/powerpoint/2010/main" val="396801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8B755D-3D25-4F3A-8E7B-AE8881CBDE3A}"/>
              </a:ext>
            </a:extLst>
          </p:cNvPr>
          <p:cNvSpPr>
            <a:spLocks noGrp="1"/>
          </p:cNvSpPr>
          <p:nvPr>
            <p:ph type="title"/>
          </p:nvPr>
        </p:nvSpPr>
        <p:spPr/>
        <p:txBody>
          <a:bodyPr/>
          <a:lstStyle/>
          <a:p>
            <a:r>
              <a:rPr lang="en-US" dirty="0"/>
              <a:t>PAR Assignment of project to 802.15 WG</a:t>
            </a:r>
          </a:p>
        </p:txBody>
      </p:sp>
      <p:sp>
        <p:nvSpPr>
          <p:cNvPr id="9" name="Content Placeholder 8">
            <a:extLst>
              <a:ext uri="{FF2B5EF4-FFF2-40B4-BE49-F238E27FC236}">
                <a16:creationId xmlns:a16="http://schemas.microsoft.com/office/drawing/2014/main" id="{1EBFA07E-6E79-4DBA-98DE-AEFD7E636748}"/>
              </a:ext>
            </a:extLst>
          </p:cNvPr>
          <p:cNvSpPr>
            <a:spLocks noGrp="1"/>
          </p:cNvSpPr>
          <p:nvPr>
            <p:ph idx="1"/>
          </p:nvPr>
        </p:nvSpPr>
        <p:spPr>
          <a:xfrm>
            <a:off x="914400" y="1484784"/>
            <a:ext cx="10363200" cy="4611216"/>
          </a:xfrm>
        </p:spPr>
        <p:txBody>
          <a:bodyPr/>
          <a:lstStyle/>
          <a:p>
            <a:r>
              <a:rPr lang="en-US" dirty="0"/>
              <a:t>The PAR has been updated to show the assignment to 802.15</a:t>
            </a:r>
          </a:p>
          <a:p>
            <a:endParaRPr lang="en-US" dirty="0"/>
          </a:p>
        </p:txBody>
      </p:sp>
      <p:sp>
        <p:nvSpPr>
          <p:cNvPr id="6" name="Footer Placeholder 5">
            <a:extLst>
              <a:ext uri="{FF2B5EF4-FFF2-40B4-BE49-F238E27FC236}">
                <a16:creationId xmlns:a16="http://schemas.microsoft.com/office/drawing/2014/main" id="{F90C0DBC-E3B5-4E18-BCC8-0D68623BB667}"/>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E95E05FC-5EC8-4516-9017-2EFFDDC00522}"/>
              </a:ext>
            </a:extLst>
          </p:cNvPr>
          <p:cNvSpPr>
            <a:spLocks noGrp="1"/>
          </p:cNvSpPr>
          <p:nvPr>
            <p:ph type="sldNum" sz="quarter" idx="11"/>
          </p:nvPr>
        </p:nvSpPr>
        <p:spPr/>
        <p:txBody>
          <a:bodyPr/>
          <a:lstStyle/>
          <a:p>
            <a:fld id="{43441FBF-4287-4FDF-9986-94924641BF13}" type="slidenum">
              <a:rPr lang="en-US" smtClean="0"/>
              <a:t>6</a:t>
            </a:fld>
            <a:endParaRPr lang="en-US"/>
          </a:p>
        </p:txBody>
      </p:sp>
      <p:pic>
        <p:nvPicPr>
          <p:cNvPr id="10" name="Picture 9">
            <a:extLst>
              <a:ext uri="{FF2B5EF4-FFF2-40B4-BE49-F238E27FC236}">
                <a16:creationId xmlns:a16="http://schemas.microsoft.com/office/drawing/2014/main" id="{C8E09D78-4F67-4A3F-8561-122D21CCDB38}"/>
              </a:ext>
            </a:extLst>
          </p:cNvPr>
          <p:cNvPicPr>
            <a:picLocks noChangeAspect="1"/>
          </p:cNvPicPr>
          <p:nvPr/>
        </p:nvPicPr>
        <p:blipFill>
          <a:blip r:embed="rId3"/>
          <a:stretch>
            <a:fillRect/>
          </a:stretch>
        </p:blipFill>
        <p:spPr>
          <a:xfrm>
            <a:off x="1571836" y="2101560"/>
            <a:ext cx="9048328" cy="4238169"/>
          </a:xfrm>
          <a:prstGeom prst="rect">
            <a:avLst/>
          </a:prstGeom>
        </p:spPr>
      </p:pic>
      <p:sp>
        <p:nvSpPr>
          <p:cNvPr id="11" name="Arrow: Right 10">
            <a:extLst>
              <a:ext uri="{FF2B5EF4-FFF2-40B4-BE49-F238E27FC236}">
                <a16:creationId xmlns:a16="http://schemas.microsoft.com/office/drawing/2014/main" id="{DE2A7546-4729-4A47-B537-53E3EC9061BC}"/>
              </a:ext>
            </a:extLst>
          </p:cNvPr>
          <p:cNvSpPr/>
          <p:nvPr/>
        </p:nvSpPr>
        <p:spPr bwMode="auto">
          <a:xfrm>
            <a:off x="335360" y="4005064"/>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Arrow: Right 11">
            <a:extLst>
              <a:ext uri="{FF2B5EF4-FFF2-40B4-BE49-F238E27FC236}">
                <a16:creationId xmlns:a16="http://schemas.microsoft.com/office/drawing/2014/main" id="{BFE72555-EC18-411F-AA65-E99F4504AD15}"/>
              </a:ext>
            </a:extLst>
          </p:cNvPr>
          <p:cNvSpPr/>
          <p:nvPr/>
        </p:nvSpPr>
        <p:spPr bwMode="auto">
          <a:xfrm>
            <a:off x="413538" y="2174540"/>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9783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Statement from Draft PAR </a:t>
            </a:r>
          </a:p>
        </p:txBody>
      </p:sp>
      <p:sp>
        <p:nvSpPr>
          <p:cNvPr id="3" name="Content Placeholder 2"/>
          <p:cNvSpPr>
            <a:spLocks noGrp="1"/>
          </p:cNvSpPr>
          <p:nvPr>
            <p:ph idx="1"/>
          </p:nvPr>
        </p:nvSpPr>
        <p:spPr/>
        <p:txBody>
          <a:bodyPr/>
          <a:lstStyle/>
          <a:p>
            <a:r>
              <a:rPr lang="en-US" dirty="0"/>
              <a:t>24-19-0029-05-0000-P802_16t_PAR.pdf</a:t>
            </a:r>
          </a:p>
          <a:p>
            <a:pPr lvl="1"/>
            <a:r>
              <a:rPr lang="en-US" b="0" dirty="0"/>
              <a:t>Standard for Air Interface for Broadband Wireless Access Systems </a:t>
            </a:r>
            <a:br>
              <a:rPr lang="en-US" b="0" dirty="0"/>
            </a:br>
            <a:r>
              <a:rPr lang="en-US" dirty="0"/>
              <a:t>Amendment - Fixed and Mobile Wireless Access in Narrowband Channels</a:t>
            </a:r>
          </a:p>
          <a:p>
            <a:r>
              <a:rPr lang="en-US" dirty="0"/>
              <a:t>5.2.b. Scope of the project: </a:t>
            </a:r>
          </a:p>
          <a:p>
            <a:pPr lvl="1"/>
            <a:r>
              <a:rPr lang="en-US" dirty="0"/>
              <a:t>This project specifies Time Division Duplexing (TDD) operation in licensed spectrum with channel bandwidths greater than or equal to 5 kHz and less than 100 kHz. The project will specify a new PHY, and changes to the MAC as necessary to support the PHY.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7</a:t>
            </a:fld>
            <a:endParaRPr lang="en-GB" altLang="en-US"/>
          </a:p>
        </p:txBody>
      </p:sp>
    </p:spTree>
    <p:extLst>
      <p:ext uri="{BB962C8B-B14F-4D97-AF65-F5344CB8AC3E}">
        <p14:creationId xmlns:p14="http://schemas.microsoft.com/office/powerpoint/2010/main" val="118074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Statement from Draft PAR</a:t>
            </a:r>
          </a:p>
        </p:txBody>
      </p:sp>
      <p:sp>
        <p:nvSpPr>
          <p:cNvPr id="3" name="Content Placeholder 2"/>
          <p:cNvSpPr>
            <a:spLocks noGrp="1"/>
          </p:cNvSpPr>
          <p:nvPr>
            <p:ph idx="1"/>
          </p:nvPr>
        </p:nvSpPr>
        <p:spPr>
          <a:xfrm>
            <a:off x="914400" y="1700808"/>
            <a:ext cx="10363200" cy="4395192"/>
          </a:xfrm>
        </p:spPr>
        <p:txBody>
          <a:bodyPr/>
          <a:lstStyle/>
          <a:p>
            <a:r>
              <a:rPr lang="en-US" dirty="0"/>
              <a:t>5.5 Need for the Project: </a:t>
            </a:r>
          </a:p>
          <a:p>
            <a:pPr lvl="1"/>
            <a:r>
              <a:rPr lang="en-US" dirty="0"/>
              <a:t>Mission critical entities have a strong preference for private, licensed networks for their data communications </a:t>
            </a:r>
            <a:r>
              <a:rPr lang="en-US" dirty="0" err="1"/>
              <a:t>needs.Licensed</a:t>
            </a:r>
            <a:r>
              <a:rPr lang="en-US" dirty="0"/>
              <a:t> channels from 5 kHz to 1 MHz may be available from the FCC and other regulators, or may be purchased in secondary markets at </a:t>
            </a:r>
            <a:r>
              <a:rPr lang="en-US" dirty="0" err="1"/>
              <a:t>alower</a:t>
            </a:r>
            <a:r>
              <a:rPr lang="en-US" dirty="0"/>
              <a:t> cost than commercial channels. Examples of operating frequencies include 160 MHz, 450 MHz, 700 MHz, and 900 </a:t>
            </a:r>
            <a:r>
              <a:rPr lang="en-US" dirty="0" err="1"/>
              <a:t>MHz.</a:t>
            </a:r>
            <a:r>
              <a:rPr lang="en-US" dirty="0"/>
              <a:t> </a:t>
            </a:r>
            <a:r>
              <a:rPr lang="en-US" dirty="0" err="1"/>
              <a:t>Furthermore,VHF</a:t>
            </a:r>
            <a:r>
              <a:rPr lang="en-US" dirty="0"/>
              <a:t>/UHF channels have superior propagation characteristics requiring less infrastructure and are capable of meeting capacity needs of </a:t>
            </a:r>
            <a:r>
              <a:rPr lang="en-US" dirty="0" err="1"/>
              <a:t>privatenetworks</a:t>
            </a:r>
            <a:r>
              <a:rPr lang="en-US" dirty="0"/>
              <a:t>. The amendment facilitates the development of innovative, cost-effective, and interoperable multivendor products for private licensed wireless access systems for mission critical networks. Applications include smart grids supporting generation, transmission, and </a:t>
            </a:r>
            <a:r>
              <a:rPr lang="en-US" dirty="0" err="1"/>
              <a:t>distribution;field</a:t>
            </a:r>
            <a:r>
              <a:rPr lang="en-US" dirty="0"/>
              <a:t> area networks; smart fields and smart pipes for oil and gas; intelligent transportation for rail systems; and federal, state and local uses </a:t>
            </a:r>
            <a:r>
              <a:rPr lang="en-US" dirty="0" err="1"/>
              <a:t>forhomeland</a:t>
            </a:r>
            <a:r>
              <a:rPr lang="en-US" dirty="0"/>
              <a:t> security, environmental and seismic monitoring and military communications.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8</a:t>
            </a:fld>
            <a:endParaRPr lang="en-GB" altLang="en-US"/>
          </a:p>
        </p:txBody>
      </p:sp>
    </p:spTree>
    <p:extLst>
      <p:ext uri="{BB962C8B-B14F-4D97-AF65-F5344CB8AC3E}">
        <p14:creationId xmlns:p14="http://schemas.microsoft.com/office/powerpoint/2010/main" val="225082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a:t>
            </a:r>
          </a:p>
        </p:txBody>
      </p:sp>
      <p:sp>
        <p:nvSpPr>
          <p:cNvPr id="3" name="Content Placeholder 2"/>
          <p:cNvSpPr>
            <a:spLocks noGrp="1"/>
          </p:cNvSpPr>
          <p:nvPr>
            <p:ph idx="1"/>
          </p:nvPr>
        </p:nvSpPr>
        <p:spPr/>
        <p:txBody>
          <a:bodyPr/>
          <a:lstStyle/>
          <a:p>
            <a:r>
              <a:rPr lang="en-US" dirty="0"/>
              <a:t>How are the desired use cases different than 802.15.4 SUN?</a:t>
            </a:r>
          </a:p>
          <a:p>
            <a:pPr lvl="1"/>
            <a:r>
              <a:rPr lang="en-US" dirty="0"/>
              <a:t>Operation in Licensed Spectrum</a:t>
            </a:r>
          </a:p>
          <a:p>
            <a:pPr lvl="1"/>
            <a:r>
              <a:rPr lang="en-US" dirty="0"/>
              <a:t>Point to Multi-point with handover between base stations. Relaying, but no mesh</a:t>
            </a:r>
          </a:p>
          <a:p>
            <a:pPr lvl="1"/>
            <a:r>
              <a:rPr lang="en-US" dirty="0"/>
              <a:t>Fully Scheduled MAC supporting low, bounded latency</a:t>
            </a:r>
          </a:p>
          <a:p>
            <a:pPr lvl="1"/>
            <a:endParaRPr lang="en-US" dirty="0"/>
          </a:p>
          <a:p>
            <a:r>
              <a:rPr lang="en-US" dirty="0"/>
              <a:t>How are the desired use cases different than 802.15.4 LMR RCC?</a:t>
            </a:r>
          </a:p>
          <a:p>
            <a:pPr lvl="1"/>
            <a:r>
              <a:rPr lang="en-US" dirty="0"/>
              <a:t>More flexibility in frequency bands and channel sizes</a:t>
            </a:r>
          </a:p>
          <a:p>
            <a:pPr lvl="1"/>
            <a:r>
              <a:rPr lang="en-US" dirty="0"/>
              <a:t>Higher data rates than RCC LMR PHY</a:t>
            </a:r>
          </a:p>
          <a:p>
            <a:pPr lvl="1"/>
            <a:r>
              <a:rPr lang="en-US" dirty="0"/>
              <a:t>Fully Scheduled MAC supporting low, bounded latency</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9</a:t>
            </a:fld>
            <a:endParaRPr lang="en-GB" altLang="en-US"/>
          </a:p>
        </p:txBody>
      </p:sp>
    </p:spTree>
    <p:extLst>
      <p:ext uri="{BB962C8B-B14F-4D97-AF65-F5344CB8AC3E}">
        <p14:creationId xmlns:p14="http://schemas.microsoft.com/office/powerpoint/2010/main" val="94927540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19796</TotalTime>
  <Words>1222</Words>
  <Application>Microsoft Office PowerPoint</Application>
  <PresentationFormat>Widescreen</PresentationFormat>
  <Paragraphs>191</Paragraphs>
  <Slides>17</Slides>
  <Notes>6</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0" baseType="lpstr">
      <vt:lpstr>Times New Roman</vt:lpstr>
      <vt:lpstr>802-11-Submission</vt:lpstr>
      <vt:lpstr>Document</vt:lpstr>
      <vt:lpstr>Licensed Narrowband Amendment  P802.16t PAR Presentation</vt:lpstr>
      <vt:lpstr>Goals of Amendment Project</vt:lpstr>
      <vt:lpstr>Identified Task Group Participants</vt:lpstr>
      <vt:lpstr>Supporters of IEEE P802.16t Amendment</vt:lpstr>
      <vt:lpstr>Supporters of IEEE P802.16t Amendment</vt:lpstr>
      <vt:lpstr>PAR Assignment of project to 802.15 WG</vt:lpstr>
      <vt:lpstr>Scope Statement from Draft PAR </vt:lpstr>
      <vt:lpstr>Need Statement from Draft PAR</vt:lpstr>
      <vt:lpstr>Uniqueness</vt:lpstr>
      <vt:lpstr>PAR Development Process</vt:lpstr>
      <vt:lpstr>PAR Development Plan and Milestones</vt:lpstr>
      <vt:lpstr>PAR Comment Responses at November Plenary</vt:lpstr>
      <vt:lpstr>802.24 Motion to approve PAR/CSD Comment Responses</vt:lpstr>
      <vt:lpstr>802.24 TAG approval of P802.16t PAR and CSD</vt:lpstr>
      <vt:lpstr>802.15 WG Motion</vt:lpstr>
      <vt:lpstr>P802.16t PAR and CSD - EC Motion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802.24 Liaison Report</dc:title>
  <dc:creator>Tim Godfrey</dc:creator>
  <cp:lastModifiedBy>Godfrey, Tim</cp:lastModifiedBy>
  <cp:revision>959</cp:revision>
  <cp:lastPrinted>1998-02-10T13:28:06Z</cp:lastPrinted>
  <dcterms:created xsi:type="dcterms:W3CDTF">2004-12-02T14:01:45Z</dcterms:created>
  <dcterms:modified xsi:type="dcterms:W3CDTF">2019-11-13T23:52:53Z</dcterms:modified>
</cp:coreProperties>
</file>